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Default Extension="gif" ContentType="image/gif"/>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37"/>
  </p:notesMasterIdLst>
  <p:sldIdLst>
    <p:sldId id="295" r:id="rId2"/>
    <p:sldId id="485" r:id="rId3"/>
    <p:sldId id="486" r:id="rId4"/>
    <p:sldId id="487" r:id="rId5"/>
    <p:sldId id="488" r:id="rId6"/>
    <p:sldId id="491" r:id="rId7"/>
    <p:sldId id="492" r:id="rId8"/>
    <p:sldId id="489" r:id="rId9"/>
    <p:sldId id="455" r:id="rId10"/>
    <p:sldId id="428" r:id="rId11"/>
    <p:sldId id="482" r:id="rId12"/>
    <p:sldId id="424" r:id="rId13"/>
    <p:sldId id="493" r:id="rId14"/>
    <p:sldId id="494" r:id="rId15"/>
    <p:sldId id="495" r:id="rId16"/>
    <p:sldId id="496" r:id="rId17"/>
    <p:sldId id="500" r:id="rId18"/>
    <p:sldId id="497" r:id="rId19"/>
    <p:sldId id="498" r:id="rId20"/>
    <p:sldId id="499" r:id="rId21"/>
    <p:sldId id="501" r:id="rId22"/>
    <p:sldId id="502" r:id="rId23"/>
    <p:sldId id="503" r:id="rId24"/>
    <p:sldId id="504" r:id="rId25"/>
    <p:sldId id="505" r:id="rId26"/>
    <p:sldId id="506" r:id="rId27"/>
    <p:sldId id="507" r:id="rId28"/>
    <p:sldId id="508" r:id="rId29"/>
    <p:sldId id="509" r:id="rId30"/>
    <p:sldId id="510" r:id="rId31"/>
    <p:sldId id="511" r:id="rId32"/>
    <p:sldId id="512" r:id="rId33"/>
    <p:sldId id="513" r:id="rId34"/>
    <p:sldId id="514" r:id="rId35"/>
    <p:sldId id="515" r:id="rId36"/>
  </p:sldIdLst>
  <p:sldSz cx="9144000" cy="6858000" type="screen4x3"/>
  <p:notesSz cx="6858000" cy="9144000"/>
  <p:defaultTex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00FF"/>
    <a:srgbClr val="0000FF"/>
    <a:srgbClr val="669900"/>
    <a:srgbClr val="6600CC"/>
    <a:srgbClr val="000000"/>
    <a:srgbClr val="0033CC"/>
    <a:srgbClr val="FF3300"/>
    <a:srgbClr val="808000"/>
    <a:srgbClr val="3366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47" autoAdjust="0"/>
    <p:restoredTop sz="94581" autoAdjust="0"/>
  </p:normalViewPr>
  <p:slideViewPr>
    <p:cSldViewPr>
      <p:cViewPr varScale="1">
        <p:scale>
          <a:sx n="94" d="100"/>
          <a:sy n="94" d="100"/>
        </p:scale>
        <p:origin x="-114" y="-2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81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endParaRPr lang="en-US" altLang="zh-CN"/>
          </a:p>
        </p:txBody>
      </p:sp>
      <p:sp>
        <p:nvSpPr>
          <p:cNvPr id="2181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181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181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81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fld id="{D6836A47-F2A7-406E-887D-DAE0E45A0A36}"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1A40-83A1-49D1-BF1B-B3BEC23E6C99}" type="slidenum">
              <a:rPr lang="en-US" altLang="zh-CN"/>
              <a:pPr/>
              <a:t>1</a:t>
            </a:fld>
            <a:endParaRPr lang="en-US" altLang="zh-CN"/>
          </a:p>
        </p:txBody>
      </p:sp>
      <p:sp>
        <p:nvSpPr>
          <p:cNvPr id="219138" name="Rectangle 2"/>
          <p:cNvSpPr>
            <a:spLocks noGrp="1" noRot="1" noChangeAspect="1" noChangeArrowheads="1" noTextEdit="1"/>
          </p:cNvSpPr>
          <p:nvPr>
            <p:ph type="sldImg"/>
          </p:nvPr>
        </p:nvSpPr>
        <p:spPr>
          <a:xfrm>
            <a:off x="1143000" y="685800"/>
            <a:ext cx="4572000" cy="3429000"/>
          </a:xfrm>
          <a:ln/>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10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11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12</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13</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14</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15</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16</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1A40-83A1-49D1-BF1B-B3BEC23E6C99}" type="slidenum">
              <a:rPr lang="en-US" altLang="zh-CN"/>
              <a:pPr/>
              <a:t>21</a:t>
            </a:fld>
            <a:endParaRPr lang="en-US" altLang="zh-CN"/>
          </a:p>
        </p:txBody>
      </p:sp>
      <p:sp>
        <p:nvSpPr>
          <p:cNvPr id="219138" name="Rectangle 2"/>
          <p:cNvSpPr>
            <a:spLocks noGrp="1" noRot="1" noChangeAspect="1" noChangeArrowheads="1" noTextEdit="1"/>
          </p:cNvSpPr>
          <p:nvPr>
            <p:ph type="sldImg"/>
          </p:nvPr>
        </p:nvSpPr>
        <p:spPr>
          <a:xfrm>
            <a:off x="1143000" y="685800"/>
            <a:ext cx="4572000" cy="3429000"/>
          </a:xfrm>
          <a:ln/>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22</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23</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24</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25</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26</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27</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28</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29</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30</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31</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32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5</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1A40-83A1-49D1-BF1B-B3BEC23E6C99}" type="slidenum">
              <a:rPr lang="en-US" altLang="zh-CN"/>
              <a:pPr/>
              <a:t>9</a:t>
            </a:fld>
            <a:endParaRPr lang="en-US" altLang="zh-CN"/>
          </a:p>
        </p:txBody>
      </p:sp>
      <p:sp>
        <p:nvSpPr>
          <p:cNvPr id="219138" name="Rectangle 2"/>
          <p:cNvSpPr>
            <a:spLocks noGrp="1" noRot="1" noChangeAspect="1" noChangeArrowheads="1" noTextEdit="1"/>
          </p:cNvSpPr>
          <p:nvPr>
            <p:ph type="sldImg"/>
          </p:nvPr>
        </p:nvSpPr>
        <p:spPr>
          <a:xfrm>
            <a:off x="1143000" y="685800"/>
            <a:ext cx="4572000" cy="3429000"/>
          </a:xfrm>
          <a:ln/>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36E68863-33C2-4D6D-B9FA-F4917E910219}" type="slidenum">
              <a:rPr lang="en-US" altLang="zh-CN" smtClean="0"/>
              <a:pPr/>
              <a:t>‹#›</a:t>
            </a:fld>
            <a:r>
              <a:rPr lang="en-US" altLang="zh-CN" smtClean="0"/>
              <a:t>/35</a:t>
            </a:r>
            <a:endParaRPr lang="en-US" altLang="zh-C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EFD1"/>
            </a:gs>
            <a:gs pos="64999">
              <a:srgbClr val="F0EBD5"/>
            </a:gs>
            <a:gs pos="100000">
              <a:srgbClr val="D1C39F"/>
            </a:gs>
          </a:gsLst>
          <a:lin ang="54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CAE2A1-5EAD-411B-8D38-DF501AA1BDA0}"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710" r:id="rId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gif"/><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7.gi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0" descr="纸莎草纸">
            <a:hlinkClick r:id="rId3" action="ppaction://hlinksldjump"/>
          </p:cNvPr>
          <p:cNvSpPr>
            <a:spLocks noChangeArrowheads="1"/>
          </p:cNvSpPr>
          <p:nvPr/>
        </p:nvSpPr>
        <p:spPr bwMode="auto">
          <a:xfrm>
            <a:off x="2357422" y="785794"/>
            <a:ext cx="3214710" cy="5847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第</a:t>
            </a:r>
            <a:r>
              <a:rPr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8</a:t>
            </a: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章</a:t>
            </a:r>
            <a:r>
              <a:rPr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a:t>
            </a: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小</a:t>
            </a: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结</a:t>
            </a:r>
            <a:endParaRPr lang="zh-CN" altLang="en-US" sz="4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grpSp>
        <p:nvGrpSpPr>
          <p:cNvPr id="16" name="组合 15"/>
          <p:cNvGrpSpPr/>
          <p:nvPr/>
        </p:nvGrpSpPr>
        <p:grpSpPr>
          <a:xfrm>
            <a:off x="928662" y="2407890"/>
            <a:ext cx="857256" cy="852413"/>
            <a:chOff x="785786" y="1503812"/>
            <a:chExt cx="857256" cy="639310"/>
          </a:xfrm>
        </p:grpSpPr>
        <p:sp>
          <p:nvSpPr>
            <p:cNvPr id="8"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9"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dirty="0" smtClean="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rPr>
                <a:t>1</a:t>
              </a:r>
              <a:endParaRPr lang="en-AU" sz="280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endParaRPr>
            </a:p>
          </p:txBody>
        </p:sp>
      </p:grpSp>
      <p:sp>
        <p:nvSpPr>
          <p:cNvPr id="12" name="TextBox 11"/>
          <p:cNvSpPr txBox="1"/>
          <p:nvPr/>
        </p:nvSpPr>
        <p:spPr>
          <a:xfrm>
            <a:off x="1857356" y="2604387"/>
            <a:ext cx="2714644" cy="470257"/>
          </a:xfrm>
          <a:prstGeom prst="rect">
            <a:avLst/>
          </a:prstGeom>
          <a:noFill/>
        </p:spPr>
        <p:txBody>
          <a:bodyPr wrap="square" rtlCol="0">
            <a:spAutoFit/>
          </a:bodyPr>
          <a:lstStyle/>
          <a:p>
            <a:pPr algn="l"/>
            <a:r>
              <a:rPr lang="zh-CN" altLang="en-US" smtClean="0">
                <a:solidFill>
                  <a:srgbClr val="FF0000"/>
                </a:solidFill>
                <a:latin typeface="微软雅黑" pitchFamily="34" charset="-122"/>
                <a:ea typeface="微软雅黑" pitchFamily="34" charset="-122"/>
              </a:rPr>
              <a:t>  图的逻辑结构</a:t>
            </a:r>
            <a:endParaRPr lang="zh-CN" altLang="en-US">
              <a:solidFill>
                <a:srgbClr val="FF0000"/>
              </a:solidFill>
              <a:latin typeface="微软雅黑" pitchFamily="34" charset="-122"/>
              <a:ea typeface="微软雅黑" pitchFamily="34" charset="-122"/>
            </a:endParaRPr>
          </a:p>
        </p:txBody>
      </p:sp>
      <p:pic>
        <p:nvPicPr>
          <p:cNvPr id="22" name="Picture 2"/>
          <p:cNvPicPr>
            <a:picLocks noChangeAspect="1" noChangeArrowheads="1"/>
          </p:cNvPicPr>
          <p:nvPr/>
        </p:nvPicPr>
        <p:blipFill>
          <a:blip r:embed="rId4" cstate="print"/>
          <a:srcRect/>
          <a:stretch>
            <a:fillRect/>
          </a:stretch>
        </p:blipFill>
        <p:spPr bwMode="auto">
          <a:xfrm>
            <a:off x="428596" y="142852"/>
            <a:ext cx="1799630" cy="1524011"/>
          </a:xfrm>
          <a:prstGeom prst="rect">
            <a:avLst/>
          </a:prstGeom>
          <a:noFill/>
          <a:ln w="9525">
            <a:noFill/>
            <a:miter lim="800000"/>
            <a:headEnd/>
            <a:tailEnd/>
          </a:ln>
          <a:effectLst/>
        </p:spPr>
      </p:pic>
      <p:sp>
        <p:nvSpPr>
          <p:cNvPr id="11" name="TextBox 10"/>
          <p:cNvSpPr txBox="1"/>
          <p:nvPr/>
        </p:nvSpPr>
        <p:spPr>
          <a:xfrm>
            <a:off x="2071670" y="3360396"/>
            <a:ext cx="3479856" cy="441403"/>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逻辑表示方式</a:t>
            </a:r>
            <a:endPar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23" name="TextBox 22"/>
          <p:cNvSpPr txBox="1"/>
          <p:nvPr/>
        </p:nvSpPr>
        <p:spPr>
          <a:xfrm>
            <a:off x="2214546" y="4003338"/>
            <a:ext cx="6072230" cy="106873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p>
            <a:pPr marL="457200" indent="-457200" algn="l">
              <a:lnSpc>
                <a:spcPct val="150000"/>
              </a:lnSpc>
              <a:spcBef>
                <a:spcPts val="0"/>
              </a:spcBef>
              <a:buBlip>
                <a:blip r:embed="rId5"/>
              </a:buBlip>
            </a:pPr>
            <a:r>
              <a:rPr lang="zh-CN" altLang="en-US" sz="2000" smtClean="0">
                <a:solidFill>
                  <a:srgbClr val="0000FF"/>
                </a:solidFill>
                <a:latin typeface="Consolas" pitchFamily="49" charset="0"/>
                <a:ea typeface="仿宋" pitchFamily="49" charset="-122"/>
                <a:cs typeface="Consolas" pitchFamily="49" charset="0"/>
              </a:rPr>
              <a:t>图形表示：直接用图表示</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Blip>
                <a:blip r:embed="rId5"/>
              </a:buBlip>
            </a:pPr>
            <a:r>
              <a:rPr lang="zh-CN" altLang="en-US" sz="2000" smtClean="0">
                <a:solidFill>
                  <a:srgbClr val="0000FF"/>
                </a:solidFill>
                <a:latin typeface="Consolas" pitchFamily="49" charset="0"/>
                <a:ea typeface="仿宋" pitchFamily="49" charset="-122"/>
                <a:cs typeface="Consolas" pitchFamily="49" charset="0"/>
              </a:rPr>
              <a:t>二元组表示：</a:t>
            </a:r>
            <a:r>
              <a:rPr lang="en-US" altLang="zh-CN" sz="2000" smtClean="0">
                <a:solidFill>
                  <a:srgbClr val="0000FF"/>
                </a:solidFill>
                <a:latin typeface="Consolas" pitchFamily="49" charset="0"/>
                <a:ea typeface="仿宋" pitchFamily="49" charset="-122"/>
                <a:cs typeface="Consolas" pitchFamily="49" charset="0"/>
              </a:rPr>
              <a:t>G=(V</a:t>
            </a:r>
            <a:r>
              <a:rPr lang="zh-CN" altLang="en-US"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E)</a:t>
            </a:r>
            <a:r>
              <a:rPr lang="zh-CN" altLang="en-US"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V</a:t>
            </a:r>
            <a:r>
              <a:rPr lang="zh-CN" altLang="en-US" sz="2000" smtClean="0">
                <a:solidFill>
                  <a:srgbClr val="0000FF"/>
                </a:solidFill>
                <a:latin typeface="Consolas" pitchFamily="49" charset="0"/>
                <a:ea typeface="仿宋" pitchFamily="49" charset="-122"/>
                <a:cs typeface="Consolas" pitchFamily="49" charset="0"/>
              </a:rPr>
              <a:t>为顶点集，</a:t>
            </a:r>
            <a:r>
              <a:rPr lang="en-US" altLang="zh-CN" sz="2000" smtClean="0">
                <a:solidFill>
                  <a:srgbClr val="0000FF"/>
                </a:solidFill>
                <a:latin typeface="Consolas" pitchFamily="49" charset="0"/>
                <a:ea typeface="仿宋" pitchFamily="49" charset="-122"/>
                <a:cs typeface="Consolas" pitchFamily="49" charset="0"/>
              </a:rPr>
              <a:t>E</a:t>
            </a:r>
            <a:r>
              <a:rPr lang="zh-CN" altLang="en-US" sz="2000" smtClean="0">
                <a:solidFill>
                  <a:srgbClr val="0000FF"/>
                </a:solidFill>
                <a:latin typeface="Consolas" pitchFamily="49" charset="0"/>
                <a:ea typeface="仿宋" pitchFamily="49" charset="-122"/>
                <a:cs typeface="Consolas" pitchFamily="49" charset="0"/>
              </a:rPr>
              <a:t>为边集</a:t>
            </a:r>
          </a:p>
        </p:txBody>
      </p:sp>
      <p:sp>
        <p:nvSpPr>
          <p:cNvPr id="13" name="灯片编号占位符 12"/>
          <p:cNvSpPr>
            <a:spLocks noGrp="1"/>
          </p:cNvSpPr>
          <p:nvPr>
            <p:ph type="sldNum" sz="quarter" idx="12"/>
          </p:nvPr>
        </p:nvSpPr>
        <p:spPr/>
        <p:txBody>
          <a:bodyPr/>
          <a:lstStyle/>
          <a:p>
            <a:fld id="{36E68863-33C2-4D6D-B9FA-F4917E910219}" type="slidenum">
              <a:rPr lang="en-US" altLang="zh-CN" smtClean="0"/>
              <a:pPr/>
              <a:t>1</a:t>
            </a:fld>
            <a:r>
              <a:rPr lang="en-US" altLang="zh-CN" smtClean="0"/>
              <a:t>/35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1428728" y="928670"/>
            <a:ext cx="6215106" cy="828304"/>
          </a:xfrm>
          <a:prstGeom prst="rect">
            <a:avLst/>
          </a:prstGeom>
          <a:noFill/>
          <a:ln>
            <a:noFill/>
          </a:ln>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000"/>
              </a:lnSpc>
              <a:spcBef>
                <a:spcPts val="0"/>
              </a:spcBef>
            </a:pPr>
            <a:r>
              <a:rPr lang="zh-CN" altLang="en-US" sz="2000" smtClean="0">
                <a:solidFill>
                  <a:srgbClr val="0000FF"/>
                </a:solidFill>
                <a:latin typeface="Consolas" pitchFamily="49" charset="0"/>
                <a:ea typeface="楷体" pitchFamily="49" charset="-122"/>
                <a:cs typeface="Consolas" pitchFamily="49" charset="0"/>
              </a:rPr>
              <a:t>   假设图采用邻接矩阵表示。设计一个从顶点</a:t>
            </a:r>
            <a:r>
              <a:rPr lang="en-US" sz="2000" i="1" smtClean="0">
                <a:solidFill>
                  <a:srgbClr val="0000FF"/>
                </a:solidFill>
                <a:latin typeface="Consolas" pitchFamily="49" charset="0"/>
                <a:ea typeface="楷体" pitchFamily="49" charset="-122"/>
                <a:cs typeface="Consolas" pitchFamily="49" charset="0"/>
              </a:rPr>
              <a:t>v</a:t>
            </a:r>
            <a:r>
              <a:rPr lang="zh-CN" altLang="en-US" sz="2000" smtClean="0">
                <a:solidFill>
                  <a:srgbClr val="0000FF"/>
                </a:solidFill>
                <a:latin typeface="Consolas" pitchFamily="49" charset="0"/>
                <a:ea typeface="楷体" pitchFamily="49" charset="-122"/>
                <a:cs typeface="Consolas" pitchFamily="49" charset="0"/>
              </a:rPr>
              <a:t>出发的深度优先遍历算法。</a:t>
            </a:r>
          </a:p>
        </p:txBody>
      </p:sp>
      <p:grpSp>
        <p:nvGrpSpPr>
          <p:cNvPr id="53" name="组合 52"/>
          <p:cNvGrpSpPr/>
          <p:nvPr/>
        </p:nvGrpSpPr>
        <p:grpSpPr>
          <a:xfrm>
            <a:off x="2739218" y="2838445"/>
            <a:ext cx="2012934" cy="1935631"/>
            <a:chOff x="3525036" y="1985956"/>
            <a:chExt cx="2012934" cy="1451722"/>
          </a:xfrm>
        </p:grpSpPr>
        <p:graphicFrame>
          <p:nvGraphicFramePr>
            <p:cNvPr id="19" name="对象 18"/>
            <p:cNvGraphicFramePr>
              <a:graphicFrameLocks noChangeAspect="1"/>
            </p:cNvGraphicFramePr>
            <p:nvPr/>
          </p:nvGraphicFramePr>
          <p:xfrm>
            <a:off x="4521200" y="2476500"/>
            <a:ext cx="101600" cy="190500"/>
          </p:xfrm>
          <a:graphic>
            <a:graphicData uri="http://schemas.openxmlformats.org/presentationml/2006/ole">
              <p:oleObj spid="_x0000_s1026" name="Equation" r:id="rId4" imgW="101520" imgH="190440" progId="">
                <p:embed/>
              </p:oleObj>
            </a:graphicData>
          </a:graphic>
        </p:graphicFrame>
        <p:sp>
          <p:nvSpPr>
            <p:cNvPr id="22" name="TextBox 21"/>
            <p:cNvSpPr txBox="1"/>
            <p:nvPr/>
          </p:nvSpPr>
          <p:spPr>
            <a:xfrm>
              <a:off x="3737207" y="1985956"/>
              <a:ext cx="1800000" cy="228524"/>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a:t>
              </a:r>
              <a:r>
                <a:rPr lang="en-US" altLang="zh-CN" sz="1800" smtClean="0">
                  <a:solidFill>
                    <a:srgbClr val="FF0000"/>
                  </a:solidFill>
                  <a:latin typeface="Consolas" pitchFamily="49" charset="0"/>
                  <a:cs typeface="Consolas" pitchFamily="49" charset="0"/>
                </a:rPr>
                <a:t>1</a:t>
              </a:r>
              <a:r>
                <a:rPr lang="en-US" altLang="zh-CN" sz="1800" smtClean="0">
                  <a:latin typeface="Consolas" pitchFamily="49" charset="0"/>
                  <a:cs typeface="Consolas" pitchFamily="49" charset="0"/>
                </a:rPr>
                <a:t>  0  </a:t>
              </a:r>
              <a:r>
                <a:rPr lang="en-US" altLang="zh-CN" sz="1800" smtClean="0">
                  <a:solidFill>
                    <a:srgbClr val="FF0000"/>
                  </a:solidFill>
                  <a:latin typeface="Consolas" pitchFamily="49" charset="0"/>
                  <a:cs typeface="Consolas" pitchFamily="49" charset="0"/>
                </a:rPr>
                <a:t>1</a:t>
              </a:r>
              <a:r>
                <a:rPr lang="en-US" altLang="zh-CN" sz="1800" smtClean="0">
                  <a:latin typeface="Consolas" pitchFamily="49" charset="0"/>
                  <a:cs typeface="Consolas" pitchFamily="49" charset="0"/>
                </a:rPr>
                <a:t>  </a:t>
              </a:r>
              <a:r>
                <a:rPr lang="en-US" altLang="zh-CN" sz="1800" dirty="0" smtClean="0">
                  <a:solidFill>
                    <a:srgbClr val="FF0000"/>
                  </a:solidFill>
                  <a:latin typeface="Consolas" pitchFamily="49" charset="0"/>
                  <a:cs typeface="Consolas" pitchFamily="49" charset="0"/>
                </a:rPr>
                <a:t>1</a:t>
              </a:r>
              <a:endParaRPr lang="zh-CN" altLang="en-US" sz="1800" dirty="0">
                <a:solidFill>
                  <a:srgbClr val="FF0000"/>
                </a:solidFill>
                <a:latin typeface="Consolas" pitchFamily="49" charset="0"/>
                <a:cs typeface="Consolas" pitchFamily="49" charset="0"/>
              </a:endParaRPr>
            </a:p>
          </p:txBody>
        </p:sp>
        <p:sp>
          <p:nvSpPr>
            <p:cNvPr id="23" name="TextBox 22"/>
            <p:cNvSpPr txBox="1"/>
            <p:nvPr/>
          </p:nvSpPr>
          <p:spPr>
            <a:xfrm>
              <a:off x="3737207" y="2280460"/>
              <a:ext cx="1800000" cy="228524"/>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1  0  </a:t>
              </a:r>
              <a:r>
                <a:rPr lang="en-US" altLang="zh-CN" sz="1800" smtClean="0">
                  <a:solidFill>
                    <a:srgbClr val="FF0000"/>
                  </a:solidFill>
                  <a:latin typeface="Consolas" pitchFamily="49" charset="0"/>
                  <a:cs typeface="Consolas" pitchFamily="49" charset="0"/>
                </a:rPr>
                <a:t>1</a:t>
              </a:r>
              <a:r>
                <a:rPr lang="en-US" altLang="zh-CN" sz="1800" smtClean="0">
                  <a:latin typeface="Consolas" pitchFamily="49" charset="0"/>
                  <a:cs typeface="Consolas" pitchFamily="49" charset="0"/>
                </a:rPr>
                <a:t>  </a:t>
              </a:r>
              <a:r>
                <a:rPr lang="en-US" altLang="zh-CN" sz="1800" smtClean="0">
                  <a:solidFill>
                    <a:srgbClr val="FF0000"/>
                  </a:solidFill>
                  <a:latin typeface="Consolas" pitchFamily="49" charset="0"/>
                  <a:cs typeface="Consolas" pitchFamily="49" charset="0"/>
                </a:rPr>
                <a:t>1</a:t>
              </a:r>
              <a:r>
                <a:rPr lang="en-US" altLang="zh-CN" sz="1800" smtClean="0">
                  <a:latin typeface="Consolas" pitchFamily="49" charset="0"/>
                  <a:cs typeface="Consolas" pitchFamily="49" charset="0"/>
                </a:rPr>
                <a:t>  </a:t>
              </a:r>
              <a:r>
                <a:rPr lang="en-US" altLang="zh-CN" sz="1800" dirty="0" smtClean="0">
                  <a:latin typeface="Consolas" pitchFamily="49" charset="0"/>
                  <a:cs typeface="Consolas" pitchFamily="49" charset="0"/>
                </a:rPr>
                <a:t>0</a:t>
              </a:r>
              <a:endParaRPr lang="zh-CN" altLang="en-US" sz="1800" dirty="0">
                <a:latin typeface="Consolas" pitchFamily="49" charset="0"/>
                <a:cs typeface="Consolas" pitchFamily="49" charset="0"/>
              </a:endParaRPr>
            </a:p>
          </p:txBody>
        </p:sp>
        <p:sp>
          <p:nvSpPr>
            <p:cNvPr id="24" name="TextBox 23"/>
            <p:cNvSpPr txBox="1"/>
            <p:nvPr/>
          </p:nvSpPr>
          <p:spPr>
            <a:xfrm>
              <a:off x="3737207" y="2593002"/>
              <a:ext cx="1800000" cy="228524"/>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a:t>
              </a:r>
              <a:r>
                <a:rPr lang="en-US" altLang="zh-CN" sz="1800" smtClean="0">
                  <a:solidFill>
                    <a:srgbClr val="FF0000"/>
                  </a:solidFill>
                  <a:latin typeface="Consolas" pitchFamily="49" charset="0"/>
                  <a:cs typeface="Consolas" pitchFamily="49" charset="0"/>
                </a:rPr>
                <a:t>1</a:t>
              </a:r>
              <a:r>
                <a:rPr lang="en-US" altLang="zh-CN" sz="1800" smtClean="0">
                  <a:latin typeface="Consolas" pitchFamily="49" charset="0"/>
                  <a:cs typeface="Consolas" pitchFamily="49" charset="0"/>
                </a:rPr>
                <a:t>  0  </a:t>
              </a:r>
              <a:r>
                <a:rPr lang="en-US" altLang="zh-CN" sz="1800" smtClean="0">
                  <a:solidFill>
                    <a:srgbClr val="FF0000"/>
                  </a:solidFill>
                  <a:latin typeface="Consolas" pitchFamily="49" charset="0"/>
                  <a:cs typeface="Consolas" pitchFamily="49" charset="0"/>
                </a:rPr>
                <a:t>1</a:t>
              </a:r>
              <a:r>
                <a:rPr lang="en-US" altLang="zh-CN" sz="1800" smtClean="0">
                  <a:latin typeface="Consolas" pitchFamily="49" charset="0"/>
                  <a:cs typeface="Consolas" pitchFamily="49" charset="0"/>
                </a:rPr>
                <a:t>  </a:t>
              </a:r>
              <a:r>
                <a:rPr lang="en-US" altLang="zh-CN" sz="1800" dirty="0" smtClean="0">
                  <a:solidFill>
                    <a:srgbClr val="FF0000"/>
                  </a:solidFill>
                  <a:latin typeface="Consolas" pitchFamily="49" charset="0"/>
                  <a:cs typeface="Consolas" pitchFamily="49" charset="0"/>
                </a:rPr>
                <a:t>1</a:t>
              </a:r>
              <a:endParaRPr lang="zh-CN" altLang="en-US" sz="1800" dirty="0">
                <a:solidFill>
                  <a:srgbClr val="FF0000"/>
                </a:solidFill>
                <a:latin typeface="Consolas" pitchFamily="49" charset="0"/>
                <a:cs typeface="Consolas" pitchFamily="49" charset="0"/>
              </a:endParaRPr>
            </a:p>
          </p:txBody>
        </p:sp>
        <p:sp>
          <p:nvSpPr>
            <p:cNvPr id="25" name="TextBox 24"/>
            <p:cNvSpPr txBox="1"/>
            <p:nvPr/>
          </p:nvSpPr>
          <p:spPr>
            <a:xfrm>
              <a:off x="3737207" y="2865359"/>
              <a:ext cx="1800000" cy="228524"/>
            </a:xfrm>
            <a:prstGeom prst="rect">
              <a:avLst/>
            </a:prstGeom>
            <a:noFill/>
          </p:spPr>
          <p:txBody>
            <a:bodyPr wrap="square" lIns="0" tIns="0" rIns="0" bIns="0" rtlCol="0">
              <a:spAutoFit/>
            </a:bodyPr>
            <a:lstStyle/>
            <a:p>
              <a:pPr algn="l"/>
              <a:r>
                <a:rPr lang="en-US" altLang="zh-CN" sz="1800" smtClean="0">
                  <a:solidFill>
                    <a:srgbClr val="FF0000"/>
                  </a:solidFill>
                  <a:latin typeface="Consolas" pitchFamily="49" charset="0"/>
                  <a:cs typeface="Consolas" pitchFamily="49" charset="0"/>
                </a:rPr>
                <a:t>1  1  1</a:t>
              </a:r>
              <a:r>
                <a:rPr lang="en-US" altLang="zh-CN" sz="1800" smtClean="0">
                  <a:latin typeface="Consolas" pitchFamily="49" charset="0"/>
                  <a:cs typeface="Consolas" pitchFamily="49" charset="0"/>
                </a:rPr>
                <a:t>  0  </a:t>
              </a:r>
              <a:r>
                <a:rPr lang="en-US" altLang="zh-CN" sz="1800" dirty="0" smtClean="0">
                  <a:solidFill>
                    <a:srgbClr val="FF0000"/>
                  </a:solidFill>
                  <a:latin typeface="Consolas" pitchFamily="49" charset="0"/>
                  <a:cs typeface="Consolas" pitchFamily="49" charset="0"/>
                </a:rPr>
                <a:t>1</a:t>
              </a:r>
              <a:endParaRPr lang="zh-CN" altLang="en-US" sz="1800" dirty="0">
                <a:solidFill>
                  <a:srgbClr val="FF0000"/>
                </a:solidFill>
                <a:latin typeface="Consolas" pitchFamily="49" charset="0"/>
                <a:cs typeface="Consolas" pitchFamily="49" charset="0"/>
              </a:endParaRPr>
            </a:p>
          </p:txBody>
        </p:sp>
        <p:sp>
          <p:nvSpPr>
            <p:cNvPr id="26" name="TextBox 25"/>
            <p:cNvSpPr txBox="1"/>
            <p:nvPr/>
          </p:nvSpPr>
          <p:spPr>
            <a:xfrm>
              <a:off x="3737207" y="3209154"/>
              <a:ext cx="1800000" cy="228524"/>
            </a:xfrm>
            <a:prstGeom prst="rect">
              <a:avLst/>
            </a:prstGeom>
            <a:noFill/>
          </p:spPr>
          <p:txBody>
            <a:bodyPr wrap="square" lIns="0" tIns="0" rIns="0" bIns="0" rtlCol="0">
              <a:spAutoFit/>
            </a:bodyPr>
            <a:lstStyle/>
            <a:p>
              <a:pPr algn="l"/>
              <a:r>
                <a:rPr lang="en-US" altLang="zh-CN" sz="1800" smtClean="0">
                  <a:solidFill>
                    <a:srgbClr val="FF0000"/>
                  </a:solidFill>
                  <a:latin typeface="Consolas" pitchFamily="49" charset="0"/>
                  <a:cs typeface="Consolas" pitchFamily="49" charset="0"/>
                </a:rPr>
                <a:t>1</a:t>
              </a:r>
              <a:r>
                <a:rPr lang="en-US" altLang="zh-CN" sz="1800" smtClean="0">
                  <a:latin typeface="Consolas" pitchFamily="49" charset="0"/>
                  <a:cs typeface="Consolas" pitchFamily="49" charset="0"/>
                </a:rPr>
                <a:t>  0  </a:t>
              </a:r>
              <a:r>
                <a:rPr lang="en-US" altLang="zh-CN" sz="1800" smtClean="0">
                  <a:solidFill>
                    <a:srgbClr val="FF0000"/>
                  </a:solidFill>
                  <a:latin typeface="Consolas" pitchFamily="49" charset="0"/>
                  <a:cs typeface="Consolas" pitchFamily="49" charset="0"/>
                </a:rPr>
                <a:t>1  1</a:t>
              </a:r>
              <a:r>
                <a:rPr lang="en-US" altLang="zh-CN" sz="1800" smtClean="0">
                  <a:latin typeface="Consolas" pitchFamily="49" charset="0"/>
                  <a:cs typeface="Consolas" pitchFamily="49" charset="0"/>
                </a:rPr>
                <a:t>  </a:t>
              </a:r>
              <a:r>
                <a:rPr lang="en-US" altLang="zh-CN" sz="1800" dirty="0" smtClean="0">
                  <a:latin typeface="Consolas" pitchFamily="49" charset="0"/>
                  <a:cs typeface="Consolas" pitchFamily="49" charset="0"/>
                </a:rPr>
                <a:t>0</a:t>
              </a:r>
              <a:endParaRPr lang="zh-CN" altLang="en-US" sz="1800" dirty="0">
                <a:latin typeface="Consolas" pitchFamily="49" charset="0"/>
                <a:cs typeface="Consolas" pitchFamily="49" charset="0"/>
              </a:endParaRPr>
            </a:p>
          </p:txBody>
        </p:sp>
        <p:cxnSp>
          <p:nvCxnSpPr>
            <p:cNvPr id="27" name="直接连接符 26"/>
            <p:cNvCxnSpPr/>
            <p:nvPr/>
          </p:nvCxnSpPr>
          <p:spPr>
            <a:xfrm rot="5400000">
              <a:off x="2841830" y="2729937"/>
              <a:ext cx="1368000"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525830" y="2046284"/>
              <a:ext cx="142876" cy="893"/>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525830" y="3415413"/>
              <a:ext cx="142876" cy="893"/>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4853176" y="2729937"/>
              <a:ext cx="1368000"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394300" y="2046284"/>
              <a:ext cx="142876" cy="893"/>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394300" y="3415413"/>
              <a:ext cx="142876" cy="893"/>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grpSp>
      <p:sp>
        <p:nvSpPr>
          <p:cNvPr id="54" name="TextBox 53"/>
          <p:cNvSpPr txBox="1"/>
          <p:nvPr/>
        </p:nvSpPr>
        <p:spPr>
          <a:xfrm>
            <a:off x="2071670" y="3581402"/>
            <a:ext cx="428628" cy="374461"/>
          </a:xfrm>
          <a:prstGeom prst="rect">
            <a:avLst/>
          </a:prstGeom>
          <a:noFill/>
        </p:spPr>
        <p:txBody>
          <a:bodyPr wrap="square" rtlCol="0">
            <a:spAutoFit/>
          </a:bodyPr>
          <a:lstStyle/>
          <a:p>
            <a:pPr algn="l">
              <a:lnSpc>
                <a:spcPts val="2200"/>
              </a:lnSpc>
              <a:spcBef>
                <a:spcPts val="0"/>
              </a:spcBef>
            </a:pPr>
            <a:r>
              <a:rPr lang="en-US" altLang="zh-CN" sz="2000" i="1" smtClean="0">
                <a:solidFill>
                  <a:srgbClr val="0000FF"/>
                </a:solidFill>
                <a:latin typeface="Consolas" pitchFamily="49" charset="0"/>
                <a:ea typeface="楷体" pitchFamily="49" charset="-122"/>
                <a:cs typeface="Consolas" pitchFamily="49" charset="0"/>
              </a:rPr>
              <a:t>w</a:t>
            </a:r>
            <a:endParaRPr lang="zh-CN" altLang="en-US" sz="2000" i="1" smtClean="0">
              <a:solidFill>
                <a:srgbClr val="0000FF"/>
              </a:solidFill>
              <a:latin typeface="Consolas" pitchFamily="49" charset="0"/>
              <a:ea typeface="楷体" pitchFamily="49" charset="-122"/>
              <a:cs typeface="Consolas" pitchFamily="49" charset="0"/>
            </a:endParaRPr>
          </a:p>
        </p:txBody>
      </p:sp>
      <p:cxnSp>
        <p:nvCxnSpPr>
          <p:cNvPr id="56" name="直接箭头连接符 55"/>
          <p:cNvCxnSpPr/>
          <p:nvPr/>
        </p:nvCxnSpPr>
        <p:spPr>
          <a:xfrm flipV="1">
            <a:off x="2500298" y="3805769"/>
            <a:ext cx="2571768"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57" name="TextBox 56"/>
          <p:cNvSpPr txBox="1"/>
          <p:nvPr/>
        </p:nvSpPr>
        <p:spPr>
          <a:xfrm>
            <a:off x="2571736" y="2143116"/>
            <a:ext cx="2786082" cy="442301"/>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latin typeface="Consolas" pitchFamily="49" charset="0"/>
                <a:ea typeface="仿宋" pitchFamily="49" charset="-122"/>
                <a:cs typeface="Consolas" pitchFamily="49" charset="0"/>
              </a:rPr>
              <a:t>找顶点</a:t>
            </a:r>
            <a:r>
              <a:rPr lang="en-US" altLang="zh-CN" sz="2000" i="1" smtClean="0">
                <a:solidFill>
                  <a:srgbClr val="0000FF"/>
                </a:solidFill>
                <a:latin typeface="Consolas" pitchFamily="49" charset="0"/>
                <a:ea typeface="仿宋" pitchFamily="49" charset="-122"/>
                <a:cs typeface="Consolas" pitchFamily="49" charset="0"/>
              </a:rPr>
              <a:t>v</a:t>
            </a:r>
            <a:r>
              <a:rPr lang="zh-CN" altLang="en-US" sz="2000" smtClean="0">
                <a:solidFill>
                  <a:srgbClr val="0000FF"/>
                </a:solidFill>
                <a:latin typeface="Consolas" pitchFamily="49" charset="0"/>
                <a:ea typeface="仿宋" pitchFamily="49" charset="-122"/>
                <a:cs typeface="Consolas" pitchFamily="49" charset="0"/>
              </a:rPr>
              <a:t>的相邻顶点</a:t>
            </a:r>
            <a:r>
              <a:rPr lang="en-US" altLang="zh-CN" sz="2000" i="1" smtClean="0">
                <a:solidFill>
                  <a:srgbClr val="0000FF"/>
                </a:solidFill>
                <a:latin typeface="Consolas" pitchFamily="49" charset="0"/>
                <a:ea typeface="仿宋" pitchFamily="49" charset="-122"/>
                <a:cs typeface="Consolas" pitchFamily="49" charset="0"/>
              </a:rPr>
              <a:t>w</a:t>
            </a:r>
            <a:endParaRPr lang="zh-CN" altLang="en-US" sz="2000" i="1" smtClean="0">
              <a:solidFill>
                <a:srgbClr val="0000FF"/>
              </a:solidFill>
              <a:latin typeface="Consolas" pitchFamily="49" charset="0"/>
              <a:ea typeface="仿宋" pitchFamily="49" charset="-122"/>
              <a:cs typeface="Consolas" pitchFamily="49" charset="0"/>
            </a:endParaRPr>
          </a:p>
        </p:txBody>
      </p:sp>
      <p:grpSp>
        <p:nvGrpSpPr>
          <p:cNvPr id="33" name="组合 7"/>
          <p:cNvGrpSpPr/>
          <p:nvPr/>
        </p:nvGrpSpPr>
        <p:grpSpPr>
          <a:xfrm>
            <a:off x="571504" y="428604"/>
            <a:ext cx="1000100" cy="785817"/>
            <a:chOff x="5703182" y="3835411"/>
            <a:chExt cx="1238250" cy="1236663"/>
          </a:xfrm>
        </p:grpSpPr>
        <p:grpSp>
          <p:nvGrpSpPr>
            <p:cNvPr id="35" name="Group 19"/>
            <p:cNvGrpSpPr>
              <a:grpSpLocks/>
            </p:cNvGrpSpPr>
            <p:nvPr/>
          </p:nvGrpSpPr>
          <p:grpSpPr bwMode="auto">
            <a:xfrm>
              <a:off x="5703182" y="3835411"/>
              <a:ext cx="1238250" cy="1236663"/>
              <a:chOff x="810" y="845"/>
              <a:chExt cx="827" cy="826"/>
            </a:xfrm>
          </p:grpSpPr>
          <p:sp>
            <p:nvSpPr>
              <p:cNvPr id="37"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38"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40"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36" name="Text Box 23"/>
            <p:cNvSpPr txBox="1">
              <a:spLocks noChangeArrowheads="1"/>
            </p:cNvSpPr>
            <p:nvPr/>
          </p:nvSpPr>
          <p:spPr bwMode="gray">
            <a:xfrm>
              <a:off x="5767676" y="4154859"/>
              <a:ext cx="1082674" cy="557010"/>
            </a:xfrm>
            <a:prstGeom prst="rect">
              <a:avLst/>
            </a:prstGeom>
            <a:noFill/>
            <a:ln w="9525" algn="ctr">
              <a:noFill/>
              <a:miter lim="800000"/>
              <a:headEnd/>
              <a:tailEnd/>
            </a:ln>
          </p:spPr>
          <p:txBody>
            <a:bodyPr>
              <a:spAutoFit/>
            </a:body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34" name="灯片编号占位符 33"/>
          <p:cNvSpPr>
            <a:spLocks noGrp="1"/>
          </p:cNvSpPr>
          <p:nvPr>
            <p:ph type="sldNum" sz="quarter" idx="12"/>
          </p:nvPr>
        </p:nvSpPr>
        <p:spPr/>
        <p:txBody>
          <a:bodyPr/>
          <a:lstStyle/>
          <a:p>
            <a:fld id="{36E68863-33C2-4D6D-B9FA-F4917E910219}" type="slidenum">
              <a:rPr lang="en-US" altLang="zh-CN" smtClean="0"/>
              <a:pPr/>
              <a:t>10</a:t>
            </a:fld>
            <a:r>
              <a:rPr lang="en-US" altLang="zh-CN" smtClean="0"/>
              <a:t>/35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
                                            <p:txEl>
                                              <p:pRg st="0" end="0"/>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54"/>
                                        </p:tgtEl>
                                        <p:attrNameLst>
                                          <p:attrName>style.visibility</p:attrName>
                                        </p:attrNameLst>
                                      </p:cBhvr>
                                      <p:to>
                                        <p:strVal val="visible"/>
                                      </p:to>
                                    </p:set>
                                  </p:childTnLst>
                                </p:cTn>
                              </p:par>
                            </p:childTnLst>
                          </p:cTn>
                        </p:par>
                        <p:par>
                          <p:cTn id="14" fill="hold">
                            <p:stCondLst>
                              <p:cond delay="0"/>
                            </p:stCondLst>
                            <p:childTnLst>
                              <p:par>
                                <p:cTn id="15" presetID="18" presetClass="entr" presetSubtype="6" fill="hold" nodeType="after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strips(downRight)">
                                      <p:cBhvr>
                                        <p:cTn id="17" dur="1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1047734"/>
            <a:ext cx="7643866" cy="3404930"/>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1">
            <a:schemeClr val="accent5"/>
          </a:lnRef>
          <a:fillRef idx="2">
            <a:schemeClr val="accent5"/>
          </a:fillRef>
          <a:effectRef idx="1">
            <a:schemeClr val="accent5"/>
          </a:effectRef>
          <a:fontRef idx="minor">
            <a:schemeClr val="dk1"/>
          </a:fontRef>
        </p:style>
        <p:txBody>
          <a:bodyPr wrap="square" lIns="216000" tIns="144000" bIns="144000" rtlCol="0">
            <a:spAutoFit/>
          </a:bodyPr>
          <a:lstStyle/>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int visited[MAXV];	 </a:t>
            </a:r>
            <a:r>
              <a:rPr lang="en-US" sz="1800" smtClean="0">
                <a:solidFill>
                  <a:srgbClr val="0070C0"/>
                </a:solidFill>
                <a:latin typeface="Consolas" pitchFamily="49" charset="0"/>
                <a:ea typeface="仿宋" pitchFamily="49" charset="-122"/>
                <a:cs typeface="Consolas" pitchFamily="49" charset="0"/>
              </a:rPr>
              <a:t>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全局变量，所有元素置初值</a:t>
            </a:r>
            <a:r>
              <a:rPr lang="en-US" sz="1800" smtClean="0">
                <a:solidFill>
                  <a:srgbClr val="00B0F0"/>
                </a:solidFill>
                <a:latin typeface="Consolas" pitchFamily="49" charset="0"/>
                <a:ea typeface="仿宋" pitchFamily="49" charset="-122"/>
                <a:cs typeface="Consolas" pitchFamily="49" charset="0"/>
              </a:rPr>
              <a:t>0</a:t>
            </a:r>
            <a:endParaRPr lang="zh-CN" altLang="en-US" sz="1800" smtClean="0">
              <a:solidFill>
                <a:srgbClr val="00B0F0"/>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void </a:t>
            </a:r>
            <a:r>
              <a:rPr lang="en-US" sz="1800" smtClean="0">
                <a:solidFill>
                  <a:srgbClr val="FF0000"/>
                </a:solidFill>
                <a:latin typeface="Consolas" pitchFamily="49" charset="0"/>
                <a:ea typeface="仿宋" pitchFamily="49" charset="-122"/>
                <a:cs typeface="Consolas" pitchFamily="49" charset="0"/>
              </a:rPr>
              <a:t>MDFS</a:t>
            </a:r>
            <a:r>
              <a:rPr lang="en-US" sz="1800" smtClean="0">
                <a:solidFill>
                  <a:srgbClr val="0000FF"/>
                </a:solidFill>
                <a:latin typeface="Consolas" pitchFamily="49" charset="0"/>
                <a:ea typeface="仿宋" pitchFamily="49" charset="-122"/>
                <a:cs typeface="Consolas" pitchFamily="49" charset="0"/>
              </a:rPr>
              <a:t>(MGraph g，int v)</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int w;</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printf("%d  "，v);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访问顶点</a:t>
            </a:r>
            <a:r>
              <a:rPr lang="en-US" sz="1800" smtClean="0">
                <a:solidFill>
                  <a:srgbClr val="00B0F0"/>
                </a:solidFill>
                <a:latin typeface="Consolas" pitchFamily="49" charset="0"/>
                <a:ea typeface="仿宋" pitchFamily="49" charset="-122"/>
                <a:cs typeface="Consolas" pitchFamily="49" charset="0"/>
              </a:rPr>
              <a:t>v</a:t>
            </a:r>
            <a:endParaRPr lang="zh-CN" altLang="en-US" sz="1800" smtClean="0">
              <a:solidFill>
                <a:srgbClr val="00B0F0"/>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visited[v]=1;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置访问标记</a:t>
            </a: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for (w=0;w&lt;g.n;w++)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找顶点</a:t>
            </a:r>
            <a:r>
              <a:rPr lang="en-US" sz="1800" smtClean="0">
                <a:solidFill>
                  <a:srgbClr val="00B0F0"/>
                </a:solidFill>
                <a:latin typeface="Consolas" pitchFamily="49" charset="0"/>
                <a:ea typeface="仿宋" pitchFamily="49" charset="-122"/>
                <a:cs typeface="Consolas" pitchFamily="49" charset="0"/>
              </a:rPr>
              <a:t>v</a:t>
            </a:r>
            <a:r>
              <a:rPr lang="zh-CN" altLang="en-US" sz="1800" smtClean="0">
                <a:solidFill>
                  <a:srgbClr val="00B0F0"/>
                </a:solidFill>
                <a:latin typeface="Consolas" pitchFamily="49" charset="0"/>
                <a:ea typeface="仿宋" pitchFamily="49" charset="-122"/>
                <a:cs typeface="Consolas" pitchFamily="49" charset="0"/>
              </a:rPr>
              <a:t>的所有相邻点</a:t>
            </a: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if (g.edges[v][w]!=0 &amp;&amp; g.edges[v][w]!=INF &amp;&amp;    </a:t>
            </a: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visited[w]==0)</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a:t>
            </a:r>
            <a:r>
              <a:rPr lang="en-US" sz="1800" smtClean="0">
                <a:solidFill>
                  <a:srgbClr val="FF0000"/>
                </a:solidFill>
                <a:latin typeface="Consolas" pitchFamily="49" charset="0"/>
                <a:ea typeface="仿宋" pitchFamily="49" charset="-122"/>
                <a:cs typeface="Consolas" pitchFamily="49" charset="0"/>
              </a:rPr>
              <a:t>MDFS</a:t>
            </a:r>
            <a:r>
              <a:rPr lang="en-US" sz="1800" smtClean="0">
                <a:solidFill>
                  <a:srgbClr val="0000FF"/>
                </a:solidFill>
                <a:latin typeface="Consolas" pitchFamily="49" charset="0"/>
                <a:ea typeface="仿宋" pitchFamily="49" charset="-122"/>
                <a:cs typeface="Consolas" pitchFamily="49" charset="0"/>
              </a:rPr>
              <a:t>(g，w);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找顶点</a:t>
            </a:r>
            <a:r>
              <a:rPr lang="en-US" sz="1800" smtClean="0">
                <a:solidFill>
                  <a:srgbClr val="00B0F0"/>
                </a:solidFill>
                <a:latin typeface="Consolas" pitchFamily="49" charset="0"/>
                <a:ea typeface="仿宋" pitchFamily="49" charset="-122"/>
                <a:cs typeface="Consolas" pitchFamily="49" charset="0"/>
              </a:rPr>
              <a:t>v</a:t>
            </a:r>
            <a:r>
              <a:rPr lang="zh-CN" altLang="en-US" sz="1800" smtClean="0">
                <a:solidFill>
                  <a:srgbClr val="00B0F0"/>
                </a:solidFill>
                <a:latin typeface="Consolas" pitchFamily="49" charset="0"/>
                <a:ea typeface="仿宋" pitchFamily="49" charset="-122"/>
                <a:cs typeface="Consolas" pitchFamily="49" charset="0"/>
              </a:rPr>
              <a:t>的未访问过的相邻点</a:t>
            </a:r>
            <a:r>
              <a:rPr lang="en-US" sz="1800" smtClean="0">
                <a:solidFill>
                  <a:srgbClr val="00B0F0"/>
                </a:solidFill>
                <a:latin typeface="Consolas" pitchFamily="49" charset="0"/>
                <a:ea typeface="仿宋" pitchFamily="49" charset="-122"/>
                <a:cs typeface="Consolas" pitchFamily="49" charset="0"/>
              </a:rPr>
              <a:t>w</a:t>
            </a:r>
            <a:endParaRPr lang="zh-CN" altLang="en-US" sz="1800" smtClean="0">
              <a:solidFill>
                <a:srgbClr val="00B0F0"/>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571472" y="285729"/>
            <a:ext cx="2643206" cy="449290"/>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ea typeface="楷体" pitchFamily="49" charset="-122"/>
                <a:cs typeface="Times New Roman" pitchFamily="18" charset="0"/>
              </a:rPr>
              <a:t>算法如下：</a:t>
            </a:r>
          </a:p>
        </p:txBody>
      </p:sp>
      <p:sp>
        <p:nvSpPr>
          <p:cNvPr id="6" name="灯片编号占位符 5"/>
          <p:cNvSpPr>
            <a:spLocks noGrp="1"/>
          </p:cNvSpPr>
          <p:nvPr>
            <p:ph type="sldNum" sz="quarter" idx="12"/>
          </p:nvPr>
        </p:nvSpPr>
        <p:spPr/>
        <p:txBody>
          <a:bodyPr/>
          <a:lstStyle/>
          <a:p>
            <a:fld id="{36E68863-33C2-4D6D-B9FA-F4917E910219}" type="slidenum">
              <a:rPr lang="en-US" altLang="zh-CN" smtClean="0"/>
              <a:pPr/>
              <a:t>11</a:t>
            </a:fld>
            <a:r>
              <a:rPr lang="en-US" altLang="zh-CN" smtClean="0"/>
              <a:t>/35</a:t>
            </a:r>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28596" y="380979"/>
            <a:ext cx="4143404"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a:t>
            </a:r>
            <a:r>
              <a:rPr lang="en-US"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DFS</a:t>
            </a: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遍历算法应用示例</a:t>
            </a:r>
            <a:endPar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26" name="TextBox 25"/>
          <p:cNvSpPr txBox="1"/>
          <p:nvPr/>
        </p:nvSpPr>
        <p:spPr>
          <a:xfrm>
            <a:off x="1500166" y="1214422"/>
            <a:ext cx="7000924" cy="1246495"/>
          </a:xfrm>
          <a:prstGeom prst="rect">
            <a:avLst/>
          </a:prstGeom>
          <a:noFill/>
          <a:ln>
            <a:noFill/>
          </a:ln>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000"/>
              </a:lnSpc>
              <a:spcBef>
                <a:spcPts val="0"/>
              </a:spcBef>
            </a:pPr>
            <a:r>
              <a:rPr lang="zh-CN" altLang="en-US" sz="2000" smtClean="0">
                <a:solidFill>
                  <a:srgbClr val="0000FF"/>
                </a:solidFill>
                <a:latin typeface="Consolas" pitchFamily="49" charset="0"/>
                <a:ea typeface="楷体" pitchFamily="49" charset="-122"/>
                <a:cs typeface="Consolas" pitchFamily="49" charset="0"/>
              </a:rPr>
              <a:t>   图采用邻接表作为存储结构。对于一个无向连通图</a:t>
            </a:r>
            <a:r>
              <a:rPr lang="en-US" sz="2000" smtClean="0">
                <a:solidFill>
                  <a:srgbClr val="0000FF"/>
                </a:solidFill>
                <a:latin typeface="Consolas" pitchFamily="49" charset="0"/>
                <a:ea typeface="楷体" pitchFamily="49" charset="-122"/>
                <a:cs typeface="Consolas" pitchFamily="49" charset="0"/>
              </a:rPr>
              <a:t>G</a:t>
            </a:r>
            <a:r>
              <a:rPr lang="zh-CN" altLang="en-US" sz="2000" smtClean="0">
                <a:solidFill>
                  <a:srgbClr val="0000FF"/>
                </a:solidFill>
                <a:latin typeface="Consolas" pitchFamily="49" charset="0"/>
                <a:ea typeface="楷体" pitchFamily="49" charset="-122"/>
                <a:cs typeface="Consolas" pitchFamily="49" charset="0"/>
              </a:rPr>
              <a:t>，假设不知道</a:t>
            </a:r>
            <a:r>
              <a:rPr lang="en-US" altLang="zh-CN"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和</a:t>
            </a:r>
            <a:r>
              <a:rPr lang="en-US" altLang="zh-CN" sz="2000" i="1" smtClean="0">
                <a:solidFill>
                  <a:srgbClr val="0000FF"/>
                </a:solidFill>
                <a:latin typeface="Consolas" pitchFamily="49" charset="0"/>
                <a:ea typeface="楷体" pitchFamily="49" charset="-122"/>
                <a:cs typeface="Consolas" pitchFamily="49" charset="0"/>
              </a:rPr>
              <a:t>e</a:t>
            </a:r>
            <a:r>
              <a:rPr lang="zh-CN" altLang="en-US" sz="2000" smtClean="0">
                <a:solidFill>
                  <a:srgbClr val="0000FF"/>
                </a:solidFill>
                <a:latin typeface="Consolas" pitchFamily="49" charset="0"/>
                <a:ea typeface="楷体" pitchFamily="49" charset="-122"/>
                <a:cs typeface="Consolas" pitchFamily="49" charset="0"/>
              </a:rPr>
              <a:t>，设计一个算法</a:t>
            </a:r>
            <a:r>
              <a:rPr lang="zh-CN" altLang="en-US" sz="2000" smtClean="0">
                <a:solidFill>
                  <a:srgbClr val="FF00FF"/>
                </a:solidFill>
                <a:latin typeface="Consolas" pitchFamily="49" charset="0"/>
                <a:ea typeface="楷体" pitchFamily="49" charset="-122"/>
                <a:cs typeface="Consolas" pitchFamily="49" charset="0"/>
              </a:rPr>
              <a:t>判断是否为一棵树</a:t>
            </a:r>
            <a:r>
              <a:rPr lang="zh-CN" altLang="en-US" sz="2000" smtClean="0">
                <a:solidFill>
                  <a:srgbClr val="0000FF"/>
                </a:solidFill>
                <a:latin typeface="Consolas" pitchFamily="49" charset="0"/>
                <a:ea typeface="楷体" pitchFamily="49" charset="-122"/>
                <a:cs typeface="Consolas" pitchFamily="49" charset="0"/>
              </a:rPr>
              <a:t>。若是树，返回</a:t>
            </a:r>
            <a:r>
              <a:rPr lang="en-US" sz="2000" smtClean="0">
                <a:solidFill>
                  <a:srgbClr val="0000FF"/>
                </a:solidFill>
                <a:latin typeface="Consolas" pitchFamily="49" charset="0"/>
                <a:ea typeface="楷体" pitchFamily="49" charset="-122"/>
                <a:cs typeface="Consolas" pitchFamily="49" charset="0"/>
              </a:rPr>
              <a:t>true</a:t>
            </a:r>
            <a:r>
              <a:rPr lang="zh-CN" altLang="en-US" sz="2000" smtClean="0">
                <a:solidFill>
                  <a:srgbClr val="0000FF"/>
                </a:solidFill>
                <a:latin typeface="Consolas" pitchFamily="49" charset="0"/>
                <a:ea typeface="楷体" pitchFamily="49" charset="-122"/>
                <a:cs typeface="Consolas" pitchFamily="49" charset="0"/>
              </a:rPr>
              <a:t>；否则返回</a:t>
            </a:r>
            <a:r>
              <a:rPr lang="en-US" sz="2000" smtClean="0">
                <a:solidFill>
                  <a:srgbClr val="0000FF"/>
                </a:solidFill>
                <a:latin typeface="Consolas" pitchFamily="49" charset="0"/>
                <a:ea typeface="楷体" pitchFamily="49" charset="-122"/>
                <a:cs typeface="Consolas" pitchFamily="49" charset="0"/>
              </a:rPr>
              <a:t>false</a:t>
            </a:r>
            <a:r>
              <a:rPr lang="zh-CN" altLang="en-US" sz="2000" smtClean="0">
                <a:solidFill>
                  <a:srgbClr val="0000FF"/>
                </a:solidFill>
                <a:latin typeface="Consolas" pitchFamily="49" charset="0"/>
                <a:ea typeface="楷体" pitchFamily="49" charset="-122"/>
                <a:cs typeface="Consolas" pitchFamily="49" charset="0"/>
              </a:rPr>
              <a:t>。</a:t>
            </a:r>
          </a:p>
        </p:txBody>
      </p:sp>
      <p:sp>
        <p:nvSpPr>
          <p:cNvPr id="28" name="TextBox 27"/>
          <p:cNvSpPr txBox="1"/>
          <p:nvPr/>
        </p:nvSpPr>
        <p:spPr>
          <a:xfrm>
            <a:off x="1142976" y="2857497"/>
            <a:ext cx="6715172" cy="137227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457200" indent="-457200" algn="l">
              <a:lnSpc>
                <a:spcPts val="3000"/>
              </a:lnSpc>
              <a:spcBef>
                <a:spcPts val="0"/>
              </a:spcBef>
              <a:buBlip>
                <a:blip r:embed="rId3"/>
              </a:buBlip>
            </a:pPr>
            <a:r>
              <a:rPr lang="zh-CN" altLang="en-US" sz="2000" smtClean="0">
                <a:solidFill>
                  <a:srgbClr val="0000FF"/>
                </a:solidFill>
                <a:latin typeface="Consolas" pitchFamily="49" charset="0"/>
                <a:ea typeface="仿宋" pitchFamily="49" charset="-122"/>
                <a:cs typeface="Consolas" pitchFamily="49" charset="0"/>
              </a:rPr>
              <a:t>若</a:t>
            </a:r>
            <a:r>
              <a:rPr lang="en-US" altLang="zh-CN" sz="2000" smtClean="0">
                <a:solidFill>
                  <a:srgbClr val="0000FF"/>
                </a:solidFill>
                <a:latin typeface="Consolas" pitchFamily="49" charset="0"/>
                <a:ea typeface="仿宋" pitchFamily="49" charset="-122"/>
                <a:cs typeface="Consolas" pitchFamily="49" charset="0"/>
              </a:rPr>
              <a:t>G-&gt;</a:t>
            </a:r>
            <a:r>
              <a:rPr lang="en-US" altLang="zh-CN" sz="2000" i="1" smtClean="0">
                <a:solidFill>
                  <a:srgbClr val="0000FF"/>
                </a:solidFill>
                <a:latin typeface="Consolas" pitchFamily="49" charset="0"/>
                <a:ea typeface="仿宋" pitchFamily="49" charset="-122"/>
                <a:cs typeface="Consolas" pitchFamily="49" charset="0"/>
              </a:rPr>
              <a:t>e</a:t>
            </a:r>
            <a:r>
              <a:rPr lang="en-US" altLang="zh-CN" sz="2000" smtClean="0">
                <a:solidFill>
                  <a:srgbClr val="0000FF"/>
                </a:solidFill>
                <a:latin typeface="Consolas" pitchFamily="49" charset="0"/>
                <a:ea typeface="仿宋" pitchFamily="49" charset="-122"/>
                <a:cs typeface="Consolas" pitchFamily="49" charset="0"/>
              </a:rPr>
              <a:t>=G-&gt;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 </a:t>
            </a:r>
            <a:r>
              <a:rPr lang="en-US" altLang="zh-CN" sz="2000" smtClean="0">
                <a:solidFill>
                  <a:srgbClr val="FF00FF"/>
                </a:solidFill>
                <a:latin typeface="Consolas" pitchFamily="49" charset="0"/>
                <a:ea typeface="仿宋" pitchFamily="49" charset="-122"/>
                <a:cs typeface="Consolas" pitchFamily="49" charset="0"/>
                <a:sym typeface="Wingdings"/>
              </a:rPr>
              <a:t></a:t>
            </a:r>
            <a:r>
              <a:rPr lang="en-US" altLang="zh-CN" sz="2000" smtClean="0">
                <a:solidFill>
                  <a:srgbClr val="0000FF"/>
                </a:solidFill>
                <a:latin typeface="Consolas" pitchFamily="49" charset="0"/>
                <a:ea typeface="仿宋" pitchFamily="49" charset="-122"/>
                <a:cs typeface="Consolas" pitchFamily="49" charset="0"/>
                <a:sym typeface="Wingdings"/>
              </a:rPr>
              <a:t> </a:t>
            </a:r>
            <a:r>
              <a:rPr lang="zh-CN" altLang="en-US" sz="2000" smtClean="0">
                <a:solidFill>
                  <a:srgbClr val="0000FF"/>
                </a:solidFill>
                <a:latin typeface="Consolas" pitchFamily="49" charset="0"/>
                <a:ea typeface="仿宋" pitchFamily="49" charset="-122"/>
                <a:cs typeface="Consolas" pitchFamily="49" charset="0"/>
                <a:sym typeface="Wingdings"/>
              </a:rPr>
              <a:t>树图？但</a:t>
            </a:r>
            <a:r>
              <a:rPr lang="en-US" altLang="zh-CN" sz="2000" smtClean="0">
                <a:solidFill>
                  <a:srgbClr val="0000FF"/>
                </a:solidFill>
                <a:latin typeface="Consolas" pitchFamily="49" charset="0"/>
                <a:ea typeface="仿宋" pitchFamily="49" charset="-122"/>
                <a:cs typeface="Consolas" pitchFamily="49" charset="0"/>
                <a:sym typeface="Wingdings"/>
              </a:rPr>
              <a:t>G-&gt;</a:t>
            </a:r>
            <a:r>
              <a:rPr lang="en-US" altLang="zh-CN" sz="2000" i="1" smtClean="0">
                <a:solidFill>
                  <a:srgbClr val="0000FF"/>
                </a:solidFill>
                <a:latin typeface="Consolas" pitchFamily="49" charset="0"/>
                <a:ea typeface="仿宋" pitchFamily="49" charset="-122"/>
                <a:cs typeface="Consolas" pitchFamily="49" charset="0"/>
                <a:sym typeface="Wingdings"/>
              </a:rPr>
              <a:t>e</a:t>
            </a:r>
            <a:r>
              <a:rPr lang="zh-CN" altLang="en-US" sz="2000" smtClean="0">
                <a:solidFill>
                  <a:srgbClr val="0000FF"/>
                </a:solidFill>
                <a:latin typeface="Consolas" pitchFamily="49" charset="0"/>
                <a:ea typeface="仿宋" pitchFamily="49" charset="-122"/>
                <a:cs typeface="Consolas" pitchFamily="49" charset="0"/>
                <a:sym typeface="Wingdings"/>
              </a:rPr>
              <a:t>和</a:t>
            </a:r>
            <a:r>
              <a:rPr lang="en-US" altLang="zh-CN" sz="2000" smtClean="0">
                <a:solidFill>
                  <a:srgbClr val="0000FF"/>
                </a:solidFill>
                <a:latin typeface="Consolas" pitchFamily="49" charset="0"/>
                <a:ea typeface="仿宋" pitchFamily="49" charset="-122"/>
                <a:cs typeface="Consolas" pitchFamily="49" charset="0"/>
                <a:sym typeface="Wingdings"/>
              </a:rPr>
              <a:t>G-&gt;</a:t>
            </a:r>
            <a:r>
              <a:rPr lang="en-US" altLang="zh-CN" sz="2000" i="1" smtClean="0">
                <a:solidFill>
                  <a:srgbClr val="0000FF"/>
                </a:solidFill>
                <a:latin typeface="Consolas" pitchFamily="49" charset="0"/>
                <a:ea typeface="仿宋" pitchFamily="49" charset="-122"/>
                <a:cs typeface="Consolas" pitchFamily="49" charset="0"/>
                <a:sym typeface="Wingdings"/>
              </a:rPr>
              <a:t>n</a:t>
            </a:r>
            <a:r>
              <a:rPr lang="zh-CN" altLang="en-US" sz="2000" smtClean="0">
                <a:solidFill>
                  <a:srgbClr val="0000FF"/>
                </a:solidFill>
                <a:latin typeface="Consolas" pitchFamily="49" charset="0"/>
                <a:ea typeface="仿宋" pitchFamily="49" charset="-122"/>
                <a:cs typeface="Consolas" pitchFamily="49" charset="0"/>
                <a:sym typeface="Wingdings"/>
              </a:rPr>
              <a:t>未知！</a:t>
            </a:r>
            <a:endParaRPr lang="en-US" altLang="zh-CN" sz="2000" smtClean="0">
              <a:solidFill>
                <a:srgbClr val="0000FF"/>
              </a:solidFill>
              <a:latin typeface="Consolas" pitchFamily="49" charset="0"/>
              <a:ea typeface="仿宋" pitchFamily="49" charset="-122"/>
              <a:cs typeface="Consolas" pitchFamily="49" charset="0"/>
              <a:sym typeface="Wingdings"/>
            </a:endParaRPr>
          </a:p>
          <a:p>
            <a:pPr marL="457200" indent="-457200" algn="l">
              <a:lnSpc>
                <a:spcPts val="3000"/>
              </a:lnSpc>
              <a:spcBef>
                <a:spcPts val="0"/>
              </a:spcBef>
              <a:buBlip>
                <a:blip r:embed="rId3"/>
              </a:buBlip>
            </a:pPr>
            <a:r>
              <a:rPr lang="zh-CN" altLang="en-US" sz="2000" smtClean="0">
                <a:solidFill>
                  <a:srgbClr val="0000FF"/>
                </a:solidFill>
                <a:latin typeface="Consolas" pitchFamily="49" charset="0"/>
                <a:ea typeface="仿宋" pitchFamily="49" charset="-122"/>
                <a:cs typeface="Consolas" pitchFamily="49" charset="0"/>
                <a:sym typeface="Wingdings"/>
              </a:rPr>
              <a:t>对于</a:t>
            </a:r>
            <a:r>
              <a:rPr lang="zh-CN" altLang="en-US" sz="2000" smtClean="0">
                <a:solidFill>
                  <a:srgbClr val="0000FF"/>
                </a:solidFill>
                <a:latin typeface="Consolas" pitchFamily="49" charset="0"/>
                <a:ea typeface="仿宋" pitchFamily="49" charset="-122"/>
                <a:cs typeface="Consolas" pitchFamily="49" charset="0"/>
              </a:rPr>
              <a:t>无向连通图</a:t>
            </a:r>
            <a:r>
              <a:rPr lang="en-US" sz="2000" smtClean="0">
                <a:solidFill>
                  <a:srgbClr val="0000FF"/>
                </a:solidFill>
                <a:latin typeface="Consolas" pitchFamily="49" charset="0"/>
                <a:ea typeface="仿宋" pitchFamily="49" charset="-122"/>
                <a:cs typeface="Consolas" pitchFamily="49" charset="0"/>
              </a:rPr>
              <a:t>G</a:t>
            </a:r>
            <a:r>
              <a:rPr lang="zh-CN" altLang="en-US" sz="2000" smtClean="0">
                <a:solidFill>
                  <a:srgbClr val="0000FF"/>
                </a:solidFill>
                <a:latin typeface="Consolas" pitchFamily="49" charset="0"/>
                <a:ea typeface="仿宋" pitchFamily="49" charset="-122"/>
                <a:cs typeface="Consolas" pitchFamily="49" charset="0"/>
              </a:rPr>
              <a:t>，采用</a:t>
            </a:r>
            <a:r>
              <a:rPr lang="en-US" altLang="zh-CN" sz="2000" smtClean="0">
                <a:solidFill>
                  <a:srgbClr val="0000FF"/>
                </a:solidFill>
                <a:latin typeface="Consolas" pitchFamily="49" charset="0"/>
                <a:ea typeface="仿宋" pitchFamily="49" charset="-122"/>
                <a:cs typeface="Consolas" pitchFamily="49" charset="0"/>
              </a:rPr>
              <a:t>DFS</a:t>
            </a:r>
            <a:r>
              <a:rPr lang="zh-CN" altLang="en-US" sz="2000" smtClean="0">
                <a:solidFill>
                  <a:srgbClr val="0000FF"/>
                </a:solidFill>
                <a:latin typeface="Consolas" pitchFamily="49" charset="0"/>
                <a:ea typeface="仿宋" pitchFamily="49" charset="-122"/>
                <a:cs typeface="Consolas" pitchFamily="49" charset="0"/>
              </a:rPr>
              <a:t>，访问的顶点数</a:t>
            </a:r>
            <a:r>
              <a:rPr lang="en-US" altLang="zh-CN" sz="2000" smtClean="0">
                <a:solidFill>
                  <a:srgbClr val="0000FF"/>
                </a:solidFill>
                <a:latin typeface="Consolas" pitchFamily="49" charset="0"/>
                <a:ea typeface="仿宋" pitchFamily="49" charset="-122"/>
                <a:cs typeface="Consolas" pitchFamily="49" charset="0"/>
              </a:rPr>
              <a:t>vn</a:t>
            </a:r>
            <a:r>
              <a:rPr lang="zh-CN" altLang="en-US" sz="2000" smtClean="0">
                <a:solidFill>
                  <a:srgbClr val="0000FF"/>
                </a:solidFill>
                <a:latin typeface="Consolas" pitchFamily="49" charset="0"/>
                <a:ea typeface="仿宋" pitchFamily="49" charset="-122"/>
                <a:cs typeface="Consolas" pitchFamily="49" charset="0"/>
              </a:rPr>
              <a:t>为</a:t>
            </a:r>
            <a:r>
              <a:rPr lang="en-US" altLang="zh-CN" sz="2000" i="1" smtClean="0">
                <a:solidFill>
                  <a:srgbClr val="0000FF"/>
                </a:solidFill>
                <a:latin typeface="Consolas" pitchFamily="49" charset="0"/>
                <a:ea typeface="仿宋" pitchFamily="49" charset="-122"/>
                <a:cs typeface="Consolas" pitchFamily="49" charset="0"/>
              </a:rPr>
              <a:t>n</a:t>
            </a:r>
            <a:r>
              <a:rPr lang="zh-CN" altLang="en-US" sz="2000" smtClean="0">
                <a:solidFill>
                  <a:srgbClr val="0000FF"/>
                </a:solidFill>
                <a:latin typeface="Consolas" pitchFamily="49" charset="0"/>
                <a:ea typeface="仿宋" pitchFamily="49" charset="-122"/>
                <a:cs typeface="Consolas" pitchFamily="49" charset="0"/>
              </a:rPr>
              <a:t>，试探的边数</a:t>
            </a:r>
            <a:r>
              <a:rPr lang="en-US" altLang="zh-CN" sz="2000" smtClean="0">
                <a:solidFill>
                  <a:srgbClr val="0000FF"/>
                </a:solidFill>
                <a:latin typeface="Consolas" pitchFamily="49" charset="0"/>
                <a:ea typeface="仿宋" pitchFamily="49" charset="-122"/>
                <a:cs typeface="Consolas" pitchFamily="49" charset="0"/>
              </a:rPr>
              <a:t>en</a:t>
            </a:r>
            <a:r>
              <a:rPr lang="zh-CN" altLang="en-US" sz="2000" smtClean="0">
                <a:solidFill>
                  <a:srgbClr val="0000FF"/>
                </a:solidFill>
                <a:latin typeface="Consolas" pitchFamily="49" charset="0"/>
                <a:ea typeface="仿宋" pitchFamily="49" charset="-122"/>
                <a:cs typeface="Consolas" pitchFamily="49" charset="0"/>
              </a:rPr>
              <a:t>恰好为</a:t>
            </a:r>
            <a:r>
              <a:rPr lang="en-US" altLang="zh-CN" sz="2000" smtClean="0">
                <a:solidFill>
                  <a:srgbClr val="0000FF"/>
                </a:solidFill>
                <a:latin typeface="Consolas" pitchFamily="49" charset="0"/>
                <a:ea typeface="仿宋" pitchFamily="49" charset="-122"/>
                <a:cs typeface="Consolas" pitchFamily="49" charset="0"/>
              </a:rPr>
              <a:t>2</a:t>
            </a:r>
            <a:r>
              <a:rPr lang="en-US" altLang="zh-CN" sz="2000" i="1" smtClean="0">
                <a:solidFill>
                  <a:srgbClr val="0000FF"/>
                </a:solidFill>
                <a:latin typeface="Consolas" pitchFamily="49" charset="0"/>
                <a:ea typeface="仿宋" pitchFamily="49" charset="-122"/>
                <a:cs typeface="Consolas" pitchFamily="49" charset="0"/>
              </a:rPr>
              <a:t>e</a:t>
            </a:r>
            <a:r>
              <a:rPr lang="zh-CN" altLang="en-US" sz="2000" smtClean="0">
                <a:solidFill>
                  <a:srgbClr val="0000FF"/>
                </a:solidFill>
                <a:latin typeface="Consolas" pitchFamily="49" charset="0"/>
                <a:ea typeface="仿宋" pitchFamily="49" charset="-122"/>
                <a:cs typeface="Consolas" pitchFamily="49" charset="0"/>
              </a:rPr>
              <a:t>。</a:t>
            </a:r>
          </a:p>
        </p:txBody>
      </p:sp>
      <p:grpSp>
        <p:nvGrpSpPr>
          <p:cNvPr id="11" name="组合 10"/>
          <p:cNvGrpSpPr/>
          <p:nvPr/>
        </p:nvGrpSpPr>
        <p:grpSpPr>
          <a:xfrm>
            <a:off x="4000496" y="4191006"/>
            <a:ext cx="2786082" cy="1584796"/>
            <a:chOff x="4000496" y="3143254"/>
            <a:chExt cx="2786082" cy="1188597"/>
          </a:xfrm>
        </p:grpSpPr>
        <p:sp>
          <p:nvSpPr>
            <p:cNvPr id="8" name="TextBox 7"/>
            <p:cNvSpPr txBox="1"/>
            <p:nvPr/>
          </p:nvSpPr>
          <p:spPr>
            <a:xfrm>
              <a:off x="4000496" y="4000510"/>
              <a:ext cx="1071570" cy="331341"/>
            </a:xfrm>
            <a:prstGeom prst="rect">
              <a:avLst/>
            </a:prstGeom>
            <a:noFill/>
          </p:spPr>
          <p:txBody>
            <a:bodyPr wrap="square" rtlCol="0">
              <a:spAutoFit/>
            </a:bodyPr>
            <a:lstStyle/>
            <a:p>
              <a:pPr algn="l">
                <a:lnSpc>
                  <a:spcPts val="3000"/>
                </a:lnSpc>
                <a:spcBef>
                  <a:spcPts val="0"/>
                </a:spcBef>
              </a:pPr>
              <a:r>
                <a:rPr lang="zh-CN" altLang="en-US" sz="2000" smtClean="0">
                  <a:solidFill>
                    <a:srgbClr val="C00000"/>
                  </a:solidFill>
                  <a:latin typeface="华文中宋" pitchFamily="2" charset="-122"/>
                  <a:ea typeface="华文中宋" pitchFamily="2" charset="-122"/>
                  <a:cs typeface="Times New Roman" pitchFamily="18" charset="0"/>
                </a:rPr>
                <a:t>一棵树</a:t>
              </a:r>
            </a:p>
          </p:txBody>
        </p:sp>
        <p:sp>
          <p:nvSpPr>
            <p:cNvPr id="9" name="下箭头 8"/>
            <p:cNvSpPr/>
            <p:nvPr/>
          </p:nvSpPr>
          <p:spPr>
            <a:xfrm>
              <a:off x="4500562" y="3143254"/>
              <a:ext cx="142876" cy="857256"/>
            </a:xfrm>
            <a:prstGeom prst="down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0" name="TextBox 9"/>
            <p:cNvSpPr txBox="1"/>
            <p:nvPr/>
          </p:nvSpPr>
          <p:spPr>
            <a:xfrm>
              <a:off x="4714876" y="3214691"/>
              <a:ext cx="2071702" cy="480997"/>
            </a:xfrm>
            <a:prstGeom prst="rect">
              <a:avLst/>
            </a:prstGeom>
            <a:noFill/>
          </p:spPr>
          <p:txBody>
            <a:bodyPr wrap="square" rtlCol="0">
              <a:spAutoFit/>
            </a:bodyPr>
            <a:lstStyle/>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en/2=vn-1</a:t>
              </a:r>
            </a:p>
            <a:p>
              <a:pPr algn="l">
                <a:lnSpc>
                  <a:spcPts val="2200"/>
                </a:lnSpc>
                <a:spcBef>
                  <a:spcPts val="0"/>
                </a:spcBef>
              </a:pPr>
              <a:r>
                <a:rPr lang="zh-CN" altLang="en-US" sz="1800" smtClean="0">
                  <a:solidFill>
                    <a:srgbClr val="0000FF"/>
                  </a:solidFill>
                  <a:latin typeface="Consolas" pitchFamily="49" charset="0"/>
                  <a:ea typeface="仿宋" pitchFamily="49" charset="-122"/>
                  <a:cs typeface="Consolas" pitchFamily="49" charset="0"/>
                </a:rPr>
                <a:t>或者</a:t>
              </a:r>
              <a:r>
                <a:rPr lang="en-US" altLang="zh-CN" sz="1800" smtClean="0">
                  <a:solidFill>
                    <a:srgbClr val="0000FF"/>
                  </a:solidFill>
                  <a:latin typeface="Consolas" pitchFamily="49" charset="0"/>
                  <a:ea typeface="仿宋" pitchFamily="49" charset="-122"/>
                  <a:cs typeface="Consolas" pitchFamily="49" charset="0"/>
                </a:rPr>
                <a:t>en=2(vn-1)</a:t>
              </a:r>
              <a:endParaRPr lang="zh-CN" altLang="en-US" sz="1800" smtClean="0">
                <a:solidFill>
                  <a:srgbClr val="0000FF"/>
                </a:solidFill>
                <a:latin typeface="Consolas" pitchFamily="49" charset="0"/>
                <a:ea typeface="仿宋" pitchFamily="49" charset="-122"/>
                <a:cs typeface="Consolas" pitchFamily="49" charset="0"/>
              </a:endParaRPr>
            </a:p>
          </p:txBody>
        </p:sp>
      </p:grpSp>
      <p:grpSp>
        <p:nvGrpSpPr>
          <p:cNvPr id="13" name="组合 7"/>
          <p:cNvGrpSpPr/>
          <p:nvPr/>
        </p:nvGrpSpPr>
        <p:grpSpPr>
          <a:xfrm>
            <a:off x="500034" y="1142984"/>
            <a:ext cx="1000100" cy="785817"/>
            <a:chOff x="5703182" y="3835411"/>
            <a:chExt cx="1238250" cy="1236663"/>
          </a:xfrm>
        </p:grpSpPr>
        <p:grpSp>
          <p:nvGrpSpPr>
            <p:cNvPr id="15" name="Group 19"/>
            <p:cNvGrpSpPr>
              <a:grpSpLocks/>
            </p:cNvGrpSpPr>
            <p:nvPr/>
          </p:nvGrpSpPr>
          <p:grpSpPr bwMode="auto">
            <a:xfrm>
              <a:off x="5703182" y="3835411"/>
              <a:ext cx="1238250" cy="1236663"/>
              <a:chOff x="810" y="845"/>
              <a:chExt cx="827" cy="826"/>
            </a:xfrm>
          </p:grpSpPr>
          <p:sp>
            <p:nvSpPr>
              <p:cNvPr id="17"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18"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19"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16" name="Text Box 23"/>
            <p:cNvSpPr txBox="1">
              <a:spLocks noChangeArrowheads="1"/>
            </p:cNvSpPr>
            <p:nvPr/>
          </p:nvSpPr>
          <p:spPr bwMode="gray">
            <a:xfrm>
              <a:off x="5767676" y="4154859"/>
              <a:ext cx="1082674" cy="557010"/>
            </a:xfrm>
            <a:prstGeom prst="rect">
              <a:avLst/>
            </a:prstGeom>
            <a:noFill/>
            <a:ln w="9525" algn="ctr">
              <a:noFill/>
              <a:miter lim="800000"/>
              <a:headEnd/>
              <a:tailEnd/>
            </a:ln>
          </p:spPr>
          <p:txBody>
            <a:bodyPr>
              <a:spAutoFit/>
            </a:body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21" name="灯片编号占位符 20"/>
          <p:cNvSpPr>
            <a:spLocks noGrp="1"/>
          </p:cNvSpPr>
          <p:nvPr>
            <p:ph type="sldNum" sz="quarter" idx="12"/>
          </p:nvPr>
        </p:nvSpPr>
        <p:spPr/>
        <p:txBody>
          <a:bodyPr/>
          <a:lstStyle/>
          <a:p>
            <a:fld id="{36E68863-33C2-4D6D-B9FA-F4917E910219}" type="slidenum">
              <a:rPr lang="en-US" altLang="zh-CN" smtClean="0"/>
              <a:pPr/>
              <a:t>12</a:t>
            </a:fld>
            <a:r>
              <a:rPr lang="en-US" altLang="zh-CN" smtClean="0"/>
              <a:t>/35</a:t>
            </a:r>
            <a:endParaRPr lang="en-US" altLang="zh-CN"/>
          </a:p>
        </p:txBody>
      </p:sp>
      <p:grpSp>
        <p:nvGrpSpPr>
          <p:cNvPr id="20" name="组合 19"/>
          <p:cNvGrpSpPr/>
          <p:nvPr/>
        </p:nvGrpSpPr>
        <p:grpSpPr>
          <a:xfrm>
            <a:off x="428596" y="3203577"/>
            <a:ext cx="722313" cy="582613"/>
            <a:chOff x="1774825" y="5489593"/>
            <a:chExt cx="722313" cy="582613"/>
          </a:xfrm>
        </p:grpSpPr>
        <p:sp>
          <p:nvSpPr>
            <p:cNvPr id="22" name="Text Box 13"/>
            <p:cNvSpPr>
              <a:spLocks noChangeArrowheads="1"/>
            </p:cNvSpPr>
            <p:nvPr/>
          </p:nvSpPr>
          <p:spPr bwMode="auto">
            <a:xfrm>
              <a:off x="2124075" y="5489593"/>
              <a:ext cx="373063" cy="461963"/>
            </a:xfrm>
            <a:prstGeom prst="rect">
              <a:avLst/>
            </a:prstGeom>
            <a:noFill/>
            <a:ln w="9525" cap="flat" algn="ctr">
              <a:noFill/>
              <a:prstDash val="solid"/>
              <a:round/>
              <a:headEnd type="none" w="med" len="med"/>
              <a:tailEnd type="none" w="med" len="med"/>
            </a:ln>
            <a:effectLst/>
          </p:spPr>
          <p:txBody>
            <a:bodyPr wrap="none"/>
            <a:lstStyle/>
            <a:p>
              <a:pPr algn="ctr" eaLnBrk="0" hangingPunct="0"/>
              <a:r>
                <a:rPr lang="ru-RU" altLang="zh-CN" sz="2400" b="1">
                  <a:solidFill>
                    <a:srgbClr val="FFFFFF"/>
                  </a:solidFill>
                  <a:latin typeface="微软雅黑" pitchFamily="34" charset="-122"/>
                  <a:ea typeface="微软雅黑" pitchFamily="34" charset="-122"/>
                </a:rPr>
                <a:t>1</a:t>
              </a:r>
            </a:p>
          </p:txBody>
        </p:sp>
        <p:grpSp>
          <p:nvGrpSpPr>
            <p:cNvPr id="23" name="Group 8"/>
            <p:cNvGrpSpPr>
              <a:grpSpLocks/>
            </p:cNvGrpSpPr>
            <p:nvPr/>
          </p:nvGrpSpPr>
          <p:grpSpPr bwMode="auto">
            <a:xfrm>
              <a:off x="1774825" y="5518173"/>
              <a:ext cx="544513" cy="554040"/>
              <a:chOff x="1019" y="1020"/>
              <a:chExt cx="399" cy="406"/>
            </a:xfrm>
          </p:grpSpPr>
          <p:pic>
            <p:nvPicPr>
              <p:cNvPr id="24" name="Picture 49" descr="阴影5"/>
              <p:cNvPicPr preferRelativeResize="0">
                <a:picLocks noChangeArrowheads="1"/>
              </p:cNvPicPr>
              <p:nvPr/>
            </p:nvPicPr>
            <p:blipFill>
              <a:blip r:embed="rId4" cstate="print"/>
              <a:srcRect/>
              <a:stretch>
                <a:fillRect/>
              </a:stretch>
            </p:blipFill>
            <p:spPr bwMode="auto">
              <a:xfrm>
                <a:off x="1039" y="1380"/>
                <a:ext cx="363" cy="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5" name="AutoShape 8"/>
              <p:cNvSpPr>
                <a:spLocks noChangeArrowheads="1"/>
              </p:cNvSpPr>
              <p:nvPr/>
            </p:nvSpPr>
            <p:spPr bwMode="auto">
              <a:xfrm>
                <a:off x="1019" y="1020"/>
                <a:ext cx="399" cy="370"/>
              </a:xfrm>
              <a:prstGeom prst="roundRect">
                <a:avLst>
                  <a:gd name="adj" fmla="val 8380"/>
                </a:avLst>
              </a:prstGeom>
              <a:gradFill rotWithShape="1">
                <a:gsLst>
                  <a:gs pos="0">
                    <a:srgbClr val="8F0000"/>
                  </a:gs>
                  <a:gs pos="50000">
                    <a:srgbClr val="CF0001"/>
                  </a:gs>
                  <a:gs pos="100000">
                    <a:srgbClr val="F60004"/>
                  </a:gs>
                </a:gsLst>
                <a:lin ang="2700000"/>
              </a:gradFill>
              <a:ln w="9525" cap="flat" algn="ctr">
                <a:noFill/>
                <a:prstDash val="solid"/>
                <a:round/>
                <a:headEnd type="none" w="med" len="med"/>
                <a:tailEnd type="none" w="med" len="med"/>
              </a:ln>
              <a:effectLst>
                <a:outerShdw blurRad="76200" dir="13500000" sy="23000" kx="1200000" algn="br" rotWithShape="0">
                  <a:prstClr val="black">
                    <a:alpha val="20000"/>
                  </a:prstClr>
                </a:outerShdw>
              </a:effectLst>
            </p:spPr>
            <p:txBody>
              <a:bodyPr wrap="none" anchor="ctr"/>
              <a:lstStyle/>
              <a:p>
                <a:pPr marL="342900" indent="-342900" algn="ctr">
                  <a:buFont typeface="Wingdings" pitchFamily="2" charset="2"/>
                  <a:buNone/>
                </a:pPr>
                <a:r>
                  <a:rPr lang="zh-CN" altLang="en-US" sz="2200" b="1" smtClean="0">
                    <a:solidFill>
                      <a:schemeClr val="bg1"/>
                    </a:solidFill>
                    <a:latin typeface="微软雅黑" pitchFamily="34" charset="-122"/>
                    <a:ea typeface="微软雅黑" pitchFamily="34" charset="-122"/>
                  </a:rPr>
                  <a:t>解</a:t>
                </a:r>
                <a:endParaRPr lang="ru-RU" altLang="zh-CN" sz="2200" b="1">
                  <a:solidFill>
                    <a:schemeClr val="bg1"/>
                  </a:solidFill>
                  <a:latin typeface="微软雅黑" pitchFamily="34" charset="-122"/>
                  <a:ea typeface="微软雅黑" pitchFamily="34"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571480"/>
            <a:ext cx="7715304" cy="436461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int visited[MaxSize];</a:t>
            </a:r>
          </a:p>
          <a:p>
            <a:pPr algn="l">
              <a:lnSpc>
                <a:spcPts val="2400"/>
              </a:lnSpc>
              <a:spcBef>
                <a:spcPts val="0"/>
              </a:spcBef>
            </a:pPr>
            <a:r>
              <a:rPr lang="en-US" sz="1800" smtClean="0">
                <a:solidFill>
                  <a:srgbClr val="FF0000"/>
                </a:solidFill>
                <a:latin typeface="Consolas" pitchFamily="49" charset="0"/>
                <a:ea typeface="仿宋" pitchFamily="49" charset="-122"/>
                <a:cs typeface="Consolas" pitchFamily="49" charset="0"/>
              </a:rPr>
              <a:t>void DFS2(ALGraph *G，int v，int &amp;vn，int &amp;en)</a:t>
            </a:r>
            <a:endParaRPr lang="zh-CN" altLang="en-US" sz="1800" smtClean="0">
              <a:solidFill>
                <a:srgbClr val="FF0000"/>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ArcNode *p;</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visited[v]=1;</a:t>
            </a: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vn++;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遍历过的顶点数增</a:t>
            </a:r>
            <a:r>
              <a:rPr lang="en-US" sz="1800" smtClean="0">
                <a:solidFill>
                  <a:srgbClr val="00B0F0"/>
                </a:solidFill>
                <a:latin typeface="Consolas" pitchFamily="49" charset="0"/>
                <a:ea typeface="仿宋" pitchFamily="49" charset="-122"/>
                <a:cs typeface="Consolas" pitchFamily="49" charset="0"/>
              </a:rPr>
              <a:t>1</a:t>
            </a:r>
            <a:endParaRPr lang="zh-CN" altLang="en-US" sz="1800" smtClean="0">
              <a:solidFill>
                <a:srgbClr val="00B0F0"/>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p=G-&gt;adjlist[v].firstarc;</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while (p!=NULL) </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  en++;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试探过的边数增</a:t>
            </a:r>
            <a:r>
              <a:rPr lang="en-US" sz="1800" smtClean="0">
                <a:solidFill>
                  <a:srgbClr val="00B0F0"/>
                </a:solidFill>
                <a:latin typeface="Consolas" pitchFamily="49" charset="0"/>
                <a:ea typeface="仿宋" pitchFamily="49" charset="-122"/>
                <a:cs typeface="Consolas" pitchFamily="49" charset="0"/>
              </a:rPr>
              <a:t>1</a:t>
            </a:r>
            <a:endParaRPr lang="zh-CN" altLang="en-US" sz="1800" smtClean="0">
              <a:solidFill>
                <a:srgbClr val="00B0F0"/>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if (visited[p-&gt;adjvex]==0)</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a:t>
            </a:r>
            <a:r>
              <a:rPr lang="en-US" sz="1800" smtClean="0">
                <a:solidFill>
                  <a:srgbClr val="FF0000"/>
                </a:solidFill>
                <a:latin typeface="Consolas" pitchFamily="49" charset="0"/>
                <a:ea typeface="仿宋" pitchFamily="49" charset="-122"/>
                <a:cs typeface="Consolas" pitchFamily="49" charset="0"/>
              </a:rPr>
              <a:t>DFS2(G，p-&gt;adjvex，vn，en);</a:t>
            </a:r>
            <a:endParaRPr lang="zh-CN" altLang="en-US" sz="1800" smtClean="0">
              <a:solidFill>
                <a:srgbClr val="FF0000"/>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p=p-&gt;nextarc;</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36E68863-33C2-4D6D-B9FA-F4917E910219}" type="slidenum">
              <a:rPr lang="en-US" altLang="zh-CN" smtClean="0"/>
              <a:pPr/>
              <a:t>13</a:t>
            </a:fld>
            <a:r>
              <a:rPr lang="en-US" altLang="zh-CN" smtClean="0"/>
              <a:t>/35</a:t>
            </a:r>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0"/>
            <a:ext cx="8143932" cy="3954242"/>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44000" tIns="180000" bIns="180000" rtlCol="0">
            <a:spAutoFit/>
          </a:bodyPr>
          <a:lstStyle/>
          <a:p>
            <a:pPr algn="l">
              <a:lnSpc>
                <a:spcPts val="2800"/>
              </a:lnSpc>
              <a:spcBef>
                <a:spcPts val="0"/>
              </a:spcBef>
            </a:pPr>
            <a:r>
              <a:rPr lang="en-US" sz="1800" smtClean="0">
                <a:solidFill>
                  <a:srgbClr val="FF0000"/>
                </a:solidFill>
                <a:latin typeface="Consolas" pitchFamily="49" charset="0"/>
                <a:ea typeface="仿宋" pitchFamily="49" charset="-122"/>
                <a:cs typeface="Consolas" pitchFamily="49" charset="0"/>
              </a:rPr>
              <a:t>bool GIsTree(ALGraph *G)      </a:t>
            </a:r>
            <a:r>
              <a:rPr lang="en-US" sz="1800" smtClean="0">
                <a:solidFill>
                  <a:srgbClr val="00B050"/>
                </a:solidFill>
                <a:latin typeface="Consolas" pitchFamily="49" charset="0"/>
                <a:ea typeface="仿宋" pitchFamily="49" charset="-122"/>
                <a:cs typeface="Consolas" pitchFamily="49" charset="0"/>
              </a:rPr>
              <a:t>//</a:t>
            </a:r>
            <a:r>
              <a:rPr lang="zh-CN" altLang="en-US" sz="1800" smtClean="0">
                <a:solidFill>
                  <a:srgbClr val="00B050"/>
                </a:solidFill>
                <a:latin typeface="Consolas" pitchFamily="49" charset="0"/>
                <a:ea typeface="仿宋" pitchFamily="49" charset="-122"/>
                <a:cs typeface="Consolas" pitchFamily="49" charset="0"/>
              </a:rPr>
              <a:t>判断无向图</a:t>
            </a:r>
            <a:r>
              <a:rPr lang="en-US" sz="1800" smtClean="0">
                <a:solidFill>
                  <a:srgbClr val="00B050"/>
                </a:solidFill>
                <a:latin typeface="Consolas" pitchFamily="49" charset="0"/>
                <a:ea typeface="仿宋" pitchFamily="49" charset="-122"/>
                <a:cs typeface="Consolas" pitchFamily="49" charset="0"/>
              </a:rPr>
              <a:t>G</a:t>
            </a:r>
            <a:r>
              <a:rPr lang="zh-CN" altLang="en-US" sz="1800" smtClean="0">
                <a:solidFill>
                  <a:srgbClr val="00B050"/>
                </a:solidFill>
                <a:latin typeface="Consolas" pitchFamily="49" charset="0"/>
                <a:ea typeface="仿宋" pitchFamily="49" charset="-122"/>
                <a:cs typeface="Consolas" pitchFamily="49" charset="0"/>
              </a:rPr>
              <a:t>是否是一棵树</a:t>
            </a:r>
          </a:p>
          <a:p>
            <a:pPr algn="l">
              <a:lnSpc>
                <a:spcPts val="2800"/>
              </a:lnSpc>
              <a:spcBef>
                <a:spcPts val="0"/>
              </a:spcBef>
            </a:pPr>
            <a:r>
              <a:rPr lang="en-US" sz="1800" smtClean="0">
                <a:solidFill>
                  <a:srgbClr val="0000FF"/>
                </a:solidFill>
                <a:latin typeface="Consolas" pitchFamily="49" charset="0"/>
                <a:ea typeface="仿宋" pitchFamily="49" charset="-122"/>
                <a:cs typeface="Consolas" pitchFamily="49" charset="0"/>
              </a:rPr>
              <a:t>{  int vn=0，en=0，i;</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sz="1800" smtClean="0">
                <a:solidFill>
                  <a:srgbClr val="0000FF"/>
                </a:solidFill>
                <a:latin typeface="Consolas" pitchFamily="49" charset="0"/>
                <a:ea typeface="仿宋" pitchFamily="49" charset="-122"/>
                <a:cs typeface="Consolas" pitchFamily="49" charset="0"/>
              </a:rPr>
              <a:t>   for (i=0; i&lt;MaxSize; i++)</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sz="1800" smtClean="0">
                <a:solidFill>
                  <a:srgbClr val="0000FF"/>
                </a:solidFill>
                <a:latin typeface="Consolas" pitchFamily="49" charset="0"/>
                <a:ea typeface="仿宋" pitchFamily="49" charset="-122"/>
                <a:cs typeface="Consolas" pitchFamily="49" charset="0"/>
              </a:rPr>
              <a:t>	</a:t>
            </a:r>
            <a:r>
              <a:rPr lang="nb-NO" sz="1800" smtClean="0">
                <a:solidFill>
                  <a:srgbClr val="0000FF"/>
                </a:solidFill>
                <a:latin typeface="Consolas" pitchFamily="49" charset="0"/>
                <a:ea typeface="仿宋" pitchFamily="49" charset="-122"/>
                <a:cs typeface="Consolas" pitchFamily="49" charset="0"/>
              </a:rPr>
              <a:t>visited[i]=0;</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nb-NO" sz="1800" smtClean="0">
                <a:solidFill>
                  <a:srgbClr val="0000FF"/>
                </a:solidFill>
                <a:latin typeface="Consolas" pitchFamily="49" charset="0"/>
                <a:ea typeface="仿宋" pitchFamily="49" charset="-122"/>
                <a:cs typeface="Consolas" pitchFamily="49" charset="0"/>
              </a:rPr>
              <a:t>   </a:t>
            </a:r>
            <a:r>
              <a:rPr lang="nb-NO" sz="1800" smtClean="0">
                <a:solidFill>
                  <a:srgbClr val="FF00FF"/>
                </a:solidFill>
                <a:latin typeface="Consolas" pitchFamily="49" charset="0"/>
                <a:ea typeface="仿宋" pitchFamily="49" charset="-122"/>
                <a:cs typeface="Consolas" pitchFamily="49" charset="0"/>
              </a:rPr>
              <a:t>DFS2(G，0，vn，en);</a:t>
            </a:r>
            <a:endParaRPr lang="zh-CN" altLang="en-US" sz="1800" smtClean="0">
              <a:solidFill>
                <a:srgbClr val="FF00FF"/>
              </a:solidFill>
              <a:latin typeface="Consolas" pitchFamily="49" charset="0"/>
              <a:ea typeface="仿宋" pitchFamily="49" charset="-122"/>
              <a:cs typeface="Consolas" pitchFamily="49" charset="0"/>
            </a:endParaRPr>
          </a:p>
          <a:p>
            <a:pPr algn="l">
              <a:lnSpc>
                <a:spcPts val="2800"/>
              </a:lnSpc>
              <a:spcBef>
                <a:spcPts val="0"/>
              </a:spcBef>
            </a:pPr>
            <a:r>
              <a:rPr lang="en-US" sz="1800" smtClean="0">
                <a:solidFill>
                  <a:srgbClr val="0000FF"/>
                </a:solidFill>
                <a:latin typeface="Consolas" pitchFamily="49" charset="0"/>
                <a:ea typeface="仿宋" pitchFamily="49" charset="-122"/>
                <a:cs typeface="Consolas" pitchFamily="49" charset="0"/>
              </a:rPr>
              <a:t>   if (en==2*(vn-1))</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sz="1800" smtClean="0">
                <a:solidFill>
                  <a:srgbClr val="0000FF"/>
                </a:solidFill>
                <a:latin typeface="Consolas" pitchFamily="49" charset="0"/>
                <a:ea typeface="仿宋" pitchFamily="49" charset="-122"/>
                <a:cs typeface="Consolas" pitchFamily="49" charset="0"/>
              </a:rPr>
              <a:t>	return true;  </a:t>
            </a:r>
            <a:endParaRPr lang="zh-CN" altLang="en-US" sz="1800" smtClean="0">
              <a:solidFill>
                <a:srgbClr val="0070C0"/>
              </a:solidFill>
              <a:latin typeface="Consolas" pitchFamily="49" charset="0"/>
              <a:ea typeface="仿宋" pitchFamily="49" charset="-122"/>
              <a:cs typeface="Consolas" pitchFamily="49" charset="0"/>
            </a:endParaRPr>
          </a:p>
          <a:p>
            <a:pPr algn="l">
              <a:lnSpc>
                <a:spcPts val="2800"/>
              </a:lnSpc>
              <a:spcBef>
                <a:spcPts val="0"/>
              </a:spcBef>
            </a:pPr>
            <a:r>
              <a:rPr lang="en-US" sz="1800" smtClean="0">
                <a:solidFill>
                  <a:srgbClr val="0000FF"/>
                </a:solidFill>
                <a:latin typeface="Consolas" pitchFamily="49" charset="0"/>
                <a:ea typeface="仿宋" pitchFamily="49" charset="-122"/>
                <a:cs typeface="Consolas" pitchFamily="49" charset="0"/>
              </a:rPr>
              <a:t>   else</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sz="1800" smtClean="0">
                <a:solidFill>
                  <a:srgbClr val="0000FF"/>
                </a:solidFill>
                <a:latin typeface="Consolas" pitchFamily="49" charset="0"/>
                <a:ea typeface="仿宋" pitchFamily="49" charset="-122"/>
                <a:cs typeface="Consolas" pitchFamily="49" charset="0"/>
              </a:rPr>
              <a:t>	return false;</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p:txBody>
      </p:sp>
      <p:sp>
        <p:nvSpPr>
          <p:cNvPr id="4" name="灯片编号占位符 3"/>
          <p:cNvSpPr>
            <a:spLocks noGrp="1"/>
          </p:cNvSpPr>
          <p:nvPr>
            <p:ph type="sldNum" sz="quarter" idx="12"/>
          </p:nvPr>
        </p:nvSpPr>
        <p:spPr/>
        <p:txBody>
          <a:bodyPr/>
          <a:lstStyle/>
          <a:p>
            <a:fld id="{36E68863-33C2-4D6D-B9FA-F4917E910219}" type="slidenum">
              <a:rPr lang="en-US" altLang="zh-CN" smtClean="0"/>
              <a:pPr/>
              <a:t>14</a:t>
            </a:fld>
            <a:r>
              <a:rPr lang="en-US" altLang="zh-CN" smtClean="0"/>
              <a:t>/35</a:t>
            </a:r>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57290" y="785794"/>
            <a:ext cx="6572296" cy="769441"/>
          </a:xfrm>
          <a:prstGeom prst="rect">
            <a:avLst/>
          </a:prstGeom>
          <a:noFill/>
          <a:ln>
            <a:noFill/>
          </a:ln>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r>
              <a:rPr lang="zh-CN" altLang="en-US" sz="2000" smtClean="0">
                <a:solidFill>
                  <a:srgbClr val="0000FF"/>
                </a:solidFill>
                <a:ea typeface="楷体" pitchFamily="49" charset="-122"/>
                <a:cs typeface="Times New Roman" pitchFamily="18" charset="0"/>
              </a:rPr>
              <a:t>      假设一个有向图采用邻接表作为存储结构。试设计一个算法，</a:t>
            </a:r>
            <a:r>
              <a:rPr lang="zh-CN" altLang="en-US" sz="2000" smtClean="0">
                <a:solidFill>
                  <a:srgbClr val="FF00FF"/>
                </a:solidFill>
                <a:ea typeface="楷体" pitchFamily="49" charset="-122"/>
                <a:cs typeface="Times New Roman" pitchFamily="18" charset="0"/>
              </a:rPr>
              <a:t>判断其中是否存在回路</a:t>
            </a:r>
            <a:r>
              <a:rPr lang="zh-CN" altLang="en-US" sz="2000" smtClean="0">
                <a:solidFill>
                  <a:srgbClr val="0000FF"/>
                </a:solidFill>
                <a:ea typeface="楷体" pitchFamily="49" charset="-122"/>
                <a:cs typeface="Times New Roman" pitchFamily="18" charset="0"/>
              </a:rPr>
              <a:t>。</a:t>
            </a:r>
            <a:endParaRPr lang="zh-CN" altLang="en-US" sz="2000">
              <a:solidFill>
                <a:srgbClr val="0000FF"/>
              </a:solidFill>
              <a:ea typeface="楷体" pitchFamily="49" charset="-122"/>
              <a:cs typeface="Times New Roman" pitchFamily="18" charset="0"/>
            </a:endParaRPr>
          </a:p>
        </p:txBody>
      </p:sp>
      <p:sp>
        <p:nvSpPr>
          <p:cNvPr id="3074" name="Rectangle 2"/>
          <p:cNvSpPr>
            <a:spLocks noChangeArrowheads="1"/>
          </p:cNvSpPr>
          <p:nvPr/>
        </p:nvSpPr>
        <p:spPr bwMode="auto">
          <a:xfrm>
            <a:off x="0" y="0"/>
            <a:ext cx="184731" cy="4985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椭圆 5"/>
          <p:cNvSpPr/>
          <p:nvPr/>
        </p:nvSpPr>
        <p:spPr>
          <a:xfrm>
            <a:off x="1071538" y="3396535"/>
            <a:ext cx="396000" cy="528000"/>
          </a:xfrm>
          <a:prstGeom prst="ellipse">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2000" i="1" smtClean="0">
                <a:latin typeface="Consolas" pitchFamily="49" charset="0"/>
                <a:cs typeface="Consolas" pitchFamily="49" charset="0"/>
              </a:rPr>
              <a:t>v</a:t>
            </a:r>
            <a:endParaRPr lang="zh-CN" altLang="en-US" sz="2000" i="1">
              <a:latin typeface="Consolas" pitchFamily="49" charset="0"/>
              <a:cs typeface="Consolas" pitchFamily="49" charset="0"/>
            </a:endParaRPr>
          </a:p>
        </p:txBody>
      </p:sp>
      <p:sp>
        <p:nvSpPr>
          <p:cNvPr id="7" name="椭圆 6"/>
          <p:cNvSpPr/>
          <p:nvPr/>
        </p:nvSpPr>
        <p:spPr>
          <a:xfrm>
            <a:off x="2643174" y="3396535"/>
            <a:ext cx="396000" cy="528000"/>
          </a:xfrm>
          <a:prstGeom prst="ellipse">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2000" i="1" smtClean="0">
                <a:latin typeface="Consolas" pitchFamily="49" charset="0"/>
                <a:cs typeface="Consolas" pitchFamily="49" charset="0"/>
              </a:rPr>
              <a:t>w</a:t>
            </a:r>
            <a:endParaRPr lang="zh-CN" altLang="en-US" sz="2000" i="1">
              <a:latin typeface="Consolas" pitchFamily="49" charset="0"/>
              <a:cs typeface="Consolas" pitchFamily="49" charset="0"/>
            </a:endParaRPr>
          </a:p>
        </p:txBody>
      </p:sp>
      <p:sp>
        <p:nvSpPr>
          <p:cNvPr id="8" name="椭圆 7"/>
          <p:cNvSpPr/>
          <p:nvPr/>
        </p:nvSpPr>
        <p:spPr>
          <a:xfrm>
            <a:off x="4176000" y="3396535"/>
            <a:ext cx="396000" cy="528000"/>
          </a:xfrm>
          <a:prstGeom prst="ellipse">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2000" i="1" smtClean="0">
                <a:latin typeface="Consolas" pitchFamily="49" charset="0"/>
                <a:cs typeface="Consolas" pitchFamily="49" charset="0"/>
              </a:rPr>
              <a:t>i</a:t>
            </a:r>
            <a:endParaRPr lang="zh-CN" altLang="en-US" sz="2000" i="1">
              <a:latin typeface="Consolas" pitchFamily="49" charset="0"/>
              <a:cs typeface="Consolas" pitchFamily="49" charset="0"/>
            </a:endParaRPr>
          </a:p>
        </p:txBody>
      </p:sp>
      <p:sp>
        <p:nvSpPr>
          <p:cNvPr id="12" name="任意多边形 11"/>
          <p:cNvSpPr/>
          <p:nvPr/>
        </p:nvSpPr>
        <p:spPr>
          <a:xfrm>
            <a:off x="1485896" y="3333749"/>
            <a:ext cx="1181100" cy="584200"/>
          </a:xfrm>
          <a:custGeom>
            <a:avLst/>
            <a:gdLst>
              <a:gd name="connsiteX0" fmla="*/ 0 w 1181100"/>
              <a:gd name="connsiteY0" fmla="*/ 270933 h 438150"/>
              <a:gd name="connsiteX1" fmla="*/ 228600 w 1181100"/>
              <a:gd name="connsiteY1" fmla="*/ 143933 h 438150"/>
              <a:gd name="connsiteX2" fmla="*/ 381000 w 1181100"/>
              <a:gd name="connsiteY2" fmla="*/ 4233 h 438150"/>
              <a:gd name="connsiteX3" fmla="*/ 622300 w 1181100"/>
              <a:gd name="connsiteY3" fmla="*/ 169333 h 438150"/>
              <a:gd name="connsiteX4" fmla="*/ 800100 w 1181100"/>
              <a:gd name="connsiteY4" fmla="*/ 410633 h 438150"/>
              <a:gd name="connsiteX5" fmla="*/ 1181100 w 1181100"/>
              <a:gd name="connsiteY5" fmla="*/ 334433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1100" h="438150">
                <a:moveTo>
                  <a:pt x="0" y="270933"/>
                </a:moveTo>
                <a:cubicBezTo>
                  <a:pt x="82550" y="229658"/>
                  <a:pt x="165100" y="188383"/>
                  <a:pt x="228600" y="143933"/>
                </a:cubicBezTo>
                <a:cubicBezTo>
                  <a:pt x="292100" y="99483"/>
                  <a:pt x="315383" y="0"/>
                  <a:pt x="381000" y="4233"/>
                </a:cubicBezTo>
                <a:cubicBezTo>
                  <a:pt x="446617" y="8466"/>
                  <a:pt x="552450" y="101600"/>
                  <a:pt x="622300" y="169333"/>
                </a:cubicBezTo>
                <a:cubicBezTo>
                  <a:pt x="692150" y="237066"/>
                  <a:pt x="706967" y="383116"/>
                  <a:pt x="800100" y="410633"/>
                </a:cubicBezTo>
                <a:cubicBezTo>
                  <a:pt x="893233" y="438150"/>
                  <a:pt x="1037166" y="386291"/>
                  <a:pt x="1181100" y="334433"/>
                </a:cubicBez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
        <p:nvSpPr>
          <p:cNvPr id="13" name="任意多边形 12"/>
          <p:cNvSpPr/>
          <p:nvPr/>
        </p:nvSpPr>
        <p:spPr>
          <a:xfrm>
            <a:off x="3022596" y="3805058"/>
            <a:ext cx="1168400" cy="448733"/>
          </a:xfrm>
          <a:custGeom>
            <a:avLst/>
            <a:gdLst>
              <a:gd name="connsiteX0" fmla="*/ 0 w 1168400"/>
              <a:gd name="connsiteY0" fmla="*/ 0 h 336550"/>
              <a:gd name="connsiteX1" fmla="*/ 241300 w 1168400"/>
              <a:gd name="connsiteY1" fmla="*/ 127000 h 336550"/>
              <a:gd name="connsiteX2" fmla="*/ 381000 w 1168400"/>
              <a:gd name="connsiteY2" fmla="*/ 279400 h 336550"/>
              <a:gd name="connsiteX3" fmla="*/ 596900 w 1168400"/>
              <a:gd name="connsiteY3" fmla="*/ 304800 h 336550"/>
              <a:gd name="connsiteX4" fmla="*/ 800100 w 1168400"/>
              <a:gd name="connsiteY4" fmla="*/ 88900 h 336550"/>
              <a:gd name="connsiteX5" fmla="*/ 1028700 w 1168400"/>
              <a:gd name="connsiteY5" fmla="*/ 241300 h 336550"/>
              <a:gd name="connsiteX6" fmla="*/ 1168400 w 1168400"/>
              <a:gd name="connsiteY6" fmla="*/ 7620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8400" h="336550">
                <a:moveTo>
                  <a:pt x="0" y="0"/>
                </a:moveTo>
                <a:cubicBezTo>
                  <a:pt x="88900" y="40216"/>
                  <a:pt x="177800" y="80433"/>
                  <a:pt x="241300" y="127000"/>
                </a:cubicBezTo>
                <a:cubicBezTo>
                  <a:pt x="304800" y="173567"/>
                  <a:pt x="321733" y="249767"/>
                  <a:pt x="381000" y="279400"/>
                </a:cubicBezTo>
                <a:cubicBezTo>
                  <a:pt x="440267" y="309033"/>
                  <a:pt x="527050" y="336550"/>
                  <a:pt x="596900" y="304800"/>
                </a:cubicBezTo>
                <a:cubicBezTo>
                  <a:pt x="666750" y="273050"/>
                  <a:pt x="728133" y="99483"/>
                  <a:pt x="800100" y="88900"/>
                </a:cubicBezTo>
                <a:cubicBezTo>
                  <a:pt x="872067" y="78317"/>
                  <a:pt x="967317" y="243417"/>
                  <a:pt x="1028700" y="241300"/>
                </a:cubicBezTo>
                <a:cubicBezTo>
                  <a:pt x="1090083" y="239183"/>
                  <a:pt x="1129241" y="157691"/>
                  <a:pt x="1168400" y="76200"/>
                </a:cubicBez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grpSp>
        <p:nvGrpSpPr>
          <p:cNvPr id="24" name="组合 23"/>
          <p:cNvGrpSpPr/>
          <p:nvPr/>
        </p:nvGrpSpPr>
        <p:grpSpPr>
          <a:xfrm>
            <a:off x="2357422" y="4253792"/>
            <a:ext cx="3714776" cy="1084740"/>
            <a:chOff x="2214546" y="3190344"/>
            <a:chExt cx="3714776" cy="813555"/>
          </a:xfrm>
        </p:grpSpPr>
        <p:sp>
          <p:nvSpPr>
            <p:cNvPr id="14" name="TextBox 13"/>
            <p:cNvSpPr txBox="1"/>
            <p:nvPr/>
          </p:nvSpPr>
          <p:spPr>
            <a:xfrm>
              <a:off x="2214546" y="3357568"/>
              <a:ext cx="3714776" cy="646331"/>
            </a:xfrm>
            <a:prstGeom prst="rect">
              <a:avLst/>
            </a:prstGeom>
            <a:noFill/>
          </p:spPr>
          <p:txBody>
            <a:bodyPr wrap="square" rtlCol="0">
              <a:spAutoFit/>
            </a:bodyPr>
            <a:lstStyle/>
            <a:p>
              <a:pPr algn="l">
                <a:lnSpc>
                  <a:spcPts val="2000"/>
                </a:lnSpc>
                <a:spcBef>
                  <a:spcPts val="0"/>
                </a:spcBef>
              </a:pPr>
              <a:r>
                <a:rPr lang="zh-CN" altLang="en-US" sz="2000" smtClean="0">
                  <a:solidFill>
                    <a:srgbClr val="0000FF"/>
                  </a:solidFill>
                  <a:latin typeface="Consolas" pitchFamily="49" charset="0"/>
                  <a:ea typeface="仿宋" pitchFamily="49" charset="-122"/>
                  <a:cs typeface="Consolas" pitchFamily="49" charset="0"/>
                </a:rPr>
                <a:t>当</a:t>
              </a:r>
              <a:r>
                <a:rPr lang="en-US" sz="2000" smtClean="0">
                  <a:solidFill>
                    <a:srgbClr val="0000FF"/>
                  </a:solidFill>
                  <a:latin typeface="Consolas" pitchFamily="49" charset="0"/>
                  <a:ea typeface="仿宋" pitchFamily="49" charset="-122"/>
                  <a:cs typeface="Consolas" pitchFamily="49" charset="0"/>
                </a:rPr>
                <a:t>visited[</a:t>
              </a:r>
              <a:r>
                <a:rPr lang="en-US" sz="2000" i="1" smtClean="0">
                  <a:solidFill>
                    <a:srgbClr val="0000FF"/>
                  </a:solidFill>
                  <a:latin typeface="Consolas" pitchFamily="49" charset="0"/>
                  <a:ea typeface="仿宋" pitchFamily="49" charset="-122"/>
                  <a:cs typeface="Consolas" pitchFamily="49" charset="0"/>
                </a:rPr>
                <a:t>w</a:t>
              </a:r>
              <a:r>
                <a:rPr lang="en-US"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a:t>
              </a:r>
              <a:r>
                <a:rPr lang="en-US" sz="2000" smtClean="0">
                  <a:solidFill>
                    <a:srgbClr val="0000FF"/>
                  </a:solidFill>
                  <a:latin typeface="Consolas" pitchFamily="49" charset="0"/>
                  <a:ea typeface="仿宋" pitchFamily="49" charset="-122"/>
                  <a:cs typeface="Consolas" pitchFamily="49" charset="0"/>
                </a:rPr>
                <a:t>visited[</a:t>
              </a:r>
              <a:r>
                <a:rPr lang="en-US" sz="2000" i="1" smtClean="0">
                  <a:solidFill>
                    <a:srgbClr val="0000FF"/>
                  </a:solidFill>
                  <a:latin typeface="Consolas" pitchFamily="49" charset="0"/>
                  <a:ea typeface="仿宋" pitchFamily="49" charset="-122"/>
                  <a:cs typeface="Consolas" pitchFamily="49" charset="0"/>
                </a:rPr>
                <a:t>i</a:t>
              </a:r>
              <a:r>
                <a:rPr lang="en-US"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时表示顶点</a:t>
              </a:r>
              <a:r>
                <a:rPr lang="en-US" sz="2000" i="1" smtClean="0">
                  <a:solidFill>
                    <a:srgbClr val="0000FF"/>
                  </a:solidFill>
                  <a:latin typeface="Consolas" pitchFamily="49" charset="0"/>
                  <a:ea typeface="仿宋" pitchFamily="49" charset="-122"/>
                  <a:cs typeface="Consolas" pitchFamily="49" charset="0"/>
                </a:rPr>
                <a:t>w</a:t>
              </a:r>
              <a:r>
                <a:rPr lang="zh-CN" altLang="en-US" sz="2000" smtClean="0">
                  <a:solidFill>
                    <a:srgbClr val="0000FF"/>
                  </a:solidFill>
                  <a:latin typeface="Consolas" pitchFamily="49" charset="0"/>
                  <a:ea typeface="仿宋" pitchFamily="49" charset="-122"/>
                  <a:cs typeface="Consolas" pitchFamily="49" charset="0"/>
                </a:rPr>
                <a:t>到</a:t>
              </a:r>
              <a:r>
                <a:rPr lang="en-US" sz="2000" i="1" smtClean="0">
                  <a:solidFill>
                    <a:srgbClr val="0000FF"/>
                  </a:solidFill>
                  <a:latin typeface="Consolas" pitchFamily="49" charset="0"/>
                  <a:ea typeface="仿宋" pitchFamily="49" charset="-122"/>
                  <a:cs typeface="Consolas" pitchFamily="49" charset="0"/>
                </a:rPr>
                <a:t>i</a:t>
              </a:r>
              <a:r>
                <a:rPr lang="zh-CN" altLang="en-US" sz="2000" smtClean="0">
                  <a:solidFill>
                    <a:srgbClr val="0000FF"/>
                  </a:solidFill>
                  <a:latin typeface="Consolas" pitchFamily="49" charset="0"/>
                  <a:ea typeface="仿宋" pitchFamily="49" charset="-122"/>
                  <a:cs typeface="Consolas" pitchFamily="49" charset="0"/>
                </a:rPr>
                <a:t>存在一条路径</a:t>
              </a:r>
            </a:p>
          </p:txBody>
        </p:sp>
        <p:cxnSp>
          <p:nvCxnSpPr>
            <p:cNvPr id="17" name="直接箭头连接符 16"/>
            <p:cNvCxnSpPr/>
            <p:nvPr/>
          </p:nvCxnSpPr>
          <p:spPr>
            <a:xfrm rot="16200000" flipV="1">
              <a:off x="3536149" y="3226063"/>
              <a:ext cx="214314" cy="14287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19" name="直接箭头连接符 18"/>
          <p:cNvCxnSpPr/>
          <p:nvPr/>
        </p:nvCxnSpPr>
        <p:spPr>
          <a:xfrm rot="10800000" flipV="1">
            <a:off x="3022596" y="3636308"/>
            <a:ext cx="1153404" cy="0"/>
          </a:xfrm>
          <a:prstGeom prst="straightConnector1">
            <a:avLst/>
          </a:prstGeom>
          <a:ln>
            <a:solidFill>
              <a:srgbClr val="FF00FF"/>
            </a:solidFill>
            <a:tailEnd type="arrow"/>
          </a:ln>
        </p:spPr>
        <p:style>
          <a:lnRef idx="2">
            <a:schemeClr val="accent6"/>
          </a:lnRef>
          <a:fillRef idx="0">
            <a:schemeClr val="accent6"/>
          </a:fillRef>
          <a:effectRef idx="1">
            <a:schemeClr val="accent6"/>
          </a:effectRef>
          <a:fontRef idx="minor">
            <a:schemeClr val="tx1"/>
          </a:fontRef>
        </p:style>
      </p:cxnSp>
      <p:grpSp>
        <p:nvGrpSpPr>
          <p:cNvPr id="23" name="组合 22"/>
          <p:cNvGrpSpPr/>
          <p:nvPr/>
        </p:nvGrpSpPr>
        <p:grpSpPr>
          <a:xfrm>
            <a:off x="2143108" y="2381243"/>
            <a:ext cx="4071966" cy="1143008"/>
            <a:chOff x="2000232" y="1785932"/>
            <a:chExt cx="4071966" cy="857256"/>
          </a:xfrm>
        </p:grpSpPr>
        <p:sp>
          <p:nvSpPr>
            <p:cNvPr id="15" name="TextBox 14"/>
            <p:cNvSpPr txBox="1"/>
            <p:nvPr/>
          </p:nvSpPr>
          <p:spPr>
            <a:xfrm>
              <a:off x="2000232" y="1785932"/>
              <a:ext cx="4071966" cy="453971"/>
            </a:xfrm>
            <a:prstGeom prst="rect">
              <a:avLst/>
            </a:prstGeom>
            <a:noFill/>
          </p:spPr>
          <p:txBody>
            <a:bodyPr wrap="square" rtlCol="0">
              <a:spAutoFit/>
            </a:bodyPr>
            <a:lstStyle/>
            <a:p>
              <a:pPr algn="l">
                <a:lnSpc>
                  <a:spcPts val="2000"/>
                </a:lnSpc>
                <a:spcBef>
                  <a:spcPts val="0"/>
                </a:spcBef>
              </a:pPr>
              <a:r>
                <a:rPr lang="zh-CN" altLang="en-US" sz="2000" smtClean="0">
                  <a:solidFill>
                    <a:srgbClr val="0000FF"/>
                  </a:solidFill>
                  <a:latin typeface="Consolas" pitchFamily="49" charset="0"/>
                  <a:ea typeface="仿宋" pitchFamily="49" charset="-122"/>
                  <a:cs typeface="Consolas" pitchFamily="49" charset="0"/>
                </a:rPr>
                <a:t>若顶点</a:t>
              </a:r>
              <a:r>
                <a:rPr lang="en-US" sz="2000" i="1" smtClean="0">
                  <a:solidFill>
                    <a:srgbClr val="0000FF"/>
                  </a:solidFill>
                  <a:latin typeface="Consolas" pitchFamily="49" charset="0"/>
                  <a:ea typeface="仿宋" pitchFamily="49" charset="-122"/>
                  <a:cs typeface="Consolas" pitchFamily="49" charset="0"/>
                </a:rPr>
                <a:t>i</a:t>
              </a:r>
              <a:r>
                <a:rPr lang="zh-CN" altLang="en-US" sz="2000" smtClean="0">
                  <a:solidFill>
                    <a:srgbClr val="0000FF"/>
                  </a:solidFill>
                  <a:latin typeface="Consolas" pitchFamily="49" charset="0"/>
                  <a:ea typeface="仿宋" pitchFamily="49" charset="-122"/>
                  <a:cs typeface="Consolas" pitchFamily="49" charset="0"/>
                </a:rPr>
                <a:t>有一个邻接点</a:t>
              </a:r>
              <a:r>
                <a:rPr lang="en-US" sz="2000" i="1" smtClean="0">
                  <a:solidFill>
                    <a:srgbClr val="0000FF"/>
                  </a:solidFill>
                  <a:latin typeface="Consolas" pitchFamily="49" charset="0"/>
                  <a:ea typeface="仿宋" pitchFamily="49" charset="-122"/>
                  <a:cs typeface="Consolas" pitchFamily="49" charset="0"/>
                </a:rPr>
                <a:t>w</a:t>
              </a:r>
              <a:r>
                <a:rPr lang="zh-CN" altLang="en-US" sz="2000" smtClean="0">
                  <a:solidFill>
                    <a:srgbClr val="0000FF"/>
                  </a:solidFill>
                  <a:latin typeface="Consolas" pitchFamily="49" charset="0"/>
                  <a:ea typeface="仿宋" pitchFamily="49" charset="-122"/>
                  <a:cs typeface="Consolas" pitchFamily="49" charset="0"/>
                </a:rPr>
                <a:t>，表示</a:t>
              </a:r>
              <a:r>
                <a:rPr lang="en-US" sz="2000" i="1" smtClean="0">
                  <a:solidFill>
                    <a:srgbClr val="0000FF"/>
                  </a:solidFill>
                  <a:latin typeface="Consolas" pitchFamily="49" charset="0"/>
                  <a:ea typeface="仿宋" pitchFamily="49" charset="-122"/>
                  <a:cs typeface="Consolas" pitchFamily="49" charset="0"/>
                </a:rPr>
                <a:t>i</a:t>
              </a:r>
              <a:r>
                <a:rPr lang="zh-CN" altLang="en-US" sz="2000" smtClean="0">
                  <a:solidFill>
                    <a:srgbClr val="0000FF"/>
                  </a:solidFill>
                  <a:latin typeface="Consolas" pitchFamily="49" charset="0"/>
                  <a:ea typeface="仿宋" pitchFamily="49" charset="-122"/>
                  <a:cs typeface="Consolas" pitchFamily="49" charset="0"/>
                </a:rPr>
                <a:t>到</a:t>
              </a:r>
              <a:r>
                <a:rPr lang="en-US" sz="2000" i="1" smtClean="0">
                  <a:solidFill>
                    <a:srgbClr val="0000FF"/>
                  </a:solidFill>
                  <a:latin typeface="Consolas" pitchFamily="49" charset="0"/>
                  <a:ea typeface="仿宋" pitchFamily="49" charset="-122"/>
                  <a:cs typeface="Consolas" pitchFamily="49" charset="0"/>
                </a:rPr>
                <a:t>w</a:t>
              </a:r>
              <a:r>
                <a:rPr lang="zh-CN" altLang="en-US" sz="2000" smtClean="0">
                  <a:solidFill>
                    <a:srgbClr val="0000FF"/>
                  </a:solidFill>
                  <a:latin typeface="Consolas" pitchFamily="49" charset="0"/>
                  <a:ea typeface="仿宋" pitchFamily="49" charset="-122"/>
                  <a:cs typeface="Consolas" pitchFamily="49" charset="0"/>
                </a:rPr>
                <a:t>存在一条路径，从而构成回路</a:t>
              </a:r>
            </a:p>
          </p:txBody>
        </p:sp>
        <p:cxnSp>
          <p:nvCxnSpPr>
            <p:cNvPr id="21" name="直接箭头连接符 20"/>
            <p:cNvCxnSpPr/>
            <p:nvPr/>
          </p:nvCxnSpPr>
          <p:spPr>
            <a:xfrm rot="16200000" flipH="1">
              <a:off x="3250397" y="2464593"/>
              <a:ext cx="285752" cy="7143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27" name="组合 26"/>
          <p:cNvGrpSpPr/>
          <p:nvPr/>
        </p:nvGrpSpPr>
        <p:grpSpPr>
          <a:xfrm>
            <a:off x="4714876" y="3452012"/>
            <a:ext cx="1214446" cy="477054"/>
            <a:chOff x="4572000" y="2589012"/>
            <a:chExt cx="1214446" cy="357791"/>
          </a:xfrm>
        </p:grpSpPr>
        <p:sp>
          <p:nvSpPr>
            <p:cNvPr id="25" name="TextBox 24"/>
            <p:cNvSpPr txBox="1"/>
            <p:nvPr/>
          </p:nvSpPr>
          <p:spPr>
            <a:xfrm>
              <a:off x="5000628" y="2589012"/>
              <a:ext cx="785818" cy="357791"/>
            </a:xfrm>
            <a:prstGeom prst="rect">
              <a:avLst/>
            </a:prstGeom>
            <a:noFill/>
          </p:spPr>
          <p:txBody>
            <a:bodyPr wrap="square" rtlCol="0">
              <a:spAutoFit/>
            </a:bodyPr>
            <a:lstStyle/>
            <a:p>
              <a:pPr algn="l">
                <a:lnSpc>
                  <a:spcPts val="3000"/>
                </a:lnSpc>
                <a:spcBef>
                  <a:spcPts val="0"/>
                </a:spcBef>
              </a:pPr>
              <a:r>
                <a:rPr lang="zh-CN" altLang="en-US" sz="1800" smtClean="0">
                  <a:solidFill>
                    <a:srgbClr val="C00000"/>
                  </a:solidFill>
                  <a:latin typeface="微软雅黑" pitchFamily="34" charset="-122"/>
                  <a:ea typeface="微软雅黑" pitchFamily="34" charset="-122"/>
                  <a:cs typeface="Times New Roman" pitchFamily="18" charset="0"/>
                </a:rPr>
                <a:t>回路</a:t>
              </a:r>
            </a:p>
          </p:txBody>
        </p:sp>
        <p:sp>
          <p:nvSpPr>
            <p:cNvPr id="26" name="左箭头 25"/>
            <p:cNvSpPr/>
            <p:nvPr/>
          </p:nvSpPr>
          <p:spPr>
            <a:xfrm>
              <a:off x="4572000" y="2676526"/>
              <a:ext cx="285752" cy="214314"/>
            </a:xfrm>
            <a:prstGeom prst="left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grpSp>
        <p:nvGrpSpPr>
          <p:cNvPr id="29" name="组合 7"/>
          <p:cNvGrpSpPr/>
          <p:nvPr/>
        </p:nvGrpSpPr>
        <p:grpSpPr>
          <a:xfrm>
            <a:off x="571504" y="428604"/>
            <a:ext cx="1000100" cy="785817"/>
            <a:chOff x="5703182" y="3835411"/>
            <a:chExt cx="1238250" cy="1236663"/>
          </a:xfrm>
        </p:grpSpPr>
        <p:grpSp>
          <p:nvGrpSpPr>
            <p:cNvPr id="30" name="Group 19"/>
            <p:cNvGrpSpPr>
              <a:grpSpLocks/>
            </p:cNvGrpSpPr>
            <p:nvPr/>
          </p:nvGrpSpPr>
          <p:grpSpPr bwMode="auto">
            <a:xfrm>
              <a:off x="5703182" y="3835411"/>
              <a:ext cx="1238250" cy="1236663"/>
              <a:chOff x="810" y="845"/>
              <a:chExt cx="827" cy="826"/>
            </a:xfrm>
          </p:grpSpPr>
          <p:sp>
            <p:nvSpPr>
              <p:cNvPr id="32"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33"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34"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31" name="Text Box 23"/>
            <p:cNvSpPr txBox="1">
              <a:spLocks noChangeArrowheads="1"/>
            </p:cNvSpPr>
            <p:nvPr/>
          </p:nvSpPr>
          <p:spPr bwMode="gray">
            <a:xfrm>
              <a:off x="5767676" y="4154859"/>
              <a:ext cx="1082674" cy="557010"/>
            </a:xfrm>
            <a:prstGeom prst="rect">
              <a:avLst/>
            </a:prstGeom>
            <a:noFill/>
            <a:ln w="9525" algn="ctr">
              <a:noFill/>
              <a:miter lim="800000"/>
              <a:headEnd/>
              <a:tailEnd/>
            </a:ln>
          </p:spPr>
          <p:txBody>
            <a:bodyPr>
              <a:spAutoFit/>
            </a:body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28" name="灯片编号占位符 27"/>
          <p:cNvSpPr>
            <a:spLocks noGrp="1"/>
          </p:cNvSpPr>
          <p:nvPr>
            <p:ph type="sldNum" sz="quarter" idx="12"/>
          </p:nvPr>
        </p:nvSpPr>
        <p:spPr/>
        <p:txBody>
          <a:bodyPr/>
          <a:lstStyle/>
          <a:p>
            <a:fld id="{36E68863-33C2-4D6D-B9FA-F4917E910219}" type="slidenum">
              <a:rPr lang="en-US" altLang="zh-CN" smtClean="0"/>
              <a:pPr/>
              <a:t>15</a:t>
            </a:fld>
            <a:r>
              <a:rPr lang="en-US" altLang="zh-CN" smtClean="0"/>
              <a:t>/35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strips(downRight)">
                                      <p:cBhvr>
                                        <p:cTn id="11" dur="1000"/>
                                        <p:tgtEl>
                                          <p:spTgt spid="12"/>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strips(downRight)">
                                      <p:cBhvr>
                                        <p:cTn id="19" dur="1000"/>
                                        <p:tgtEl>
                                          <p:spTgt spid="13"/>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par>
                          <p:cTn id="23" fill="hold">
                            <p:stCondLst>
                              <p:cond delay="1000"/>
                            </p:stCondLst>
                            <p:childTnLst>
                              <p:par>
                                <p:cTn id="24" presetID="1" presetClass="entr" presetSubtype="0" fill="hold" nodeType="afterEffect">
                                  <p:stCondLst>
                                    <p:cond delay="0"/>
                                  </p:stCondLst>
                                  <p:childTnLst>
                                    <p:set>
                                      <p:cBhvr>
                                        <p:cTn id="25" dur="1" fill="hold">
                                          <p:stCondLst>
                                            <p:cond delay="0"/>
                                          </p:stCondLst>
                                        </p:cTn>
                                        <p:tgtEl>
                                          <p:spTgt spid="2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8" presetClass="entr" presetSubtype="12"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strips(downLeft)">
                                      <p:cBhvr>
                                        <p:cTn id="30" dur="1000"/>
                                        <p:tgtEl>
                                          <p:spTgt spid="19"/>
                                        </p:tgtEl>
                                      </p:cBhvr>
                                    </p:animEffect>
                                  </p:childTnLst>
                                </p:cTn>
                              </p:par>
                            </p:childTnLst>
                          </p:cTn>
                        </p:par>
                        <p:par>
                          <p:cTn id="31" fill="hold">
                            <p:stCondLst>
                              <p:cond delay="1000"/>
                            </p:stCondLst>
                            <p:childTnLst>
                              <p:par>
                                <p:cTn id="32" presetID="1" presetClass="entr" presetSubtype="0" fill="hold" nodeType="afterEffect">
                                  <p:stCondLst>
                                    <p:cond delay="0"/>
                                  </p:stCondLst>
                                  <p:childTnLst>
                                    <p:set>
                                      <p:cBhvr>
                                        <p:cTn id="33" dur="1" fill="hold">
                                          <p:stCondLst>
                                            <p:cond delay="0"/>
                                          </p:stCondLst>
                                        </p:cTn>
                                        <p:tgtEl>
                                          <p:spTgt spid="2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7"/>
                                        </p:tgtEl>
                                        <p:attrNameLst>
                                          <p:attrName>style.visibility</p:attrName>
                                        </p:attrNameLst>
                                      </p:cBhvr>
                                      <p:to>
                                        <p:strVal val="visible"/>
                                      </p:to>
                                    </p:set>
                                  </p:childTnLst>
                                </p:cTn>
                              </p:par>
                            </p:childTnLst>
                          </p:cTn>
                        </p:par>
                        <p:par>
                          <p:cTn id="38" fill="hold">
                            <p:stCondLst>
                              <p:cond delay="0"/>
                            </p:stCondLst>
                            <p:childTnLst>
                              <p:par>
                                <p:cTn id="39" presetID="26" presetClass="emph" presetSubtype="0" fill="hold" grpId="1" nodeType="afterEffect">
                                  <p:stCondLst>
                                    <p:cond delay="0"/>
                                  </p:stCondLst>
                                  <p:childTnLst>
                                    <p:animEffect transition="out" filter="fade">
                                      <p:cBhvr>
                                        <p:cTn id="40" dur="500" tmFilter="0, 0; .2, .5; .8, .5; 1, 0"/>
                                        <p:tgtEl>
                                          <p:spTgt spid="8"/>
                                        </p:tgtEl>
                                      </p:cBhvr>
                                    </p:animEffect>
                                    <p:animScale>
                                      <p:cBhvr>
                                        <p:cTn id="41" dur="250" autoRev="1" fill="hold"/>
                                        <p:tgtEl>
                                          <p:spTgt spid="8"/>
                                        </p:tgtEl>
                                      </p:cBhvr>
                                      <p:by x="105000" y="105000"/>
                                    </p:animScale>
                                  </p:childTnLst>
                                </p:cTn>
                              </p:par>
                            </p:childTnLst>
                          </p:cTn>
                        </p:par>
                        <p:par>
                          <p:cTn id="42" fill="hold">
                            <p:stCondLst>
                              <p:cond delay="500"/>
                            </p:stCondLst>
                            <p:childTnLst>
                              <p:par>
                                <p:cTn id="43" presetID="26" presetClass="emph" presetSubtype="0" fill="hold" nodeType="afterEffect">
                                  <p:stCondLst>
                                    <p:cond delay="0"/>
                                  </p:stCondLst>
                                  <p:childTnLst>
                                    <p:animEffect transition="out" filter="fade">
                                      <p:cBhvr>
                                        <p:cTn id="44" dur="500" tmFilter="0, 0; .2, .5; .8, .5; 1, 0"/>
                                        <p:tgtEl>
                                          <p:spTgt spid="19"/>
                                        </p:tgtEl>
                                      </p:cBhvr>
                                    </p:animEffect>
                                    <p:animScale>
                                      <p:cBhvr>
                                        <p:cTn id="45" dur="250" autoRev="1" fill="hold"/>
                                        <p:tgtEl>
                                          <p:spTgt spid="19"/>
                                        </p:tgtEl>
                                      </p:cBhvr>
                                      <p:by x="105000" y="105000"/>
                                    </p:animScale>
                                  </p:childTnLst>
                                </p:cTn>
                              </p:par>
                            </p:childTnLst>
                          </p:cTn>
                        </p:par>
                        <p:par>
                          <p:cTn id="46" fill="hold">
                            <p:stCondLst>
                              <p:cond delay="1000"/>
                            </p:stCondLst>
                            <p:childTnLst>
                              <p:par>
                                <p:cTn id="47" presetID="26" presetClass="emph" presetSubtype="0" fill="hold" grpId="1" nodeType="afterEffect">
                                  <p:stCondLst>
                                    <p:cond delay="0"/>
                                  </p:stCondLst>
                                  <p:childTnLst>
                                    <p:animEffect transition="out" filter="fade">
                                      <p:cBhvr>
                                        <p:cTn id="48" dur="500" tmFilter="0, 0; .2, .5; .8, .5; 1, 0"/>
                                        <p:tgtEl>
                                          <p:spTgt spid="7"/>
                                        </p:tgtEl>
                                      </p:cBhvr>
                                    </p:animEffect>
                                    <p:animScale>
                                      <p:cBhvr>
                                        <p:cTn id="49" dur="250" autoRev="1" fill="hold"/>
                                        <p:tgtEl>
                                          <p:spTgt spid="7"/>
                                        </p:tgtEl>
                                      </p:cBhvr>
                                      <p:by x="105000" y="105000"/>
                                    </p:animScale>
                                  </p:childTnLst>
                                </p:cTn>
                              </p:par>
                            </p:childTnLst>
                          </p:cTn>
                        </p:par>
                        <p:par>
                          <p:cTn id="50" fill="hold">
                            <p:stCondLst>
                              <p:cond delay="1500"/>
                            </p:stCondLst>
                            <p:childTnLst>
                              <p:par>
                                <p:cTn id="51" presetID="26" presetClass="emph" presetSubtype="0" fill="hold" grpId="1" nodeType="afterEffect">
                                  <p:stCondLst>
                                    <p:cond delay="0"/>
                                  </p:stCondLst>
                                  <p:childTnLst>
                                    <p:animEffect transition="out" filter="fade">
                                      <p:cBhvr>
                                        <p:cTn id="52" dur="500" tmFilter="0, 0; .2, .5; .8, .5; 1, 0"/>
                                        <p:tgtEl>
                                          <p:spTgt spid="13"/>
                                        </p:tgtEl>
                                      </p:cBhvr>
                                    </p:animEffect>
                                    <p:animScale>
                                      <p:cBhvr>
                                        <p:cTn id="53"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animBg="1"/>
      <p:bldP spid="8" grpId="0" animBg="1"/>
      <p:bldP spid="8" grpId="1" animBg="1"/>
      <p:bldP spid="12" grpId="0" animBg="1"/>
      <p:bldP spid="13" grpId="0" animBg="1"/>
      <p:bldP spid="13"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285728"/>
            <a:ext cx="8286808" cy="467238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216000" bIns="144000" rtlCol="0">
            <a:spAutoFit/>
          </a:bodyPr>
          <a:lstStyle/>
          <a:p>
            <a:pPr algn="l">
              <a:lnSpc>
                <a:spcPts val="2400"/>
              </a:lnSpc>
              <a:spcBef>
                <a:spcPts val="0"/>
              </a:spcBef>
            </a:pPr>
            <a:r>
              <a:rPr lang="en-US" sz="1800" smtClean="0">
                <a:solidFill>
                  <a:srgbClr val="FF0000"/>
                </a:solidFill>
                <a:latin typeface="Consolas" pitchFamily="49" charset="0"/>
                <a:ea typeface="仿宋" pitchFamily="49" charset="-122"/>
                <a:cs typeface="Consolas" pitchFamily="49" charset="0"/>
              </a:rPr>
              <a:t>void Cycle(ALGraph *G，int v，bool &amp;has)</a:t>
            </a:r>
            <a:endParaRPr lang="zh-CN" altLang="en-US" sz="1800" smtClean="0">
              <a:solidFill>
                <a:srgbClr val="FF0000"/>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a:t>
            </a:r>
            <a:r>
              <a:rPr lang="en-US" sz="1800" smtClean="0">
                <a:solidFill>
                  <a:srgbClr val="00B050"/>
                </a:solidFill>
                <a:latin typeface="Consolas" pitchFamily="49" charset="0"/>
                <a:ea typeface="仿宋" pitchFamily="49" charset="-122"/>
                <a:cs typeface="Consolas" pitchFamily="49" charset="0"/>
              </a:rPr>
              <a:t>//</a:t>
            </a:r>
            <a:r>
              <a:rPr lang="zh-CN" altLang="en-US" sz="1800" smtClean="0">
                <a:solidFill>
                  <a:srgbClr val="00B050"/>
                </a:solidFill>
                <a:latin typeface="Consolas" pitchFamily="49" charset="0"/>
                <a:ea typeface="仿宋" pitchFamily="49" charset="-122"/>
                <a:cs typeface="Consolas" pitchFamily="49" charset="0"/>
              </a:rPr>
              <a:t>调用时</a:t>
            </a:r>
            <a:r>
              <a:rPr lang="en-US" sz="1800" smtClean="0">
                <a:solidFill>
                  <a:srgbClr val="00B050"/>
                </a:solidFill>
                <a:latin typeface="Consolas" pitchFamily="49" charset="0"/>
                <a:ea typeface="仿宋" pitchFamily="49" charset="-122"/>
                <a:cs typeface="Consolas" pitchFamily="49" charset="0"/>
              </a:rPr>
              <a:t>has</a:t>
            </a:r>
            <a:r>
              <a:rPr lang="zh-CN" altLang="en-US" sz="1800" smtClean="0">
                <a:solidFill>
                  <a:srgbClr val="00B050"/>
                </a:solidFill>
                <a:latin typeface="Consolas" pitchFamily="49" charset="0"/>
                <a:ea typeface="仿宋" pitchFamily="49" charset="-122"/>
                <a:cs typeface="Consolas" pitchFamily="49" charset="0"/>
              </a:rPr>
              <a:t>置初值</a:t>
            </a:r>
            <a:r>
              <a:rPr lang="en-US" sz="1800" smtClean="0">
                <a:solidFill>
                  <a:srgbClr val="00B050"/>
                </a:solidFill>
                <a:latin typeface="Consolas" pitchFamily="49" charset="0"/>
                <a:ea typeface="仿宋" pitchFamily="49" charset="-122"/>
                <a:cs typeface="Consolas" pitchFamily="49" charset="0"/>
              </a:rPr>
              <a:t>false</a:t>
            </a:r>
            <a:endParaRPr lang="zh-CN" altLang="en-US" sz="1800" smtClean="0">
              <a:solidFill>
                <a:srgbClr val="00B050"/>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ArcNode *p;	int w;</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visited[v]=1;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置已访问标记</a:t>
            </a: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p=G-&gt;adjlist[v].firstarc;	</a:t>
            </a:r>
            <a:r>
              <a:rPr lang="en-US" sz="1800" smtClean="0">
                <a:solidFill>
                  <a:srgbClr val="00B0F0"/>
                </a:solidFill>
                <a:latin typeface="Consolas" pitchFamily="49" charset="0"/>
                <a:ea typeface="仿宋" pitchFamily="49" charset="-122"/>
                <a:cs typeface="Consolas" pitchFamily="49" charset="0"/>
              </a:rPr>
              <a:t>//p</a:t>
            </a:r>
            <a:r>
              <a:rPr lang="zh-CN" altLang="en-US" sz="1800" smtClean="0">
                <a:solidFill>
                  <a:srgbClr val="00B0F0"/>
                </a:solidFill>
                <a:latin typeface="Consolas" pitchFamily="49" charset="0"/>
                <a:ea typeface="仿宋" pitchFamily="49" charset="-122"/>
                <a:cs typeface="Consolas" pitchFamily="49" charset="0"/>
              </a:rPr>
              <a:t>指向顶点</a:t>
            </a:r>
            <a:r>
              <a:rPr lang="en-US" sz="1800" smtClean="0">
                <a:solidFill>
                  <a:srgbClr val="00B0F0"/>
                </a:solidFill>
                <a:latin typeface="Consolas" pitchFamily="49" charset="0"/>
                <a:ea typeface="仿宋" pitchFamily="49" charset="-122"/>
                <a:cs typeface="Consolas" pitchFamily="49" charset="0"/>
              </a:rPr>
              <a:t>v</a:t>
            </a:r>
            <a:r>
              <a:rPr lang="zh-CN" altLang="en-US" sz="1800" smtClean="0">
                <a:solidFill>
                  <a:srgbClr val="00B0F0"/>
                </a:solidFill>
                <a:latin typeface="Consolas" pitchFamily="49" charset="0"/>
                <a:ea typeface="仿宋" pitchFamily="49" charset="-122"/>
                <a:cs typeface="Consolas" pitchFamily="49" charset="0"/>
              </a:rPr>
              <a:t>的第一个邻接点</a:t>
            </a: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while (p!=NULL)</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	w=p-&gt;adjvex;</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if (visited[</a:t>
            </a:r>
            <a:r>
              <a:rPr lang="en-US" altLang="zh-CN" sz="1800" smtClean="0">
                <a:solidFill>
                  <a:srgbClr val="0000FF"/>
                </a:solidFill>
                <a:latin typeface="Consolas" pitchFamily="49" charset="0"/>
                <a:ea typeface="仿宋" pitchFamily="49" charset="-122"/>
                <a:cs typeface="Consolas" pitchFamily="49" charset="0"/>
              </a:rPr>
              <a:t>w</a:t>
            </a:r>
            <a:r>
              <a:rPr lang="en-US" sz="1800" smtClean="0">
                <a:solidFill>
                  <a:srgbClr val="0000FF"/>
                </a:solidFill>
                <a:latin typeface="Consolas" pitchFamily="49" charset="0"/>
                <a:ea typeface="仿宋" pitchFamily="49" charset="-122"/>
                <a:cs typeface="Consolas" pitchFamily="49" charset="0"/>
              </a:rPr>
              <a:t>]==0)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若顶点</a:t>
            </a:r>
            <a:r>
              <a:rPr lang="en-US" sz="1800" smtClean="0">
                <a:solidFill>
                  <a:srgbClr val="00B0F0"/>
                </a:solidFill>
                <a:latin typeface="Consolas" pitchFamily="49" charset="0"/>
                <a:ea typeface="仿宋" pitchFamily="49" charset="-122"/>
                <a:cs typeface="Consolas" pitchFamily="49" charset="0"/>
              </a:rPr>
              <a:t>w</a:t>
            </a:r>
            <a:r>
              <a:rPr lang="zh-CN" altLang="en-US" sz="1800" smtClean="0">
                <a:solidFill>
                  <a:srgbClr val="00B0F0"/>
                </a:solidFill>
                <a:latin typeface="Consolas" pitchFamily="49" charset="0"/>
                <a:ea typeface="仿宋" pitchFamily="49" charset="-122"/>
                <a:cs typeface="Consolas" pitchFamily="49" charset="0"/>
              </a:rPr>
              <a:t>未访问</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递归访问它</a:t>
            </a: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a:t>
            </a:r>
            <a:r>
              <a:rPr lang="en-US" sz="1800" smtClean="0">
                <a:solidFill>
                  <a:srgbClr val="FF0000"/>
                </a:solidFill>
                <a:latin typeface="Consolas" pitchFamily="49" charset="0"/>
                <a:ea typeface="仿宋" pitchFamily="49" charset="-122"/>
                <a:cs typeface="Consolas" pitchFamily="49" charset="0"/>
              </a:rPr>
              <a:t>Cycle(G，w，has);</a:t>
            </a:r>
            <a:endParaRPr lang="zh-CN" altLang="en-US" sz="1800" smtClean="0">
              <a:solidFill>
                <a:srgbClr val="FF0000"/>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else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又找到了已访问过的顶点说明有回路</a:t>
            </a: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has=true;</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p=p-&gt;nextarc;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找下一个邻接点</a:t>
            </a: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36E68863-33C2-4D6D-B9FA-F4917E910219}" type="slidenum">
              <a:rPr lang="en-US" altLang="zh-CN" smtClean="0"/>
              <a:pPr/>
              <a:t>16</a:t>
            </a:fld>
            <a:r>
              <a:rPr lang="en-US" altLang="zh-CN" smtClean="0"/>
              <a:t>/35</a:t>
            </a:r>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285728"/>
            <a:ext cx="8001056" cy="344128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216000" bIns="144000" rtlCol="0">
            <a:spAutoFit/>
          </a:bodyPr>
          <a:lstStyle/>
          <a:p>
            <a:pPr algn="l">
              <a:lnSpc>
                <a:spcPts val="2400"/>
              </a:lnSpc>
              <a:spcBef>
                <a:spcPts val="0"/>
              </a:spcBef>
            </a:pPr>
            <a:r>
              <a:rPr lang="en-US" sz="1800" smtClean="0">
                <a:solidFill>
                  <a:srgbClr val="FF0000"/>
                </a:solidFill>
                <a:latin typeface="Consolas" pitchFamily="49" charset="0"/>
                <a:ea typeface="仿宋" pitchFamily="49" charset="-122"/>
                <a:cs typeface="Consolas" pitchFamily="49" charset="0"/>
              </a:rPr>
              <a:t>bool HasCycle(ALGraph *G)       </a:t>
            </a:r>
            <a:r>
              <a:rPr lang="en-US" sz="1800" smtClean="0">
                <a:solidFill>
                  <a:srgbClr val="00B050"/>
                </a:solidFill>
                <a:latin typeface="Consolas" pitchFamily="49" charset="0"/>
                <a:ea typeface="仿宋" pitchFamily="49" charset="-122"/>
                <a:cs typeface="Consolas" pitchFamily="49" charset="0"/>
              </a:rPr>
              <a:t>//</a:t>
            </a:r>
            <a:r>
              <a:rPr lang="zh-CN" altLang="en-US" sz="1800" smtClean="0">
                <a:solidFill>
                  <a:srgbClr val="00B050"/>
                </a:solidFill>
                <a:latin typeface="Consolas" pitchFamily="49" charset="0"/>
                <a:ea typeface="仿宋" pitchFamily="49" charset="-122"/>
                <a:cs typeface="Consolas" pitchFamily="49" charset="0"/>
              </a:rPr>
              <a:t>判断有向图</a:t>
            </a:r>
            <a:r>
              <a:rPr lang="en-US" altLang="zh-CN" sz="1800" smtClean="0">
                <a:solidFill>
                  <a:srgbClr val="00B050"/>
                </a:solidFill>
                <a:latin typeface="Consolas" pitchFamily="49" charset="0"/>
                <a:ea typeface="仿宋" pitchFamily="49" charset="-122"/>
                <a:cs typeface="Consolas" pitchFamily="49" charset="0"/>
              </a:rPr>
              <a:t>G</a:t>
            </a:r>
            <a:r>
              <a:rPr lang="zh-CN" altLang="en-US" sz="1800" smtClean="0">
                <a:solidFill>
                  <a:srgbClr val="00B050"/>
                </a:solidFill>
                <a:latin typeface="Consolas" pitchFamily="49" charset="0"/>
                <a:ea typeface="仿宋" pitchFamily="49" charset="-122"/>
                <a:cs typeface="Consolas" pitchFamily="49" charset="0"/>
              </a:rPr>
              <a:t>中是否有回路</a:t>
            </a: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a:t>
            </a: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bool has=false;</a:t>
            </a: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for (int i=0;i&lt;G-&gt;n;i++)</a:t>
            </a: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a:t>
            </a:r>
          </a:p>
          <a:p>
            <a:pPr algn="l">
              <a:lnSpc>
                <a:spcPts val="2400"/>
              </a:lnSpc>
              <a:spcBef>
                <a:spcPts val="0"/>
              </a:spcBef>
            </a:pPr>
            <a:r>
              <a:rPr lang="en-US" sz="1800" smtClean="0">
                <a:solidFill>
                  <a:srgbClr val="FF0000"/>
                </a:solidFill>
                <a:latin typeface="Consolas" pitchFamily="49" charset="0"/>
                <a:ea typeface="仿宋" pitchFamily="49" charset="-122"/>
                <a:cs typeface="Consolas" pitchFamily="49" charset="0"/>
              </a:rPr>
              <a:t>      Cycle(G，i，has);</a:t>
            </a:r>
            <a:endParaRPr lang="zh-CN" altLang="en-US" sz="1800" smtClean="0">
              <a:solidFill>
                <a:srgbClr val="FF0000"/>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if (has) return true;</a:t>
            </a: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a:t>
            </a: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return false;</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785786" y="4286256"/>
            <a:ext cx="3214710" cy="477054"/>
          </a:xfrm>
          <a:prstGeom prst="rect">
            <a:avLst/>
          </a:prstGeom>
          <a:noFill/>
        </p:spPr>
        <p:txBody>
          <a:bodyPr wrap="square" rtlCol="0">
            <a:spAutoFit/>
          </a:bodyPr>
          <a:lstStyle/>
          <a:p>
            <a:pPr algn="l">
              <a:lnSpc>
                <a:spcPts val="3000"/>
              </a:lnSpc>
              <a:spcBef>
                <a:spcPts val="0"/>
              </a:spcBef>
            </a:pPr>
            <a:r>
              <a:rPr lang="zh-CN" altLang="en-US" sz="2000" smtClean="0">
                <a:solidFill>
                  <a:srgbClr val="FF0000"/>
                </a:solidFill>
                <a:latin typeface="方正启体简体" pitchFamily="65" charset="-122"/>
                <a:ea typeface="方正启体简体" pitchFamily="65" charset="-122"/>
                <a:cs typeface="Times New Roman" pitchFamily="18" charset="0"/>
              </a:rPr>
              <a:t>思考</a:t>
            </a:r>
            <a:r>
              <a:rPr lang="zh-CN" altLang="en-US" sz="2000" smtClean="0">
                <a:solidFill>
                  <a:srgbClr val="0000FF"/>
                </a:solidFill>
                <a:latin typeface="方正启体简体" pitchFamily="65" charset="-122"/>
                <a:ea typeface="方正启体简体" pitchFamily="65" charset="-122"/>
                <a:cs typeface="Times New Roman" pitchFamily="18" charset="0"/>
              </a:rPr>
              <a:t>：如果是无向图呢？</a:t>
            </a:r>
          </a:p>
        </p:txBody>
      </p:sp>
      <p:sp>
        <p:nvSpPr>
          <p:cNvPr id="7" name="灯片编号占位符 6"/>
          <p:cNvSpPr>
            <a:spLocks noGrp="1"/>
          </p:cNvSpPr>
          <p:nvPr>
            <p:ph type="sldNum" sz="quarter" idx="12"/>
          </p:nvPr>
        </p:nvSpPr>
        <p:spPr/>
        <p:txBody>
          <a:bodyPr/>
          <a:lstStyle/>
          <a:p>
            <a:fld id="{36E68863-33C2-4D6D-B9FA-F4917E910219}" type="slidenum">
              <a:rPr lang="en-US" altLang="zh-CN" smtClean="0"/>
              <a:pPr/>
              <a:t>17</a:t>
            </a:fld>
            <a:r>
              <a:rPr lang="en-US" altLang="zh-CN" smtClean="0"/>
              <a:t>/35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1538" y="1529126"/>
            <a:ext cx="6858048" cy="828304"/>
          </a:xfrm>
          <a:prstGeom prst="rect">
            <a:avLst/>
          </a:prstGeom>
          <a:noFill/>
          <a:ln>
            <a:noFill/>
          </a:ln>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000"/>
              </a:lnSpc>
              <a:spcBef>
                <a:spcPts val="0"/>
              </a:spcBef>
            </a:pPr>
            <a:r>
              <a:rPr lang="zh-CN" altLang="en-US" sz="2000" smtClean="0">
                <a:solidFill>
                  <a:srgbClr val="0000FF"/>
                </a:solidFill>
                <a:latin typeface="Consolas" pitchFamily="49" charset="0"/>
                <a:ea typeface="楷体" pitchFamily="49" charset="-122"/>
                <a:cs typeface="Consolas" pitchFamily="49" charset="0"/>
              </a:rPr>
              <a:t>   假设图</a:t>
            </a:r>
            <a:r>
              <a:rPr lang="nb-NO" sz="2000" smtClean="0">
                <a:solidFill>
                  <a:srgbClr val="0000FF"/>
                </a:solidFill>
                <a:latin typeface="Consolas" pitchFamily="49" charset="0"/>
                <a:ea typeface="楷体" pitchFamily="49" charset="-122"/>
                <a:cs typeface="Consolas" pitchFamily="49" charset="0"/>
              </a:rPr>
              <a:t>G</a:t>
            </a:r>
            <a:r>
              <a:rPr lang="zh-CN" altLang="en-US" sz="2000" smtClean="0">
                <a:solidFill>
                  <a:srgbClr val="0000FF"/>
                </a:solidFill>
                <a:latin typeface="Consolas" pitchFamily="49" charset="0"/>
                <a:ea typeface="楷体" pitchFamily="49" charset="-122"/>
                <a:cs typeface="Consolas" pitchFamily="49" charset="0"/>
              </a:rPr>
              <a:t>采用邻接表存储。设计一个算法，求</a:t>
            </a:r>
            <a:r>
              <a:rPr lang="zh-CN" altLang="en-US" sz="2000" smtClean="0">
                <a:solidFill>
                  <a:srgbClr val="FF00FF"/>
                </a:solidFill>
                <a:latin typeface="Consolas" pitchFamily="49" charset="0"/>
                <a:ea typeface="楷体" pitchFamily="49" charset="-122"/>
                <a:cs typeface="Consolas" pitchFamily="49" charset="0"/>
              </a:rPr>
              <a:t>不带权无向连通图</a:t>
            </a:r>
            <a:r>
              <a:rPr lang="en-US" sz="2000" smtClean="0">
                <a:solidFill>
                  <a:srgbClr val="FF00FF"/>
                </a:solidFill>
                <a:latin typeface="Consolas" pitchFamily="49" charset="0"/>
                <a:ea typeface="楷体" pitchFamily="49" charset="-122"/>
                <a:cs typeface="Consolas" pitchFamily="49" charset="0"/>
              </a:rPr>
              <a:t>G</a:t>
            </a:r>
            <a:r>
              <a:rPr lang="zh-CN" altLang="en-US" sz="2000" smtClean="0">
                <a:solidFill>
                  <a:srgbClr val="FF00FF"/>
                </a:solidFill>
                <a:latin typeface="Consolas" pitchFamily="49" charset="0"/>
                <a:ea typeface="楷体" pitchFamily="49" charset="-122"/>
                <a:cs typeface="Consolas" pitchFamily="49" charset="0"/>
              </a:rPr>
              <a:t>中距离顶点</a:t>
            </a:r>
            <a:r>
              <a:rPr lang="en-US" sz="2000" i="1" smtClean="0">
                <a:solidFill>
                  <a:srgbClr val="FF00FF"/>
                </a:solidFill>
                <a:latin typeface="Consolas" pitchFamily="49" charset="0"/>
                <a:ea typeface="楷体" pitchFamily="49" charset="-122"/>
                <a:cs typeface="Consolas" pitchFamily="49" charset="0"/>
              </a:rPr>
              <a:t>v</a:t>
            </a:r>
            <a:r>
              <a:rPr lang="zh-CN" altLang="en-US" sz="2000" smtClean="0">
                <a:solidFill>
                  <a:srgbClr val="FF00FF"/>
                </a:solidFill>
                <a:latin typeface="Consolas" pitchFamily="49" charset="0"/>
                <a:ea typeface="楷体" pitchFamily="49" charset="-122"/>
                <a:cs typeface="Consolas" pitchFamily="49" charset="0"/>
              </a:rPr>
              <a:t>最远的一个顶点</a:t>
            </a:r>
            <a:r>
              <a:rPr lang="zh-CN" altLang="en-US" sz="2000" smtClean="0">
                <a:solidFill>
                  <a:srgbClr val="0000FF"/>
                </a:solidFill>
                <a:latin typeface="Consolas" pitchFamily="49" charset="0"/>
                <a:ea typeface="楷体" pitchFamily="49" charset="-122"/>
                <a:cs typeface="Consolas" pitchFamily="49" charset="0"/>
              </a:rPr>
              <a:t>。</a:t>
            </a:r>
          </a:p>
        </p:txBody>
      </p:sp>
      <p:sp>
        <p:nvSpPr>
          <p:cNvPr id="5" name="TextBox 4"/>
          <p:cNvSpPr txBox="1"/>
          <p:nvPr/>
        </p:nvSpPr>
        <p:spPr>
          <a:xfrm>
            <a:off x="785786" y="380979"/>
            <a:ext cx="4071966"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a:t>
            </a:r>
            <a:r>
              <a:rPr lang="en-US"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BFS</a:t>
            </a: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遍历算法应用示例</a:t>
            </a:r>
            <a:endPar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6" name="椭圆 5"/>
          <p:cNvSpPr/>
          <p:nvPr/>
        </p:nvSpPr>
        <p:spPr>
          <a:xfrm>
            <a:off x="2390760" y="4191006"/>
            <a:ext cx="432000" cy="432000"/>
          </a:xfrm>
          <a:prstGeom prst="ellipse">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2000" i="1" smtClean="0">
                <a:latin typeface="Consolas" pitchFamily="49" charset="0"/>
                <a:cs typeface="Consolas" pitchFamily="49" charset="0"/>
              </a:rPr>
              <a:t>v</a:t>
            </a:r>
            <a:endParaRPr lang="zh-CN" altLang="en-US" sz="2000" i="1">
              <a:latin typeface="Consolas" pitchFamily="49" charset="0"/>
              <a:cs typeface="Consolas" pitchFamily="49" charset="0"/>
            </a:endParaRPr>
          </a:p>
        </p:txBody>
      </p:sp>
      <p:grpSp>
        <p:nvGrpSpPr>
          <p:cNvPr id="17" name="组合 16"/>
          <p:cNvGrpSpPr/>
          <p:nvPr/>
        </p:nvGrpSpPr>
        <p:grpSpPr>
          <a:xfrm>
            <a:off x="1890694" y="3616504"/>
            <a:ext cx="1418870" cy="1676576"/>
            <a:chOff x="3428992" y="2569502"/>
            <a:chExt cx="1418870" cy="1257432"/>
          </a:xfrm>
        </p:grpSpPr>
        <p:sp>
          <p:nvSpPr>
            <p:cNvPr id="9" name="椭圆 8"/>
            <p:cNvSpPr/>
            <p:nvPr/>
          </p:nvSpPr>
          <p:spPr>
            <a:xfrm>
              <a:off x="3571868" y="2714626"/>
              <a:ext cx="1071570" cy="1000132"/>
            </a:xfrm>
            <a:prstGeom prst="ellipse">
              <a:avLst/>
            </a:prstGeom>
            <a:ln w="28575">
              <a:solidFill>
                <a:srgbClr val="FF00FF"/>
              </a:solid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椭圆 6"/>
            <p:cNvSpPr/>
            <p:nvPr/>
          </p:nvSpPr>
          <p:spPr>
            <a:xfrm>
              <a:off x="4487862" y="3046416"/>
              <a:ext cx="360000" cy="270000"/>
            </a:xfrm>
            <a:prstGeom prst="ellipse">
              <a:avLst/>
            </a:prstGeom>
            <a:ln>
              <a:tailEnd type="stealth" w="med" len="lg"/>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0" name="椭圆 9"/>
            <p:cNvSpPr/>
            <p:nvPr/>
          </p:nvSpPr>
          <p:spPr>
            <a:xfrm>
              <a:off x="4023648" y="3556934"/>
              <a:ext cx="360000" cy="270000"/>
            </a:xfrm>
            <a:prstGeom prst="ellipse">
              <a:avLst/>
            </a:prstGeom>
            <a:ln>
              <a:tailEnd type="stealth" w="med" len="lg"/>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1" name="椭圆 10"/>
            <p:cNvSpPr/>
            <p:nvPr/>
          </p:nvSpPr>
          <p:spPr>
            <a:xfrm>
              <a:off x="3998248" y="2569502"/>
              <a:ext cx="360000" cy="270000"/>
            </a:xfrm>
            <a:prstGeom prst="ellipse">
              <a:avLst/>
            </a:prstGeom>
            <a:ln>
              <a:tailEnd type="stealth" w="med" len="lg"/>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8" name="椭圆 7"/>
            <p:cNvSpPr/>
            <p:nvPr/>
          </p:nvSpPr>
          <p:spPr>
            <a:xfrm>
              <a:off x="3428992" y="3071816"/>
              <a:ext cx="360000" cy="270000"/>
            </a:xfrm>
            <a:prstGeom prst="ellipse">
              <a:avLst/>
            </a:prstGeom>
            <a:ln>
              <a:tailEnd type="stealth" w="med" len="lg"/>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grpSp>
        <p:nvGrpSpPr>
          <p:cNvPr id="18" name="组合 17"/>
          <p:cNvGrpSpPr/>
          <p:nvPr/>
        </p:nvGrpSpPr>
        <p:grpSpPr>
          <a:xfrm>
            <a:off x="1571604" y="3238499"/>
            <a:ext cx="2000264" cy="2381267"/>
            <a:chOff x="3109902" y="2285998"/>
            <a:chExt cx="2000264" cy="1785950"/>
          </a:xfrm>
        </p:grpSpPr>
        <p:sp>
          <p:nvSpPr>
            <p:cNvPr id="12" name="椭圆 11"/>
            <p:cNvSpPr/>
            <p:nvPr/>
          </p:nvSpPr>
          <p:spPr>
            <a:xfrm>
              <a:off x="3109902" y="2285998"/>
              <a:ext cx="2000264" cy="1785950"/>
            </a:xfrm>
            <a:prstGeom prst="ellipse">
              <a:avLst/>
            </a:prstGeom>
            <a:ln w="28575">
              <a:solidFill>
                <a:srgbClr val="FF00FF"/>
              </a:solid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3" name="椭圆 12"/>
            <p:cNvSpPr/>
            <p:nvPr/>
          </p:nvSpPr>
          <p:spPr>
            <a:xfrm>
              <a:off x="3286116" y="3687110"/>
              <a:ext cx="360000" cy="270000"/>
            </a:xfrm>
            <a:prstGeom prst="ellipse">
              <a:avLst/>
            </a:prstGeom>
            <a:ln>
              <a:tailEnd type="stealth" w="med" len="lg"/>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latin typeface="Consolas" pitchFamily="49" charset="0"/>
                <a:cs typeface="Consolas" pitchFamily="49" charset="0"/>
              </a:endParaRPr>
            </a:p>
          </p:txBody>
        </p:sp>
        <p:sp>
          <p:nvSpPr>
            <p:cNvPr id="14" name="椭圆 13"/>
            <p:cNvSpPr/>
            <p:nvPr/>
          </p:nvSpPr>
          <p:spPr>
            <a:xfrm>
              <a:off x="4714876" y="3569634"/>
              <a:ext cx="360000" cy="270000"/>
            </a:xfrm>
            <a:prstGeom prst="ellipse">
              <a:avLst/>
            </a:prstGeom>
            <a:ln>
              <a:tailEnd type="stealth" w="med" len="lg"/>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latin typeface="Consolas" pitchFamily="49" charset="0"/>
                <a:cs typeface="Consolas" pitchFamily="49" charset="0"/>
              </a:endParaRPr>
            </a:p>
          </p:txBody>
        </p:sp>
        <p:sp>
          <p:nvSpPr>
            <p:cNvPr id="15" name="椭圆 14"/>
            <p:cNvSpPr/>
            <p:nvPr/>
          </p:nvSpPr>
          <p:spPr>
            <a:xfrm>
              <a:off x="4641190" y="2357436"/>
              <a:ext cx="360000" cy="270000"/>
            </a:xfrm>
            <a:prstGeom prst="ellipse">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k</a:t>
              </a:r>
              <a:endParaRPr lang="zh-CN" altLang="en-US" sz="2000" i="1">
                <a:solidFill>
                  <a:srgbClr val="0000FF"/>
                </a:solidFill>
                <a:latin typeface="Consolas" pitchFamily="49" charset="0"/>
                <a:cs typeface="Consolas" pitchFamily="49" charset="0"/>
              </a:endParaRPr>
            </a:p>
          </p:txBody>
        </p:sp>
        <p:sp>
          <p:nvSpPr>
            <p:cNvPr id="16" name="椭圆 15"/>
            <p:cNvSpPr/>
            <p:nvPr/>
          </p:nvSpPr>
          <p:spPr>
            <a:xfrm>
              <a:off x="3214678" y="2426626"/>
              <a:ext cx="360000" cy="270000"/>
            </a:xfrm>
            <a:prstGeom prst="ellipse">
              <a:avLst/>
            </a:prstGeom>
            <a:ln>
              <a:tailEnd type="stealth" w="med" len="lg"/>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latin typeface="Consolas" pitchFamily="49" charset="0"/>
                <a:cs typeface="Consolas" pitchFamily="49" charset="0"/>
              </a:endParaRPr>
            </a:p>
          </p:txBody>
        </p:sp>
      </p:grpSp>
      <p:sp>
        <p:nvSpPr>
          <p:cNvPr id="19" name="TextBox 18"/>
          <p:cNvSpPr txBox="1"/>
          <p:nvPr/>
        </p:nvSpPr>
        <p:spPr>
          <a:xfrm>
            <a:off x="3929058" y="3238500"/>
            <a:ext cx="4929222" cy="1938992"/>
          </a:xfrm>
          <a:prstGeom prst="rect">
            <a:avLst/>
          </a:prstGeom>
          <a:noFill/>
        </p:spPr>
        <p:txBody>
          <a:bodyPr wrap="square" rtlCol="0">
            <a:spAutoFit/>
          </a:bodyPr>
          <a:lstStyle/>
          <a:p>
            <a:pPr marL="342900" indent="-342900" algn="l">
              <a:lnSpc>
                <a:spcPct val="150000"/>
              </a:lnSpc>
              <a:spcBef>
                <a:spcPts val="0"/>
              </a:spcBef>
              <a:buBlip>
                <a:blip r:embed="rId2"/>
              </a:buBlip>
            </a:pPr>
            <a:r>
              <a:rPr lang="zh-CN" altLang="en-US" sz="2000" smtClean="0">
                <a:solidFill>
                  <a:srgbClr val="0000FF"/>
                </a:solidFill>
                <a:latin typeface="Consolas" pitchFamily="49" charset="0"/>
                <a:ea typeface="仿宋" pitchFamily="49" charset="-122"/>
                <a:cs typeface="Consolas" pitchFamily="49" charset="0"/>
              </a:rPr>
              <a:t>最外圈中的任何一个顶点是最远的顶点</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0"/>
              </a:spcBef>
              <a:buBlip>
                <a:blip r:embed="rId2"/>
              </a:buBlip>
            </a:pPr>
            <a:r>
              <a:rPr lang="en-US" altLang="zh-CN" sz="2000" smtClean="0">
                <a:solidFill>
                  <a:srgbClr val="0000FF"/>
                </a:solidFill>
                <a:latin typeface="Consolas" pitchFamily="49" charset="0"/>
                <a:ea typeface="仿宋" pitchFamily="49" charset="-122"/>
                <a:cs typeface="Consolas" pitchFamily="49" charset="0"/>
              </a:rPr>
              <a:t>BFS</a:t>
            </a:r>
            <a:r>
              <a:rPr lang="zh-CN" altLang="en-US" sz="2000" smtClean="0">
                <a:solidFill>
                  <a:srgbClr val="0000FF"/>
                </a:solidFill>
                <a:latin typeface="Consolas" pitchFamily="49" charset="0"/>
                <a:ea typeface="仿宋" pitchFamily="49" charset="-122"/>
                <a:cs typeface="Consolas" pitchFamily="49" charset="0"/>
              </a:rPr>
              <a:t>遍历完毕，队列中最后一个出队且没有相邻访问顶点的顶点</a:t>
            </a:r>
            <a:r>
              <a:rPr lang="en-US" altLang="zh-CN" sz="2000" i="1" smtClean="0">
                <a:solidFill>
                  <a:srgbClr val="FF00FF"/>
                </a:solidFill>
                <a:latin typeface="Consolas" pitchFamily="49" charset="0"/>
                <a:ea typeface="仿宋" pitchFamily="49" charset="-122"/>
                <a:cs typeface="Consolas" pitchFamily="49" charset="0"/>
              </a:rPr>
              <a:t>k</a:t>
            </a:r>
            <a:r>
              <a:rPr lang="zh-CN" altLang="en-US" sz="2000" smtClean="0">
                <a:solidFill>
                  <a:srgbClr val="0000FF"/>
                </a:solidFill>
                <a:latin typeface="Consolas" pitchFamily="49" charset="0"/>
                <a:ea typeface="仿宋" pitchFamily="49" charset="-122"/>
                <a:cs typeface="Consolas" pitchFamily="49" charset="0"/>
              </a:rPr>
              <a:t>属于该圈中的顶点</a:t>
            </a:r>
          </a:p>
        </p:txBody>
      </p:sp>
      <p:grpSp>
        <p:nvGrpSpPr>
          <p:cNvPr id="21" name="组合 7"/>
          <p:cNvGrpSpPr/>
          <p:nvPr/>
        </p:nvGrpSpPr>
        <p:grpSpPr>
          <a:xfrm>
            <a:off x="285720" y="1357298"/>
            <a:ext cx="1000100" cy="785817"/>
            <a:chOff x="5703182" y="3835411"/>
            <a:chExt cx="1238250" cy="1236663"/>
          </a:xfrm>
        </p:grpSpPr>
        <p:grpSp>
          <p:nvGrpSpPr>
            <p:cNvPr id="23" name="Group 19"/>
            <p:cNvGrpSpPr>
              <a:grpSpLocks/>
            </p:cNvGrpSpPr>
            <p:nvPr/>
          </p:nvGrpSpPr>
          <p:grpSpPr bwMode="auto">
            <a:xfrm>
              <a:off x="5703182" y="3835411"/>
              <a:ext cx="1238250" cy="1236663"/>
              <a:chOff x="810" y="845"/>
              <a:chExt cx="827" cy="826"/>
            </a:xfrm>
          </p:grpSpPr>
          <p:sp>
            <p:nvSpPr>
              <p:cNvPr id="25"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26"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27"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24" name="Text Box 23"/>
            <p:cNvSpPr txBox="1">
              <a:spLocks noChangeArrowheads="1"/>
            </p:cNvSpPr>
            <p:nvPr/>
          </p:nvSpPr>
          <p:spPr bwMode="gray">
            <a:xfrm>
              <a:off x="5767676" y="4154859"/>
              <a:ext cx="1082674" cy="557010"/>
            </a:xfrm>
            <a:prstGeom prst="rect">
              <a:avLst/>
            </a:prstGeom>
            <a:noFill/>
            <a:ln w="9525" algn="ctr">
              <a:noFill/>
              <a:miter lim="800000"/>
              <a:headEnd/>
              <a:tailEnd/>
            </a:ln>
          </p:spPr>
          <p:txBody>
            <a:bodyPr>
              <a:spAutoFit/>
            </a:body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29" name="灯片编号占位符 28"/>
          <p:cNvSpPr>
            <a:spLocks noGrp="1"/>
          </p:cNvSpPr>
          <p:nvPr>
            <p:ph type="sldNum" sz="quarter" idx="12"/>
          </p:nvPr>
        </p:nvSpPr>
        <p:spPr/>
        <p:txBody>
          <a:bodyPr/>
          <a:lstStyle/>
          <a:p>
            <a:fld id="{36E68863-33C2-4D6D-B9FA-F4917E910219}" type="slidenum">
              <a:rPr lang="en-US" altLang="zh-CN" smtClean="0"/>
              <a:pPr/>
              <a:t>18</a:t>
            </a:fld>
            <a:r>
              <a:rPr lang="en-US" altLang="zh-CN" smtClean="0"/>
              <a:t>/35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0"/>
            <a:ext cx="7572428" cy="3163394"/>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44000" tIns="144000" bIns="144000" rtlCol="0">
            <a:spAutoFit/>
          </a:bodyPr>
          <a:lstStyle/>
          <a:p>
            <a:pPr algn="l">
              <a:lnSpc>
                <a:spcPts val="2800"/>
              </a:lnSpc>
              <a:spcBef>
                <a:spcPts val="0"/>
              </a:spcBef>
            </a:pPr>
            <a:r>
              <a:rPr lang="en-US" sz="1800" smtClean="0">
                <a:solidFill>
                  <a:srgbClr val="FF0000"/>
                </a:solidFill>
                <a:latin typeface="Consolas" pitchFamily="49" charset="0"/>
                <a:ea typeface="仿宋" pitchFamily="49" charset="-122"/>
                <a:cs typeface="Consolas" pitchFamily="49" charset="0"/>
              </a:rPr>
              <a:t>int Maxdist(ALGraph *G，int v)</a:t>
            </a:r>
            <a:endParaRPr lang="zh-CN" altLang="en-US" sz="1800" smtClean="0">
              <a:solidFill>
                <a:srgbClr val="FF0000"/>
              </a:solidFill>
              <a:latin typeface="Consolas" pitchFamily="49" charset="0"/>
              <a:ea typeface="仿宋" pitchFamily="49" charset="-122"/>
              <a:cs typeface="Consolas" pitchFamily="49" charset="0"/>
            </a:endParaRPr>
          </a:p>
          <a:p>
            <a:pPr algn="l">
              <a:lnSpc>
                <a:spcPts val="2800"/>
              </a:lnSpc>
              <a:spcBef>
                <a:spcPts val="0"/>
              </a:spcBef>
            </a:pPr>
            <a:r>
              <a:rPr lang="en-US" sz="1800" smtClean="0">
                <a:solidFill>
                  <a:srgbClr val="0000FF"/>
                </a:solidFill>
                <a:latin typeface="Consolas" pitchFamily="49" charset="0"/>
                <a:ea typeface="仿宋" pitchFamily="49" charset="-122"/>
                <a:cs typeface="Consolas" pitchFamily="49" charset="0"/>
              </a:rPr>
              <a:t>{  ArcNode *p;</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sz="1800" smtClean="0">
                <a:solidFill>
                  <a:srgbClr val="0000FF"/>
                </a:solidFill>
                <a:latin typeface="Consolas" pitchFamily="49" charset="0"/>
                <a:ea typeface="仿宋" pitchFamily="49" charset="-122"/>
                <a:cs typeface="Consolas" pitchFamily="49" charset="0"/>
              </a:rPr>
              <a:t>   int Qu[MAXV]，front=0，rear=0;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队列及队头、尾指针</a:t>
            </a:r>
          </a:p>
          <a:p>
            <a:pPr algn="l">
              <a:lnSpc>
                <a:spcPts val="2800"/>
              </a:lnSpc>
              <a:spcBef>
                <a:spcPts val="0"/>
              </a:spcBef>
            </a:pPr>
            <a:r>
              <a:rPr lang="en-US" sz="1800" smtClean="0">
                <a:solidFill>
                  <a:srgbClr val="0000FF"/>
                </a:solidFill>
                <a:latin typeface="Consolas" pitchFamily="49" charset="0"/>
                <a:ea typeface="仿宋" pitchFamily="49" charset="-122"/>
                <a:cs typeface="Consolas" pitchFamily="49" charset="0"/>
              </a:rPr>
              <a:t>   int visited[MAXV]，i，j，k;</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sz="1800" smtClean="0">
                <a:solidFill>
                  <a:srgbClr val="0000FF"/>
                </a:solidFill>
                <a:latin typeface="Consolas" pitchFamily="49" charset="0"/>
                <a:ea typeface="仿宋" pitchFamily="49" charset="-122"/>
                <a:cs typeface="Consolas" pitchFamily="49" charset="0"/>
              </a:rPr>
              <a:t>   for (i=0;i&lt;G-&gt;n;i++)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初始化访问标志数组</a:t>
            </a:r>
          </a:p>
          <a:p>
            <a:pPr algn="l">
              <a:lnSpc>
                <a:spcPts val="2800"/>
              </a:lnSpc>
              <a:spcBef>
                <a:spcPts val="0"/>
              </a:spcBef>
            </a:pPr>
            <a:r>
              <a:rPr lang="en-US" sz="1800" smtClean="0">
                <a:solidFill>
                  <a:srgbClr val="0000FF"/>
                </a:solidFill>
                <a:latin typeface="Consolas" pitchFamily="49" charset="0"/>
                <a:ea typeface="仿宋" pitchFamily="49" charset="-122"/>
                <a:cs typeface="Consolas" pitchFamily="49" charset="0"/>
              </a:rPr>
              <a:t>	visited[i]=0;</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sz="1800" smtClean="0">
                <a:solidFill>
                  <a:srgbClr val="0000FF"/>
                </a:solidFill>
                <a:latin typeface="Consolas" pitchFamily="49" charset="0"/>
                <a:ea typeface="仿宋" pitchFamily="49" charset="-122"/>
                <a:cs typeface="Consolas" pitchFamily="49" charset="0"/>
              </a:rPr>
              <a:t>   rear++;Qu[rear]=v;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顶点</a:t>
            </a:r>
            <a:r>
              <a:rPr lang="en-US" sz="1800" smtClean="0">
                <a:solidFill>
                  <a:srgbClr val="00B0F0"/>
                </a:solidFill>
                <a:latin typeface="Consolas" pitchFamily="49" charset="0"/>
                <a:ea typeface="仿宋" pitchFamily="49" charset="-122"/>
                <a:cs typeface="Consolas" pitchFamily="49" charset="0"/>
              </a:rPr>
              <a:t>v</a:t>
            </a:r>
            <a:r>
              <a:rPr lang="zh-CN" altLang="en-US" sz="1800" smtClean="0">
                <a:solidFill>
                  <a:srgbClr val="00B0F0"/>
                </a:solidFill>
                <a:latin typeface="Consolas" pitchFamily="49" charset="0"/>
                <a:ea typeface="仿宋" pitchFamily="49" charset="-122"/>
                <a:cs typeface="Consolas" pitchFamily="49" charset="0"/>
              </a:rPr>
              <a:t>进队</a:t>
            </a:r>
          </a:p>
          <a:p>
            <a:pPr algn="l">
              <a:lnSpc>
                <a:spcPts val="2800"/>
              </a:lnSpc>
              <a:spcBef>
                <a:spcPts val="0"/>
              </a:spcBef>
            </a:pPr>
            <a:r>
              <a:rPr lang="en-US" sz="1800" smtClean="0">
                <a:solidFill>
                  <a:srgbClr val="0000FF"/>
                </a:solidFill>
                <a:latin typeface="Consolas" pitchFamily="49" charset="0"/>
                <a:ea typeface="仿宋" pitchFamily="49" charset="-122"/>
                <a:cs typeface="Consolas" pitchFamily="49" charset="0"/>
              </a:rPr>
              <a:t>   visited[v]=1;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标记</a:t>
            </a:r>
            <a:r>
              <a:rPr lang="en-US" sz="1800" smtClean="0">
                <a:solidFill>
                  <a:srgbClr val="00B0F0"/>
                </a:solidFill>
                <a:latin typeface="Consolas" pitchFamily="49" charset="0"/>
                <a:ea typeface="仿宋" pitchFamily="49" charset="-122"/>
                <a:cs typeface="Consolas" pitchFamily="49" charset="0"/>
              </a:rPr>
              <a:t>v</a:t>
            </a:r>
            <a:r>
              <a:rPr lang="zh-CN" altLang="en-US" sz="1800" smtClean="0">
                <a:solidFill>
                  <a:srgbClr val="00B0F0"/>
                </a:solidFill>
                <a:latin typeface="Consolas" pitchFamily="49" charset="0"/>
                <a:ea typeface="仿宋" pitchFamily="49" charset="-122"/>
                <a:cs typeface="Consolas" pitchFamily="49" charset="0"/>
              </a:rPr>
              <a:t>已访问</a:t>
            </a:r>
          </a:p>
        </p:txBody>
      </p:sp>
      <p:sp>
        <p:nvSpPr>
          <p:cNvPr id="4" name="灯片编号占位符 3"/>
          <p:cNvSpPr>
            <a:spLocks noGrp="1"/>
          </p:cNvSpPr>
          <p:nvPr>
            <p:ph type="sldNum" sz="quarter" idx="12"/>
          </p:nvPr>
        </p:nvSpPr>
        <p:spPr/>
        <p:txBody>
          <a:bodyPr/>
          <a:lstStyle/>
          <a:p>
            <a:fld id="{36E68863-33C2-4D6D-B9FA-F4917E910219}" type="slidenum">
              <a:rPr lang="en-US" altLang="zh-CN" smtClean="0"/>
              <a:pPr/>
              <a:t>19</a:t>
            </a:fld>
            <a:r>
              <a:rPr lang="en-US" altLang="zh-CN" smtClean="0"/>
              <a:t>/35</a:t>
            </a:r>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380979"/>
            <a:ext cx="2428892" cy="441403"/>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逻辑特性</a:t>
            </a:r>
            <a:endPar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4" name="TextBox 3"/>
          <p:cNvSpPr txBox="1"/>
          <p:nvPr/>
        </p:nvSpPr>
        <p:spPr>
          <a:xfrm>
            <a:off x="1000100" y="1142984"/>
            <a:ext cx="3714776" cy="124649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0"/>
              </a:spcBef>
              <a:buBlip>
                <a:blip r:embed="rId3"/>
              </a:buBlip>
            </a:pPr>
            <a:r>
              <a:rPr lang="zh-CN" altLang="en-US" sz="2000" smtClean="0">
                <a:solidFill>
                  <a:srgbClr val="0000FF"/>
                </a:solidFill>
                <a:latin typeface="Consolas" pitchFamily="49" charset="0"/>
                <a:ea typeface="仿宋" pitchFamily="49" charset="-122"/>
                <a:cs typeface="Consolas" pitchFamily="49" charset="0"/>
              </a:rPr>
              <a:t>顶点之间多对多关系</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0"/>
              </a:spcBef>
              <a:buBlip>
                <a:blip r:embed="rId3"/>
              </a:buBlip>
            </a:pPr>
            <a:r>
              <a:rPr lang="zh-CN" altLang="en-US" sz="2000" smtClean="0">
                <a:solidFill>
                  <a:srgbClr val="0000FF"/>
                </a:solidFill>
                <a:latin typeface="Consolas" pitchFamily="49" charset="0"/>
                <a:ea typeface="仿宋" pitchFamily="49" charset="-122"/>
                <a:cs typeface="Consolas" pitchFamily="49" charset="0"/>
              </a:rPr>
              <a:t>无向关系  </a:t>
            </a:r>
            <a:r>
              <a:rPr lang="zh-CN" altLang="en-US" sz="2000" smtClean="0">
                <a:solidFill>
                  <a:srgbClr val="FF00FF"/>
                </a:solidFill>
                <a:latin typeface="Consolas" pitchFamily="49" charset="0"/>
                <a:ea typeface="仿宋" pitchFamily="49" charset="-122"/>
                <a:cs typeface="Consolas" pitchFamily="49" charset="0"/>
                <a:sym typeface="Wingdings"/>
              </a:rPr>
              <a:t></a:t>
            </a:r>
            <a:r>
              <a:rPr lang="zh-CN" altLang="en-US" sz="2000" smtClean="0">
                <a:solidFill>
                  <a:srgbClr val="0000FF"/>
                </a:solidFill>
                <a:latin typeface="Consolas" pitchFamily="49" charset="0"/>
                <a:ea typeface="仿宋" pitchFamily="49" charset="-122"/>
                <a:cs typeface="Consolas" pitchFamily="49" charset="0"/>
                <a:sym typeface="Wingdings"/>
              </a:rPr>
              <a:t>  无向图</a:t>
            </a:r>
            <a:endParaRPr lang="en-US" altLang="zh-CN" sz="2000" smtClean="0">
              <a:solidFill>
                <a:srgbClr val="0000FF"/>
              </a:solidFill>
              <a:latin typeface="Consolas" pitchFamily="49" charset="0"/>
              <a:ea typeface="仿宋" pitchFamily="49" charset="-122"/>
              <a:cs typeface="Consolas" pitchFamily="49" charset="0"/>
              <a:sym typeface="Wingdings"/>
            </a:endParaRPr>
          </a:p>
          <a:p>
            <a:pPr marL="457200" indent="-457200" algn="l">
              <a:lnSpc>
                <a:spcPts val="3000"/>
              </a:lnSpc>
              <a:spcBef>
                <a:spcPts val="0"/>
              </a:spcBef>
              <a:buBlip>
                <a:blip r:embed="rId3"/>
              </a:buBlip>
            </a:pPr>
            <a:r>
              <a:rPr lang="zh-CN" altLang="en-US" sz="2000" smtClean="0">
                <a:solidFill>
                  <a:srgbClr val="0000FF"/>
                </a:solidFill>
                <a:latin typeface="Consolas" pitchFamily="49" charset="0"/>
                <a:ea typeface="仿宋" pitchFamily="49" charset="-122"/>
                <a:cs typeface="Consolas" pitchFamily="49" charset="0"/>
              </a:rPr>
              <a:t>有向关系  </a:t>
            </a:r>
            <a:r>
              <a:rPr lang="zh-CN" altLang="en-US" sz="2000" smtClean="0">
                <a:solidFill>
                  <a:srgbClr val="FF00FF"/>
                </a:solidFill>
                <a:latin typeface="Consolas" pitchFamily="49" charset="0"/>
                <a:ea typeface="仿宋" pitchFamily="49" charset="-122"/>
                <a:cs typeface="Consolas" pitchFamily="49" charset="0"/>
                <a:sym typeface="Wingdings"/>
              </a:rPr>
              <a:t></a:t>
            </a:r>
            <a:r>
              <a:rPr lang="zh-CN" altLang="en-US" sz="2000" smtClean="0">
                <a:solidFill>
                  <a:srgbClr val="0000FF"/>
                </a:solidFill>
                <a:latin typeface="Consolas" pitchFamily="49" charset="0"/>
                <a:ea typeface="仿宋" pitchFamily="49" charset="-122"/>
                <a:cs typeface="Consolas" pitchFamily="49" charset="0"/>
                <a:sym typeface="Wingdings"/>
              </a:rPr>
              <a:t>  有向图</a:t>
            </a:r>
            <a:endParaRPr lang="zh-CN" altLang="en-US" sz="2000" smtClean="0">
              <a:solidFill>
                <a:srgbClr val="0000FF"/>
              </a:solidFill>
              <a:latin typeface="Consolas" pitchFamily="49" charset="0"/>
              <a:ea typeface="仿宋" pitchFamily="49" charset="-122"/>
              <a:cs typeface="Consolas" pitchFamily="49" charset="0"/>
            </a:endParaRPr>
          </a:p>
        </p:txBody>
      </p:sp>
      <p:grpSp>
        <p:nvGrpSpPr>
          <p:cNvPr id="31" name="组合 30"/>
          <p:cNvGrpSpPr/>
          <p:nvPr/>
        </p:nvGrpSpPr>
        <p:grpSpPr>
          <a:xfrm>
            <a:off x="428596" y="2952747"/>
            <a:ext cx="8429684" cy="3144073"/>
            <a:chOff x="428596" y="2428874"/>
            <a:chExt cx="8429684" cy="2358055"/>
          </a:xfrm>
        </p:grpSpPr>
        <p:sp>
          <p:nvSpPr>
            <p:cNvPr id="5" name="TextBox 4"/>
            <p:cNvSpPr txBox="1"/>
            <p:nvPr/>
          </p:nvSpPr>
          <p:spPr>
            <a:xfrm>
              <a:off x="1571604" y="2643188"/>
              <a:ext cx="7286676" cy="331726"/>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latin typeface="Consolas" pitchFamily="49" charset="0"/>
                  <a:ea typeface="楷体" pitchFamily="49" charset="-122"/>
                  <a:cs typeface="Consolas" pitchFamily="49" charset="0"/>
                </a:rPr>
                <a:t>数据结构中讨论的图是没有多重边的！顶点编号：</a:t>
              </a:r>
              <a:r>
                <a:rPr lang="en-US" altLang="zh-CN"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宋体"/>
                  <a:cs typeface="Consolas" pitchFamily="49" charset="0"/>
                </a:rPr>
                <a:t>～</a:t>
              </a:r>
              <a:r>
                <a:rPr lang="en-US" altLang="zh-CN" sz="2000" i="1" smtClean="0">
                  <a:solidFill>
                    <a:srgbClr val="0000FF"/>
                  </a:solidFill>
                  <a:latin typeface="Consolas" pitchFamily="49" charset="0"/>
                  <a:ea typeface="宋体"/>
                  <a:cs typeface="Consolas" pitchFamily="49" charset="0"/>
                </a:rPr>
                <a:t>n</a:t>
              </a:r>
              <a:r>
                <a:rPr lang="en-US" altLang="zh-CN" sz="2000" smtClean="0">
                  <a:solidFill>
                    <a:srgbClr val="0000FF"/>
                  </a:solidFill>
                  <a:latin typeface="Consolas" pitchFamily="49" charset="0"/>
                  <a:ea typeface="宋体"/>
                  <a:cs typeface="Consolas" pitchFamily="49" charset="0"/>
                </a:rPr>
                <a:t>-1</a:t>
              </a:r>
              <a:endParaRPr lang="zh-CN" altLang="en-US" sz="2000" smtClean="0">
                <a:solidFill>
                  <a:srgbClr val="0000FF"/>
                </a:solidFill>
                <a:latin typeface="Consolas" pitchFamily="49" charset="0"/>
                <a:ea typeface="楷体" pitchFamily="49" charset="-122"/>
                <a:cs typeface="Consolas" pitchFamily="49" charset="0"/>
              </a:endParaRPr>
            </a:p>
          </p:txBody>
        </p:sp>
        <p:pic>
          <p:nvPicPr>
            <p:cNvPr id="7" name="Picture 1"/>
            <p:cNvPicPr>
              <a:picLocks noChangeAspect="1" noChangeArrowheads="1"/>
            </p:cNvPicPr>
            <p:nvPr/>
          </p:nvPicPr>
          <p:blipFill>
            <a:blip r:embed="rId4" cstate="print"/>
            <a:srcRect/>
            <a:stretch>
              <a:fillRect/>
            </a:stretch>
          </p:blipFill>
          <p:spPr bwMode="auto">
            <a:xfrm>
              <a:off x="428596" y="2428874"/>
              <a:ext cx="1049401" cy="1071570"/>
            </a:xfrm>
            <a:prstGeom prst="rect">
              <a:avLst/>
            </a:prstGeom>
            <a:noFill/>
            <a:ln w="9525">
              <a:noFill/>
              <a:miter lim="800000"/>
              <a:headEnd/>
              <a:tailEnd/>
            </a:ln>
            <a:effectLst/>
          </p:spPr>
        </p:pic>
        <p:grpSp>
          <p:nvGrpSpPr>
            <p:cNvPr id="24" name="组合 23"/>
            <p:cNvGrpSpPr/>
            <p:nvPr/>
          </p:nvGrpSpPr>
          <p:grpSpPr>
            <a:xfrm>
              <a:off x="2214546" y="3286130"/>
              <a:ext cx="1647008" cy="1020942"/>
              <a:chOff x="2214546" y="3143254"/>
              <a:chExt cx="1647008" cy="1020942"/>
            </a:xfrm>
          </p:grpSpPr>
          <p:cxnSp>
            <p:nvCxnSpPr>
              <p:cNvPr id="13" name="直接连接符 12"/>
              <p:cNvCxnSpPr/>
              <p:nvPr/>
            </p:nvCxnSpPr>
            <p:spPr>
              <a:xfrm rot="16200000" flipH="1">
                <a:off x="2964645" y="2977374"/>
                <a:ext cx="1588" cy="890436"/>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11" name="直接连接符 10"/>
              <p:cNvCxnSpPr/>
              <p:nvPr/>
            </p:nvCxnSpPr>
            <p:spPr>
              <a:xfrm rot="5400000" flipH="1" flipV="1">
                <a:off x="2964645" y="2824307"/>
                <a:ext cx="1588" cy="890436"/>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6" name="椭圆 5"/>
              <p:cNvSpPr/>
              <p:nvPr/>
            </p:nvSpPr>
            <p:spPr>
              <a:xfrm>
                <a:off x="2214546" y="3143254"/>
                <a:ext cx="504000" cy="378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smtClean="0">
                    <a:solidFill>
                      <a:srgbClr val="0000FF"/>
                    </a:solidFill>
                    <a:latin typeface="Consolas" pitchFamily="49" charset="0"/>
                    <a:ea typeface="楷体" pitchFamily="49" charset="-122"/>
                    <a:cs typeface="Consolas" pitchFamily="49" charset="0"/>
                  </a:rPr>
                  <a:t>0</a:t>
                </a:r>
                <a:endParaRPr lang="zh-CN" altLang="en-US" sz="1800">
                  <a:solidFill>
                    <a:srgbClr val="0000FF"/>
                  </a:solidFill>
                  <a:latin typeface="Consolas" pitchFamily="49" charset="0"/>
                  <a:ea typeface="楷体" pitchFamily="49" charset="-122"/>
                  <a:cs typeface="Consolas" pitchFamily="49" charset="0"/>
                </a:endParaRPr>
              </a:p>
            </p:txBody>
          </p:sp>
          <p:sp>
            <p:nvSpPr>
              <p:cNvPr id="8" name="椭圆 7"/>
              <p:cNvSpPr/>
              <p:nvPr/>
            </p:nvSpPr>
            <p:spPr>
              <a:xfrm>
                <a:off x="3357554" y="3143254"/>
                <a:ext cx="504000" cy="378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smtClean="0">
                    <a:solidFill>
                      <a:srgbClr val="0000FF"/>
                    </a:solidFill>
                    <a:latin typeface="Consolas" pitchFamily="49" charset="0"/>
                    <a:ea typeface="楷体" pitchFamily="49" charset="-122"/>
                    <a:cs typeface="Consolas" pitchFamily="49" charset="0"/>
                  </a:rPr>
                  <a:t>1</a:t>
                </a:r>
                <a:endParaRPr lang="zh-CN" altLang="en-US" sz="1800">
                  <a:solidFill>
                    <a:srgbClr val="0000FF"/>
                  </a:solidFill>
                  <a:latin typeface="Consolas" pitchFamily="49" charset="0"/>
                  <a:ea typeface="楷体" pitchFamily="49" charset="-122"/>
                  <a:cs typeface="Consolas" pitchFamily="49" charset="0"/>
                </a:endParaRPr>
              </a:p>
            </p:txBody>
          </p:sp>
          <p:sp>
            <p:nvSpPr>
              <p:cNvPr id="9" name="椭圆 8"/>
              <p:cNvSpPr/>
              <p:nvPr/>
            </p:nvSpPr>
            <p:spPr>
              <a:xfrm>
                <a:off x="2786050" y="3786196"/>
                <a:ext cx="504000" cy="378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smtClean="0">
                    <a:solidFill>
                      <a:srgbClr val="0000FF"/>
                    </a:solidFill>
                    <a:latin typeface="Consolas" pitchFamily="49" charset="0"/>
                    <a:ea typeface="楷体" pitchFamily="49" charset="-122"/>
                    <a:cs typeface="Consolas" pitchFamily="49" charset="0"/>
                  </a:rPr>
                  <a:t>2</a:t>
                </a:r>
                <a:endParaRPr lang="zh-CN" altLang="en-US" sz="1800">
                  <a:solidFill>
                    <a:srgbClr val="0000FF"/>
                  </a:solidFill>
                  <a:latin typeface="Consolas" pitchFamily="49" charset="0"/>
                  <a:ea typeface="楷体" pitchFamily="49" charset="-122"/>
                  <a:cs typeface="Consolas" pitchFamily="49" charset="0"/>
                </a:endParaRPr>
              </a:p>
            </p:txBody>
          </p:sp>
          <p:cxnSp>
            <p:nvCxnSpPr>
              <p:cNvPr id="15" name="直接连接符 14"/>
              <p:cNvCxnSpPr>
                <a:stCxn id="6" idx="5"/>
                <a:endCxn id="9" idx="1"/>
              </p:cNvCxnSpPr>
              <p:nvPr/>
            </p:nvCxnSpPr>
            <p:spPr>
              <a:xfrm rot="16200000" flipH="1">
                <a:off x="2564470" y="3546164"/>
                <a:ext cx="375656" cy="215122"/>
              </a:xfrm>
              <a:prstGeom prst="line">
                <a:avLst/>
              </a:prstGeom>
              <a:ln>
                <a:tailEnd type="none"/>
              </a:ln>
            </p:spPr>
            <p:style>
              <a:lnRef idx="2">
                <a:schemeClr val="accent5"/>
              </a:lnRef>
              <a:fillRef idx="0">
                <a:schemeClr val="accent5"/>
              </a:fillRef>
              <a:effectRef idx="1">
                <a:schemeClr val="accent5"/>
              </a:effectRef>
              <a:fontRef idx="minor">
                <a:schemeClr val="tx1"/>
              </a:fontRef>
            </p:style>
          </p:cxnSp>
        </p:grpSp>
        <p:grpSp>
          <p:nvGrpSpPr>
            <p:cNvPr id="25" name="组合 24"/>
            <p:cNvGrpSpPr/>
            <p:nvPr/>
          </p:nvGrpSpPr>
          <p:grpSpPr>
            <a:xfrm>
              <a:off x="5072066" y="3286130"/>
              <a:ext cx="1647008" cy="1020942"/>
              <a:chOff x="4643438" y="3143254"/>
              <a:chExt cx="1647008" cy="1020942"/>
            </a:xfrm>
          </p:grpSpPr>
          <p:cxnSp>
            <p:nvCxnSpPr>
              <p:cNvPr id="16" name="直接连接符 15"/>
              <p:cNvCxnSpPr/>
              <p:nvPr/>
            </p:nvCxnSpPr>
            <p:spPr>
              <a:xfrm rot="16200000" flipH="1">
                <a:off x="5355437" y="2977374"/>
                <a:ext cx="1588" cy="890436"/>
              </a:xfrm>
              <a:prstGeom prst="line">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7" name="直接连接符 16"/>
              <p:cNvCxnSpPr/>
              <p:nvPr/>
            </p:nvCxnSpPr>
            <p:spPr>
              <a:xfrm rot="5400000" flipH="1" flipV="1">
                <a:off x="5355437" y="2824307"/>
                <a:ext cx="1588" cy="890436"/>
              </a:xfrm>
              <a:prstGeom prst="line">
                <a:avLst/>
              </a:prstGeom>
              <a:ln>
                <a:tailEnd type="arrow"/>
              </a:ln>
            </p:spPr>
            <p:style>
              <a:lnRef idx="2">
                <a:schemeClr val="accent5"/>
              </a:lnRef>
              <a:fillRef idx="0">
                <a:schemeClr val="accent5"/>
              </a:fillRef>
              <a:effectRef idx="1">
                <a:schemeClr val="accent5"/>
              </a:effectRef>
              <a:fontRef idx="minor">
                <a:schemeClr val="tx1"/>
              </a:fontRef>
            </p:style>
          </p:cxnSp>
          <p:sp>
            <p:nvSpPr>
              <p:cNvPr id="18" name="椭圆 17"/>
              <p:cNvSpPr/>
              <p:nvPr/>
            </p:nvSpPr>
            <p:spPr>
              <a:xfrm>
                <a:off x="4643438" y="3143254"/>
                <a:ext cx="504000" cy="378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smtClean="0">
                    <a:solidFill>
                      <a:srgbClr val="0000FF"/>
                    </a:solidFill>
                    <a:latin typeface="Consolas" pitchFamily="49" charset="0"/>
                    <a:ea typeface="楷体" pitchFamily="49" charset="-122"/>
                    <a:cs typeface="Consolas" pitchFamily="49" charset="0"/>
                  </a:rPr>
                  <a:t>0</a:t>
                </a:r>
                <a:endParaRPr lang="zh-CN" altLang="en-US" sz="1800">
                  <a:solidFill>
                    <a:srgbClr val="0000FF"/>
                  </a:solidFill>
                  <a:latin typeface="Consolas" pitchFamily="49" charset="0"/>
                  <a:ea typeface="楷体" pitchFamily="49" charset="-122"/>
                  <a:cs typeface="Consolas" pitchFamily="49" charset="0"/>
                </a:endParaRPr>
              </a:p>
            </p:txBody>
          </p:sp>
          <p:sp>
            <p:nvSpPr>
              <p:cNvPr id="19" name="椭圆 18"/>
              <p:cNvSpPr/>
              <p:nvPr/>
            </p:nvSpPr>
            <p:spPr>
              <a:xfrm>
                <a:off x="5786446" y="3143254"/>
                <a:ext cx="504000" cy="378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smtClean="0">
                    <a:solidFill>
                      <a:srgbClr val="0000FF"/>
                    </a:solidFill>
                    <a:latin typeface="Consolas" pitchFamily="49" charset="0"/>
                    <a:ea typeface="楷体" pitchFamily="49" charset="-122"/>
                    <a:cs typeface="Consolas" pitchFamily="49" charset="0"/>
                  </a:rPr>
                  <a:t>1</a:t>
                </a:r>
                <a:endParaRPr lang="zh-CN" altLang="en-US" sz="1800">
                  <a:solidFill>
                    <a:srgbClr val="0000FF"/>
                  </a:solidFill>
                  <a:latin typeface="Consolas" pitchFamily="49" charset="0"/>
                  <a:ea typeface="楷体" pitchFamily="49" charset="-122"/>
                  <a:cs typeface="Consolas" pitchFamily="49" charset="0"/>
                </a:endParaRPr>
              </a:p>
            </p:txBody>
          </p:sp>
          <p:sp>
            <p:nvSpPr>
              <p:cNvPr id="20" name="椭圆 19"/>
              <p:cNvSpPr/>
              <p:nvPr/>
            </p:nvSpPr>
            <p:spPr>
              <a:xfrm>
                <a:off x="5214942" y="3786196"/>
                <a:ext cx="504000" cy="378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smtClean="0">
                    <a:solidFill>
                      <a:srgbClr val="0000FF"/>
                    </a:solidFill>
                    <a:latin typeface="Consolas" pitchFamily="49" charset="0"/>
                    <a:ea typeface="楷体" pitchFamily="49" charset="-122"/>
                    <a:cs typeface="Consolas" pitchFamily="49" charset="0"/>
                  </a:rPr>
                  <a:t>2</a:t>
                </a:r>
                <a:endParaRPr lang="zh-CN" altLang="en-US" sz="1800">
                  <a:solidFill>
                    <a:srgbClr val="0000FF"/>
                  </a:solidFill>
                  <a:latin typeface="Consolas" pitchFamily="49" charset="0"/>
                  <a:ea typeface="楷体" pitchFamily="49" charset="-122"/>
                  <a:cs typeface="Consolas" pitchFamily="49" charset="0"/>
                </a:endParaRPr>
              </a:p>
            </p:txBody>
          </p:sp>
          <p:cxnSp>
            <p:nvCxnSpPr>
              <p:cNvPr id="23" name="直接箭头连接符 22"/>
              <p:cNvCxnSpPr>
                <a:stCxn id="19" idx="3"/>
                <a:endCxn id="20" idx="7"/>
              </p:cNvCxnSpPr>
              <p:nvPr/>
            </p:nvCxnSpPr>
            <p:spPr>
              <a:xfrm rot="5400000">
                <a:off x="5564866" y="3546164"/>
                <a:ext cx="375656" cy="215122"/>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pSp>
        <p:sp>
          <p:nvSpPr>
            <p:cNvPr id="26" name="TextBox 25"/>
            <p:cNvSpPr txBox="1"/>
            <p:nvPr/>
          </p:nvSpPr>
          <p:spPr>
            <a:xfrm>
              <a:off x="3929058" y="3429006"/>
              <a:ext cx="571504" cy="357791"/>
            </a:xfrm>
            <a:prstGeom prst="rect">
              <a:avLst/>
            </a:prstGeom>
            <a:noFill/>
          </p:spPr>
          <p:txBody>
            <a:bodyPr wrap="square" rtlCol="0">
              <a:spAutoFit/>
            </a:bodyPr>
            <a:lstStyle/>
            <a:p>
              <a:pPr algn="l">
                <a:lnSpc>
                  <a:spcPts val="3000"/>
                </a:lnSpc>
                <a:spcBef>
                  <a:spcPts val="0"/>
                </a:spcBef>
              </a:pPr>
              <a:r>
                <a:rPr lang="en-US" altLang="zh-CN" sz="3200" smtClean="0">
                  <a:solidFill>
                    <a:srgbClr val="C00000"/>
                  </a:solidFill>
                  <a:latin typeface="Consolas" pitchFamily="49" charset="0"/>
                  <a:ea typeface="宋体"/>
                  <a:cs typeface="Consolas" pitchFamily="49" charset="0"/>
                </a:rPr>
                <a:t>×</a:t>
              </a:r>
              <a:endParaRPr lang="zh-CN" altLang="en-US" sz="3200" smtClean="0">
                <a:solidFill>
                  <a:srgbClr val="C00000"/>
                </a:solidFill>
                <a:latin typeface="Consolas" pitchFamily="49" charset="0"/>
                <a:ea typeface="楷体" pitchFamily="49" charset="-122"/>
                <a:cs typeface="Consolas" pitchFamily="49" charset="0"/>
              </a:endParaRPr>
            </a:p>
          </p:txBody>
        </p:sp>
        <p:sp>
          <p:nvSpPr>
            <p:cNvPr id="27" name="TextBox 26"/>
            <p:cNvSpPr txBox="1"/>
            <p:nvPr/>
          </p:nvSpPr>
          <p:spPr>
            <a:xfrm>
              <a:off x="6858016" y="3429006"/>
              <a:ext cx="571504" cy="357791"/>
            </a:xfrm>
            <a:prstGeom prst="rect">
              <a:avLst/>
            </a:prstGeom>
            <a:noFill/>
          </p:spPr>
          <p:txBody>
            <a:bodyPr wrap="square" rtlCol="0">
              <a:spAutoFit/>
            </a:bodyPr>
            <a:lstStyle/>
            <a:p>
              <a:pPr algn="l">
                <a:lnSpc>
                  <a:spcPts val="3000"/>
                </a:lnSpc>
                <a:spcBef>
                  <a:spcPts val="0"/>
                </a:spcBef>
              </a:pPr>
              <a:r>
                <a:rPr lang="en-US" altLang="zh-CN" sz="3200" smtClean="0">
                  <a:solidFill>
                    <a:srgbClr val="C00000"/>
                  </a:solidFill>
                  <a:latin typeface="Consolas" pitchFamily="49" charset="0"/>
                  <a:ea typeface="宋体"/>
                  <a:cs typeface="Consolas" pitchFamily="49" charset="0"/>
                </a:rPr>
                <a:t>×</a:t>
              </a:r>
              <a:endParaRPr lang="zh-CN" altLang="en-US" sz="3200" smtClean="0">
                <a:solidFill>
                  <a:srgbClr val="C00000"/>
                </a:solidFill>
                <a:latin typeface="Consolas" pitchFamily="49" charset="0"/>
                <a:ea typeface="楷体" pitchFamily="49" charset="-122"/>
                <a:cs typeface="Consolas" pitchFamily="49" charset="0"/>
              </a:endParaRPr>
            </a:p>
          </p:txBody>
        </p:sp>
        <p:sp>
          <p:nvSpPr>
            <p:cNvPr id="29" name="TextBox 28"/>
            <p:cNvSpPr txBox="1"/>
            <p:nvPr/>
          </p:nvSpPr>
          <p:spPr>
            <a:xfrm>
              <a:off x="1643042" y="4429138"/>
              <a:ext cx="2857520" cy="357791"/>
            </a:xfrm>
            <a:prstGeom prst="rect">
              <a:avLst/>
            </a:prstGeom>
            <a:noFill/>
          </p:spPr>
          <p:txBody>
            <a:bodyPr wrap="square" rtlCol="0">
              <a:spAutoFit/>
            </a:bodyPr>
            <a:lstStyle/>
            <a:p>
              <a:pPr algn="l">
                <a:lnSpc>
                  <a:spcPts val="3000"/>
                </a:lnSpc>
                <a:spcBef>
                  <a:spcPts val="0"/>
                </a:spcBef>
              </a:pPr>
              <a:r>
                <a:rPr lang="en-US" altLang="zh-CN" sz="1800" smtClean="0">
                  <a:solidFill>
                    <a:srgbClr val="0000FF"/>
                  </a:solidFill>
                  <a:latin typeface="Consolas" pitchFamily="49" charset="0"/>
                  <a:ea typeface="仿宋" pitchFamily="49" charset="-122"/>
                  <a:cs typeface="Consolas" pitchFamily="49" charset="0"/>
                </a:rPr>
                <a:t>(0</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无向边出现两次</a:t>
              </a:r>
            </a:p>
          </p:txBody>
        </p:sp>
        <p:sp>
          <p:nvSpPr>
            <p:cNvPr id="30" name="TextBox 29"/>
            <p:cNvSpPr txBox="1"/>
            <p:nvPr/>
          </p:nvSpPr>
          <p:spPr>
            <a:xfrm>
              <a:off x="4564062" y="4429138"/>
              <a:ext cx="2936896" cy="357791"/>
            </a:xfrm>
            <a:prstGeom prst="rect">
              <a:avLst/>
            </a:prstGeom>
            <a:noFill/>
          </p:spPr>
          <p:txBody>
            <a:bodyPr wrap="square" rtlCol="0">
              <a:spAutoFit/>
            </a:bodyPr>
            <a:lstStyle/>
            <a:p>
              <a:pPr algn="l">
                <a:lnSpc>
                  <a:spcPts val="3000"/>
                </a:lnSpc>
                <a:spcBef>
                  <a:spcPts val="0"/>
                </a:spcBef>
              </a:pPr>
              <a:r>
                <a:rPr lang="en-US" altLang="zh-CN" sz="1800" smtClean="0">
                  <a:solidFill>
                    <a:srgbClr val="0000FF"/>
                  </a:solidFill>
                  <a:latin typeface="Consolas" pitchFamily="49" charset="0"/>
                  <a:ea typeface="仿宋" pitchFamily="49" charset="-122"/>
                  <a:cs typeface="Consolas" pitchFamily="49" charset="0"/>
                </a:rPr>
                <a:t>&lt;0</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1&gt;</a:t>
              </a:r>
              <a:r>
                <a:rPr lang="zh-CN" altLang="en-US" sz="1800" smtClean="0">
                  <a:solidFill>
                    <a:srgbClr val="0000FF"/>
                  </a:solidFill>
                  <a:latin typeface="Consolas" pitchFamily="49" charset="0"/>
                  <a:ea typeface="仿宋" pitchFamily="49" charset="-122"/>
                  <a:cs typeface="Consolas" pitchFamily="49" charset="0"/>
                </a:rPr>
                <a:t>有向边出现两次</a:t>
              </a:r>
            </a:p>
          </p:txBody>
        </p:sp>
      </p:grpSp>
      <p:sp>
        <p:nvSpPr>
          <p:cNvPr id="28" name="灯片编号占位符 27"/>
          <p:cNvSpPr>
            <a:spLocks noGrp="1"/>
          </p:cNvSpPr>
          <p:nvPr>
            <p:ph type="sldNum" sz="quarter" idx="12"/>
          </p:nvPr>
        </p:nvSpPr>
        <p:spPr/>
        <p:txBody>
          <a:bodyPr/>
          <a:lstStyle/>
          <a:p>
            <a:fld id="{36E68863-33C2-4D6D-B9FA-F4917E910219}" type="slidenum">
              <a:rPr lang="en-US" altLang="zh-CN" smtClean="0"/>
              <a:pPr/>
              <a:t>2</a:t>
            </a:fld>
            <a:r>
              <a:rPr lang="en-US" altLang="zh-CN" smtClean="0"/>
              <a:t>/35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449409"/>
            <a:ext cx="8143932" cy="4836979"/>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216000" tIns="216000" bIns="180000" rtlCol="0">
            <a:spAutoFit/>
          </a:bodyPr>
          <a:lstStyle/>
          <a:p>
            <a:pPr algn="l">
              <a:lnSpc>
                <a:spcPts val="2200"/>
              </a:lnSpc>
              <a:spcBef>
                <a:spcPts val="0"/>
              </a:spcBef>
            </a:pPr>
            <a:r>
              <a:rPr lang="en-US" sz="1800" smtClean="0">
                <a:solidFill>
                  <a:srgbClr val="0000FF"/>
                </a:solidFill>
                <a:latin typeface="Consolas" pitchFamily="49" charset="0"/>
                <a:ea typeface="仿宋" pitchFamily="49" charset="-122"/>
                <a:cs typeface="Consolas" pitchFamily="49" charset="0"/>
              </a:rPr>
              <a:t>  while (rear!=front)</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sz="1800" smtClean="0">
                <a:solidFill>
                  <a:srgbClr val="0000FF"/>
                </a:solidFill>
                <a:latin typeface="Consolas" pitchFamily="49" charset="0"/>
                <a:ea typeface="仿宋" pitchFamily="49" charset="-122"/>
                <a:cs typeface="Consolas" pitchFamily="49" charset="0"/>
              </a:rPr>
              <a:t>  {  front=(front+1)%MAXV;</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sz="1800" smtClean="0">
                <a:solidFill>
                  <a:srgbClr val="0000FF"/>
                </a:solidFill>
                <a:latin typeface="Consolas" pitchFamily="49" charset="0"/>
                <a:ea typeface="仿宋" pitchFamily="49" charset="-122"/>
                <a:cs typeface="Consolas" pitchFamily="49" charset="0"/>
              </a:rPr>
              <a:t>     k=Qu[front];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顶点出队</a:t>
            </a:r>
          </a:p>
          <a:p>
            <a:pPr algn="l">
              <a:lnSpc>
                <a:spcPts val="2200"/>
              </a:lnSpc>
              <a:spcBef>
                <a:spcPts val="0"/>
              </a:spcBef>
            </a:pPr>
            <a:r>
              <a:rPr lang="en-US" sz="1800" smtClean="0">
                <a:solidFill>
                  <a:srgbClr val="0000FF"/>
                </a:solidFill>
                <a:latin typeface="Consolas" pitchFamily="49" charset="0"/>
                <a:ea typeface="仿宋" pitchFamily="49" charset="-122"/>
                <a:cs typeface="Consolas" pitchFamily="49" charset="0"/>
              </a:rPr>
              <a:t>     p=G-&gt;adjlist[k].firstarc;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找第一个邻接点</a:t>
            </a:r>
          </a:p>
          <a:p>
            <a:pPr algn="l">
              <a:lnSpc>
                <a:spcPts val="2200"/>
              </a:lnSpc>
              <a:spcBef>
                <a:spcPts val="0"/>
              </a:spcBef>
            </a:pPr>
            <a:r>
              <a:rPr lang="en-US" sz="1800" smtClean="0">
                <a:solidFill>
                  <a:srgbClr val="0000FF"/>
                </a:solidFill>
                <a:latin typeface="Consolas" pitchFamily="49" charset="0"/>
                <a:ea typeface="仿宋" pitchFamily="49" charset="-122"/>
                <a:cs typeface="Consolas" pitchFamily="49" charset="0"/>
              </a:rPr>
              <a:t>     while (p!=NULL)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所有未访问过的邻接点进队</a:t>
            </a:r>
          </a:p>
          <a:p>
            <a:pPr algn="l">
              <a:lnSpc>
                <a:spcPts val="2200"/>
              </a:lnSpc>
              <a:spcBef>
                <a:spcPts val="0"/>
              </a:spcBef>
            </a:pPr>
            <a:r>
              <a:rPr lang="en-US" sz="1800" smtClean="0">
                <a:solidFill>
                  <a:srgbClr val="0000FF"/>
                </a:solidFill>
                <a:latin typeface="Consolas" pitchFamily="49" charset="0"/>
                <a:ea typeface="仿宋" pitchFamily="49" charset="-122"/>
                <a:cs typeface="Consolas" pitchFamily="49" charset="0"/>
              </a:rPr>
              <a:t>     {  j=p-&gt;adjvex;</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sz="1800" smtClean="0">
                <a:solidFill>
                  <a:srgbClr val="0000FF"/>
                </a:solidFill>
                <a:latin typeface="Consolas" pitchFamily="49" charset="0"/>
                <a:ea typeface="仿宋" pitchFamily="49" charset="-122"/>
                <a:cs typeface="Consolas" pitchFamily="49" charset="0"/>
              </a:rPr>
              <a:t>	 if (</a:t>
            </a:r>
            <a:r>
              <a:rPr lang="en-US" sz="1800" smtClean="0">
                <a:solidFill>
                  <a:srgbClr val="FF00FF"/>
                </a:solidFill>
                <a:latin typeface="Consolas" pitchFamily="49" charset="0"/>
                <a:ea typeface="仿宋" pitchFamily="49" charset="-122"/>
                <a:cs typeface="Consolas" pitchFamily="49" charset="0"/>
              </a:rPr>
              <a:t>visited[j]==0</a:t>
            </a:r>
            <a:r>
              <a:rPr lang="en-US" sz="1800" smtClean="0">
                <a:solidFill>
                  <a:srgbClr val="0000FF"/>
                </a:solidFill>
                <a:latin typeface="Consolas" pitchFamily="49" charset="0"/>
                <a:ea typeface="仿宋" pitchFamily="49" charset="-122"/>
                <a:cs typeface="Consolas" pitchFamily="49" charset="0"/>
              </a:rPr>
              <a:t>)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若</a:t>
            </a:r>
            <a:r>
              <a:rPr lang="en-US" sz="1800" smtClean="0">
                <a:solidFill>
                  <a:srgbClr val="00B0F0"/>
                </a:solidFill>
                <a:latin typeface="Consolas" pitchFamily="49" charset="0"/>
                <a:ea typeface="仿宋" pitchFamily="49" charset="-122"/>
                <a:cs typeface="Consolas" pitchFamily="49" charset="0"/>
              </a:rPr>
              <a:t>j</a:t>
            </a:r>
            <a:r>
              <a:rPr lang="zh-CN" altLang="en-US" sz="1800" smtClean="0">
                <a:solidFill>
                  <a:srgbClr val="00B0F0"/>
                </a:solidFill>
                <a:latin typeface="Consolas" pitchFamily="49" charset="0"/>
                <a:ea typeface="仿宋" pitchFamily="49" charset="-122"/>
                <a:cs typeface="Consolas" pitchFamily="49" charset="0"/>
              </a:rPr>
              <a:t>未访问过</a:t>
            </a:r>
          </a:p>
          <a:p>
            <a:pPr algn="l">
              <a:lnSpc>
                <a:spcPts val="3000"/>
              </a:lnSpc>
              <a:spcBef>
                <a:spcPts val="0"/>
              </a:spcBef>
            </a:pPr>
            <a:r>
              <a:rPr lang="en-US" sz="1800" smtClean="0">
                <a:solidFill>
                  <a:srgbClr val="0000FF"/>
                </a:solidFill>
                <a:latin typeface="Consolas" pitchFamily="49" charset="0"/>
                <a:ea typeface="仿宋" pitchFamily="49" charset="-122"/>
                <a:cs typeface="Consolas" pitchFamily="49" charset="0"/>
              </a:rPr>
              <a:t>	 {  visited[j]=1;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将顶点</a:t>
            </a:r>
            <a:r>
              <a:rPr lang="en-US" sz="1800" smtClean="0">
                <a:solidFill>
                  <a:srgbClr val="00B0F0"/>
                </a:solidFill>
                <a:latin typeface="Consolas" pitchFamily="49" charset="0"/>
                <a:ea typeface="仿宋" pitchFamily="49" charset="-122"/>
                <a:cs typeface="Consolas" pitchFamily="49" charset="0"/>
              </a:rPr>
              <a:t>j</a:t>
            </a:r>
            <a:r>
              <a:rPr lang="zh-CN" altLang="en-US" sz="1800" smtClean="0">
                <a:solidFill>
                  <a:srgbClr val="00B0F0"/>
                </a:solidFill>
                <a:latin typeface="Consolas" pitchFamily="49" charset="0"/>
                <a:ea typeface="仿宋" pitchFamily="49" charset="-122"/>
                <a:cs typeface="Consolas" pitchFamily="49" charset="0"/>
              </a:rPr>
              <a:t>进队</a:t>
            </a:r>
          </a:p>
          <a:p>
            <a:pPr algn="l">
              <a:lnSpc>
                <a:spcPts val="2200"/>
              </a:lnSpc>
              <a:spcBef>
                <a:spcPts val="0"/>
              </a:spcBef>
            </a:pPr>
            <a:r>
              <a:rPr lang="en-US" sz="1800" smtClean="0">
                <a:solidFill>
                  <a:srgbClr val="0000FF"/>
                </a:solidFill>
                <a:latin typeface="Consolas" pitchFamily="49" charset="0"/>
                <a:ea typeface="仿宋" pitchFamily="49" charset="-122"/>
                <a:cs typeface="Consolas" pitchFamily="49" charset="0"/>
              </a:rPr>
              <a:t>	    rear=(rear+1)%MAXV;Qu[rear]=j; </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sz="1800" smtClean="0">
                <a:solidFill>
                  <a:srgbClr val="0000FF"/>
                </a:solidFill>
                <a:latin typeface="Consolas" pitchFamily="49" charset="0"/>
                <a:ea typeface="仿宋" pitchFamily="49" charset="-122"/>
                <a:cs typeface="Consolas" pitchFamily="49" charset="0"/>
              </a:rPr>
              <a:t>	 }</a:t>
            </a:r>
            <a:endParaRPr lang="zh-CN" altLang="en-US" sz="1800" smtClean="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en-US" sz="1800" smtClean="0">
                <a:solidFill>
                  <a:srgbClr val="0000FF"/>
                </a:solidFill>
                <a:latin typeface="Consolas" pitchFamily="49" charset="0"/>
                <a:ea typeface="仿宋" pitchFamily="49" charset="-122"/>
                <a:cs typeface="Consolas" pitchFamily="49" charset="0"/>
              </a:rPr>
              <a:t>	 p=p-&gt;nextarc;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找下一个邻接点</a:t>
            </a:r>
          </a:p>
          <a:p>
            <a:pPr algn="l">
              <a:lnSpc>
                <a:spcPts val="2200"/>
              </a:lnSpc>
              <a:spcBef>
                <a:spcPts val="0"/>
              </a:spcBef>
            </a:pPr>
            <a:r>
              <a:rPr lang="en-US" sz="1800" smtClean="0">
                <a:solidFill>
                  <a:srgbClr val="0000FF"/>
                </a:solidFill>
                <a:latin typeface="Consolas" pitchFamily="49" charset="0"/>
                <a:ea typeface="仿宋" pitchFamily="49" charset="-122"/>
                <a:cs typeface="Consolas" pitchFamily="49" charset="0"/>
              </a:rPr>
              <a:t>     }</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sz="1800" smtClean="0">
                <a:solidFill>
                  <a:srgbClr val="0000FF"/>
                </a:solidFill>
                <a:latin typeface="Consolas" pitchFamily="49" charset="0"/>
                <a:ea typeface="仿宋" pitchFamily="49" charset="-122"/>
                <a:cs typeface="Consolas" pitchFamily="49" charset="0"/>
              </a:rPr>
              <a:t>  }</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sz="1800" smtClean="0">
                <a:solidFill>
                  <a:srgbClr val="0000FF"/>
                </a:solidFill>
                <a:latin typeface="Consolas" pitchFamily="49" charset="0"/>
                <a:ea typeface="仿宋" pitchFamily="49" charset="-122"/>
                <a:cs typeface="Consolas" pitchFamily="49" charset="0"/>
              </a:rPr>
              <a:t>  return k;</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36E68863-33C2-4D6D-B9FA-F4917E910219}" type="slidenum">
              <a:rPr lang="en-US" altLang="zh-CN" smtClean="0"/>
              <a:pPr/>
              <a:t>20</a:t>
            </a:fld>
            <a:r>
              <a:rPr lang="en-US" altLang="zh-CN" smtClean="0"/>
              <a:t>/35</a:t>
            </a:r>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5"/>
          <p:cNvGrpSpPr/>
          <p:nvPr/>
        </p:nvGrpSpPr>
        <p:grpSpPr>
          <a:xfrm>
            <a:off x="785786" y="500042"/>
            <a:ext cx="857256" cy="852413"/>
            <a:chOff x="785786" y="1503812"/>
            <a:chExt cx="857256" cy="639310"/>
          </a:xfrm>
        </p:grpSpPr>
        <p:sp>
          <p:nvSpPr>
            <p:cNvPr id="8"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9"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dirty="0" smtClean="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rPr>
                <a:t>4</a:t>
              </a:r>
              <a:endParaRPr lang="en-AU" sz="280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endParaRPr>
            </a:p>
          </p:txBody>
        </p:sp>
      </p:grpSp>
      <p:sp>
        <p:nvSpPr>
          <p:cNvPr id="12" name="TextBox 11"/>
          <p:cNvSpPr txBox="1"/>
          <p:nvPr/>
        </p:nvSpPr>
        <p:spPr>
          <a:xfrm>
            <a:off x="1643042" y="696539"/>
            <a:ext cx="3929090" cy="470257"/>
          </a:xfrm>
          <a:prstGeom prst="rect">
            <a:avLst/>
          </a:prstGeom>
          <a:noFill/>
        </p:spPr>
        <p:txBody>
          <a:bodyPr wrap="square" rtlCol="0">
            <a:spAutoFit/>
          </a:bodyPr>
          <a:lstStyle/>
          <a:p>
            <a:pPr algn="l"/>
            <a:r>
              <a:rPr lang="zh-CN" altLang="en-US" smtClean="0">
                <a:solidFill>
                  <a:srgbClr val="FF0000"/>
                </a:solidFill>
                <a:latin typeface="微软雅黑" pitchFamily="34" charset="-122"/>
                <a:ea typeface="微软雅黑" pitchFamily="34" charset="-122"/>
              </a:rPr>
              <a:t>  生成树和最小生成树</a:t>
            </a:r>
            <a:endParaRPr lang="zh-CN" altLang="en-US">
              <a:solidFill>
                <a:srgbClr val="FF0000"/>
              </a:solidFill>
              <a:latin typeface="微软雅黑" pitchFamily="34" charset="-122"/>
              <a:ea typeface="微软雅黑" pitchFamily="34" charset="-122"/>
            </a:endParaRPr>
          </a:p>
        </p:txBody>
      </p:sp>
      <p:sp>
        <p:nvSpPr>
          <p:cNvPr id="11" name="TextBox 10"/>
          <p:cNvSpPr txBox="1"/>
          <p:nvPr/>
        </p:nvSpPr>
        <p:spPr>
          <a:xfrm>
            <a:off x="1500166" y="1785926"/>
            <a:ext cx="4214842" cy="441403"/>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a:t>
            </a: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生成树和最小生成树定义</a:t>
            </a:r>
            <a:endPar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14" name="TextBox 13"/>
          <p:cNvSpPr txBox="1"/>
          <p:nvPr/>
        </p:nvSpPr>
        <p:spPr>
          <a:xfrm>
            <a:off x="571472" y="3071809"/>
            <a:ext cx="1571636" cy="441788"/>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latin typeface="华文中宋" pitchFamily="2" charset="-122"/>
                <a:ea typeface="华文中宋" pitchFamily="2" charset="-122"/>
                <a:cs typeface="Times New Roman" pitchFamily="18" charset="0"/>
              </a:rPr>
              <a:t>带权连通图</a:t>
            </a:r>
          </a:p>
        </p:txBody>
      </p:sp>
      <p:grpSp>
        <p:nvGrpSpPr>
          <p:cNvPr id="3" name="组合 24"/>
          <p:cNvGrpSpPr/>
          <p:nvPr/>
        </p:nvGrpSpPr>
        <p:grpSpPr>
          <a:xfrm>
            <a:off x="2000232" y="2738434"/>
            <a:ext cx="2471755" cy="750550"/>
            <a:chOff x="2000232" y="3178374"/>
            <a:chExt cx="2471755" cy="562912"/>
          </a:xfrm>
        </p:grpSpPr>
        <p:sp>
          <p:nvSpPr>
            <p:cNvPr id="15" name="TextBox 14"/>
            <p:cNvSpPr txBox="1"/>
            <p:nvPr/>
          </p:nvSpPr>
          <p:spPr>
            <a:xfrm>
              <a:off x="3471855" y="3409945"/>
              <a:ext cx="1000132" cy="331341"/>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latin typeface="华文中宋" pitchFamily="2" charset="-122"/>
                  <a:ea typeface="华文中宋" pitchFamily="2" charset="-122"/>
                  <a:cs typeface="Times New Roman" pitchFamily="18" charset="0"/>
                </a:rPr>
                <a:t>生成树</a:t>
              </a:r>
            </a:p>
          </p:txBody>
        </p:sp>
        <p:sp>
          <p:nvSpPr>
            <p:cNvPr id="19" name="右箭头 18"/>
            <p:cNvSpPr/>
            <p:nvPr/>
          </p:nvSpPr>
          <p:spPr>
            <a:xfrm>
              <a:off x="2143108" y="3513144"/>
              <a:ext cx="1285884" cy="214314"/>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0" name="TextBox 19"/>
            <p:cNvSpPr txBox="1"/>
            <p:nvPr/>
          </p:nvSpPr>
          <p:spPr>
            <a:xfrm>
              <a:off x="2000232" y="3178374"/>
              <a:ext cx="1785950" cy="322300"/>
            </a:xfrm>
            <a:prstGeom prst="rect">
              <a:avLst/>
            </a:prstGeom>
            <a:noFill/>
          </p:spPr>
          <p:txBody>
            <a:bodyPr wrap="square" rtlCol="0">
              <a:spAutoFit/>
            </a:bodyPr>
            <a:lstStyle/>
            <a:p>
              <a:pPr algn="l">
                <a:lnSpc>
                  <a:spcPts val="3000"/>
                </a:lnSpc>
                <a:spcBef>
                  <a:spcPts val="0"/>
                </a:spcBef>
              </a:pPr>
              <a:r>
                <a:rPr lang="zh-CN" altLang="en-US" sz="1800" smtClean="0">
                  <a:solidFill>
                    <a:srgbClr val="FF00FF"/>
                  </a:solidFill>
                  <a:latin typeface="仿宋" pitchFamily="49" charset="-122"/>
                  <a:ea typeface="仿宋" pitchFamily="49" charset="-122"/>
                  <a:cs typeface="Times New Roman" pitchFamily="18" charset="0"/>
                </a:rPr>
                <a:t>极小连通子图</a:t>
              </a:r>
            </a:p>
          </p:txBody>
        </p:sp>
      </p:grpSp>
      <p:grpSp>
        <p:nvGrpSpPr>
          <p:cNvPr id="4" name="组合 25"/>
          <p:cNvGrpSpPr/>
          <p:nvPr/>
        </p:nvGrpSpPr>
        <p:grpSpPr>
          <a:xfrm>
            <a:off x="4500562" y="2738435"/>
            <a:ext cx="3429024" cy="804516"/>
            <a:chOff x="4500562" y="3178372"/>
            <a:chExt cx="3429024" cy="603386"/>
          </a:xfrm>
        </p:grpSpPr>
        <p:sp>
          <p:nvSpPr>
            <p:cNvPr id="18" name="TextBox 17"/>
            <p:cNvSpPr txBox="1"/>
            <p:nvPr/>
          </p:nvSpPr>
          <p:spPr>
            <a:xfrm>
              <a:off x="6429388" y="3409942"/>
              <a:ext cx="1500198" cy="331340"/>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latin typeface="华文中宋" pitchFamily="2" charset="-122"/>
                  <a:ea typeface="华文中宋" pitchFamily="2" charset="-122"/>
                  <a:cs typeface="Times New Roman" pitchFamily="18" charset="0"/>
                </a:rPr>
                <a:t>最小生成树</a:t>
              </a:r>
            </a:p>
          </p:txBody>
        </p:sp>
        <p:sp>
          <p:nvSpPr>
            <p:cNvPr id="21" name="TextBox 20"/>
            <p:cNvSpPr txBox="1"/>
            <p:nvPr/>
          </p:nvSpPr>
          <p:spPr>
            <a:xfrm>
              <a:off x="4500562" y="3178372"/>
              <a:ext cx="1928826" cy="603386"/>
            </a:xfrm>
            <a:prstGeom prst="rect">
              <a:avLst/>
            </a:prstGeom>
            <a:noFill/>
          </p:spPr>
          <p:txBody>
            <a:bodyPr wrap="square" rtlCol="0">
              <a:spAutoFit/>
            </a:bodyPr>
            <a:lstStyle/>
            <a:p>
              <a:pPr algn="l">
                <a:lnSpc>
                  <a:spcPts val="3000"/>
                </a:lnSpc>
                <a:spcBef>
                  <a:spcPts val="0"/>
                </a:spcBef>
              </a:pPr>
              <a:r>
                <a:rPr lang="zh-CN" altLang="en-US" sz="1800" smtClean="0">
                  <a:solidFill>
                    <a:srgbClr val="FF00FF"/>
                  </a:solidFill>
                  <a:latin typeface="仿宋" pitchFamily="49" charset="-122"/>
                  <a:ea typeface="仿宋" pitchFamily="49" charset="-122"/>
                  <a:cs typeface="Times New Roman" pitchFamily="18" charset="0"/>
                </a:rPr>
                <a:t>所有边权值和最小</a:t>
              </a:r>
            </a:p>
          </p:txBody>
        </p:sp>
        <p:sp>
          <p:nvSpPr>
            <p:cNvPr id="24" name="右箭头 23"/>
            <p:cNvSpPr/>
            <p:nvPr/>
          </p:nvSpPr>
          <p:spPr>
            <a:xfrm>
              <a:off x="4500562" y="3513144"/>
              <a:ext cx="1857388" cy="214314"/>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
        <p:nvSpPr>
          <p:cNvPr id="25" name="灯片编号占位符 24"/>
          <p:cNvSpPr>
            <a:spLocks noGrp="1"/>
          </p:cNvSpPr>
          <p:nvPr>
            <p:ph type="sldNum" sz="quarter" idx="12"/>
          </p:nvPr>
        </p:nvSpPr>
        <p:spPr/>
        <p:txBody>
          <a:bodyPr/>
          <a:lstStyle/>
          <a:p>
            <a:fld id="{36E68863-33C2-4D6D-B9FA-F4917E910219}" type="slidenum">
              <a:rPr lang="en-US" altLang="zh-CN" smtClean="0"/>
              <a:pPr/>
              <a:t>21</a:t>
            </a:fld>
            <a:r>
              <a:rPr lang="en-US" altLang="zh-CN" smtClean="0"/>
              <a:t>/35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380979"/>
            <a:ext cx="3500462" cy="45352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构建生成树的方法</a:t>
            </a:r>
            <a:endPar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4" name="TextBox 3"/>
          <p:cNvSpPr txBox="1"/>
          <p:nvPr/>
        </p:nvSpPr>
        <p:spPr>
          <a:xfrm>
            <a:off x="1071538" y="1238235"/>
            <a:ext cx="4929222" cy="112380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44000" rtlCol="0">
            <a:spAutoFit/>
          </a:bodyPr>
          <a:lstStyle/>
          <a:p>
            <a:pPr marL="457200" indent="-457200" algn="l">
              <a:lnSpc>
                <a:spcPct val="150000"/>
              </a:lnSpc>
              <a:spcBef>
                <a:spcPts val="0"/>
              </a:spcBef>
              <a:buBlip>
                <a:blip r:embed="rId3"/>
              </a:buBlip>
            </a:pPr>
            <a:r>
              <a:rPr lang="zh-CN" altLang="en-US" sz="2000" smtClean="0">
                <a:solidFill>
                  <a:srgbClr val="0000FF"/>
                </a:solidFill>
                <a:latin typeface="Consolas" pitchFamily="49" charset="0"/>
                <a:ea typeface="仿宋" pitchFamily="49" charset="-122"/>
                <a:cs typeface="Consolas" pitchFamily="49" charset="0"/>
              </a:rPr>
              <a:t>深度优先遍历   </a:t>
            </a:r>
            <a:r>
              <a:rPr lang="zh-CN" altLang="en-US" sz="2000" smtClean="0">
                <a:solidFill>
                  <a:srgbClr val="FF00FF"/>
                </a:solidFill>
                <a:latin typeface="Consolas" pitchFamily="49" charset="0"/>
                <a:ea typeface="仿宋" pitchFamily="49" charset="-122"/>
                <a:cs typeface="Consolas" pitchFamily="49" charset="0"/>
                <a:sym typeface="Wingdings"/>
              </a:rPr>
              <a:t>  </a:t>
            </a:r>
            <a:r>
              <a:rPr lang="zh-CN" altLang="en-US" sz="2000" smtClean="0">
                <a:solidFill>
                  <a:srgbClr val="0000FF"/>
                </a:solidFill>
                <a:latin typeface="Consolas" pitchFamily="49" charset="0"/>
                <a:ea typeface="仿宋" pitchFamily="49" charset="-122"/>
                <a:cs typeface="Consolas" pitchFamily="49" charset="0"/>
              </a:rPr>
              <a:t>深度优先生成树</a:t>
            </a:r>
            <a:endParaRPr lang="en-US" altLang="zh-CN" sz="2000" smtClean="0">
              <a:solidFill>
                <a:srgbClr val="0000FF"/>
              </a:solidFill>
              <a:latin typeface="Consolas" pitchFamily="49" charset="0"/>
              <a:ea typeface="仿宋" pitchFamily="49" charset="-122"/>
              <a:cs typeface="Consolas" pitchFamily="49" charset="0"/>
              <a:sym typeface="Wingdings"/>
            </a:endParaRPr>
          </a:p>
          <a:p>
            <a:pPr marL="457200" indent="-457200" algn="l">
              <a:lnSpc>
                <a:spcPct val="150000"/>
              </a:lnSpc>
              <a:spcBef>
                <a:spcPts val="0"/>
              </a:spcBef>
              <a:buBlip>
                <a:blip r:embed="rId3"/>
              </a:buBlip>
            </a:pPr>
            <a:r>
              <a:rPr lang="zh-CN" altLang="en-US" sz="2000" smtClean="0">
                <a:solidFill>
                  <a:srgbClr val="0000FF"/>
                </a:solidFill>
                <a:latin typeface="Consolas" pitchFamily="49" charset="0"/>
                <a:ea typeface="仿宋" pitchFamily="49" charset="-122"/>
                <a:cs typeface="Consolas" pitchFamily="49" charset="0"/>
              </a:rPr>
              <a:t>广度优先遍历   </a:t>
            </a:r>
            <a:r>
              <a:rPr lang="zh-CN" altLang="en-US" sz="2000" smtClean="0">
                <a:solidFill>
                  <a:srgbClr val="FF00FF"/>
                </a:solidFill>
                <a:latin typeface="Consolas" pitchFamily="49" charset="0"/>
                <a:ea typeface="仿宋" pitchFamily="49" charset="-122"/>
                <a:cs typeface="Consolas" pitchFamily="49" charset="0"/>
                <a:sym typeface="Wingdings"/>
              </a:rPr>
              <a:t>  </a:t>
            </a:r>
            <a:r>
              <a:rPr lang="zh-CN" altLang="en-US" sz="2000" smtClean="0">
                <a:solidFill>
                  <a:srgbClr val="0000FF"/>
                </a:solidFill>
                <a:latin typeface="Consolas" pitchFamily="49" charset="0"/>
                <a:ea typeface="仿宋" pitchFamily="49" charset="-122"/>
                <a:cs typeface="Consolas" pitchFamily="49" charset="0"/>
              </a:rPr>
              <a:t>广度优先生成树</a:t>
            </a:r>
            <a:endParaRPr lang="en-US" altLang="zh-CN" sz="2000" smtClean="0">
              <a:solidFill>
                <a:srgbClr val="0000FF"/>
              </a:solidFill>
              <a:latin typeface="Consolas" pitchFamily="49" charset="0"/>
              <a:ea typeface="仿宋" pitchFamily="49" charset="-122"/>
              <a:cs typeface="Consolas" pitchFamily="49" charset="0"/>
              <a:sym typeface="Wingdings"/>
            </a:endParaRPr>
          </a:p>
        </p:txBody>
      </p:sp>
      <p:sp>
        <p:nvSpPr>
          <p:cNvPr id="29" name="TextBox 28"/>
          <p:cNvSpPr txBox="1"/>
          <p:nvPr/>
        </p:nvSpPr>
        <p:spPr>
          <a:xfrm>
            <a:off x="1071538" y="2952747"/>
            <a:ext cx="5429288" cy="437877"/>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ea typeface="楷体" pitchFamily="49" charset="-122"/>
                <a:cs typeface="Times New Roman" pitchFamily="18" charset="0"/>
              </a:rPr>
              <a:t>广度优先生成树高度 </a:t>
            </a:r>
            <a:r>
              <a:rPr lang="zh-CN" altLang="en-US" sz="2000" smtClean="0">
                <a:solidFill>
                  <a:srgbClr val="FF00FF"/>
                </a:solidFill>
                <a:ea typeface="楷体" pitchFamily="49" charset="-122"/>
                <a:cs typeface="Times New Roman" pitchFamily="18" charset="0"/>
              </a:rPr>
              <a:t> </a:t>
            </a:r>
            <a:r>
              <a:rPr lang="zh-CN" altLang="en-US" sz="2000" smtClean="0">
                <a:solidFill>
                  <a:srgbClr val="FF00FF"/>
                </a:solidFill>
                <a:latin typeface="宋体"/>
                <a:ea typeface="宋体"/>
                <a:cs typeface="Times New Roman" pitchFamily="18" charset="0"/>
              </a:rPr>
              <a:t>≤</a:t>
            </a:r>
            <a:r>
              <a:rPr lang="zh-CN" altLang="en-US" sz="2000" smtClean="0">
                <a:solidFill>
                  <a:srgbClr val="0000FF"/>
                </a:solidFill>
                <a:latin typeface="宋体"/>
                <a:ea typeface="宋体"/>
                <a:cs typeface="Times New Roman" pitchFamily="18" charset="0"/>
              </a:rPr>
              <a:t> </a:t>
            </a:r>
            <a:r>
              <a:rPr lang="zh-CN" altLang="en-US" sz="2000" smtClean="0">
                <a:solidFill>
                  <a:srgbClr val="0000FF"/>
                </a:solidFill>
                <a:latin typeface="楷体" pitchFamily="49" charset="-122"/>
                <a:ea typeface="楷体" pitchFamily="49" charset="-122"/>
                <a:cs typeface="Times New Roman" pitchFamily="18" charset="0"/>
              </a:rPr>
              <a:t>深</a:t>
            </a:r>
            <a:r>
              <a:rPr lang="zh-CN" altLang="en-US" sz="2000" smtClean="0">
                <a:solidFill>
                  <a:srgbClr val="0000FF"/>
                </a:solidFill>
                <a:ea typeface="楷体" pitchFamily="49" charset="-122"/>
                <a:cs typeface="Times New Roman" pitchFamily="18" charset="0"/>
              </a:rPr>
              <a:t>度优先生成树高度</a:t>
            </a:r>
          </a:p>
        </p:txBody>
      </p:sp>
      <p:sp>
        <p:nvSpPr>
          <p:cNvPr id="6" name="灯片编号占位符 5"/>
          <p:cNvSpPr>
            <a:spLocks noGrp="1"/>
          </p:cNvSpPr>
          <p:nvPr>
            <p:ph type="sldNum" sz="quarter" idx="12"/>
          </p:nvPr>
        </p:nvSpPr>
        <p:spPr/>
        <p:txBody>
          <a:bodyPr/>
          <a:lstStyle/>
          <a:p>
            <a:fld id="{36E68863-33C2-4D6D-B9FA-F4917E910219}" type="slidenum">
              <a:rPr lang="en-US" altLang="zh-CN" smtClean="0"/>
              <a:pPr/>
              <a:t>22</a:t>
            </a:fld>
            <a:r>
              <a:rPr lang="en-US" altLang="zh-CN" smtClean="0"/>
              <a:t>/35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71604" y="571480"/>
            <a:ext cx="7215238" cy="1261884"/>
          </a:xfrm>
          <a:prstGeom prst="rect">
            <a:avLst/>
          </a:prstGeom>
          <a:noFill/>
          <a:ln>
            <a:noFill/>
          </a:ln>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r>
              <a:rPr lang="zh-CN" altLang="en-US" sz="2000" smtClean="0">
                <a:solidFill>
                  <a:srgbClr val="0000FF"/>
                </a:solidFill>
                <a:latin typeface="Consolas" pitchFamily="49" charset="0"/>
                <a:ea typeface="楷体" pitchFamily="49" charset="-122"/>
                <a:cs typeface="Consolas" pitchFamily="49" charset="0"/>
              </a:rPr>
              <a:t>若一个具有</a:t>
            </a:r>
            <a:r>
              <a:rPr lang="en-US"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个顶点和</a:t>
            </a:r>
            <a:r>
              <a:rPr lang="en-US" sz="2000" i="1" smtClean="0">
                <a:solidFill>
                  <a:srgbClr val="0000FF"/>
                </a:solidFill>
                <a:latin typeface="Consolas" pitchFamily="49" charset="0"/>
                <a:ea typeface="楷体" pitchFamily="49" charset="-122"/>
                <a:cs typeface="Consolas" pitchFamily="49" charset="0"/>
              </a:rPr>
              <a:t>e</a:t>
            </a:r>
            <a:r>
              <a:rPr lang="zh-CN" altLang="en-US" sz="2000" smtClean="0">
                <a:solidFill>
                  <a:srgbClr val="0000FF"/>
                </a:solidFill>
                <a:latin typeface="Consolas" pitchFamily="49" charset="0"/>
                <a:ea typeface="楷体" pitchFamily="49" charset="-122"/>
                <a:cs typeface="Consolas" pitchFamily="49" charset="0"/>
              </a:rPr>
              <a:t>条边的无向图是一个森林（</a:t>
            </a:r>
            <a:r>
              <a:rPr lang="en-US" sz="2000" i="1" smtClean="0">
                <a:solidFill>
                  <a:srgbClr val="0000FF"/>
                </a:solidFill>
                <a:latin typeface="Consolas" pitchFamily="49" charset="0"/>
                <a:ea typeface="楷体" pitchFamily="49" charset="-122"/>
                <a:cs typeface="Consolas" pitchFamily="49" charset="0"/>
              </a:rPr>
              <a:t>n</a:t>
            </a:r>
            <a:r>
              <a:rPr lang="en-US" sz="2000" smtClean="0">
                <a:solidFill>
                  <a:srgbClr val="0000FF"/>
                </a:solidFill>
                <a:latin typeface="Consolas" pitchFamily="49" charset="0"/>
                <a:ea typeface="楷体" pitchFamily="49" charset="-122"/>
                <a:cs typeface="Consolas" pitchFamily="49" charset="0"/>
              </a:rPr>
              <a:t>&gt;</a:t>
            </a:r>
            <a:r>
              <a:rPr lang="en-US" sz="2000" i="1" smtClean="0">
                <a:solidFill>
                  <a:srgbClr val="0000FF"/>
                </a:solidFill>
                <a:latin typeface="Consolas" pitchFamily="49" charset="0"/>
                <a:ea typeface="楷体" pitchFamily="49" charset="-122"/>
                <a:cs typeface="Consolas" pitchFamily="49" charset="0"/>
              </a:rPr>
              <a:t>e</a:t>
            </a:r>
            <a:r>
              <a:rPr lang="zh-CN" altLang="en-US" sz="2000" smtClean="0">
                <a:solidFill>
                  <a:srgbClr val="0000FF"/>
                </a:solidFill>
                <a:latin typeface="Consolas" pitchFamily="49" charset="0"/>
                <a:ea typeface="楷体" pitchFamily="49" charset="-122"/>
                <a:cs typeface="Consolas" pitchFamily="49" charset="0"/>
              </a:rPr>
              <a:t>），则该森林必有（    ）棵树。</a:t>
            </a:r>
          </a:p>
          <a:p>
            <a:pPr algn="l"/>
            <a:r>
              <a:rPr lang="en-US" sz="2000" smtClean="0">
                <a:solidFill>
                  <a:srgbClr val="0000FF"/>
                </a:solidFill>
                <a:latin typeface="Consolas" pitchFamily="49" charset="0"/>
                <a:ea typeface="楷体" pitchFamily="49" charset="-122"/>
                <a:cs typeface="Consolas" pitchFamily="49" charset="0"/>
              </a:rPr>
              <a:t>  A.</a:t>
            </a:r>
            <a:r>
              <a:rPr lang="en-US" sz="2000" i="1" smtClean="0">
                <a:solidFill>
                  <a:srgbClr val="0000FF"/>
                </a:solidFill>
                <a:latin typeface="Consolas" pitchFamily="49" charset="0"/>
                <a:ea typeface="楷体" pitchFamily="49" charset="-122"/>
                <a:cs typeface="Consolas" pitchFamily="49" charset="0"/>
              </a:rPr>
              <a:t>e</a:t>
            </a:r>
            <a:r>
              <a:rPr lang="en-US" sz="2000" smtClean="0">
                <a:solidFill>
                  <a:srgbClr val="0000FF"/>
                </a:solidFill>
                <a:latin typeface="Consolas" pitchFamily="49" charset="0"/>
                <a:ea typeface="楷体" pitchFamily="49" charset="-122"/>
                <a:cs typeface="Consolas" pitchFamily="49" charset="0"/>
              </a:rPr>
              <a:t>	      B.</a:t>
            </a:r>
            <a:r>
              <a:rPr lang="en-US" sz="2000" i="1" smtClean="0">
                <a:solidFill>
                  <a:srgbClr val="0000FF"/>
                </a:solidFill>
                <a:latin typeface="Consolas" pitchFamily="49" charset="0"/>
                <a:ea typeface="楷体" pitchFamily="49" charset="-122"/>
                <a:cs typeface="Consolas" pitchFamily="49" charset="0"/>
              </a:rPr>
              <a:t>n</a:t>
            </a:r>
            <a:r>
              <a:rPr lang="en-US" sz="2000" smtClean="0">
                <a:solidFill>
                  <a:srgbClr val="0000FF"/>
                </a:solidFill>
                <a:latin typeface="Consolas" pitchFamily="49" charset="0"/>
                <a:ea typeface="楷体" pitchFamily="49" charset="-122"/>
                <a:cs typeface="Consolas" pitchFamily="49" charset="0"/>
              </a:rPr>
              <a:t>		C.</a:t>
            </a:r>
            <a:r>
              <a:rPr lang="en-US" sz="2000" i="1" smtClean="0">
                <a:solidFill>
                  <a:srgbClr val="0000FF"/>
                </a:solidFill>
                <a:latin typeface="Consolas" pitchFamily="49" charset="0"/>
                <a:ea typeface="楷体" pitchFamily="49" charset="-122"/>
                <a:cs typeface="Consolas" pitchFamily="49" charset="0"/>
              </a:rPr>
              <a:t>n</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e</a:t>
            </a:r>
            <a:r>
              <a:rPr lang="en-US" sz="2000" smtClean="0">
                <a:solidFill>
                  <a:srgbClr val="0000FF"/>
                </a:solidFill>
                <a:latin typeface="Consolas" pitchFamily="49" charset="0"/>
                <a:ea typeface="楷体" pitchFamily="49" charset="-122"/>
                <a:cs typeface="Consolas" pitchFamily="49" charset="0"/>
              </a:rPr>
              <a:t>		D.1</a:t>
            </a:r>
            <a:endParaRPr lang="zh-CN" altLang="en-US" sz="2000" smtClean="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1428728" y="2500306"/>
            <a:ext cx="7358114" cy="240065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0"/>
              </a:spcBef>
              <a:buBlip>
                <a:blip r:embed="rId3"/>
              </a:buBlip>
            </a:pPr>
            <a:r>
              <a:rPr lang="zh-CN" altLang="en-US" sz="2000" smtClean="0">
                <a:solidFill>
                  <a:srgbClr val="0000FF"/>
                </a:solidFill>
                <a:latin typeface="Consolas" pitchFamily="49" charset="0"/>
                <a:ea typeface="仿宋" pitchFamily="49" charset="-122"/>
                <a:cs typeface="Consolas" pitchFamily="49" charset="0"/>
              </a:rPr>
              <a:t>设该森林有</a:t>
            </a:r>
            <a:r>
              <a:rPr lang="en-US" sz="2000" i="1" smtClean="0">
                <a:solidFill>
                  <a:srgbClr val="0000FF"/>
                </a:solidFill>
                <a:latin typeface="Consolas" pitchFamily="49" charset="0"/>
                <a:ea typeface="仿宋" pitchFamily="49" charset="-122"/>
                <a:cs typeface="Consolas" pitchFamily="49" charset="0"/>
              </a:rPr>
              <a:t>m</a:t>
            </a:r>
            <a:r>
              <a:rPr lang="zh-CN" altLang="en-US" sz="2000" smtClean="0">
                <a:solidFill>
                  <a:srgbClr val="0000FF"/>
                </a:solidFill>
                <a:latin typeface="Consolas" pitchFamily="49" charset="0"/>
                <a:ea typeface="仿宋" pitchFamily="49" charset="-122"/>
                <a:cs typeface="Consolas" pitchFamily="49" charset="0"/>
              </a:rPr>
              <a:t>棵树，结点个数分别为</a:t>
            </a:r>
            <a:r>
              <a:rPr lang="en-US" sz="2000" i="1" smtClean="0">
                <a:solidFill>
                  <a:srgbClr val="0000FF"/>
                </a:solidFill>
                <a:latin typeface="Consolas" pitchFamily="49" charset="0"/>
                <a:ea typeface="仿宋" pitchFamily="49" charset="-122"/>
                <a:cs typeface="Consolas" pitchFamily="49" charset="0"/>
              </a:rPr>
              <a:t>n</a:t>
            </a:r>
            <a:r>
              <a:rPr lang="en-US" sz="2000" baseline="-25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a:t>
            </a:r>
            <a:r>
              <a:rPr lang="en-US" sz="2000" i="1" smtClean="0">
                <a:solidFill>
                  <a:srgbClr val="0000FF"/>
                </a:solidFill>
                <a:latin typeface="Consolas" pitchFamily="49" charset="0"/>
                <a:ea typeface="仿宋" pitchFamily="49" charset="-122"/>
                <a:cs typeface="Consolas" pitchFamily="49" charset="0"/>
              </a:rPr>
              <a:t>n</a:t>
            </a:r>
            <a:r>
              <a:rPr lang="en-US" sz="2000" baseline="-25000" smtClean="0">
                <a:solidFill>
                  <a:srgbClr val="0000FF"/>
                </a:solidFill>
                <a:latin typeface="Consolas" pitchFamily="49" charset="0"/>
                <a:ea typeface="仿宋" pitchFamily="49" charset="-122"/>
                <a:cs typeface="Consolas" pitchFamily="49" charset="0"/>
              </a:rPr>
              <a:t>2</a:t>
            </a:r>
            <a:r>
              <a:rPr lang="zh-CN" altLang="en-US"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宋体" pitchFamily="2" charset="-122"/>
                <a:ea typeface="宋体" pitchFamily="2"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a:t>
            </a:r>
            <a:r>
              <a:rPr lang="en-US" sz="2000" i="1" smtClean="0">
                <a:solidFill>
                  <a:srgbClr val="0000FF"/>
                </a:solidFill>
                <a:latin typeface="Consolas" pitchFamily="49" charset="0"/>
                <a:ea typeface="仿宋" pitchFamily="49" charset="-122"/>
                <a:cs typeface="Consolas" pitchFamily="49" charset="0"/>
              </a:rPr>
              <a:t>n</a:t>
            </a:r>
            <a:r>
              <a:rPr lang="en-US" sz="2000" i="1" baseline="-25000" smtClean="0">
                <a:solidFill>
                  <a:srgbClr val="0000FF"/>
                </a:solidFill>
                <a:latin typeface="Consolas" pitchFamily="49" charset="0"/>
                <a:ea typeface="仿宋" pitchFamily="49" charset="-122"/>
                <a:cs typeface="Consolas" pitchFamily="49" charset="0"/>
              </a:rPr>
              <a:t>m</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0"/>
              </a:spcBef>
              <a:buBlip>
                <a:blip r:embed="rId3"/>
              </a:buBlip>
            </a:pPr>
            <a:r>
              <a:rPr lang="zh-CN" altLang="en-US" sz="2000" smtClean="0">
                <a:solidFill>
                  <a:srgbClr val="0000FF"/>
                </a:solidFill>
                <a:latin typeface="Consolas" pitchFamily="49" charset="0"/>
                <a:ea typeface="仿宋" pitchFamily="49" charset="-122"/>
                <a:cs typeface="Consolas" pitchFamily="49" charset="0"/>
              </a:rPr>
              <a:t>总结点数</a:t>
            </a:r>
            <a:r>
              <a:rPr lang="en-US" sz="2000" i="1" smtClean="0">
                <a:solidFill>
                  <a:srgbClr val="0000FF"/>
                </a:solidFill>
                <a:latin typeface="Consolas" pitchFamily="49" charset="0"/>
                <a:ea typeface="仿宋" pitchFamily="49" charset="-122"/>
                <a:cs typeface="Consolas" pitchFamily="49" charset="0"/>
              </a:rPr>
              <a:t>n</a:t>
            </a:r>
            <a:r>
              <a:rPr lang="en-US" sz="2000" smtClean="0">
                <a:solidFill>
                  <a:srgbClr val="0000FF"/>
                </a:solidFill>
                <a:latin typeface="Consolas" pitchFamily="49" charset="0"/>
                <a:ea typeface="仿宋" pitchFamily="49" charset="-122"/>
                <a:cs typeface="Consolas" pitchFamily="49" charset="0"/>
              </a:rPr>
              <a:t> = </a:t>
            </a:r>
            <a:r>
              <a:rPr lang="en-US" sz="2000" i="1" smtClean="0">
                <a:solidFill>
                  <a:srgbClr val="0000FF"/>
                </a:solidFill>
                <a:latin typeface="Consolas" pitchFamily="49" charset="0"/>
                <a:ea typeface="仿宋" pitchFamily="49" charset="-122"/>
                <a:cs typeface="Consolas" pitchFamily="49" charset="0"/>
              </a:rPr>
              <a:t>n</a:t>
            </a:r>
            <a:r>
              <a:rPr lang="en-US" sz="2000" baseline="-25000" smtClean="0">
                <a:solidFill>
                  <a:srgbClr val="0000FF"/>
                </a:solidFill>
                <a:latin typeface="Consolas" pitchFamily="49" charset="0"/>
                <a:ea typeface="仿宋" pitchFamily="49" charset="-122"/>
                <a:cs typeface="Consolas" pitchFamily="49" charset="0"/>
              </a:rPr>
              <a:t>1 </a:t>
            </a:r>
            <a:r>
              <a:rPr lang="en-US" sz="2000" smtClean="0">
                <a:solidFill>
                  <a:srgbClr val="0000FF"/>
                </a:solidFill>
                <a:latin typeface="Consolas" pitchFamily="49" charset="0"/>
                <a:ea typeface="仿宋" pitchFamily="49" charset="-122"/>
                <a:cs typeface="Consolas" pitchFamily="49" charset="0"/>
              </a:rPr>
              <a:t>+ </a:t>
            </a:r>
            <a:r>
              <a:rPr lang="en-US" sz="2000" i="1" smtClean="0">
                <a:solidFill>
                  <a:srgbClr val="0000FF"/>
                </a:solidFill>
                <a:latin typeface="Consolas" pitchFamily="49" charset="0"/>
                <a:ea typeface="仿宋" pitchFamily="49" charset="-122"/>
                <a:cs typeface="Consolas" pitchFamily="49" charset="0"/>
              </a:rPr>
              <a:t>n</a:t>
            </a:r>
            <a:r>
              <a:rPr lang="en-US" sz="2000" baseline="-25000" smtClean="0">
                <a:solidFill>
                  <a:srgbClr val="0000FF"/>
                </a:solidFill>
                <a:latin typeface="Consolas" pitchFamily="49" charset="0"/>
                <a:ea typeface="仿宋" pitchFamily="49" charset="-122"/>
                <a:cs typeface="Consolas" pitchFamily="49" charset="0"/>
              </a:rPr>
              <a:t>2 </a:t>
            </a:r>
            <a:r>
              <a:rPr lang="en-US" sz="2000" smtClean="0">
                <a:solidFill>
                  <a:srgbClr val="0000FF"/>
                </a:solidFill>
                <a:latin typeface="Consolas" pitchFamily="49" charset="0"/>
                <a:ea typeface="仿宋" pitchFamily="49" charset="-122"/>
                <a:cs typeface="Consolas" pitchFamily="49" charset="0"/>
              </a:rPr>
              <a:t>+ </a:t>
            </a:r>
            <a:r>
              <a:rPr lang="en-US" altLang="zh-CN" sz="2000" smtClean="0">
                <a:solidFill>
                  <a:srgbClr val="0000FF"/>
                </a:solidFill>
                <a:latin typeface="宋体" pitchFamily="2" charset="-122"/>
                <a:ea typeface="宋体" pitchFamily="2"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 </a:t>
            </a:r>
            <a:r>
              <a:rPr lang="en-US" sz="2000" smtClean="0">
                <a:solidFill>
                  <a:srgbClr val="0000FF"/>
                </a:solidFill>
                <a:latin typeface="Consolas" pitchFamily="49" charset="0"/>
                <a:ea typeface="仿宋" pitchFamily="49" charset="-122"/>
                <a:cs typeface="Consolas" pitchFamily="49" charset="0"/>
              </a:rPr>
              <a:t>+ </a:t>
            </a:r>
            <a:r>
              <a:rPr lang="en-US" sz="2000" i="1" smtClean="0">
                <a:solidFill>
                  <a:srgbClr val="0000FF"/>
                </a:solidFill>
                <a:latin typeface="Consolas" pitchFamily="49" charset="0"/>
                <a:ea typeface="仿宋" pitchFamily="49" charset="-122"/>
                <a:cs typeface="Consolas" pitchFamily="49" charset="0"/>
              </a:rPr>
              <a:t>n</a:t>
            </a:r>
            <a:r>
              <a:rPr lang="en-US" sz="2000" i="1" baseline="-25000" smtClean="0">
                <a:solidFill>
                  <a:srgbClr val="0000FF"/>
                </a:solidFill>
                <a:latin typeface="Consolas" pitchFamily="49" charset="0"/>
                <a:ea typeface="仿宋" pitchFamily="49" charset="-122"/>
                <a:cs typeface="Consolas" pitchFamily="49" charset="0"/>
              </a:rPr>
              <a:t>m</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0"/>
              </a:spcBef>
              <a:buBlip>
                <a:blip r:embed="rId3"/>
              </a:buBlip>
            </a:pPr>
            <a:r>
              <a:rPr lang="zh-CN" altLang="en-US" sz="2000" smtClean="0">
                <a:solidFill>
                  <a:srgbClr val="0000FF"/>
                </a:solidFill>
                <a:latin typeface="Consolas" pitchFamily="49" charset="0"/>
                <a:ea typeface="仿宋" pitchFamily="49" charset="-122"/>
                <a:cs typeface="Consolas" pitchFamily="49" charset="0"/>
              </a:rPr>
              <a:t>第</a:t>
            </a:r>
            <a:r>
              <a:rPr lang="en-US" sz="2000" i="1" smtClean="0">
                <a:solidFill>
                  <a:srgbClr val="0000FF"/>
                </a:solidFill>
                <a:latin typeface="Consolas" pitchFamily="49" charset="0"/>
                <a:ea typeface="仿宋" pitchFamily="49" charset="-122"/>
                <a:cs typeface="Consolas" pitchFamily="49" charset="0"/>
              </a:rPr>
              <a:t>i</a:t>
            </a:r>
            <a:r>
              <a:rPr lang="zh-CN" altLang="en-US" sz="2000" smtClean="0">
                <a:solidFill>
                  <a:srgbClr val="0000FF"/>
                </a:solidFill>
                <a:latin typeface="Consolas" pitchFamily="49" charset="0"/>
                <a:ea typeface="仿宋" pitchFamily="49" charset="-122"/>
                <a:cs typeface="Consolas" pitchFamily="49" charset="0"/>
              </a:rPr>
              <a:t>棵树的边数</a:t>
            </a:r>
            <a:r>
              <a:rPr lang="en-US" sz="2000" smtClean="0">
                <a:solidFill>
                  <a:srgbClr val="0000FF"/>
                </a:solidFill>
                <a:latin typeface="Consolas" pitchFamily="49" charset="0"/>
                <a:ea typeface="仿宋" pitchFamily="49" charset="-122"/>
                <a:cs typeface="Consolas" pitchFamily="49" charset="0"/>
              </a:rPr>
              <a:t>=</a:t>
            </a:r>
            <a:r>
              <a:rPr lang="en-US" sz="2000" i="1" smtClean="0">
                <a:solidFill>
                  <a:srgbClr val="0000FF"/>
                </a:solidFill>
                <a:latin typeface="Consolas" pitchFamily="49" charset="0"/>
                <a:ea typeface="仿宋" pitchFamily="49" charset="-122"/>
                <a:cs typeface="Consolas" pitchFamily="49" charset="0"/>
              </a:rPr>
              <a:t>n</a:t>
            </a:r>
            <a:r>
              <a:rPr lang="en-US" sz="2000" i="1" baseline="-25000" smtClean="0">
                <a:solidFill>
                  <a:srgbClr val="0000FF"/>
                </a:solidFill>
                <a:latin typeface="Consolas" pitchFamily="49" charset="0"/>
                <a:ea typeface="仿宋" pitchFamily="49" charset="-122"/>
                <a:cs typeface="Consolas" pitchFamily="49" charset="0"/>
              </a:rPr>
              <a:t>i</a:t>
            </a:r>
            <a:r>
              <a:rPr lang="en-US"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（可以看成自己的生成树）</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0"/>
              </a:spcBef>
              <a:buBlip>
                <a:blip r:embed="rId3"/>
              </a:buBlip>
            </a:pPr>
            <a:r>
              <a:rPr lang="zh-CN" altLang="en-US" sz="2000" smtClean="0">
                <a:solidFill>
                  <a:srgbClr val="0000FF"/>
                </a:solidFill>
                <a:latin typeface="Consolas" pitchFamily="49" charset="0"/>
                <a:ea typeface="仿宋" pitchFamily="49" charset="-122"/>
                <a:cs typeface="Consolas" pitchFamily="49" charset="0"/>
              </a:rPr>
              <a:t>总边数 </a:t>
            </a:r>
            <a:r>
              <a:rPr lang="en-US" sz="2000" smtClean="0">
                <a:solidFill>
                  <a:srgbClr val="0000FF"/>
                </a:solidFill>
                <a:latin typeface="Consolas" pitchFamily="49" charset="0"/>
                <a:ea typeface="仿宋" pitchFamily="49" charset="-122"/>
                <a:cs typeface="Consolas" pitchFamily="49" charset="0"/>
              </a:rPr>
              <a:t>= (</a:t>
            </a:r>
            <a:r>
              <a:rPr lang="en-US" sz="2000" i="1" smtClean="0">
                <a:solidFill>
                  <a:srgbClr val="0000FF"/>
                </a:solidFill>
                <a:latin typeface="Consolas" pitchFamily="49" charset="0"/>
                <a:ea typeface="仿宋" pitchFamily="49" charset="-122"/>
                <a:cs typeface="Consolas" pitchFamily="49" charset="0"/>
              </a:rPr>
              <a:t>n</a:t>
            </a:r>
            <a:r>
              <a:rPr lang="en-US" sz="2000" baseline="-25000" smtClean="0">
                <a:solidFill>
                  <a:srgbClr val="0000FF"/>
                </a:solidFill>
                <a:latin typeface="Consolas" pitchFamily="49" charset="0"/>
                <a:ea typeface="仿宋" pitchFamily="49" charset="-122"/>
                <a:cs typeface="Consolas" pitchFamily="49" charset="0"/>
              </a:rPr>
              <a:t>1</a:t>
            </a:r>
            <a:r>
              <a:rPr lang="en-US" sz="2000" smtClean="0">
                <a:solidFill>
                  <a:srgbClr val="0000FF"/>
                </a:solidFill>
                <a:latin typeface="Consolas" pitchFamily="49" charset="0"/>
                <a:ea typeface="仿宋" pitchFamily="49" charset="-122"/>
                <a:cs typeface="Consolas" pitchFamily="49" charset="0"/>
              </a:rPr>
              <a:t>-1)+(</a:t>
            </a:r>
            <a:r>
              <a:rPr lang="en-US" sz="2000" i="1" smtClean="0">
                <a:solidFill>
                  <a:srgbClr val="0000FF"/>
                </a:solidFill>
                <a:latin typeface="Consolas" pitchFamily="49" charset="0"/>
                <a:ea typeface="仿宋" pitchFamily="49" charset="-122"/>
                <a:cs typeface="Consolas" pitchFamily="49" charset="0"/>
              </a:rPr>
              <a:t>n</a:t>
            </a:r>
            <a:r>
              <a:rPr lang="en-US" sz="2000" baseline="-25000" smtClean="0">
                <a:solidFill>
                  <a:srgbClr val="0000FF"/>
                </a:solidFill>
                <a:latin typeface="Consolas" pitchFamily="49" charset="0"/>
                <a:ea typeface="仿宋" pitchFamily="49" charset="-122"/>
                <a:cs typeface="Consolas" pitchFamily="49" charset="0"/>
              </a:rPr>
              <a:t>2</a:t>
            </a:r>
            <a:r>
              <a:rPr lang="en-US" sz="2000" smtClean="0">
                <a:solidFill>
                  <a:srgbClr val="0000FF"/>
                </a:solidFill>
                <a:latin typeface="Consolas" pitchFamily="49" charset="0"/>
                <a:ea typeface="仿宋" pitchFamily="49" charset="-122"/>
                <a:cs typeface="Consolas" pitchFamily="49" charset="0"/>
              </a:rPr>
              <a:t>-1</a:t>
            </a:r>
            <a:r>
              <a:rPr lang="en-US" sz="2000" smtClean="0">
                <a:solidFill>
                  <a:srgbClr val="0000FF"/>
                </a:solidFill>
                <a:latin typeface="宋体" pitchFamily="2" charset="-122"/>
                <a:ea typeface="宋体" pitchFamily="2" charset="-122"/>
                <a:cs typeface="Consolas" pitchFamily="49" charset="0"/>
              </a:rPr>
              <a:t>)+</a:t>
            </a:r>
            <a:r>
              <a:rPr lang="en-US" altLang="zh-CN" sz="2000" smtClean="0">
                <a:solidFill>
                  <a:srgbClr val="0000FF"/>
                </a:solidFill>
                <a:latin typeface="宋体" pitchFamily="2" charset="-122"/>
                <a:ea typeface="宋体" pitchFamily="2" charset="-122"/>
                <a:cs typeface="Consolas" pitchFamily="49" charset="0"/>
              </a:rPr>
              <a:t>…</a:t>
            </a:r>
            <a:r>
              <a:rPr lang="en-US" sz="2000" smtClean="0">
                <a:solidFill>
                  <a:srgbClr val="0000FF"/>
                </a:solidFill>
                <a:latin typeface="宋体" pitchFamily="2" charset="-122"/>
                <a:ea typeface="宋体" pitchFamily="2" charset="-122"/>
                <a:cs typeface="Consolas" pitchFamily="49" charset="0"/>
              </a:rPr>
              <a:t>+(</a:t>
            </a:r>
            <a:r>
              <a:rPr lang="en-US" sz="2000" i="1" smtClean="0">
                <a:solidFill>
                  <a:srgbClr val="0000FF"/>
                </a:solidFill>
                <a:latin typeface="Consolas" pitchFamily="49" charset="0"/>
                <a:ea typeface="仿宋" pitchFamily="49" charset="-122"/>
                <a:cs typeface="Consolas" pitchFamily="49" charset="0"/>
              </a:rPr>
              <a:t>n</a:t>
            </a:r>
            <a:r>
              <a:rPr lang="en-US" sz="2000" i="1" baseline="-25000" smtClean="0">
                <a:solidFill>
                  <a:srgbClr val="0000FF"/>
                </a:solidFill>
                <a:latin typeface="Consolas" pitchFamily="49" charset="0"/>
                <a:ea typeface="仿宋" pitchFamily="49" charset="-122"/>
                <a:cs typeface="Consolas" pitchFamily="49" charset="0"/>
              </a:rPr>
              <a:t>m</a:t>
            </a:r>
            <a:r>
              <a:rPr lang="en-US" sz="2000" smtClean="0">
                <a:solidFill>
                  <a:srgbClr val="0000FF"/>
                </a:solidFill>
                <a:latin typeface="Consolas" pitchFamily="49" charset="0"/>
                <a:ea typeface="仿宋" pitchFamily="49" charset="-122"/>
                <a:cs typeface="Consolas" pitchFamily="49" charset="0"/>
              </a:rPr>
              <a:t>-1) = </a:t>
            </a:r>
            <a:r>
              <a:rPr lang="en-US" sz="2000" i="1" smtClean="0">
                <a:solidFill>
                  <a:srgbClr val="0000FF"/>
                </a:solidFill>
                <a:latin typeface="Consolas" pitchFamily="49" charset="0"/>
                <a:ea typeface="仿宋" pitchFamily="49" charset="-122"/>
                <a:cs typeface="Consolas" pitchFamily="49" charset="0"/>
              </a:rPr>
              <a:t>n</a:t>
            </a:r>
            <a:r>
              <a:rPr lang="en-US" sz="2000" smtClean="0">
                <a:solidFill>
                  <a:srgbClr val="0000FF"/>
                </a:solidFill>
                <a:latin typeface="Consolas" pitchFamily="49" charset="0"/>
                <a:ea typeface="仿宋" pitchFamily="49" charset="-122"/>
                <a:cs typeface="Consolas" pitchFamily="49" charset="0"/>
              </a:rPr>
              <a:t>-</a:t>
            </a:r>
            <a:r>
              <a:rPr lang="en-US" sz="2000" i="1" smtClean="0">
                <a:solidFill>
                  <a:srgbClr val="0000FF"/>
                </a:solidFill>
                <a:latin typeface="Consolas" pitchFamily="49" charset="0"/>
                <a:ea typeface="仿宋" pitchFamily="49" charset="-122"/>
                <a:cs typeface="Consolas" pitchFamily="49" charset="0"/>
              </a:rPr>
              <a:t>m</a:t>
            </a:r>
            <a:r>
              <a:rPr lang="en-US" sz="2000" smtClean="0">
                <a:solidFill>
                  <a:srgbClr val="0000FF"/>
                </a:solidFill>
                <a:latin typeface="Consolas" pitchFamily="49" charset="0"/>
                <a:ea typeface="仿宋" pitchFamily="49" charset="-122"/>
                <a:cs typeface="Consolas" pitchFamily="49" charset="0"/>
              </a:rPr>
              <a:t> = </a:t>
            </a:r>
            <a:r>
              <a:rPr lang="en-US" sz="2000" i="1" smtClean="0">
                <a:solidFill>
                  <a:srgbClr val="0000FF"/>
                </a:solidFill>
                <a:latin typeface="Consolas" pitchFamily="49" charset="0"/>
                <a:ea typeface="仿宋" pitchFamily="49" charset="-122"/>
                <a:cs typeface="Consolas" pitchFamily="49" charset="0"/>
              </a:rPr>
              <a:t>e</a:t>
            </a:r>
            <a:r>
              <a:rPr lang="zh-CN" altLang="en-US" sz="2000" smtClean="0">
                <a:solidFill>
                  <a:srgbClr val="0000FF"/>
                </a:solidFill>
                <a:latin typeface="Consolas" pitchFamily="49" charset="0"/>
                <a:ea typeface="仿宋" pitchFamily="49" charset="-122"/>
                <a:cs typeface="Consolas" pitchFamily="49" charset="0"/>
              </a:rPr>
              <a:t>，所以</a:t>
            </a:r>
            <a:r>
              <a:rPr lang="en-US" sz="2000" i="1" smtClean="0">
                <a:solidFill>
                  <a:srgbClr val="0000FF"/>
                </a:solidFill>
                <a:latin typeface="Consolas" pitchFamily="49" charset="0"/>
                <a:ea typeface="仿宋" pitchFamily="49" charset="-122"/>
                <a:cs typeface="Consolas" pitchFamily="49" charset="0"/>
              </a:rPr>
              <a:t>m</a:t>
            </a:r>
            <a:r>
              <a:rPr lang="en-US" sz="2000" smtClean="0">
                <a:solidFill>
                  <a:srgbClr val="0000FF"/>
                </a:solidFill>
                <a:latin typeface="Consolas" pitchFamily="49" charset="0"/>
                <a:ea typeface="仿宋" pitchFamily="49" charset="-122"/>
                <a:cs typeface="Consolas" pitchFamily="49" charset="0"/>
              </a:rPr>
              <a:t> = </a:t>
            </a:r>
            <a:r>
              <a:rPr lang="en-US" sz="2000" i="1" smtClean="0">
                <a:solidFill>
                  <a:srgbClr val="0000FF"/>
                </a:solidFill>
                <a:latin typeface="Consolas" pitchFamily="49" charset="0"/>
                <a:ea typeface="仿宋" pitchFamily="49" charset="-122"/>
                <a:cs typeface="Consolas" pitchFamily="49" charset="0"/>
              </a:rPr>
              <a:t>n</a:t>
            </a:r>
            <a:r>
              <a:rPr lang="en-US" sz="2000" smtClean="0">
                <a:solidFill>
                  <a:srgbClr val="0000FF"/>
                </a:solidFill>
                <a:latin typeface="Consolas" pitchFamily="49" charset="0"/>
                <a:ea typeface="仿宋" pitchFamily="49" charset="-122"/>
                <a:cs typeface="Consolas" pitchFamily="49" charset="0"/>
              </a:rPr>
              <a:t>-</a:t>
            </a:r>
            <a:r>
              <a:rPr lang="en-US" sz="2000" i="1" smtClean="0">
                <a:solidFill>
                  <a:srgbClr val="0000FF"/>
                </a:solidFill>
                <a:latin typeface="Consolas" pitchFamily="49" charset="0"/>
                <a:ea typeface="仿宋" pitchFamily="49" charset="-122"/>
                <a:cs typeface="Consolas" pitchFamily="49" charset="0"/>
              </a:rPr>
              <a:t>e</a:t>
            </a:r>
          </a:p>
          <a:p>
            <a:pPr marL="457200" indent="-457200" algn="l">
              <a:lnSpc>
                <a:spcPts val="3000"/>
              </a:lnSpc>
              <a:spcBef>
                <a:spcPts val="0"/>
              </a:spcBef>
              <a:buBlip>
                <a:blip r:embed="rId3"/>
              </a:buBlip>
            </a:pPr>
            <a:r>
              <a:rPr lang="en-US" altLang="zh-CN" sz="2000" i="1" smtClean="0">
                <a:solidFill>
                  <a:srgbClr val="FF0000"/>
                </a:solidFill>
                <a:latin typeface="Consolas" pitchFamily="49" charset="0"/>
                <a:ea typeface="仿宋" pitchFamily="49" charset="-122"/>
                <a:cs typeface="Consolas" pitchFamily="49" charset="0"/>
              </a:rPr>
              <a:t>C</a:t>
            </a:r>
            <a:endParaRPr lang="zh-CN" altLang="en-US" sz="2000" smtClean="0">
              <a:solidFill>
                <a:srgbClr val="FF0000"/>
              </a:solidFill>
              <a:latin typeface="Consolas" pitchFamily="49" charset="0"/>
              <a:ea typeface="仿宋" pitchFamily="49" charset="-122"/>
              <a:cs typeface="Consolas" pitchFamily="49" charset="0"/>
            </a:endParaRPr>
          </a:p>
        </p:txBody>
      </p:sp>
      <p:grpSp>
        <p:nvGrpSpPr>
          <p:cNvPr id="2" name="组合 5"/>
          <p:cNvGrpSpPr/>
          <p:nvPr/>
        </p:nvGrpSpPr>
        <p:grpSpPr>
          <a:xfrm>
            <a:off x="428596" y="500042"/>
            <a:ext cx="1000100" cy="785817"/>
            <a:chOff x="5703182" y="3835411"/>
            <a:chExt cx="1238250" cy="1236663"/>
          </a:xfrm>
        </p:grpSpPr>
        <p:grpSp>
          <p:nvGrpSpPr>
            <p:cNvPr id="4" name="Group 19"/>
            <p:cNvGrpSpPr>
              <a:grpSpLocks/>
            </p:cNvGrpSpPr>
            <p:nvPr/>
          </p:nvGrpSpPr>
          <p:grpSpPr bwMode="auto">
            <a:xfrm>
              <a:off x="5703182" y="3835411"/>
              <a:ext cx="1238250" cy="1236663"/>
              <a:chOff x="810" y="845"/>
              <a:chExt cx="827" cy="826"/>
            </a:xfrm>
          </p:grpSpPr>
          <p:sp>
            <p:nvSpPr>
              <p:cNvPr id="11"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12"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13"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grpSp>
        <p:sp>
          <p:nvSpPr>
            <p:cNvPr id="10" name="Text Box 23"/>
            <p:cNvSpPr txBox="1">
              <a:spLocks noChangeArrowheads="1"/>
            </p:cNvSpPr>
            <p:nvPr/>
          </p:nvSpPr>
          <p:spPr bwMode="gray">
            <a:xfrm>
              <a:off x="5767676" y="4154859"/>
              <a:ext cx="1082674" cy="557010"/>
            </a:xfrm>
            <a:prstGeom prst="rect">
              <a:avLst/>
            </a:prstGeom>
            <a:noFill/>
            <a:ln w="9525" algn="ctr">
              <a:noFill/>
              <a:miter lim="800000"/>
              <a:headEnd/>
              <a:tailEnd/>
            </a:ln>
          </p:spPr>
          <p:txBody>
            <a:bodyPr>
              <a:spAutoFit/>
            </a:bodyP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15" name="灯片编号占位符 14"/>
          <p:cNvSpPr>
            <a:spLocks noGrp="1"/>
          </p:cNvSpPr>
          <p:nvPr>
            <p:ph type="sldNum" sz="quarter" idx="12"/>
          </p:nvPr>
        </p:nvSpPr>
        <p:spPr/>
        <p:txBody>
          <a:bodyPr/>
          <a:lstStyle/>
          <a:p>
            <a:fld id="{36E68863-33C2-4D6D-B9FA-F4917E910219}" type="slidenum">
              <a:rPr lang="en-US" altLang="zh-CN" smtClean="0"/>
              <a:pPr/>
              <a:t>23</a:t>
            </a:fld>
            <a:r>
              <a:rPr lang="en-US" altLang="zh-CN" smtClean="0"/>
              <a:t>/35</a:t>
            </a:r>
            <a:endParaRPr lang="en-US" altLang="zh-CN"/>
          </a:p>
        </p:txBody>
      </p:sp>
      <p:grpSp>
        <p:nvGrpSpPr>
          <p:cNvPr id="14" name="组合 13"/>
          <p:cNvGrpSpPr/>
          <p:nvPr/>
        </p:nvGrpSpPr>
        <p:grpSpPr>
          <a:xfrm>
            <a:off x="500034" y="3203577"/>
            <a:ext cx="722313" cy="582613"/>
            <a:chOff x="1774825" y="5489593"/>
            <a:chExt cx="722313" cy="582613"/>
          </a:xfrm>
        </p:grpSpPr>
        <p:sp>
          <p:nvSpPr>
            <p:cNvPr id="16" name="Text Box 13"/>
            <p:cNvSpPr>
              <a:spLocks noChangeArrowheads="1"/>
            </p:cNvSpPr>
            <p:nvPr/>
          </p:nvSpPr>
          <p:spPr bwMode="auto">
            <a:xfrm>
              <a:off x="2124075" y="5489593"/>
              <a:ext cx="373063" cy="461963"/>
            </a:xfrm>
            <a:prstGeom prst="rect">
              <a:avLst/>
            </a:prstGeom>
            <a:noFill/>
            <a:ln w="9525" cap="flat" algn="ctr">
              <a:noFill/>
              <a:prstDash val="solid"/>
              <a:round/>
              <a:headEnd type="none" w="med" len="med"/>
              <a:tailEnd type="none" w="med" len="med"/>
            </a:ln>
            <a:effectLst/>
          </p:spPr>
          <p:txBody>
            <a:bodyPr wrap="none"/>
            <a:lstStyle/>
            <a:p>
              <a:pPr algn="ctr" eaLnBrk="0" hangingPunct="0"/>
              <a:r>
                <a:rPr lang="ru-RU" altLang="zh-CN" sz="2400" b="1">
                  <a:solidFill>
                    <a:srgbClr val="FFFFFF"/>
                  </a:solidFill>
                  <a:latin typeface="微软雅黑" pitchFamily="34" charset="-122"/>
                  <a:ea typeface="微软雅黑" pitchFamily="34" charset="-122"/>
                </a:rPr>
                <a:t>1</a:t>
              </a:r>
            </a:p>
          </p:txBody>
        </p:sp>
        <p:grpSp>
          <p:nvGrpSpPr>
            <p:cNvPr id="17" name="Group 8"/>
            <p:cNvGrpSpPr>
              <a:grpSpLocks/>
            </p:cNvGrpSpPr>
            <p:nvPr/>
          </p:nvGrpSpPr>
          <p:grpSpPr bwMode="auto">
            <a:xfrm>
              <a:off x="1774825" y="5518173"/>
              <a:ext cx="544513" cy="554040"/>
              <a:chOff x="1019" y="1020"/>
              <a:chExt cx="399" cy="406"/>
            </a:xfrm>
          </p:grpSpPr>
          <p:pic>
            <p:nvPicPr>
              <p:cNvPr id="18" name="Picture 49" descr="阴影5"/>
              <p:cNvPicPr preferRelativeResize="0">
                <a:picLocks noChangeArrowheads="1"/>
              </p:cNvPicPr>
              <p:nvPr/>
            </p:nvPicPr>
            <p:blipFill>
              <a:blip r:embed="rId4" cstate="print"/>
              <a:srcRect/>
              <a:stretch>
                <a:fillRect/>
              </a:stretch>
            </p:blipFill>
            <p:spPr bwMode="auto">
              <a:xfrm>
                <a:off x="1039" y="1380"/>
                <a:ext cx="363" cy="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9" name="AutoShape 8"/>
              <p:cNvSpPr>
                <a:spLocks noChangeArrowheads="1"/>
              </p:cNvSpPr>
              <p:nvPr/>
            </p:nvSpPr>
            <p:spPr bwMode="auto">
              <a:xfrm>
                <a:off x="1019" y="1020"/>
                <a:ext cx="399" cy="370"/>
              </a:xfrm>
              <a:prstGeom prst="roundRect">
                <a:avLst>
                  <a:gd name="adj" fmla="val 8380"/>
                </a:avLst>
              </a:prstGeom>
              <a:gradFill rotWithShape="1">
                <a:gsLst>
                  <a:gs pos="0">
                    <a:srgbClr val="8F0000"/>
                  </a:gs>
                  <a:gs pos="50000">
                    <a:srgbClr val="CF0001"/>
                  </a:gs>
                  <a:gs pos="100000">
                    <a:srgbClr val="F60004"/>
                  </a:gs>
                </a:gsLst>
                <a:lin ang="2700000"/>
              </a:gradFill>
              <a:ln w="9525" cap="flat" algn="ctr">
                <a:noFill/>
                <a:prstDash val="solid"/>
                <a:round/>
                <a:headEnd type="none" w="med" len="med"/>
                <a:tailEnd type="none" w="med" len="med"/>
              </a:ln>
              <a:effectLst>
                <a:outerShdw blurRad="76200" dir="13500000" sy="23000" kx="1200000" algn="br" rotWithShape="0">
                  <a:prstClr val="black">
                    <a:alpha val="20000"/>
                  </a:prstClr>
                </a:outerShdw>
              </a:effectLst>
            </p:spPr>
            <p:txBody>
              <a:bodyPr wrap="none" anchor="ctr"/>
              <a:lstStyle/>
              <a:p>
                <a:pPr marL="342900" indent="-342900" algn="ctr">
                  <a:buFont typeface="Wingdings" pitchFamily="2" charset="2"/>
                  <a:buNone/>
                </a:pPr>
                <a:r>
                  <a:rPr lang="zh-CN" altLang="en-US" sz="2200" b="1" smtClean="0">
                    <a:solidFill>
                      <a:schemeClr val="bg1"/>
                    </a:solidFill>
                    <a:latin typeface="微软雅黑" pitchFamily="34" charset="-122"/>
                    <a:ea typeface="微软雅黑" pitchFamily="34" charset="-122"/>
                  </a:rPr>
                  <a:t>解</a:t>
                </a:r>
                <a:endParaRPr lang="ru-RU" altLang="zh-CN" sz="2200" b="1">
                  <a:solidFill>
                    <a:schemeClr val="bg1"/>
                  </a:solidFill>
                  <a:latin typeface="微软雅黑" pitchFamily="34" charset="-122"/>
                  <a:ea typeface="微软雅黑" pitchFamily="34"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380979"/>
            <a:ext cx="4429156" cy="45820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  构建最小生成树的算法</a:t>
            </a:r>
            <a:endPar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4" name="TextBox 3"/>
          <p:cNvSpPr txBox="1"/>
          <p:nvPr/>
        </p:nvSpPr>
        <p:spPr>
          <a:xfrm>
            <a:off x="1285852" y="1767007"/>
            <a:ext cx="4929222" cy="172064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108000" rtlCol="0">
            <a:spAutoFit/>
          </a:bodyPr>
          <a:lstStyle/>
          <a:p>
            <a:pPr marL="457200" indent="-457200" algn="l">
              <a:lnSpc>
                <a:spcPts val="3000"/>
              </a:lnSpc>
              <a:spcBef>
                <a:spcPts val="0"/>
              </a:spcBef>
              <a:buBlip>
                <a:blip r:embed="rId3"/>
              </a:buBlip>
            </a:pPr>
            <a:r>
              <a:rPr lang="zh-CN" altLang="en-US" sz="2000" smtClean="0">
                <a:solidFill>
                  <a:srgbClr val="0000FF"/>
                </a:solidFill>
                <a:latin typeface="Consolas" pitchFamily="49" charset="0"/>
                <a:ea typeface="仿宋" pitchFamily="49" charset="-122"/>
                <a:cs typeface="Consolas" pitchFamily="49" charset="0"/>
              </a:rPr>
              <a:t>起点</a:t>
            </a:r>
            <a:r>
              <a:rPr lang="en-US" altLang="zh-CN" sz="2000" i="1" smtClean="0">
                <a:solidFill>
                  <a:srgbClr val="0000FF"/>
                </a:solidFill>
                <a:latin typeface="Consolas" pitchFamily="49" charset="0"/>
                <a:ea typeface="仿宋" pitchFamily="49" charset="-122"/>
                <a:cs typeface="Consolas" pitchFamily="49" charset="0"/>
              </a:rPr>
              <a:t>v</a:t>
            </a:r>
            <a:r>
              <a:rPr lang="en-US" altLang="zh-CN" sz="2000" smtClean="0">
                <a:solidFill>
                  <a:srgbClr val="0000FF"/>
                </a:solidFill>
                <a:latin typeface="Consolas" pitchFamily="49" charset="0"/>
                <a:ea typeface="仿宋" pitchFamily="49" charset="-122"/>
                <a:cs typeface="Consolas" pitchFamily="49" charset="0"/>
              </a:rPr>
              <a:t> </a:t>
            </a:r>
          </a:p>
          <a:p>
            <a:pPr marL="457200" indent="-457200" algn="l">
              <a:lnSpc>
                <a:spcPts val="3000"/>
              </a:lnSpc>
              <a:spcBef>
                <a:spcPts val="0"/>
              </a:spcBef>
              <a:buBlip>
                <a:blip r:embed="rId3"/>
              </a:buBlip>
            </a:pPr>
            <a:r>
              <a:rPr lang="zh-CN" altLang="en-US" sz="2000" smtClean="0">
                <a:solidFill>
                  <a:srgbClr val="0000FF"/>
                </a:solidFill>
                <a:latin typeface="Consolas" pitchFamily="49" charset="0"/>
                <a:ea typeface="仿宋" pitchFamily="49" charset="-122"/>
                <a:cs typeface="Consolas" pitchFamily="49" charset="0"/>
              </a:rPr>
              <a:t>所有顶点分为</a:t>
            </a:r>
            <a:r>
              <a:rPr lang="en-US" altLang="zh-CN" sz="2000" smtClean="0">
                <a:solidFill>
                  <a:srgbClr val="0000FF"/>
                </a:solidFill>
                <a:latin typeface="Consolas" pitchFamily="49" charset="0"/>
                <a:ea typeface="仿宋" pitchFamily="49" charset="-122"/>
                <a:cs typeface="Consolas" pitchFamily="49" charset="0"/>
              </a:rPr>
              <a:t>U</a:t>
            </a:r>
            <a:r>
              <a:rPr lang="zh-CN" altLang="en-US"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v</a:t>
            </a:r>
            <a:r>
              <a:rPr lang="zh-CN" altLang="en-US"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U</a:t>
            </a:r>
            <a:r>
              <a:rPr lang="zh-CN" altLang="en-US" sz="2000" smtClean="0">
                <a:solidFill>
                  <a:srgbClr val="0000FF"/>
                </a:solidFill>
                <a:latin typeface="Consolas" pitchFamily="49" charset="0"/>
                <a:ea typeface="仿宋" pitchFamily="49" charset="-122"/>
                <a:cs typeface="Consolas" pitchFamily="49" charset="0"/>
              </a:rPr>
              <a:t>）和</a:t>
            </a:r>
            <a:r>
              <a:rPr lang="en-US" altLang="zh-CN" sz="2000" smtClean="0">
                <a:solidFill>
                  <a:srgbClr val="0000FF"/>
                </a:solidFill>
                <a:latin typeface="Consolas" pitchFamily="49" charset="0"/>
                <a:ea typeface="仿宋" pitchFamily="49" charset="-122"/>
                <a:cs typeface="Consolas" pitchFamily="49" charset="0"/>
              </a:rPr>
              <a:t>V-U</a:t>
            </a:r>
          </a:p>
          <a:p>
            <a:pPr marL="457200" indent="-457200" algn="l">
              <a:lnSpc>
                <a:spcPts val="3000"/>
              </a:lnSpc>
              <a:spcBef>
                <a:spcPts val="0"/>
              </a:spcBef>
              <a:buBlip>
                <a:blip r:embed="rId3"/>
              </a:buBlip>
            </a:pPr>
            <a:r>
              <a:rPr lang="zh-CN" altLang="en-US" sz="2000" smtClean="0">
                <a:solidFill>
                  <a:srgbClr val="0000FF"/>
                </a:solidFill>
                <a:latin typeface="Consolas" pitchFamily="49" charset="0"/>
                <a:ea typeface="仿宋" pitchFamily="49" charset="-122"/>
                <a:cs typeface="Consolas" pitchFamily="49" charset="0"/>
              </a:rPr>
              <a:t>每次选择这两个集合之间的最小边</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0"/>
              </a:spcBef>
              <a:buBlip>
                <a:blip r:embed="rId3"/>
              </a:buBlip>
            </a:pPr>
            <a:r>
              <a:rPr lang="en-US" altLang="zh-CN" sz="2000" smtClean="0">
                <a:solidFill>
                  <a:srgbClr val="0000FF"/>
                </a:solidFill>
                <a:latin typeface="Consolas" pitchFamily="49" charset="0"/>
                <a:ea typeface="仿宋" pitchFamily="49" charset="-122"/>
                <a:cs typeface="Consolas" pitchFamily="49" charset="0"/>
              </a:rPr>
              <a:t>O(</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baseline="30000" smtClean="0">
                <a:solidFill>
                  <a:srgbClr val="0000FF"/>
                </a:solidFill>
                <a:latin typeface="Consolas" pitchFamily="49" charset="0"/>
                <a:ea typeface="仿宋" pitchFamily="49" charset="-122"/>
                <a:cs typeface="Consolas" pitchFamily="49" charset="0"/>
              </a:rPr>
              <a:t>2</a:t>
            </a:r>
            <a:r>
              <a:rPr lang="en-US" altLang="zh-CN" sz="2000" smtClean="0">
                <a:solidFill>
                  <a:srgbClr val="0000FF"/>
                </a:solidFill>
                <a:latin typeface="Consolas" pitchFamily="49" charset="0"/>
                <a:ea typeface="仿宋" pitchFamily="49" charset="-122"/>
                <a:cs typeface="Consolas" pitchFamily="49" charset="0"/>
              </a:rPr>
              <a:t>)</a:t>
            </a:r>
          </a:p>
        </p:txBody>
      </p:sp>
      <p:sp>
        <p:nvSpPr>
          <p:cNvPr id="5" name="TextBox 4"/>
          <p:cNvSpPr txBox="1"/>
          <p:nvPr/>
        </p:nvSpPr>
        <p:spPr>
          <a:xfrm>
            <a:off x="714348" y="4000504"/>
            <a:ext cx="2286016"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457200" indent="-457200" algn="l">
              <a:lnSpc>
                <a:spcPts val="2400"/>
              </a:lnSpc>
              <a:spcBef>
                <a:spcPts val="0"/>
              </a:spcBef>
              <a:buBlip>
                <a:blip r:embed="rId4"/>
              </a:buBlip>
            </a:pPr>
            <a:r>
              <a:rPr lang="en-US" altLang="zh-CN" sz="2000" smtClean="0">
                <a:solidFill>
                  <a:srgbClr val="FF0000"/>
                </a:solidFill>
                <a:latin typeface="Consolas" pitchFamily="49" charset="0"/>
                <a:ea typeface="华文中宋" pitchFamily="2" charset="-122"/>
                <a:cs typeface="Consolas" pitchFamily="49" charset="0"/>
              </a:rPr>
              <a:t>Kruskal</a:t>
            </a:r>
            <a:r>
              <a:rPr lang="zh-CN" altLang="en-US" sz="2000" smtClean="0">
                <a:solidFill>
                  <a:srgbClr val="FF0000"/>
                </a:solidFill>
                <a:latin typeface="Consolas" pitchFamily="49" charset="0"/>
                <a:ea typeface="华文中宋" pitchFamily="2" charset="-122"/>
                <a:cs typeface="Consolas" pitchFamily="49" charset="0"/>
              </a:rPr>
              <a:t>算法</a:t>
            </a:r>
          </a:p>
        </p:txBody>
      </p:sp>
      <p:sp>
        <p:nvSpPr>
          <p:cNvPr id="6" name="TextBox 5"/>
          <p:cNvSpPr txBox="1"/>
          <p:nvPr/>
        </p:nvSpPr>
        <p:spPr>
          <a:xfrm>
            <a:off x="714348" y="1173667"/>
            <a:ext cx="2143140"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457200" indent="-457200" algn="l">
              <a:lnSpc>
                <a:spcPts val="2400"/>
              </a:lnSpc>
              <a:spcBef>
                <a:spcPts val="0"/>
              </a:spcBef>
              <a:buBlip>
                <a:blip r:embed="rId4"/>
              </a:buBlip>
            </a:pPr>
            <a:r>
              <a:rPr lang="en-US" altLang="zh-CN" sz="2000" smtClean="0">
                <a:solidFill>
                  <a:srgbClr val="FF0000"/>
                </a:solidFill>
                <a:latin typeface="Consolas" pitchFamily="49" charset="0"/>
                <a:ea typeface="华文中宋" pitchFamily="2" charset="-122"/>
                <a:cs typeface="Consolas" pitchFamily="49" charset="0"/>
              </a:rPr>
              <a:t>Prim</a:t>
            </a:r>
            <a:r>
              <a:rPr lang="zh-CN" altLang="en-US" sz="2000" smtClean="0">
                <a:solidFill>
                  <a:srgbClr val="FF0000"/>
                </a:solidFill>
                <a:latin typeface="Consolas" pitchFamily="49" charset="0"/>
                <a:ea typeface="华文中宋" pitchFamily="2" charset="-122"/>
                <a:cs typeface="Consolas" pitchFamily="49" charset="0"/>
              </a:rPr>
              <a:t>算法</a:t>
            </a:r>
            <a:endParaRPr lang="en-US" altLang="zh-CN" sz="2000" smtClean="0">
              <a:solidFill>
                <a:srgbClr val="FF0000"/>
              </a:solidFill>
              <a:latin typeface="Consolas" pitchFamily="49" charset="0"/>
              <a:ea typeface="华文中宋" pitchFamily="2" charset="-122"/>
              <a:cs typeface="Consolas" pitchFamily="49" charset="0"/>
            </a:endParaRPr>
          </a:p>
        </p:txBody>
      </p:sp>
      <p:sp>
        <p:nvSpPr>
          <p:cNvPr id="7" name="TextBox 6"/>
          <p:cNvSpPr txBox="1"/>
          <p:nvPr/>
        </p:nvSpPr>
        <p:spPr>
          <a:xfrm>
            <a:off x="1285852" y="4667260"/>
            <a:ext cx="4786346" cy="133592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108000" rtlCol="0">
            <a:spAutoFit/>
          </a:bodyPr>
          <a:lstStyle/>
          <a:p>
            <a:pPr marL="457200" indent="-457200" algn="l">
              <a:lnSpc>
                <a:spcPts val="3000"/>
              </a:lnSpc>
              <a:spcBef>
                <a:spcPts val="0"/>
              </a:spcBef>
              <a:buBlip>
                <a:blip r:embed="rId3"/>
              </a:buBlip>
            </a:pPr>
            <a:r>
              <a:rPr lang="zh-CN" altLang="en-US" sz="2000" smtClean="0">
                <a:solidFill>
                  <a:srgbClr val="0000FF"/>
                </a:solidFill>
                <a:latin typeface="Consolas" pitchFamily="49" charset="0"/>
                <a:ea typeface="仿宋" pitchFamily="49" charset="-122"/>
                <a:cs typeface="Consolas" pitchFamily="49" charset="0"/>
              </a:rPr>
              <a:t>将边按权值递增排列</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0"/>
              </a:spcBef>
              <a:buBlip>
                <a:blip r:embed="rId3"/>
              </a:buBlip>
            </a:pPr>
            <a:r>
              <a:rPr lang="zh-CN" altLang="en-US" sz="2000" smtClean="0">
                <a:solidFill>
                  <a:srgbClr val="0000FF"/>
                </a:solidFill>
                <a:latin typeface="Consolas" pitchFamily="49" charset="0"/>
                <a:ea typeface="仿宋" pitchFamily="49" charset="-122"/>
                <a:cs typeface="Consolas" pitchFamily="49" charset="0"/>
              </a:rPr>
              <a:t>每次选择权值小并且不构成回路的边</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0"/>
              </a:spcBef>
              <a:buBlip>
                <a:blip r:embed="rId3"/>
              </a:buBlip>
            </a:pPr>
            <a:r>
              <a:rPr lang="en-US" altLang="zh-CN" sz="2000" smtClean="0">
                <a:solidFill>
                  <a:srgbClr val="0000FF"/>
                </a:solidFill>
                <a:latin typeface="Consolas" pitchFamily="49" charset="0"/>
                <a:ea typeface="仿宋" pitchFamily="49" charset="-122"/>
                <a:cs typeface="Consolas" pitchFamily="49" charset="0"/>
              </a:rPr>
              <a:t>O(</a:t>
            </a:r>
            <a:r>
              <a:rPr lang="en-US" altLang="zh-CN" sz="2000" i="1" smtClean="0">
                <a:solidFill>
                  <a:srgbClr val="0000FF"/>
                </a:solidFill>
                <a:latin typeface="Consolas" pitchFamily="49" charset="0"/>
                <a:ea typeface="仿宋" pitchFamily="49" charset="-122"/>
                <a:cs typeface="Consolas" pitchFamily="49" charset="0"/>
              </a:rPr>
              <a:t>e</a:t>
            </a:r>
            <a:r>
              <a:rPr lang="en-US" altLang="zh-CN" sz="2000" smtClean="0">
                <a:solidFill>
                  <a:srgbClr val="0000FF"/>
                </a:solidFill>
                <a:latin typeface="Consolas" pitchFamily="49" charset="0"/>
                <a:ea typeface="仿宋" pitchFamily="49" charset="-122"/>
                <a:cs typeface="Consolas" pitchFamily="49" charset="0"/>
              </a:rPr>
              <a:t>log</a:t>
            </a:r>
            <a:r>
              <a:rPr lang="en-US" altLang="zh-CN" sz="2000" baseline="-25000" smtClean="0">
                <a:solidFill>
                  <a:srgbClr val="0000FF"/>
                </a:solidFill>
                <a:latin typeface="Consolas" pitchFamily="49" charset="0"/>
                <a:ea typeface="仿宋" pitchFamily="49" charset="-122"/>
                <a:cs typeface="Consolas" pitchFamily="49" charset="0"/>
              </a:rPr>
              <a:t>2</a:t>
            </a:r>
            <a:r>
              <a:rPr lang="en-US" altLang="zh-CN" sz="2000" i="1" smtClean="0">
                <a:solidFill>
                  <a:srgbClr val="0000FF"/>
                </a:solidFill>
                <a:latin typeface="Consolas" pitchFamily="49" charset="0"/>
                <a:ea typeface="仿宋" pitchFamily="49" charset="-122"/>
                <a:cs typeface="Consolas" pitchFamily="49" charset="0"/>
              </a:rPr>
              <a:t>e</a:t>
            </a:r>
            <a:r>
              <a:rPr lang="en-US" altLang="zh-CN" sz="2000" smtClean="0">
                <a:solidFill>
                  <a:srgbClr val="0000FF"/>
                </a:solidFill>
                <a:latin typeface="Consolas" pitchFamily="49" charset="0"/>
                <a:ea typeface="仿宋" pitchFamily="49" charset="-122"/>
                <a:cs typeface="Consolas" pitchFamily="49" charset="0"/>
              </a:rPr>
              <a:t>)</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9" name="灯片编号占位符 8"/>
          <p:cNvSpPr>
            <a:spLocks noGrp="1"/>
          </p:cNvSpPr>
          <p:nvPr>
            <p:ph type="sldNum" sz="quarter" idx="12"/>
          </p:nvPr>
        </p:nvSpPr>
        <p:spPr/>
        <p:txBody>
          <a:bodyPr/>
          <a:lstStyle/>
          <a:p>
            <a:fld id="{36E68863-33C2-4D6D-B9FA-F4917E910219}" type="slidenum">
              <a:rPr lang="en-US" altLang="zh-CN" smtClean="0"/>
              <a:pPr/>
              <a:t>24</a:t>
            </a:fld>
            <a:r>
              <a:rPr lang="en-US" altLang="zh-CN" smtClean="0"/>
              <a:t>/35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85852" y="500042"/>
            <a:ext cx="6858048" cy="827021"/>
          </a:xfrm>
          <a:prstGeom prst="rect">
            <a:avLst/>
          </a:prstGeom>
          <a:noFill/>
          <a:ln>
            <a:noFill/>
          </a:ln>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000"/>
              </a:lnSpc>
              <a:spcBef>
                <a:spcPts val="0"/>
              </a:spcBef>
            </a:pPr>
            <a:r>
              <a:rPr lang="zh-CN" altLang="en-US" sz="2000" smtClean="0">
                <a:solidFill>
                  <a:srgbClr val="0000FF"/>
                </a:solidFill>
                <a:latin typeface="Consolas" pitchFamily="49" charset="0"/>
                <a:ea typeface="楷体" pitchFamily="49" charset="-122"/>
                <a:cs typeface="Consolas" pitchFamily="49" charset="0"/>
              </a:rPr>
              <a:t>一个带权连通图中所有权值最小的边一定会出现在所有的最小生成树中</a:t>
            </a:r>
            <a:r>
              <a:rPr lang="zh-CN" altLang="en-US" sz="2000" smtClean="0">
                <a:solidFill>
                  <a:srgbClr val="FF0000"/>
                </a:solidFill>
                <a:latin typeface="Consolas" pitchFamily="49" charset="0"/>
                <a:ea typeface="楷体" pitchFamily="49" charset="-122"/>
                <a:cs typeface="Consolas" pitchFamily="49" charset="0"/>
              </a:rPr>
              <a:t>？</a:t>
            </a:r>
          </a:p>
        </p:txBody>
      </p:sp>
      <p:sp>
        <p:nvSpPr>
          <p:cNvPr id="4" name="TextBox 3"/>
          <p:cNvSpPr txBox="1"/>
          <p:nvPr/>
        </p:nvSpPr>
        <p:spPr>
          <a:xfrm>
            <a:off x="1357290" y="1797407"/>
            <a:ext cx="1571636" cy="424155"/>
          </a:xfrm>
          <a:prstGeom prst="rect">
            <a:avLst/>
          </a:prstGeom>
          <a:noFill/>
        </p:spPr>
        <p:txBody>
          <a:bodyPr wrap="square" rtlCol="0">
            <a:spAutoFit/>
          </a:bodyPr>
          <a:lstStyle/>
          <a:p>
            <a:pPr algn="l">
              <a:lnSpc>
                <a:spcPts val="3000"/>
              </a:lnSpc>
              <a:spcBef>
                <a:spcPts val="0"/>
              </a:spcBef>
            </a:pPr>
            <a:r>
              <a:rPr lang="zh-CN" altLang="en-US" sz="2000" smtClean="0">
                <a:solidFill>
                  <a:srgbClr val="FF00FF"/>
                </a:solidFill>
                <a:latin typeface="仿宋" pitchFamily="49" charset="-122"/>
                <a:ea typeface="仿宋" pitchFamily="49" charset="-122"/>
                <a:cs typeface="Consolas" pitchFamily="49" charset="0"/>
              </a:rPr>
              <a:t>不一定！</a:t>
            </a:r>
          </a:p>
        </p:txBody>
      </p:sp>
      <p:grpSp>
        <p:nvGrpSpPr>
          <p:cNvPr id="2" name="组合 33"/>
          <p:cNvGrpSpPr/>
          <p:nvPr/>
        </p:nvGrpSpPr>
        <p:grpSpPr>
          <a:xfrm>
            <a:off x="642910" y="2666995"/>
            <a:ext cx="2110512" cy="2147261"/>
            <a:chOff x="928662" y="2000246"/>
            <a:chExt cx="1824760" cy="1610446"/>
          </a:xfrm>
        </p:grpSpPr>
        <p:sp>
          <p:nvSpPr>
            <p:cNvPr id="5" name="椭圆 4"/>
            <p:cNvSpPr/>
            <p:nvPr/>
          </p:nvSpPr>
          <p:spPr>
            <a:xfrm>
              <a:off x="928662" y="2547401"/>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6" name="椭圆 5"/>
            <p:cNvSpPr/>
            <p:nvPr/>
          </p:nvSpPr>
          <p:spPr>
            <a:xfrm>
              <a:off x="1643042" y="3214692"/>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7" name="椭圆 6"/>
            <p:cNvSpPr/>
            <p:nvPr/>
          </p:nvSpPr>
          <p:spPr>
            <a:xfrm>
              <a:off x="1643042" y="2000246"/>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8" name="椭圆 7"/>
            <p:cNvSpPr/>
            <p:nvPr/>
          </p:nvSpPr>
          <p:spPr>
            <a:xfrm>
              <a:off x="2357422" y="2547401"/>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cxnSp>
          <p:nvCxnSpPr>
            <p:cNvPr id="10" name="直接连接符 9"/>
            <p:cNvCxnSpPr>
              <a:stCxn id="7" idx="2"/>
              <a:endCxn id="5" idx="7"/>
            </p:cNvCxnSpPr>
            <p:nvPr/>
          </p:nvCxnSpPr>
          <p:spPr>
            <a:xfrm rot="10800000" flipV="1">
              <a:off x="1266670" y="2198246"/>
              <a:ext cx="376373" cy="407148"/>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cxnSp>
          <p:nvCxnSpPr>
            <p:cNvPr id="12" name="直接连接符 11"/>
            <p:cNvCxnSpPr>
              <a:stCxn id="5" idx="5"/>
              <a:endCxn id="6" idx="2"/>
            </p:cNvCxnSpPr>
            <p:nvPr/>
          </p:nvCxnSpPr>
          <p:spPr>
            <a:xfrm rot="16200000" flipH="1">
              <a:off x="1191213" y="2960863"/>
              <a:ext cx="527284" cy="376373"/>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cxnSp>
          <p:nvCxnSpPr>
            <p:cNvPr id="14" name="直接连接符 13"/>
            <p:cNvCxnSpPr>
              <a:stCxn id="7" idx="4"/>
              <a:endCxn id="6" idx="0"/>
            </p:cNvCxnSpPr>
            <p:nvPr/>
          </p:nvCxnSpPr>
          <p:spPr>
            <a:xfrm rot="5400000">
              <a:off x="1431819" y="2805469"/>
              <a:ext cx="818446" cy="1588"/>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cxnSp>
          <p:nvCxnSpPr>
            <p:cNvPr id="16" name="直接连接符 15"/>
            <p:cNvCxnSpPr>
              <a:stCxn id="7" idx="6"/>
              <a:endCxn id="8" idx="1"/>
            </p:cNvCxnSpPr>
            <p:nvPr/>
          </p:nvCxnSpPr>
          <p:spPr>
            <a:xfrm>
              <a:off x="2039042" y="2198246"/>
              <a:ext cx="376373" cy="407148"/>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sp>
          <p:nvSpPr>
            <p:cNvPr id="17" name="TextBox 16"/>
            <p:cNvSpPr txBox="1"/>
            <p:nvPr/>
          </p:nvSpPr>
          <p:spPr>
            <a:xfrm>
              <a:off x="1285852" y="2071684"/>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smtClean="0">
                  <a:solidFill>
                    <a:srgbClr val="0000FF"/>
                  </a:solidFill>
                  <a:latin typeface="Consolas" pitchFamily="49" charset="0"/>
                  <a:ea typeface="楷体" pitchFamily="49" charset="-122"/>
                  <a:cs typeface="Consolas" pitchFamily="49" charset="0"/>
                </a:rPr>
                <a:t>1</a:t>
              </a:r>
              <a:endParaRPr lang="zh-CN" altLang="en-US" sz="1600" smtClean="0">
                <a:solidFill>
                  <a:srgbClr val="0000FF"/>
                </a:solidFill>
                <a:latin typeface="Consolas" pitchFamily="49" charset="0"/>
                <a:ea typeface="楷体" pitchFamily="49" charset="-122"/>
                <a:cs typeface="Consolas" pitchFamily="49" charset="0"/>
              </a:endParaRPr>
            </a:p>
          </p:txBody>
        </p:sp>
        <p:sp>
          <p:nvSpPr>
            <p:cNvPr id="18" name="TextBox 17"/>
            <p:cNvSpPr txBox="1"/>
            <p:nvPr/>
          </p:nvSpPr>
          <p:spPr>
            <a:xfrm>
              <a:off x="1285852" y="3071816"/>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smtClean="0">
                  <a:solidFill>
                    <a:srgbClr val="0000FF"/>
                  </a:solidFill>
                  <a:latin typeface="Consolas" pitchFamily="49" charset="0"/>
                  <a:ea typeface="楷体" pitchFamily="49" charset="-122"/>
                  <a:cs typeface="Consolas" pitchFamily="49" charset="0"/>
                </a:rPr>
                <a:t>1</a:t>
              </a:r>
              <a:endParaRPr lang="zh-CN" altLang="en-US" sz="1600" smtClean="0">
                <a:solidFill>
                  <a:srgbClr val="0000FF"/>
                </a:solidFill>
                <a:latin typeface="Consolas" pitchFamily="49" charset="0"/>
                <a:ea typeface="楷体" pitchFamily="49" charset="-122"/>
                <a:cs typeface="Consolas" pitchFamily="49" charset="0"/>
              </a:endParaRPr>
            </a:p>
          </p:txBody>
        </p:sp>
        <p:sp>
          <p:nvSpPr>
            <p:cNvPr id="19" name="TextBox 18"/>
            <p:cNvSpPr txBox="1"/>
            <p:nvPr/>
          </p:nvSpPr>
          <p:spPr>
            <a:xfrm>
              <a:off x="1928794" y="2592309"/>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smtClean="0">
                  <a:solidFill>
                    <a:srgbClr val="0000FF"/>
                  </a:solidFill>
                  <a:latin typeface="Consolas" pitchFamily="49" charset="0"/>
                  <a:ea typeface="楷体" pitchFamily="49" charset="-122"/>
                  <a:cs typeface="Consolas" pitchFamily="49" charset="0"/>
                </a:rPr>
                <a:t>1</a:t>
              </a:r>
              <a:endParaRPr lang="zh-CN" altLang="en-US" sz="1600" smtClean="0">
                <a:solidFill>
                  <a:srgbClr val="0000FF"/>
                </a:solidFill>
                <a:latin typeface="Consolas" pitchFamily="49" charset="0"/>
                <a:ea typeface="楷体" pitchFamily="49" charset="-122"/>
                <a:cs typeface="Consolas" pitchFamily="49" charset="0"/>
              </a:endParaRPr>
            </a:p>
          </p:txBody>
        </p:sp>
        <p:sp>
          <p:nvSpPr>
            <p:cNvPr id="20" name="TextBox 19"/>
            <p:cNvSpPr txBox="1"/>
            <p:nvPr/>
          </p:nvSpPr>
          <p:spPr>
            <a:xfrm>
              <a:off x="2285984" y="2020805"/>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smtClean="0">
                  <a:solidFill>
                    <a:srgbClr val="0000FF"/>
                  </a:solidFill>
                  <a:latin typeface="Consolas" pitchFamily="49" charset="0"/>
                  <a:ea typeface="楷体" pitchFamily="49" charset="-122"/>
                  <a:cs typeface="Consolas" pitchFamily="49" charset="0"/>
                </a:rPr>
                <a:t>2</a:t>
              </a:r>
              <a:endParaRPr lang="zh-CN" altLang="en-US" sz="1600" smtClean="0">
                <a:solidFill>
                  <a:srgbClr val="0000FF"/>
                </a:solidFill>
                <a:latin typeface="Consolas" pitchFamily="49" charset="0"/>
                <a:ea typeface="楷体" pitchFamily="49" charset="-122"/>
                <a:cs typeface="Consolas" pitchFamily="49" charset="0"/>
              </a:endParaRPr>
            </a:p>
          </p:txBody>
        </p:sp>
      </p:grpSp>
      <p:grpSp>
        <p:nvGrpSpPr>
          <p:cNvPr id="9" name="组合 35"/>
          <p:cNvGrpSpPr/>
          <p:nvPr/>
        </p:nvGrpSpPr>
        <p:grpSpPr>
          <a:xfrm>
            <a:off x="4637256" y="2666995"/>
            <a:ext cx="2363636" cy="2147261"/>
            <a:chOff x="4637256" y="2000246"/>
            <a:chExt cx="1935008" cy="1610446"/>
          </a:xfrm>
        </p:grpSpPr>
        <p:sp>
          <p:nvSpPr>
            <p:cNvPr id="21" name="椭圆 20"/>
            <p:cNvSpPr/>
            <p:nvPr/>
          </p:nvSpPr>
          <p:spPr>
            <a:xfrm>
              <a:off x="4637256" y="2547401"/>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22" name="椭圆 21"/>
            <p:cNvSpPr/>
            <p:nvPr/>
          </p:nvSpPr>
          <p:spPr>
            <a:xfrm>
              <a:off x="5351636" y="3214692"/>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23" name="椭圆 22"/>
            <p:cNvSpPr/>
            <p:nvPr/>
          </p:nvSpPr>
          <p:spPr>
            <a:xfrm>
              <a:off x="5351636" y="2000246"/>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cxnSp>
          <p:nvCxnSpPr>
            <p:cNvPr id="24" name="直接连接符 23"/>
            <p:cNvCxnSpPr>
              <a:stCxn id="23" idx="2"/>
              <a:endCxn id="21" idx="7"/>
            </p:cNvCxnSpPr>
            <p:nvPr/>
          </p:nvCxnSpPr>
          <p:spPr>
            <a:xfrm rot="10800000" flipV="1">
              <a:off x="4975264" y="2198246"/>
              <a:ext cx="376373" cy="407148"/>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cxnSp>
          <p:nvCxnSpPr>
            <p:cNvPr id="25" name="直接连接符 24"/>
            <p:cNvCxnSpPr>
              <a:stCxn id="21" idx="5"/>
              <a:endCxn id="22" idx="2"/>
            </p:cNvCxnSpPr>
            <p:nvPr/>
          </p:nvCxnSpPr>
          <p:spPr>
            <a:xfrm rot="16200000" flipH="1">
              <a:off x="4899807" y="2960863"/>
              <a:ext cx="527284" cy="376373"/>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sp>
          <p:nvSpPr>
            <p:cNvPr id="26" name="TextBox 25"/>
            <p:cNvSpPr txBox="1"/>
            <p:nvPr/>
          </p:nvSpPr>
          <p:spPr>
            <a:xfrm>
              <a:off x="4994446" y="2071684"/>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smtClean="0">
                  <a:solidFill>
                    <a:srgbClr val="0000FF"/>
                  </a:solidFill>
                  <a:latin typeface="Consolas" pitchFamily="49" charset="0"/>
                  <a:ea typeface="楷体" pitchFamily="49" charset="-122"/>
                  <a:cs typeface="Consolas" pitchFamily="49" charset="0"/>
                </a:rPr>
                <a:t>1</a:t>
              </a:r>
              <a:endParaRPr lang="zh-CN" altLang="en-US" sz="1600" smtClean="0">
                <a:solidFill>
                  <a:srgbClr val="0000FF"/>
                </a:solidFill>
                <a:latin typeface="Consolas" pitchFamily="49" charset="0"/>
                <a:ea typeface="楷体" pitchFamily="49" charset="-122"/>
                <a:cs typeface="Consolas" pitchFamily="49" charset="0"/>
              </a:endParaRPr>
            </a:p>
          </p:txBody>
        </p:sp>
        <p:sp>
          <p:nvSpPr>
            <p:cNvPr id="27" name="TextBox 26"/>
            <p:cNvSpPr txBox="1"/>
            <p:nvPr/>
          </p:nvSpPr>
          <p:spPr>
            <a:xfrm>
              <a:off x="4994446" y="3071816"/>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smtClean="0">
                  <a:solidFill>
                    <a:srgbClr val="0000FF"/>
                  </a:solidFill>
                  <a:latin typeface="Consolas" pitchFamily="49" charset="0"/>
                  <a:ea typeface="楷体" pitchFamily="49" charset="-122"/>
                  <a:cs typeface="Consolas" pitchFamily="49" charset="0"/>
                </a:rPr>
                <a:t>1</a:t>
              </a:r>
              <a:endParaRPr lang="zh-CN" altLang="en-US" sz="1600" smtClean="0">
                <a:solidFill>
                  <a:srgbClr val="0000FF"/>
                </a:solidFill>
                <a:latin typeface="Consolas" pitchFamily="49" charset="0"/>
                <a:ea typeface="楷体" pitchFamily="49" charset="-122"/>
                <a:cs typeface="Consolas" pitchFamily="49" charset="0"/>
              </a:endParaRPr>
            </a:p>
          </p:txBody>
        </p:sp>
        <p:sp>
          <p:nvSpPr>
            <p:cNvPr id="28" name="TextBox 27"/>
            <p:cNvSpPr txBox="1"/>
            <p:nvPr/>
          </p:nvSpPr>
          <p:spPr>
            <a:xfrm>
              <a:off x="5638098" y="2592309"/>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smtClean="0">
                  <a:solidFill>
                    <a:srgbClr val="0000FF"/>
                  </a:solidFill>
                  <a:latin typeface="Consolas" pitchFamily="49" charset="0"/>
                  <a:ea typeface="楷体" pitchFamily="49" charset="-122"/>
                  <a:cs typeface="Consolas" pitchFamily="49" charset="0"/>
                </a:rPr>
                <a:t>1</a:t>
              </a:r>
              <a:endParaRPr lang="zh-CN" altLang="en-US" sz="1600" smtClean="0">
                <a:solidFill>
                  <a:srgbClr val="0000FF"/>
                </a:solidFill>
                <a:latin typeface="Consolas" pitchFamily="49" charset="0"/>
                <a:ea typeface="楷体" pitchFamily="49" charset="-122"/>
                <a:cs typeface="Consolas" pitchFamily="49" charset="0"/>
              </a:endParaRPr>
            </a:p>
          </p:txBody>
        </p:sp>
        <p:cxnSp>
          <p:nvCxnSpPr>
            <p:cNvPr id="29" name="直接连接符 28"/>
            <p:cNvCxnSpPr/>
            <p:nvPr/>
          </p:nvCxnSpPr>
          <p:spPr>
            <a:xfrm rot="5400000">
              <a:off x="5158231" y="2804675"/>
              <a:ext cx="818446" cy="1588"/>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sp>
          <p:nvSpPr>
            <p:cNvPr id="30" name="椭圆 29"/>
            <p:cNvSpPr/>
            <p:nvPr/>
          </p:nvSpPr>
          <p:spPr>
            <a:xfrm>
              <a:off x="6176264" y="2571750"/>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grpSp>
      <p:grpSp>
        <p:nvGrpSpPr>
          <p:cNvPr id="11" name="组合 36"/>
          <p:cNvGrpSpPr/>
          <p:nvPr/>
        </p:nvGrpSpPr>
        <p:grpSpPr>
          <a:xfrm>
            <a:off x="3071802" y="3071809"/>
            <a:ext cx="1357322" cy="738190"/>
            <a:chOff x="3071802" y="2303859"/>
            <a:chExt cx="1357322" cy="553643"/>
          </a:xfrm>
        </p:grpSpPr>
        <p:sp>
          <p:nvSpPr>
            <p:cNvPr id="31" name="右箭头 30"/>
            <p:cNvSpPr/>
            <p:nvPr/>
          </p:nvSpPr>
          <p:spPr>
            <a:xfrm>
              <a:off x="3071802" y="2643188"/>
              <a:ext cx="1357322" cy="214314"/>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33" name="TextBox 32"/>
            <p:cNvSpPr txBox="1"/>
            <p:nvPr/>
          </p:nvSpPr>
          <p:spPr>
            <a:xfrm>
              <a:off x="3286116" y="2303859"/>
              <a:ext cx="1143008" cy="260937"/>
            </a:xfrm>
            <a:prstGeom prst="rect">
              <a:avLst/>
            </a:prstGeom>
            <a:noFill/>
          </p:spPr>
          <p:txBody>
            <a:bodyPr wrap="square" lIns="0" tIns="0" rIns="0" bIns="0" rtlCol="0">
              <a:spAutoFit/>
            </a:bodyPr>
            <a:lstStyle/>
            <a:p>
              <a:pPr algn="l">
                <a:lnSpc>
                  <a:spcPts val="3000"/>
                </a:lnSpc>
                <a:spcBef>
                  <a:spcPts val="0"/>
                </a:spcBef>
              </a:pPr>
              <a:r>
                <a:rPr lang="en-US" altLang="zh-CN" sz="1800" smtClean="0">
                  <a:solidFill>
                    <a:srgbClr val="0000FF"/>
                  </a:solidFill>
                  <a:latin typeface="Consolas" pitchFamily="49" charset="0"/>
                  <a:ea typeface="楷体" pitchFamily="49" charset="-122"/>
                  <a:cs typeface="Consolas" pitchFamily="49" charset="0"/>
                </a:rPr>
                <a:t>Kruskal</a:t>
              </a:r>
              <a:endParaRPr lang="zh-CN" altLang="en-US" sz="1800" smtClean="0">
                <a:solidFill>
                  <a:srgbClr val="0000FF"/>
                </a:solidFill>
                <a:latin typeface="Consolas" pitchFamily="49" charset="0"/>
                <a:ea typeface="楷体" pitchFamily="49" charset="-122"/>
                <a:cs typeface="Consolas" pitchFamily="49" charset="0"/>
              </a:endParaRPr>
            </a:p>
          </p:txBody>
        </p:sp>
      </p:grpSp>
      <p:sp>
        <p:nvSpPr>
          <p:cNvPr id="35" name="椭圆 34"/>
          <p:cNvSpPr/>
          <p:nvPr/>
        </p:nvSpPr>
        <p:spPr>
          <a:xfrm>
            <a:off x="5286380" y="3272365"/>
            <a:ext cx="285752" cy="857256"/>
          </a:xfrm>
          <a:prstGeom prst="ellipse">
            <a:avLst/>
          </a:prstGeom>
          <a:ln w="28575">
            <a:solidFill>
              <a:srgbClr val="FF00FF"/>
            </a:solid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grpSp>
        <p:nvGrpSpPr>
          <p:cNvPr id="13" name="组合 37"/>
          <p:cNvGrpSpPr/>
          <p:nvPr/>
        </p:nvGrpSpPr>
        <p:grpSpPr>
          <a:xfrm>
            <a:off x="285720" y="428604"/>
            <a:ext cx="1000100" cy="785817"/>
            <a:chOff x="5703182" y="3835411"/>
            <a:chExt cx="1238250" cy="1236663"/>
          </a:xfrm>
        </p:grpSpPr>
        <p:grpSp>
          <p:nvGrpSpPr>
            <p:cNvPr id="15" name="Group 19"/>
            <p:cNvGrpSpPr>
              <a:grpSpLocks/>
            </p:cNvGrpSpPr>
            <p:nvPr/>
          </p:nvGrpSpPr>
          <p:grpSpPr bwMode="auto">
            <a:xfrm>
              <a:off x="5703182" y="3835411"/>
              <a:ext cx="1238250" cy="1236663"/>
              <a:chOff x="810" y="845"/>
              <a:chExt cx="827" cy="826"/>
            </a:xfrm>
          </p:grpSpPr>
          <p:sp>
            <p:nvSpPr>
              <p:cNvPr id="43"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44"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45"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grpSp>
        <p:sp>
          <p:nvSpPr>
            <p:cNvPr id="42" name="Text Box 23"/>
            <p:cNvSpPr txBox="1">
              <a:spLocks noChangeArrowheads="1"/>
            </p:cNvSpPr>
            <p:nvPr/>
          </p:nvSpPr>
          <p:spPr bwMode="gray">
            <a:xfrm>
              <a:off x="5767676" y="4154859"/>
              <a:ext cx="1082674" cy="557010"/>
            </a:xfrm>
            <a:prstGeom prst="rect">
              <a:avLst/>
            </a:prstGeom>
            <a:noFill/>
            <a:ln w="9525" algn="ctr">
              <a:noFill/>
              <a:miter lim="800000"/>
              <a:headEnd/>
              <a:tailEnd/>
            </a:ln>
          </p:spPr>
          <p:txBody>
            <a:bodyPr>
              <a:spAutoFit/>
            </a:bodyP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39" name="灯片编号占位符 38"/>
          <p:cNvSpPr>
            <a:spLocks noGrp="1"/>
          </p:cNvSpPr>
          <p:nvPr>
            <p:ph type="sldNum" sz="quarter" idx="12"/>
          </p:nvPr>
        </p:nvSpPr>
        <p:spPr/>
        <p:txBody>
          <a:bodyPr/>
          <a:lstStyle/>
          <a:p>
            <a:fld id="{36E68863-33C2-4D6D-B9FA-F4917E910219}" type="slidenum">
              <a:rPr lang="en-US" altLang="zh-CN" smtClean="0"/>
              <a:pPr/>
              <a:t>25</a:t>
            </a:fld>
            <a:r>
              <a:rPr lang="en-US" altLang="zh-CN" smtClean="0"/>
              <a:t>/35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childTnLst>
                          </p:cTn>
                        </p:par>
                        <p:par>
                          <p:cTn id="22" fill="hold">
                            <p:stCondLst>
                              <p:cond delay="0"/>
                            </p:stCondLst>
                            <p:childTnLst>
                              <p:par>
                                <p:cTn id="23" presetID="26" presetClass="emph" presetSubtype="0" fill="hold" grpId="1" nodeType="afterEffect">
                                  <p:stCondLst>
                                    <p:cond delay="0"/>
                                  </p:stCondLst>
                                  <p:childTnLst>
                                    <p:animEffect transition="out" filter="fade">
                                      <p:cBhvr>
                                        <p:cTn id="24" dur="500" tmFilter="0, 0; .2, .5; .8, .5; 1, 0"/>
                                        <p:tgtEl>
                                          <p:spTgt spid="35"/>
                                        </p:tgtEl>
                                      </p:cBhvr>
                                    </p:animEffect>
                                    <p:animScale>
                                      <p:cBhvr>
                                        <p:cTn id="25" dur="250" autoRev="1" fill="hold"/>
                                        <p:tgtEl>
                                          <p:spTgt spid="3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5" grpId="0" animBg="1"/>
      <p:bldP spid="35"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42944" y="857232"/>
            <a:ext cx="7643898" cy="2871221"/>
          </a:xfrm>
          <a:prstGeom prst="rect">
            <a:avLst/>
          </a:prstGeom>
          <a:noFill/>
          <a:ln>
            <a:noFill/>
          </a:ln>
          <a:effectLst/>
          <a:scene3d>
            <a:camera prst="orthographicFront">
              <a:rot lat="0" lon="0" rev="0"/>
            </a:camera>
            <a:lightRig rig="contrasting" dir="t">
              <a:rot lat="0" lon="0" rev="1500000"/>
            </a:lightRig>
          </a:scene3d>
          <a:sp3d prstMaterial="metal">
            <a:bevelT w="88900" h="88900"/>
          </a:sp3d>
        </p:spPr>
        <p:txBody>
          <a:bodyPr wrap="square" tIns="108000" rtlCol="0">
            <a:spAutoFit/>
          </a:bodyPr>
          <a:lstStyle/>
          <a:p>
            <a:pPr algn="l">
              <a:lnSpc>
                <a:spcPct val="150000"/>
              </a:lnSpc>
              <a:spcBef>
                <a:spcPts val="0"/>
              </a:spcBef>
            </a:pPr>
            <a:r>
              <a:rPr lang="zh-CN" altLang="en-US" sz="2000" smtClean="0">
                <a:solidFill>
                  <a:srgbClr val="0000FF"/>
                </a:solidFill>
                <a:latin typeface="Consolas" pitchFamily="49" charset="0"/>
                <a:ea typeface="楷体" pitchFamily="49" charset="-122"/>
                <a:cs typeface="Consolas" pitchFamily="49" charset="0"/>
              </a:rPr>
              <a:t>对某个带权连通图构造最小生成树，以下说法中正确的是（  ）。</a:t>
            </a:r>
          </a:p>
          <a:p>
            <a:pPr algn="l">
              <a:lnSpc>
                <a:spcPct val="150000"/>
              </a:lnSpc>
              <a:spcBef>
                <a:spcPts val="0"/>
              </a:spcBef>
            </a:pPr>
            <a:r>
              <a:rPr lang="en-US" altLang="zh-CN" sz="2000" smtClean="0">
                <a:solidFill>
                  <a:srgbClr val="0000FF"/>
                </a:solidFill>
                <a:latin typeface="Consolas" pitchFamily="49" charset="0"/>
                <a:ea typeface="仿宋" pitchFamily="49" charset="-122"/>
                <a:cs typeface="Consolas" pitchFamily="49" charset="0"/>
              </a:rPr>
              <a:t>Ⅰ</a:t>
            </a:r>
            <a:r>
              <a:rPr lang="en-US"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该图的所有最小生成树的总代价一定是唯一的</a:t>
            </a:r>
          </a:p>
          <a:p>
            <a:pPr algn="l">
              <a:lnSpc>
                <a:spcPct val="150000"/>
              </a:lnSpc>
              <a:spcBef>
                <a:spcPts val="0"/>
              </a:spcBef>
            </a:pPr>
            <a:r>
              <a:rPr lang="en-US" altLang="zh-CN" sz="2000" smtClean="0">
                <a:solidFill>
                  <a:srgbClr val="0000FF"/>
                </a:solidFill>
                <a:latin typeface="Consolas" pitchFamily="49" charset="0"/>
                <a:ea typeface="仿宋" pitchFamily="49" charset="-122"/>
                <a:cs typeface="Consolas" pitchFamily="49" charset="0"/>
              </a:rPr>
              <a:t>Ⅱ</a:t>
            </a:r>
            <a:r>
              <a:rPr lang="en-US"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该图的最小生成树是唯一的</a:t>
            </a:r>
          </a:p>
          <a:p>
            <a:pPr algn="l">
              <a:lnSpc>
                <a:spcPct val="150000"/>
              </a:lnSpc>
              <a:spcBef>
                <a:spcPts val="0"/>
              </a:spcBef>
            </a:pPr>
            <a:r>
              <a:rPr lang="en-US" altLang="zh-CN" sz="2000" smtClean="0">
                <a:solidFill>
                  <a:srgbClr val="0000FF"/>
                </a:solidFill>
                <a:latin typeface="Consolas" pitchFamily="49" charset="0"/>
                <a:ea typeface="仿宋" pitchFamily="49" charset="-122"/>
                <a:cs typeface="Consolas" pitchFamily="49" charset="0"/>
              </a:rPr>
              <a:t>Ⅲ</a:t>
            </a:r>
            <a:r>
              <a:rPr lang="en-US"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用</a:t>
            </a:r>
            <a:r>
              <a:rPr lang="en-US" sz="2000" smtClean="0">
                <a:solidFill>
                  <a:srgbClr val="0000FF"/>
                </a:solidFill>
                <a:latin typeface="Consolas" pitchFamily="49" charset="0"/>
                <a:ea typeface="仿宋" pitchFamily="49" charset="-122"/>
                <a:cs typeface="Consolas" pitchFamily="49" charset="0"/>
              </a:rPr>
              <a:t>Prim</a:t>
            </a:r>
            <a:r>
              <a:rPr lang="zh-CN" altLang="en-US" sz="2000" smtClean="0">
                <a:solidFill>
                  <a:srgbClr val="0000FF"/>
                </a:solidFill>
                <a:latin typeface="Consolas" pitchFamily="49" charset="0"/>
                <a:ea typeface="仿宋" pitchFamily="49" charset="-122"/>
                <a:cs typeface="Consolas" pitchFamily="49" charset="0"/>
              </a:rPr>
              <a:t>算法从不同顶点开始构造的所有最小生成树一定相同</a:t>
            </a:r>
          </a:p>
          <a:p>
            <a:pPr algn="l">
              <a:lnSpc>
                <a:spcPct val="150000"/>
              </a:lnSpc>
              <a:spcBef>
                <a:spcPts val="0"/>
              </a:spcBef>
            </a:pPr>
            <a:r>
              <a:rPr lang="en-US" altLang="zh-CN" sz="2000" smtClean="0">
                <a:solidFill>
                  <a:srgbClr val="0000FF"/>
                </a:solidFill>
                <a:latin typeface="Consolas" pitchFamily="49" charset="0"/>
                <a:ea typeface="仿宋" pitchFamily="49" charset="-122"/>
                <a:cs typeface="Consolas" pitchFamily="49" charset="0"/>
              </a:rPr>
              <a:t>Ⅳ</a:t>
            </a:r>
            <a:r>
              <a:rPr lang="en-US"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使用</a:t>
            </a:r>
            <a:r>
              <a:rPr lang="en-US" altLang="zh-CN" sz="2000" smtClean="0">
                <a:solidFill>
                  <a:srgbClr val="0000FF"/>
                </a:solidFill>
                <a:latin typeface="Consolas" pitchFamily="49" charset="0"/>
                <a:ea typeface="仿宋" pitchFamily="49" charset="-122"/>
                <a:cs typeface="Consolas" pitchFamily="49" charset="0"/>
              </a:rPr>
              <a:t>Prim</a:t>
            </a:r>
            <a:r>
              <a:rPr lang="zh-CN" altLang="en-US" sz="2000" smtClean="0">
                <a:solidFill>
                  <a:srgbClr val="0000FF"/>
                </a:solidFill>
                <a:latin typeface="Consolas" pitchFamily="49" charset="0"/>
                <a:ea typeface="仿宋" pitchFamily="49" charset="-122"/>
                <a:cs typeface="Consolas" pitchFamily="49" charset="0"/>
              </a:rPr>
              <a:t>和</a:t>
            </a:r>
            <a:r>
              <a:rPr lang="en-US" sz="2000" smtClean="0">
                <a:solidFill>
                  <a:srgbClr val="0000FF"/>
                </a:solidFill>
                <a:latin typeface="Consolas" pitchFamily="49" charset="0"/>
                <a:ea typeface="仿宋" pitchFamily="49" charset="-122"/>
                <a:cs typeface="Consolas" pitchFamily="49" charset="0"/>
              </a:rPr>
              <a:t>Kruskal</a:t>
            </a:r>
            <a:r>
              <a:rPr lang="zh-CN" altLang="en-US" sz="2000" smtClean="0">
                <a:solidFill>
                  <a:srgbClr val="0000FF"/>
                </a:solidFill>
                <a:latin typeface="Consolas" pitchFamily="49" charset="0"/>
                <a:ea typeface="仿宋" pitchFamily="49" charset="-122"/>
                <a:cs typeface="Consolas" pitchFamily="49" charset="0"/>
              </a:rPr>
              <a:t>算法得到的最小生成树总不相同</a:t>
            </a:r>
          </a:p>
          <a:p>
            <a:pPr algn="l">
              <a:lnSpc>
                <a:spcPct val="150000"/>
              </a:lnSpc>
              <a:spcBef>
                <a:spcPts val="0"/>
              </a:spcBef>
            </a:pPr>
            <a:r>
              <a:rPr lang="en-US" sz="2000" smtClean="0">
                <a:solidFill>
                  <a:srgbClr val="0000FF"/>
                </a:solidFill>
                <a:latin typeface="Consolas" pitchFamily="49" charset="0"/>
                <a:ea typeface="楷体" pitchFamily="49" charset="-122"/>
                <a:cs typeface="Consolas" pitchFamily="49" charset="0"/>
              </a:rPr>
              <a:t> A.</a:t>
            </a:r>
            <a:r>
              <a:rPr lang="zh-CN" altLang="en-US" sz="2000" smtClean="0">
                <a:solidFill>
                  <a:srgbClr val="0000FF"/>
                </a:solidFill>
                <a:latin typeface="Consolas" pitchFamily="49" charset="0"/>
                <a:ea typeface="楷体" pitchFamily="49" charset="-122"/>
                <a:cs typeface="Consolas" pitchFamily="49" charset="0"/>
              </a:rPr>
              <a:t>仅</a:t>
            </a:r>
            <a:r>
              <a:rPr lang="en-US" altLang="zh-CN" sz="2000" smtClean="0">
                <a:solidFill>
                  <a:srgbClr val="0000FF"/>
                </a:solidFill>
                <a:latin typeface="Consolas" pitchFamily="49" charset="0"/>
                <a:ea typeface="楷体" pitchFamily="49" charset="-122"/>
                <a:cs typeface="Consolas" pitchFamily="49" charset="0"/>
              </a:rPr>
              <a:t>Ⅰ</a:t>
            </a:r>
            <a:r>
              <a:rPr lang="en-US" sz="2000" smtClean="0">
                <a:solidFill>
                  <a:srgbClr val="0000FF"/>
                </a:solidFill>
                <a:latin typeface="Consolas" pitchFamily="49" charset="0"/>
                <a:ea typeface="楷体" pitchFamily="49" charset="-122"/>
                <a:cs typeface="Consolas" pitchFamily="49" charset="0"/>
              </a:rPr>
              <a:t>	  B.</a:t>
            </a:r>
            <a:r>
              <a:rPr lang="zh-CN" altLang="en-US" sz="2000" smtClean="0">
                <a:solidFill>
                  <a:srgbClr val="0000FF"/>
                </a:solidFill>
                <a:latin typeface="Consolas" pitchFamily="49" charset="0"/>
                <a:ea typeface="楷体" pitchFamily="49" charset="-122"/>
                <a:cs typeface="Consolas" pitchFamily="49" charset="0"/>
              </a:rPr>
              <a:t>仅</a:t>
            </a:r>
            <a:r>
              <a:rPr lang="en-US" altLang="zh-CN" sz="2000" smtClean="0">
                <a:solidFill>
                  <a:srgbClr val="0000FF"/>
                </a:solidFill>
                <a:latin typeface="Consolas" pitchFamily="49" charset="0"/>
                <a:ea typeface="楷体" pitchFamily="49" charset="-122"/>
                <a:cs typeface="Consolas" pitchFamily="49" charset="0"/>
              </a:rPr>
              <a:t>Ⅱ</a:t>
            </a:r>
            <a:r>
              <a:rPr lang="en-US" sz="2000" smtClean="0">
                <a:solidFill>
                  <a:srgbClr val="0000FF"/>
                </a:solidFill>
                <a:latin typeface="Consolas" pitchFamily="49" charset="0"/>
                <a:ea typeface="楷体" pitchFamily="49" charset="-122"/>
                <a:cs typeface="Consolas" pitchFamily="49" charset="0"/>
              </a:rPr>
              <a:t>	C.</a:t>
            </a:r>
            <a:r>
              <a:rPr lang="zh-CN" altLang="en-US" sz="2000" smtClean="0">
                <a:solidFill>
                  <a:srgbClr val="0000FF"/>
                </a:solidFill>
                <a:latin typeface="Consolas" pitchFamily="49" charset="0"/>
                <a:ea typeface="楷体" pitchFamily="49" charset="-122"/>
                <a:cs typeface="Consolas" pitchFamily="49" charset="0"/>
              </a:rPr>
              <a:t>仅</a:t>
            </a:r>
            <a:r>
              <a:rPr lang="en-US" altLang="zh-CN" sz="2000" smtClean="0">
                <a:solidFill>
                  <a:srgbClr val="0000FF"/>
                </a:solidFill>
                <a:latin typeface="Consolas" pitchFamily="49" charset="0"/>
                <a:ea typeface="楷体" pitchFamily="49" charset="-122"/>
                <a:cs typeface="Consolas" pitchFamily="49" charset="0"/>
              </a:rPr>
              <a:t>Ⅰ</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Ⅲ</a:t>
            </a:r>
            <a:r>
              <a:rPr lang="en-US"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仅</a:t>
            </a:r>
            <a:r>
              <a:rPr lang="en-US" altLang="zh-CN" sz="2000" smtClean="0">
                <a:solidFill>
                  <a:srgbClr val="0000FF"/>
                </a:solidFill>
                <a:latin typeface="Consolas" pitchFamily="49" charset="0"/>
                <a:ea typeface="楷体" pitchFamily="49" charset="-122"/>
                <a:cs typeface="Consolas" pitchFamily="49" charset="0"/>
              </a:rPr>
              <a:t>Ⅱ</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Ⅳ</a:t>
            </a:r>
          </a:p>
        </p:txBody>
      </p:sp>
      <p:sp>
        <p:nvSpPr>
          <p:cNvPr id="9" name="TextBox 8"/>
          <p:cNvSpPr txBox="1"/>
          <p:nvPr/>
        </p:nvSpPr>
        <p:spPr>
          <a:xfrm>
            <a:off x="7072330" y="1451748"/>
            <a:ext cx="357190" cy="477054"/>
          </a:xfrm>
          <a:prstGeom prst="rect">
            <a:avLst/>
          </a:prstGeom>
          <a:noFill/>
        </p:spPr>
        <p:txBody>
          <a:bodyPr wrap="square" rtlCol="0">
            <a:spAutoFit/>
          </a:bodyPr>
          <a:lstStyle/>
          <a:p>
            <a:pPr algn="l">
              <a:lnSpc>
                <a:spcPts val="3000"/>
              </a:lnSpc>
              <a:spcBef>
                <a:spcPts val="0"/>
              </a:spcBef>
            </a:pPr>
            <a:r>
              <a:rPr lang="zh-CN" altLang="en-US" smtClean="0">
                <a:solidFill>
                  <a:srgbClr val="FF0000"/>
                </a:solidFill>
                <a:latin typeface="Consolas" pitchFamily="49" charset="0"/>
                <a:ea typeface="楷体" pitchFamily="49" charset="-122"/>
                <a:cs typeface="Consolas" pitchFamily="49" charset="0"/>
                <a:sym typeface="Symbol"/>
              </a:rPr>
              <a:t></a:t>
            </a:r>
            <a:endParaRPr lang="zh-CN" altLang="en-US" smtClean="0">
              <a:solidFill>
                <a:srgbClr val="FF0000"/>
              </a:solidFill>
              <a:latin typeface="Consolas" pitchFamily="49" charset="0"/>
              <a:ea typeface="楷体" pitchFamily="49" charset="-122"/>
              <a:cs typeface="Consolas" pitchFamily="49" charset="0"/>
            </a:endParaRPr>
          </a:p>
        </p:txBody>
      </p:sp>
      <p:sp>
        <p:nvSpPr>
          <p:cNvPr id="10" name="TextBox 9"/>
          <p:cNvSpPr txBox="1"/>
          <p:nvPr/>
        </p:nvSpPr>
        <p:spPr>
          <a:xfrm>
            <a:off x="7643834" y="2857496"/>
            <a:ext cx="500066" cy="477054"/>
          </a:xfrm>
          <a:prstGeom prst="rect">
            <a:avLst/>
          </a:prstGeom>
          <a:noFill/>
        </p:spPr>
        <p:txBody>
          <a:bodyPr wrap="square" rtlCol="0">
            <a:spAutoFit/>
          </a:bodyPr>
          <a:lstStyle/>
          <a:p>
            <a:pPr algn="l">
              <a:lnSpc>
                <a:spcPts val="3000"/>
              </a:lnSpc>
              <a:spcBef>
                <a:spcPts val="0"/>
              </a:spcBef>
            </a:pPr>
            <a:r>
              <a:rPr lang="en-US" altLang="zh-CN" smtClean="0">
                <a:solidFill>
                  <a:srgbClr val="FF0000"/>
                </a:solidFill>
                <a:latin typeface="Consolas" pitchFamily="49" charset="0"/>
                <a:ea typeface="宋体"/>
                <a:cs typeface="Consolas" pitchFamily="49" charset="0"/>
                <a:sym typeface="Symbol"/>
              </a:rPr>
              <a:t>×</a:t>
            </a:r>
            <a:endParaRPr lang="zh-CN" altLang="en-US" smtClean="0">
              <a:solidFill>
                <a:srgbClr val="FF0000"/>
              </a:solidFill>
              <a:latin typeface="Consolas" pitchFamily="49" charset="0"/>
              <a:ea typeface="楷体" pitchFamily="49" charset="-122"/>
              <a:cs typeface="Consolas" pitchFamily="49" charset="0"/>
            </a:endParaRPr>
          </a:p>
        </p:txBody>
      </p:sp>
      <p:sp>
        <p:nvSpPr>
          <p:cNvPr id="11" name="TextBox 10"/>
          <p:cNvSpPr txBox="1"/>
          <p:nvPr/>
        </p:nvSpPr>
        <p:spPr>
          <a:xfrm>
            <a:off x="1428728" y="3786190"/>
            <a:ext cx="428628" cy="446854"/>
          </a:xfrm>
          <a:prstGeom prst="rect">
            <a:avLst/>
          </a:prstGeom>
          <a:noFill/>
        </p:spPr>
        <p:txBody>
          <a:bodyPr wrap="square" rtlCol="0">
            <a:spAutoFit/>
          </a:bodyPr>
          <a:lstStyle/>
          <a:p>
            <a:pPr algn="l">
              <a:lnSpc>
                <a:spcPts val="3000"/>
              </a:lnSpc>
              <a:spcBef>
                <a:spcPts val="0"/>
              </a:spcBef>
            </a:pPr>
            <a:r>
              <a:rPr lang="en-US" altLang="zh-CN" sz="2000" smtClean="0">
                <a:solidFill>
                  <a:srgbClr val="FF0000"/>
                </a:solidFill>
                <a:latin typeface="Consolas" pitchFamily="49" charset="0"/>
                <a:ea typeface="宋体"/>
                <a:cs typeface="Consolas" pitchFamily="49" charset="0"/>
                <a:sym typeface="Symbol"/>
              </a:rPr>
              <a:t>A</a:t>
            </a:r>
            <a:endParaRPr lang="zh-CN" altLang="en-US" sz="2000" smtClean="0">
              <a:solidFill>
                <a:srgbClr val="FF0000"/>
              </a:solidFill>
              <a:latin typeface="Consolas" pitchFamily="49" charset="0"/>
              <a:ea typeface="楷体" pitchFamily="49" charset="-122"/>
              <a:cs typeface="Consolas" pitchFamily="49" charset="0"/>
            </a:endParaRPr>
          </a:p>
        </p:txBody>
      </p:sp>
      <p:sp>
        <p:nvSpPr>
          <p:cNvPr id="12" name="TextBox 11"/>
          <p:cNvSpPr txBox="1"/>
          <p:nvPr/>
        </p:nvSpPr>
        <p:spPr>
          <a:xfrm>
            <a:off x="8429652" y="2380442"/>
            <a:ext cx="500066" cy="477054"/>
          </a:xfrm>
          <a:prstGeom prst="rect">
            <a:avLst/>
          </a:prstGeom>
          <a:noFill/>
        </p:spPr>
        <p:txBody>
          <a:bodyPr wrap="square" rtlCol="0">
            <a:spAutoFit/>
          </a:bodyPr>
          <a:lstStyle/>
          <a:p>
            <a:pPr algn="l">
              <a:lnSpc>
                <a:spcPts val="3000"/>
              </a:lnSpc>
              <a:spcBef>
                <a:spcPts val="0"/>
              </a:spcBef>
            </a:pPr>
            <a:r>
              <a:rPr lang="en-US" altLang="zh-CN" smtClean="0">
                <a:solidFill>
                  <a:srgbClr val="FF0000"/>
                </a:solidFill>
                <a:latin typeface="Consolas" pitchFamily="49" charset="0"/>
                <a:ea typeface="宋体"/>
                <a:cs typeface="Consolas" pitchFamily="49" charset="0"/>
                <a:sym typeface="Symbol"/>
              </a:rPr>
              <a:t>×</a:t>
            </a:r>
            <a:endParaRPr lang="zh-CN" altLang="en-US" smtClean="0">
              <a:solidFill>
                <a:srgbClr val="FF0000"/>
              </a:solidFill>
              <a:latin typeface="Consolas" pitchFamily="49" charset="0"/>
              <a:ea typeface="楷体" pitchFamily="49" charset="-122"/>
              <a:cs typeface="Consolas" pitchFamily="49" charset="0"/>
            </a:endParaRPr>
          </a:p>
        </p:txBody>
      </p:sp>
      <p:sp>
        <p:nvSpPr>
          <p:cNvPr id="13" name="TextBox 12"/>
          <p:cNvSpPr txBox="1"/>
          <p:nvPr/>
        </p:nvSpPr>
        <p:spPr>
          <a:xfrm>
            <a:off x="5000628" y="1928802"/>
            <a:ext cx="500066" cy="477054"/>
          </a:xfrm>
          <a:prstGeom prst="rect">
            <a:avLst/>
          </a:prstGeom>
          <a:noFill/>
        </p:spPr>
        <p:txBody>
          <a:bodyPr wrap="square" rtlCol="0">
            <a:spAutoFit/>
          </a:bodyPr>
          <a:lstStyle/>
          <a:p>
            <a:pPr algn="l">
              <a:lnSpc>
                <a:spcPts val="3000"/>
              </a:lnSpc>
              <a:spcBef>
                <a:spcPts val="0"/>
              </a:spcBef>
            </a:pPr>
            <a:r>
              <a:rPr lang="en-US" altLang="zh-CN" smtClean="0">
                <a:solidFill>
                  <a:srgbClr val="FF0000"/>
                </a:solidFill>
                <a:latin typeface="Consolas" pitchFamily="49" charset="0"/>
                <a:ea typeface="宋体"/>
                <a:cs typeface="Consolas" pitchFamily="49" charset="0"/>
                <a:sym typeface="Symbol"/>
              </a:rPr>
              <a:t>×</a:t>
            </a:r>
            <a:endParaRPr lang="zh-CN" altLang="en-US" smtClean="0">
              <a:solidFill>
                <a:srgbClr val="FF0000"/>
              </a:solidFill>
              <a:latin typeface="Consolas" pitchFamily="49" charset="0"/>
              <a:ea typeface="楷体" pitchFamily="49" charset="-122"/>
              <a:cs typeface="Consolas" pitchFamily="49" charset="0"/>
            </a:endParaRPr>
          </a:p>
        </p:txBody>
      </p:sp>
      <p:grpSp>
        <p:nvGrpSpPr>
          <p:cNvPr id="2" name="组合 13"/>
          <p:cNvGrpSpPr/>
          <p:nvPr/>
        </p:nvGrpSpPr>
        <p:grpSpPr>
          <a:xfrm>
            <a:off x="357158" y="214290"/>
            <a:ext cx="1000100" cy="785817"/>
            <a:chOff x="5703182" y="3835411"/>
            <a:chExt cx="1238250" cy="1236663"/>
          </a:xfrm>
        </p:grpSpPr>
        <p:grpSp>
          <p:nvGrpSpPr>
            <p:cNvPr id="3" name="Group 19"/>
            <p:cNvGrpSpPr>
              <a:grpSpLocks/>
            </p:cNvGrpSpPr>
            <p:nvPr/>
          </p:nvGrpSpPr>
          <p:grpSpPr bwMode="auto">
            <a:xfrm>
              <a:off x="5703182" y="3835411"/>
              <a:ext cx="1238250" cy="1236663"/>
              <a:chOff x="810" y="845"/>
              <a:chExt cx="827" cy="826"/>
            </a:xfrm>
          </p:grpSpPr>
          <p:sp>
            <p:nvSpPr>
              <p:cNvPr id="19"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20"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21"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grpSp>
        <p:sp>
          <p:nvSpPr>
            <p:cNvPr id="18" name="Text Box 23"/>
            <p:cNvSpPr txBox="1">
              <a:spLocks noChangeArrowheads="1"/>
            </p:cNvSpPr>
            <p:nvPr/>
          </p:nvSpPr>
          <p:spPr bwMode="gray">
            <a:xfrm>
              <a:off x="5767676" y="4154859"/>
              <a:ext cx="1082674" cy="557010"/>
            </a:xfrm>
            <a:prstGeom prst="rect">
              <a:avLst/>
            </a:prstGeom>
            <a:noFill/>
            <a:ln w="9525" algn="ctr">
              <a:noFill/>
              <a:miter lim="800000"/>
              <a:headEnd/>
              <a:tailEnd/>
            </a:ln>
          </p:spPr>
          <p:txBody>
            <a:bodyPr>
              <a:spAutoFit/>
            </a:bodyP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15" name="灯片编号占位符 14"/>
          <p:cNvSpPr>
            <a:spLocks noGrp="1"/>
          </p:cNvSpPr>
          <p:nvPr>
            <p:ph type="sldNum" sz="quarter" idx="12"/>
          </p:nvPr>
        </p:nvSpPr>
        <p:spPr/>
        <p:txBody>
          <a:bodyPr/>
          <a:lstStyle/>
          <a:p>
            <a:fld id="{36E68863-33C2-4D6D-B9FA-F4917E910219}" type="slidenum">
              <a:rPr lang="en-US" altLang="zh-CN" smtClean="0"/>
              <a:pPr/>
              <a:t>26</a:t>
            </a:fld>
            <a:r>
              <a:rPr lang="en-US" altLang="zh-CN" smtClean="0"/>
              <a:t>/35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
          <p:cNvGrpSpPr/>
          <p:nvPr/>
        </p:nvGrpSpPr>
        <p:grpSpPr>
          <a:xfrm>
            <a:off x="428596" y="285728"/>
            <a:ext cx="857256" cy="852413"/>
            <a:chOff x="785786" y="1503812"/>
            <a:chExt cx="857256" cy="639310"/>
          </a:xfrm>
        </p:grpSpPr>
        <p:sp>
          <p:nvSpPr>
            <p:cNvPr id="8"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latin typeface="Consolas" pitchFamily="49" charset="0"/>
                <a:cs typeface="Consolas" pitchFamily="49" charset="0"/>
              </a:endParaRPr>
            </a:p>
          </p:txBody>
        </p:sp>
        <p:sp>
          <p:nvSpPr>
            <p:cNvPr id="9"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smtClean="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rPr>
                <a:t>5</a:t>
              </a:r>
              <a:endParaRPr lang="en-AU" sz="280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endParaRPr>
            </a:p>
          </p:txBody>
        </p:sp>
      </p:grpSp>
      <p:sp>
        <p:nvSpPr>
          <p:cNvPr id="10" name="TextBox 9"/>
          <p:cNvSpPr txBox="1"/>
          <p:nvPr/>
        </p:nvSpPr>
        <p:spPr>
          <a:xfrm>
            <a:off x="1214414" y="525170"/>
            <a:ext cx="3071834" cy="474938"/>
          </a:xfrm>
          <a:prstGeom prst="rect">
            <a:avLst/>
          </a:prstGeom>
          <a:noFill/>
        </p:spPr>
        <p:txBody>
          <a:bodyPr wrap="square" rtlCol="0">
            <a:spAutoFit/>
          </a:bodyPr>
          <a:lstStyle/>
          <a:p>
            <a:pPr algn="l"/>
            <a:r>
              <a:rPr lang="zh-CN" altLang="en-US" smtClean="0">
                <a:solidFill>
                  <a:srgbClr val="FF0000"/>
                </a:solidFill>
                <a:latin typeface="Consolas" pitchFamily="49" charset="0"/>
                <a:ea typeface="微软雅黑" pitchFamily="34" charset="-122"/>
                <a:cs typeface="Consolas" pitchFamily="49" charset="0"/>
              </a:rPr>
              <a:t>  最 短 路 径</a:t>
            </a:r>
            <a:endParaRPr lang="zh-CN" altLang="en-US">
              <a:solidFill>
                <a:srgbClr val="FF0000"/>
              </a:solidFill>
              <a:latin typeface="Consolas" pitchFamily="49" charset="0"/>
              <a:ea typeface="微软雅黑" pitchFamily="34" charset="-122"/>
              <a:cs typeface="Consolas" pitchFamily="49" charset="0"/>
            </a:endParaRPr>
          </a:p>
        </p:txBody>
      </p:sp>
      <p:sp>
        <p:nvSpPr>
          <p:cNvPr id="11" name="TextBox 10"/>
          <p:cNvSpPr txBox="1"/>
          <p:nvPr/>
        </p:nvSpPr>
        <p:spPr>
          <a:xfrm>
            <a:off x="1214414" y="1238235"/>
            <a:ext cx="5143536" cy="44531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  单源最短路径</a:t>
            </a:r>
            <a:r>
              <a:rPr lang="en-US"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宋体"/>
                <a:cs typeface="Consolas" pitchFamily="49" charset="0"/>
                <a:sym typeface="Wingdings"/>
              </a:rPr>
              <a:t>―</a:t>
            </a:r>
            <a:r>
              <a:rPr lang="en-US"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Dijkstra</a:t>
            </a: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算法</a:t>
            </a:r>
            <a:endPar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grpSp>
        <p:nvGrpSpPr>
          <p:cNvPr id="3" name="组合 19"/>
          <p:cNvGrpSpPr/>
          <p:nvPr/>
        </p:nvGrpSpPr>
        <p:grpSpPr>
          <a:xfrm>
            <a:off x="285720" y="2000241"/>
            <a:ext cx="3286148" cy="2832861"/>
            <a:chOff x="285720" y="1500180"/>
            <a:chExt cx="3286148" cy="2124646"/>
          </a:xfrm>
        </p:grpSpPr>
        <p:sp>
          <p:nvSpPr>
            <p:cNvPr id="12" name="TextBox 11"/>
            <p:cNvSpPr txBox="1"/>
            <p:nvPr/>
          </p:nvSpPr>
          <p:spPr>
            <a:xfrm>
              <a:off x="285720" y="1500180"/>
              <a:ext cx="2714644" cy="530915"/>
            </a:xfrm>
            <a:prstGeom prst="rect">
              <a:avLst/>
            </a:prstGeom>
            <a:noFill/>
          </p:spPr>
          <p:txBody>
            <a:bodyPr wrap="square" rtlCol="0">
              <a:spAutoFit/>
            </a:bodyPr>
            <a:lstStyle/>
            <a:p>
              <a:pPr algn="l">
                <a:lnSpc>
                  <a:spcPts val="2400"/>
                </a:lnSpc>
                <a:spcBef>
                  <a:spcPts val="0"/>
                </a:spcBef>
              </a:pPr>
              <a:r>
                <a:rPr lang="zh-CN" altLang="en-US" sz="2000" smtClean="0">
                  <a:solidFill>
                    <a:srgbClr val="0000FF"/>
                  </a:solidFill>
                  <a:latin typeface="Consolas" pitchFamily="49" charset="0"/>
                  <a:ea typeface="仿宋" pitchFamily="49" charset="-122"/>
                  <a:cs typeface="Consolas" pitchFamily="49" charset="0"/>
                </a:rPr>
                <a:t>源点</a:t>
              </a:r>
              <a:r>
                <a:rPr lang="en-US" altLang="zh-CN" sz="2000" i="1" smtClean="0">
                  <a:solidFill>
                    <a:srgbClr val="0000FF"/>
                  </a:solidFill>
                  <a:latin typeface="Consolas" pitchFamily="49" charset="0"/>
                  <a:ea typeface="仿宋" pitchFamily="49" charset="-122"/>
                  <a:cs typeface="Consolas" pitchFamily="49" charset="0"/>
                </a:rPr>
                <a:t>v</a:t>
              </a:r>
              <a:r>
                <a:rPr lang="zh-CN" altLang="en-US" sz="2000" smtClean="0">
                  <a:solidFill>
                    <a:srgbClr val="0000FF"/>
                  </a:solidFill>
                  <a:latin typeface="Consolas" pitchFamily="49" charset="0"/>
                  <a:ea typeface="仿宋" pitchFamily="49" charset="-122"/>
                  <a:cs typeface="Consolas" pitchFamily="49" charset="0"/>
                </a:rPr>
                <a:t>加入</a:t>
              </a:r>
              <a:r>
                <a:rPr lang="en-US" altLang="zh-CN" sz="2000" smtClean="0">
                  <a:solidFill>
                    <a:srgbClr val="0000FF"/>
                  </a:solidFill>
                  <a:latin typeface="Consolas" pitchFamily="49" charset="0"/>
                  <a:ea typeface="仿宋" pitchFamily="49" charset="-122"/>
                  <a:cs typeface="Consolas" pitchFamily="49" charset="0"/>
                </a:rPr>
                <a:t>S</a:t>
              </a:r>
              <a:r>
                <a:rPr lang="zh-CN" altLang="en-US"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U=V-S</a:t>
              </a:r>
            </a:p>
            <a:p>
              <a:pPr algn="l">
                <a:lnSpc>
                  <a:spcPts val="2400"/>
                </a:lnSpc>
                <a:spcBef>
                  <a:spcPts val="0"/>
                </a:spcBef>
              </a:pPr>
              <a:r>
                <a:rPr lang="zh-CN" altLang="en-US" sz="2000" smtClean="0">
                  <a:solidFill>
                    <a:srgbClr val="0000FF"/>
                  </a:solidFill>
                  <a:latin typeface="Consolas" pitchFamily="49" charset="0"/>
                  <a:ea typeface="仿宋" pitchFamily="49" charset="-122"/>
                  <a:cs typeface="Consolas" pitchFamily="49" charset="0"/>
                </a:rPr>
                <a:t>初始化：</a:t>
              </a:r>
              <a:r>
                <a:rPr lang="en-US" altLang="zh-CN" sz="2000" smtClean="0">
                  <a:solidFill>
                    <a:srgbClr val="0000FF"/>
                  </a:solidFill>
                  <a:latin typeface="Consolas" pitchFamily="49" charset="0"/>
                  <a:ea typeface="仿宋" pitchFamily="49" charset="-122"/>
                  <a:cs typeface="Consolas" pitchFamily="49" charset="0"/>
                </a:rPr>
                <a:t> </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13" name="TextBox 12"/>
            <p:cNvSpPr txBox="1"/>
            <p:nvPr/>
          </p:nvSpPr>
          <p:spPr>
            <a:xfrm>
              <a:off x="357158" y="2285998"/>
              <a:ext cx="3214710" cy="133882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l">
                <a:lnSpc>
                  <a:spcPts val="2200"/>
                </a:lnSpc>
                <a:spcBef>
                  <a:spcPts val="0"/>
                </a:spcBef>
              </a:pPr>
              <a:r>
                <a:rPr lang="zh-CN" altLang="en-US" sz="1800" smtClean="0">
                  <a:solidFill>
                    <a:schemeClr val="bg1"/>
                  </a:solidFill>
                  <a:latin typeface="Consolas" pitchFamily="49" charset="0"/>
                  <a:ea typeface="楷体" pitchFamily="49" charset="-122"/>
                  <a:cs typeface="Consolas" pitchFamily="49" charset="0"/>
                </a:rPr>
                <a:t>若</a:t>
              </a:r>
              <a:r>
                <a:rPr lang="en-US" altLang="zh-CN" sz="1800" i="1" smtClean="0">
                  <a:solidFill>
                    <a:schemeClr val="bg1"/>
                  </a:solidFill>
                  <a:latin typeface="Consolas" pitchFamily="49" charset="0"/>
                  <a:ea typeface="楷体" pitchFamily="49" charset="-122"/>
                  <a:cs typeface="Consolas" pitchFamily="49" charset="0"/>
                </a:rPr>
                <a:t>v</a:t>
              </a:r>
              <a:r>
                <a:rPr lang="zh-CN" altLang="en-US" sz="1800" smtClean="0">
                  <a:solidFill>
                    <a:schemeClr val="bg1"/>
                  </a:solidFill>
                  <a:latin typeface="Consolas" pitchFamily="49" charset="0"/>
                  <a:ea typeface="楷体" pitchFamily="49" charset="-122"/>
                  <a:cs typeface="Consolas" pitchFamily="49" charset="0"/>
                </a:rPr>
                <a:t> →</a:t>
              </a:r>
              <a:r>
                <a:rPr lang="en-US" altLang="zh-CN" sz="1800" i="1" smtClean="0">
                  <a:solidFill>
                    <a:schemeClr val="bg1"/>
                  </a:solidFill>
                  <a:latin typeface="Consolas" pitchFamily="49" charset="0"/>
                  <a:ea typeface="楷体" pitchFamily="49" charset="-122"/>
                  <a:cs typeface="Consolas" pitchFamily="49" charset="0"/>
                </a:rPr>
                <a:t>i</a:t>
              </a:r>
              <a:r>
                <a:rPr lang="zh-CN" altLang="en-US" sz="1800" smtClean="0">
                  <a:solidFill>
                    <a:schemeClr val="bg1"/>
                  </a:solidFill>
                  <a:latin typeface="Consolas" pitchFamily="49" charset="0"/>
                  <a:ea typeface="楷体" pitchFamily="49" charset="-122"/>
                  <a:cs typeface="Consolas" pitchFamily="49" charset="0"/>
                </a:rPr>
                <a:t>有边：</a:t>
              </a:r>
              <a:endParaRPr lang="en-US" altLang="zh-CN" sz="1800" smtClean="0">
                <a:solidFill>
                  <a:schemeClr val="bg1"/>
                </a:solidFill>
                <a:latin typeface="Consolas" pitchFamily="49" charset="0"/>
                <a:ea typeface="楷体" pitchFamily="49" charset="-122"/>
                <a:cs typeface="Consolas" pitchFamily="49" charset="0"/>
              </a:endParaRPr>
            </a:p>
            <a:p>
              <a:pPr algn="l">
                <a:lnSpc>
                  <a:spcPts val="2200"/>
                </a:lnSpc>
                <a:spcBef>
                  <a:spcPts val="0"/>
                </a:spcBef>
              </a:pPr>
              <a:r>
                <a:rPr lang="en-US" altLang="zh-CN" sz="1800" smtClean="0">
                  <a:solidFill>
                    <a:schemeClr val="bg1"/>
                  </a:solidFill>
                  <a:latin typeface="Consolas" pitchFamily="49" charset="0"/>
                  <a:ea typeface="楷体" pitchFamily="49" charset="-122"/>
                  <a:cs typeface="Consolas" pitchFamily="49" charset="0"/>
                </a:rPr>
                <a:t>     dist[</a:t>
              </a:r>
              <a:r>
                <a:rPr lang="en-US" altLang="zh-CN" sz="1800" i="1" smtClean="0">
                  <a:solidFill>
                    <a:schemeClr val="bg1"/>
                  </a:solidFill>
                  <a:latin typeface="Consolas" pitchFamily="49" charset="0"/>
                  <a:ea typeface="楷体" pitchFamily="49" charset="-122"/>
                  <a:cs typeface="Consolas" pitchFamily="49" charset="0"/>
                </a:rPr>
                <a:t>i</a:t>
              </a:r>
              <a:r>
                <a:rPr lang="en-US" altLang="zh-CN" sz="1800" smtClean="0">
                  <a:solidFill>
                    <a:schemeClr val="bg1"/>
                  </a:solidFill>
                  <a:latin typeface="Consolas" pitchFamily="49" charset="0"/>
                  <a:ea typeface="楷体" pitchFamily="49" charset="-122"/>
                  <a:cs typeface="Consolas" pitchFamily="49" charset="0"/>
                </a:rPr>
                <a:t>]=(</a:t>
              </a:r>
              <a:r>
                <a:rPr lang="en-US" altLang="zh-CN" sz="1800" i="1" smtClean="0">
                  <a:solidFill>
                    <a:schemeClr val="bg1"/>
                  </a:solidFill>
                  <a:latin typeface="Consolas" pitchFamily="49" charset="0"/>
                  <a:ea typeface="楷体" pitchFamily="49" charset="-122"/>
                  <a:cs typeface="Consolas" pitchFamily="49" charset="0"/>
                </a:rPr>
                <a:t>v</a:t>
              </a:r>
              <a:r>
                <a:rPr lang="zh-CN" altLang="en-US" sz="1800" smtClean="0">
                  <a:solidFill>
                    <a:schemeClr val="bg1"/>
                  </a:solidFill>
                  <a:latin typeface="Consolas" pitchFamily="49" charset="0"/>
                  <a:ea typeface="楷体" pitchFamily="49" charset="-122"/>
                  <a:cs typeface="Consolas" pitchFamily="49" charset="0"/>
                </a:rPr>
                <a:t>，</a:t>
              </a:r>
              <a:r>
                <a:rPr lang="en-US" altLang="zh-CN" sz="1800" i="1" smtClean="0">
                  <a:solidFill>
                    <a:schemeClr val="bg1"/>
                  </a:solidFill>
                  <a:latin typeface="Consolas" pitchFamily="49" charset="0"/>
                  <a:ea typeface="楷体" pitchFamily="49" charset="-122"/>
                  <a:cs typeface="Consolas" pitchFamily="49" charset="0"/>
                </a:rPr>
                <a:t>i</a:t>
              </a:r>
              <a:r>
                <a:rPr lang="en-US" altLang="zh-CN" sz="1800" smtClean="0">
                  <a:solidFill>
                    <a:schemeClr val="bg1"/>
                  </a:solidFill>
                  <a:latin typeface="Consolas" pitchFamily="49" charset="0"/>
                  <a:ea typeface="楷体" pitchFamily="49" charset="-122"/>
                  <a:cs typeface="Consolas" pitchFamily="49" charset="0"/>
                </a:rPr>
                <a:t>)</a:t>
              </a:r>
              <a:r>
                <a:rPr lang="zh-CN" altLang="en-US" sz="1800" smtClean="0">
                  <a:solidFill>
                    <a:schemeClr val="bg1"/>
                  </a:solidFill>
                  <a:latin typeface="Consolas" pitchFamily="49" charset="0"/>
                  <a:ea typeface="楷体" pitchFamily="49" charset="-122"/>
                  <a:cs typeface="Consolas" pitchFamily="49" charset="0"/>
                </a:rPr>
                <a:t>权值  </a:t>
              </a:r>
              <a:endParaRPr lang="en-US" altLang="zh-CN" sz="1800" smtClean="0">
                <a:solidFill>
                  <a:schemeClr val="bg1"/>
                </a:solidFill>
                <a:latin typeface="Consolas" pitchFamily="49" charset="0"/>
                <a:ea typeface="楷体" pitchFamily="49" charset="-122"/>
                <a:cs typeface="Consolas" pitchFamily="49" charset="0"/>
              </a:endParaRPr>
            </a:p>
            <a:p>
              <a:pPr algn="l">
                <a:lnSpc>
                  <a:spcPts val="2200"/>
                </a:lnSpc>
                <a:spcBef>
                  <a:spcPts val="0"/>
                </a:spcBef>
              </a:pPr>
              <a:r>
                <a:rPr lang="en-US" altLang="zh-CN" sz="1800" smtClean="0">
                  <a:solidFill>
                    <a:schemeClr val="bg1"/>
                  </a:solidFill>
                  <a:latin typeface="Consolas" pitchFamily="49" charset="0"/>
                  <a:ea typeface="楷体" pitchFamily="49" charset="-122"/>
                  <a:cs typeface="Consolas" pitchFamily="49" charset="0"/>
                </a:rPr>
                <a:t>     path[</a:t>
              </a:r>
              <a:r>
                <a:rPr lang="en-US" altLang="zh-CN" sz="1800" i="1" smtClean="0">
                  <a:solidFill>
                    <a:schemeClr val="bg1"/>
                  </a:solidFill>
                  <a:latin typeface="Consolas" pitchFamily="49" charset="0"/>
                  <a:ea typeface="楷体" pitchFamily="49" charset="-122"/>
                  <a:cs typeface="Consolas" pitchFamily="49" charset="0"/>
                </a:rPr>
                <a:t>i</a:t>
              </a:r>
              <a:r>
                <a:rPr lang="en-US" altLang="zh-CN" sz="1800" smtClean="0">
                  <a:solidFill>
                    <a:schemeClr val="bg1"/>
                  </a:solidFill>
                  <a:latin typeface="Consolas" pitchFamily="49" charset="0"/>
                  <a:ea typeface="楷体" pitchFamily="49" charset="-122"/>
                  <a:cs typeface="Consolas" pitchFamily="49" charset="0"/>
                </a:rPr>
                <a:t>]=</a:t>
              </a:r>
              <a:r>
                <a:rPr lang="en-US" altLang="zh-CN" sz="1800" i="1" smtClean="0">
                  <a:solidFill>
                    <a:schemeClr val="bg1"/>
                  </a:solidFill>
                  <a:latin typeface="Consolas" pitchFamily="49" charset="0"/>
                  <a:ea typeface="楷体" pitchFamily="49" charset="-122"/>
                  <a:cs typeface="Consolas" pitchFamily="49" charset="0"/>
                </a:rPr>
                <a:t>v</a:t>
              </a:r>
            </a:p>
            <a:p>
              <a:pPr algn="l">
                <a:lnSpc>
                  <a:spcPts val="2200"/>
                </a:lnSpc>
                <a:spcBef>
                  <a:spcPts val="0"/>
                </a:spcBef>
              </a:pPr>
              <a:r>
                <a:rPr lang="zh-CN" altLang="en-US" sz="1800" smtClean="0">
                  <a:solidFill>
                    <a:schemeClr val="bg1"/>
                  </a:solidFill>
                  <a:latin typeface="Consolas" pitchFamily="49" charset="0"/>
                  <a:ea typeface="楷体" pitchFamily="49" charset="-122"/>
                  <a:cs typeface="Consolas" pitchFamily="49" charset="0"/>
                </a:rPr>
                <a:t>否则：</a:t>
              </a:r>
              <a:endParaRPr lang="en-US" altLang="zh-CN" sz="1800" smtClean="0">
                <a:solidFill>
                  <a:schemeClr val="bg1"/>
                </a:solidFill>
                <a:latin typeface="Consolas" pitchFamily="49" charset="0"/>
                <a:ea typeface="楷体" pitchFamily="49" charset="-122"/>
                <a:cs typeface="Consolas" pitchFamily="49" charset="0"/>
              </a:endParaRPr>
            </a:p>
            <a:p>
              <a:pPr algn="l">
                <a:lnSpc>
                  <a:spcPts val="2200"/>
                </a:lnSpc>
                <a:spcBef>
                  <a:spcPts val="0"/>
                </a:spcBef>
              </a:pPr>
              <a:r>
                <a:rPr lang="en-US" altLang="zh-CN" sz="1800" smtClean="0">
                  <a:solidFill>
                    <a:schemeClr val="bg1"/>
                  </a:solidFill>
                  <a:latin typeface="Consolas" pitchFamily="49" charset="0"/>
                  <a:ea typeface="楷体" pitchFamily="49" charset="-122"/>
                  <a:cs typeface="Consolas" pitchFamily="49" charset="0"/>
                </a:rPr>
                <a:t>     dist[</a:t>
              </a:r>
              <a:r>
                <a:rPr lang="en-US" altLang="zh-CN" sz="1800" i="1" smtClean="0">
                  <a:solidFill>
                    <a:schemeClr val="bg1"/>
                  </a:solidFill>
                  <a:latin typeface="Consolas" pitchFamily="49" charset="0"/>
                  <a:ea typeface="楷体" pitchFamily="49" charset="-122"/>
                  <a:cs typeface="Consolas" pitchFamily="49" charset="0"/>
                </a:rPr>
                <a:t>i</a:t>
              </a:r>
              <a:r>
                <a:rPr lang="en-US" altLang="zh-CN" sz="1800" smtClean="0">
                  <a:solidFill>
                    <a:schemeClr val="bg1"/>
                  </a:solidFill>
                  <a:latin typeface="Consolas" pitchFamily="49" charset="0"/>
                  <a:ea typeface="楷体" pitchFamily="49" charset="-122"/>
                  <a:cs typeface="Consolas" pitchFamily="49" charset="0"/>
                </a:rPr>
                <a:t>]=</a:t>
              </a:r>
              <a:r>
                <a:rPr lang="zh-CN" altLang="en-US" sz="1800" smtClean="0">
                  <a:solidFill>
                    <a:schemeClr val="bg1"/>
                  </a:solidFill>
                  <a:latin typeface="Consolas" pitchFamily="49" charset="0"/>
                  <a:ea typeface="楷体" pitchFamily="49" charset="-122"/>
                  <a:cs typeface="Consolas" pitchFamily="49" charset="0"/>
                </a:rPr>
                <a:t> ∞</a:t>
              </a:r>
              <a:endParaRPr lang="en-US" altLang="zh-CN" sz="1800" smtClean="0">
                <a:solidFill>
                  <a:schemeClr val="bg1"/>
                </a:solidFill>
                <a:latin typeface="Consolas" pitchFamily="49" charset="0"/>
                <a:ea typeface="楷体" pitchFamily="49" charset="-122"/>
                <a:cs typeface="Consolas" pitchFamily="49" charset="0"/>
              </a:endParaRPr>
            </a:p>
            <a:p>
              <a:pPr algn="l">
                <a:lnSpc>
                  <a:spcPts val="2200"/>
                </a:lnSpc>
                <a:spcBef>
                  <a:spcPts val="0"/>
                </a:spcBef>
              </a:pPr>
              <a:r>
                <a:rPr lang="en-US" altLang="zh-CN" sz="1800" smtClean="0">
                  <a:solidFill>
                    <a:schemeClr val="bg1"/>
                  </a:solidFill>
                  <a:latin typeface="Consolas" pitchFamily="49" charset="0"/>
                  <a:ea typeface="楷体" pitchFamily="49" charset="-122"/>
                  <a:cs typeface="Consolas" pitchFamily="49" charset="0"/>
                </a:rPr>
                <a:t>     path[</a:t>
              </a:r>
              <a:r>
                <a:rPr lang="en-US" altLang="zh-CN" sz="1800" i="1" smtClean="0">
                  <a:solidFill>
                    <a:schemeClr val="bg1"/>
                  </a:solidFill>
                  <a:latin typeface="Consolas" pitchFamily="49" charset="0"/>
                  <a:ea typeface="楷体" pitchFamily="49" charset="-122"/>
                  <a:cs typeface="Consolas" pitchFamily="49" charset="0"/>
                </a:rPr>
                <a:t>i</a:t>
              </a:r>
              <a:r>
                <a:rPr lang="en-US" altLang="zh-CN" sz="1800" smtClean="0">
                  <a:solidFill>
                    <a:schemeClr val="bg1"/>
                  </a:solidFill>
                  <a:latin typeface="Consolas" pitchFamily="49" charset="0"/>
                  <a:ea typeface="楷体" pitchFamily="49" charset="-122"/>
                  <a:cs typeface="Consolas" pitchFamily="49" charset="0"/>
                </a:rPr>
                <a:t>]=-1</a:t>
              </a:r>
              <a:endParaRPr lang="zh-CN" altLang="en-US" sz="1800" smtClean="0">
                <a:solidFill>
                  <a:schemeClr val="bg1"/>
                </a:solidFill>
                <a:latin typeface="Consolas" pitchFamily="49" charset="0"/>
                <a:ea typeface="楷体" pitchFamily="49" charset="-122"/>
                <a:cs typeface="Consolas" pitchFamily="49" charset="0"/>
              </a:endParaRPr>
            </a:p>
          </p:txBody>
        </p:sp>
      </p:grpSp>
      <p:grpSp>
        <p:nvGrpSpPr>
          <p:cNvPr id="4" name="组合 20"/>
          <p:cNvGrpSpPr/>
          <p:nvPr/>
        </p:nvGrpSpPr>
        <p:grpSpPr>
          <a:xfrm>
            <a:off x="2643174" y="2149608"/>
            <a:ext cx="2571768" cy="707886"/>
            <a:chOff x="2643174" y="1612205"/>
            <a:chExt cx="2571768" cy="530914"/>
          </a:xfrm>
        </p:grpSpPr>
        <p:sp>
          <p:nvSpPr>
            <p:cNvPr id="14" name="TextBox 13"/>
            <p:cNvSpPr txBox="1"/>
            <p:nvPr/>
          </p:nvSpPr>
          <p:spPr>
            <a:xfrm>
              <a:off x="3143240" y="1612205"/>
              <a:ext cx="2071702" cy="530914"/>
            </a:xfrm>
            <a:prstGeom prst="rect">
              <a:avLst/>
            </a:prstGeom>
            <a:noFill/>
          </p:spPr>
          <p:txBody>
            <a:bodyPr wrap="square" rtlCol="0">
              <a:spAutoFit/>
            </a:bodyPr>
            <a:lstStyle/>
            <a:p>
              <a:pPr algn="l">
                <a:lnSpc>
                  <a:spcPts val="2400"/>
                </a:lnSpc>
                <a:spcBef>
                  <a:spcPts val="0"/>
                </a:spcBef>
              </a:pPr>
              <a:r>
                <a:rPr lang="zh-CN" altLang="en-US" sz="2000" smtClean="0">
                  <a:solidFill>
                    <a:srgbClr val="0000FF"/>
                  </a:solidFill>
                  <a:latin typeface="Consolas" pitchFamily="49" charset="0"/>
                  <a:ea typeface="仿宋" pitchFamily="49" charset="-122"/>
                  <a:cs typeface="Consolas" pitchFamily="49" charset="0"/>
                </a:rPr>
                <a:t>从</a:t>
              </a:r>
              <a:r>
                <a:rPr lang="en-US" altLang="zh-CN" sz="2000" smtClean="0">
                  <a:solidFill>
                    <a:srgbClr val="0000FF"/>
                  </a:solidFill>
                  <a:latin typeface="Consolas" pitchFamily="49" charset="0"/>
                  <a:ea typeface="仿宋" pitchFamily="49" charset="-122"/>
                  <a:cs typeface="Consolas" pitchFamily="49" charset="0"/>
                </a:rPr>
                <a:t>U</a:t>
              </a:r>
              <a:r>
                <a:rPr lang="zh-CN" altLang="en-US" sz="2000" smtClean="0">
                  <a:solidFill>
                    <a:srgbClr val="0000FF"/>
                  </a:solidFill>
                  <a:latin typeface="Consolas" pitchFamily="49" charset="0"/>
                  <a:ea typeface="仿宋" pitchFamily="49" charset="-122"/>
                  <a:cs typeface="Consolas" pitchFamily="49" charset="0"/>
                </a:rPr>
                <a:t>中选择</a:t>
              </a:r>
              <a:r>
                <a:rPr lang="en-US" altLang="zh-CN" sz="2000" smtClean="0">
                  <a:solidFill>
                    <a:srgbClr val="0000FF"/>
                  </a:solidFill>
                  <a:latin typeface="Consolas" pitchFamily="49" charset="0"/>
                  <a:ea typeface="仿宋" pitchFamily="49" charset="-122"/>
                  <a:cs typeface="Consolas" pitchFamily="49" charset="0"/>
                </a:rPr>
                <a:t>dist</a:t>
              </a:r>
              <a:r>
                <a:rPr lang="zh-CN" altLang="en-US" sz="2000" smtClean="0">
                  <a:solidFill>
                    <a:srgbClr val="0000FF"/>
                  </a:solidFill>
                  <a:latin typeface="Consolas" pitchFamily="49" charset="0"/>
                  <a:ea typeface="仿宋" pitchFamily="49" charset="-122"/>
                  <a:cs typeface="Consolas" pitchFamily="49" charset="0"/>
                </a:rPr>
                <a:t>最小的顶点</a:t>
              </a:r>
              <a:r>
                <a:rPr lang="en-US" altLang="zh-CN" sz="2000" i="1" smtClean="0">
                  <a:solidFill>
                    <a:srgbClr val="0000FF"/>
                  </a:solidFill>
                  <a:latin typeface="Consolas" pitchFamily="49" charset="0"/>
                  <a:ea typeface="仿宋" pitchFamily="49" charset="-122"/>
                  <a:cs typeface="Consolas" pitchFamily="49" charset="0"/>
                </a:rPr>
                <a:t>u</a:t>
              </a:r>
              <a:endParaRPr lang="zh-CN" altLang="en-US" sz="2000" i="1" smtClean="0">
                <a:solidFill>
                  <a:srgbClr val="0000FF"/>
                </a:solidFill>
                <a:latin typeface="Consolas" pitchFamily="49" charset="0"/>
                <a:ea typeface="仿宋" pitchFamily="49" charset="-122"/>
                <a:cs typeface="Consolas" pitchFamily="49" charset="0"/>
              </a:endParaRPr>
            </a:p>
          </p:txBody>
        </p:sp>
        <p:sp>
          <p:nvSpPr>
            <p:cNvPr id="17" name="右箭头 16"/>
            <p:cNvSpPr/>
            <p:nvPr/>
          </p:nvSpPr>
          <p:spPr>
            <a:xfrm>
              <a:off x="2643174" y="1785931"/>
              <a:ext cx="428628" cy="214314"/>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grpSp>
        <p:nvGrpSpPr>
          <p:cNvPr id="5" name="组合 21"/>
          <p:cNvGrpSpPr/>
          <p:nvPr/>
        </p:nvGrpSpPr>
        <p:grpSpPr>
          <a:xfrm>
            <a:off x="4786314" y="2143116"/>
            <a:ext cx="4143404" cy="2499402"/>
            <a:chOff x="4786314" y="1607338"/>
            <a:chExt cx="4143404" cy="1874552"/>
          </a:xfrm>
        </p:grpSpPr>
        <p:sp>
          <p:nvSpPr>
            <p:cNvPr id="15" name="TextBox 14"/>
            <p:cNvSpPr txBox="1"/>
            <p:nvPr/>
          </p:nvSpPr>
          <p:spPr>
            <a:xfrm>
              <a:off x="5715008" y="1607338"/>
              <a:ext cx="2214578" cy="530915"/>
            </a:xfrm>
            <a:prstGeom prst="rect">
              <a:avLst/>
            </a:prstGeom>
            <a:noFill/>
          </p:spPr>
          <p:txBody>
            <a:bodyPr wrap="square" rtlCol="0">
              <a:spAutoFit/>
            </a:bodyPr>
            <a:lstStyle/>
            <a:p>
              <a:pPr algn="l">
                <a:lnSpc>
                  <a:spcPts val="2400"/>
                </a:lnSpc>
                <a:spcBef>
                  <a:spcPts val="0"/>
                </a:spcBef>
              </a:pPr>
              <a:r>
                <a:rPr lang="zh-CN" altLang="en-US" sz="2000" smtClean="0">
                  <a:solidFill>
                    <a:srgbClr val="0000FF"/>
                  </a:solidFill>
                  <a:latin typeface="Consolas" pitchFamily="49" charset="0"/>
                  <a:ea typeface="仿宋" pitchFamily="49" charset="-122"/>
                  <a:cs typeface="Consolas" pitchFamily="49" charset="0"/>
                </a:rPr>
                <a:t>考察所有从</a:t>
              </a:r>
              <a:r>
                <a:rPr lang="en-US" altLang="zh-CN" sz="2000" i="1" smtClean="0">
                  <a:solidFill>
                    <a:srgbClr val="0000FF"/>
                  </a:solidFill>
                  <a:latin typeface="Consolas" pitchFamily="49" charset="0"/>
                  <a:ea typeface="仿宋" pitchFamily="49" charset="-122"/>
                  <a:cs typeface="Consolas" pitchFamily="49" charset="0"/>
                </a:rPr>
                <a:t>u</a:t>
              </a:r>
              <a:r>
                <a:rPr lang="zh-CN" altLang="en-US" sz="2000" smtClean="0">
                  <a:solidFill>
                    <a:srgbClr val="0000FF"/>
                  </a:solidFill>
                  <a:latin typeface="Consolas" pitchFamily="49" charset="0"/>
                  <a:ea typeface="仿宋" pitchFamily="49" charset="-122"/>
                  <a:cs typeface="Consolas" pitchFamily="49" charset="0"/>
                </a:rPr>
                <a:t>有出边的顶点</a:t>
              </a:r>
              <a:r>
                <a:rPr lang="en-US" altLang="zh-CN" sz="2000" i="1" smtClean="0">
                  <a:solidFill>
                    <a:srgbClr val="0000FF"/>
                  </a:solidFill>
                  <a:latin typeface="Consolas" pitchFamily="49" charset="0"/>
                  <a:ea typeface="仿宋" pitchFamily="49" charset="-122"/>
                  <a:cs typeface="Consolas" pitchFamily="49" charset="0"/>
                </a:rPr>
                <a:t>j</a:t>
              </a:r>
              <a:r>
                <a:rPr lang="zh-CN" altLang="en-US" sz="2000" smtClean="0">
                  <a:solidFill>
                    <a:srgbClr val="0000FF"/>
                  </a:solidFill>
                  <a:latin typeface="Consolas" pitchFamily="49" charset="0"/>
                  <a:ea typeface="仿宋" pitchFamily="49" charset="-122"/>
                  <a:cs typeface="Consolas" pitchFamily="49" charset="0"/>
                </a:rPr>
                <a:t>，调整：</a:t>
              </a:r>
              <a:endParaRPr lang="zh-CN" altLang="en-US" sz="2000" i="1" smtClean="0">
                <a:solidFill>
                  <a:srgbClr val="0000FF"/>
                </a:solidFill>
                <a:latin typeface="Consolas" pitchFamily="49" charset="0"/>
                <a:ea typeface="仿宋" pitchFamily="49" charset="-122"/>
                <a:cs typeface="Consolas" pitchFamily="49" charset="0"/>
              </a:endParaRPr>
            </a:p>
          </p:txBody>
        </p:sp>
        <p:sp>
          <p:nvSpPr>
            <p:cNvPr id="16" name="TextBox 15"/>
            <p:cNvSpPr txBox="1"/>
            <p:nvPr/>
          </p:nvSpPr>
          <p:spPr>
            <a:xfrm>
              <a:off x="4786314" y="2354658"/>
              <a:ext cx="4143404" cy="11272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l">
                <a:lnSpc>
                  <a:spcPts val="2200"/>
                </a:lnSpc>
                <a:spcBef>
                  <a:spcPts val="0"/>
                </a:spcBef>
              </a:pPr>
              <a:r>
                <a:rPr lang="zh-CN" altLang="en-US" sz="1800" smtClean="0">
                  <a:solidFill>
                    <a:schemeClr val="bg1"/>
                  </a:solidFill>
                  <a:latin typeface="Consolas" pitchFamily="49" charset="0"/>
                  <a:ea typeface="楷体" pitchFamily="49" charset="-122"/>
                  <a:cs typeface="Consolas" pitchFamily="49" charset="0"/>
                </a:rPr>
                <a:t>若</a:t>
              </a:r>
              <a:r>
                <a:rPr lang="en-US" altLang="zh-CN" sz="1800" smtClean="0">
                  <a:solidFill>
                    <a:schemeClr val="bg1"/>
                  </a:solidFill>
                  <a:latin typeface="Consolas" pitchFamily="49" charset="0"/>
                  <a:ea typeface="楷体" pitchFamily="49" charset="-122"/>
                  <a:cs typeface="Consolas" pitchFamily="49" charset="0"/>
                </a:rPr>
                <a:t>dist[</a:t>
              </a:r>
              <a:r>
                <a:rPr lang="en-US" altLang="zh-CN" sz="1800" i="1" smtClean="0">
                  <a:solidFill>
                    <a:schemeClr val="bg1"/>
                  </a:solidFill>
                  <a:latin typeface="Consolas" pitchFamily="49" charset="0"/>
                  <a:ea typeface="楷体" pitchFamily="49" charset="-122"/>
                  <a:cs typeface="Consolas" pitchFamily="49" charset="0"/>
                </a:rPr>
                <a:t>u</a:t>
              </a:r>
              <a:r>
                <a:rPr lang="en-US" altLang="zh-CN" sz="1800" smtClean="0">
                  <a:solidFill>
                    <a:schemeClr val="bg1"/>
                  </a:solidFill>
                  <a:latin typeface="Consolas" pitchFamily="49" charset="0"/>
                  <a:ea typeface="楷体" pitchFamily="49" charset="-122"/>
                  <a:cs typeface="Consolas" pitchFamily="49" charset="0"/>
                </a:rPr>
                <a:t>]+(</a:t>
              </a:r>
              <a:r>
                <a:rPr lang="en-US" altLang="zh-CN" sz="1800" i="1" smtClean="0">
                  <a:solidFill>
                    <a:schemeClr val="bg1"/>
                  </a:solidFill>
                  <a:latin typeface="Consolas" pitchFamily="49" charset="0"/>
                  <a:ea typeface="楷体" pitchFamily="49" charset="-122"/>
                  <a:cs typeface="Consolas" pitchFamily="49" charset="0"/>
                </a:rPr>
                <a:t>u</a:t>
              </a:r>
              <a:r>
                <a:rPr lang="zh-CN" altLang="en-US" sz="1800" smtClean="0">
                  <a:solidFill>
                    <a:schemeClr val="bg1"/>
                  </a:solidFill>
                  <a:latin typeface="Consolas" pitchFamily="49" charset="0"/>
                  <a:ea typeface="楷体" pitchFamily="49" charset="-122"/>
                  <a:cs typeface="Consolas" pitchFamily="49" charset="0"/>
                </a:rPr>
                <a:t>，</a:t>
              </a:r>
              <a:r>
                <a:rPr lang="en-US" altLang="zh-CN" sz="1800" i="1" smtClean="0">
                  <a:solidFill>
                    <a:schemeClr val="bg1"/>
                  </a:solidFill>
                  <a:latin typeface="Consolas" pitchFamily="49" charset="0"/>
                  <a:ea typeface="楷体" pitchFamily="49" charset="-122"/>
                  <a:cs typeface="Consolas" pitchFamily="49" charset="0"/>
                </a:rPr>
                <a:t>j</a:t>
              </a:r>
              <a:r>
                <a:rPr lang="en-US" altLang="zh-CN" sz="1800" smtClean="0">
                  <a:solidFill>
                    <a:schemeClr val="bg1"/>
                  </a:solidFill>
                  <a:latin typeface="Consolas" pitchFamily="49" charset="0"/>
                  <a:ea typeface="楷体" pitchFamily="49" charset="-122"/>
                  <a:cs typeface="Consolas" pitchFamily="49" charset="0"/>
                </a:rPr>
                <a:t>)</a:t>
              </a:r>
              <a:r>
                <a:rPr lang="zh-CN" altLang="en-US" sz="1800" smtClean="0">
                  <a:solidFill>
                    <a:schemeClr val="bg1"/>
                  </a:solidFill>
                  <a:latin typeface="Consolas" pitchFamily="49" charset="0"/>
                  <a:ea typeface="楷体" pitchFamily="49" charset="-122"/>
                  <a:cs typeface="Consolas" pitchFamily="49" charset="0"/>
                </a:rPr>
                <a:t>权值</a:t>
              </a:r>
              <a:r>
                <a:rPr lang="en-US" altLang="zh-CN" sz="1800" smtClean="0">
                  <a:solidFill>
                    <a:schemeClr val="bg1"/>
                  </a:solidFill>
                  <a:latin typeface="Consolas" pitchFamily="49" charset="0"/>
                  <a:ea typeface="楷体" pitchFamily="49" charset="-122"/>
                  <a:cs typeface="Consolas" pitchFamily="49" charset="0"/>
                </a:rPr>
                <a:t>&lt;dist[</a:t>
              </a:r>
              <a:r>
                <a:rPr lang="en-US" altLang="zh-CN" sz="1800" i="1" smtClean="0">
                  <a:solidFill>
                    <a:schemeClr val="bg1"/>
                  </a:solidFill>
                  <a:latin typeface="Consolas" pitchFamily="49" charset="0"/>
                  <a:ea typeface="楷体" pitchFamily="49" charset="-122"/>
                  <a:cs typeface="Consolas" pitchFamily="49" charset="0"/>
                </a:rPr>
                <a:t>j</a:t>
              </a:r>
              <a:r>
                <a:rPr lang="en-US" altLang="zh-CN" sz="1800" smtClean="0">
                  <a:solidFill>
                    <a:schemeClr val="bg1"/>
                  </a:solidFill>
                  <a:latin typeface="Consolas" pitchFamily="49" charset="0"/>
                  <a:ea typeface="楷体" pitchFamily="49" charset="-122"/>
                  <a:cs typeface="Consolas" pitchFamily="49" charset="0"/>
                </a:rPr>
                <a:t>]</a:t>
              </a:r>
              <a:r>
                <a:rPr lang="zh-CN" altLang="en-US" sz="1800" smtClean="0">
                  <a:solidFill>
                    <a:schemeClr val="bg1"/>
                  </a:solidFill>
                  <a:latin typeface="Consolas" pitchFamily="49" charset="0"/>
                  <a:ea typeface="楷体" pitchFamily="49" charset="-122"/>
                  <a:cs typeface="Consolas" pitchFamily="49" charset="0"/>
                </a:rPr>
                <a:t> ：</a:t>
              </a:r>
              <a:endParaRPr lang="en-US" altLang="zh-CN" sz="1800" smtClean="0">
                <a:solidFill>
                  <a:schemeClr val="bg1"/>
                </a:solidFill>
                <a:latin typeface="Consolas" pitchFamily="49" charset="0"/>
                <a:ea typeface="楷体" pitchFamily="49" charset="-122"/>
                <a:cs typeface="Consolas" pitchFamily="49" charset="0"/>
              </a:endParaRPr>
            </a:p>
            <a:p>
              <a:pPr algn="l">
                <a:lnSpc>
                  <a:spcPts val="2200"/>
                </a:lnSpc>
                <a:spcBef>
                  <a:spcPts val="0"/>
                </a:spcBef>
              </a:pPr>
              <a:r>
                <a:rPr lang="en-US" altLang="zh-CN" sz="1800" smtClean="0">
                  <a:solidFill>
                    <a:schemeClr val="bg1"/>
                  </a:solidFill>
                  <a:latin typeface="Consolas" pitchFamily="49" charset="0"/>
                  <a:ea typeface="楷体" pitchFamily="49" charset="-122"/>
                  <a:cs typeface="Consolas" pitchFamily="49" charset="0"/>
                </a:rPr>
                <a:t>     dist[</a:t>
              </a:r>
              <a:r>
                <a:rPr lang="en-US" altLang="zh-CN" sz="1800" i="1" smtClean="0">
                  <a:solidFill>
                    <a:schemeClr val="bg1"/>
                  </a:solidFill>
                  <a:latin typeface="Consolas" pitchFamily="49" charset="0"/>
                  <a:ea typeface="楷体" pitchFamily="49" charset="-122"/>
                  <a:cs typeface="Consolas" pitchFamily="49" charset="0"/>
                </a:rPr>
                <a:t>j</a:t>
              </a:r>
              <a:r>
                <a:rPr lang="en-US" altLang="zh-CN" sz="1800" smtClean="0">
                  <a:solidFill>
                    <a:schemeClr val="bg1"/>
                  </a:solidFill>
                  <a:latin typeface="Consolas" pitchFamily="49" charset="0"/>
                  <a:ea typeface="楷体" pitchFamily="49" charset="-122"/>
                  <a:cs typeface="Consolas" pitchFamily="49" charset="0"/>
                </a:rPr>
                <a:t>]= dist[</a:t>
              </a:r>
              <a:r>
                <a:rPr lang="en-US" altLang="zh-CN" sz="1800" i="1" smtClean="0">
                  <a:solidFill>
                    <a:schemeClr val="bg1"/>
                  </a:solidFill>
                  <a:latin typeface="Consolas" pitchFamily="49" charset="0"/>
                  <a:ea typeface="楷体" pitchFamily="49" charset="-122"/>
                  <a:cs typeface="Consolas" pitchFamily="49" charset="0"/>
                </a:rPr>
                <a:t>u</a:t>
              </a:r>
              <a:r>
                <a:rPr lang="en-US" altLang="zh-CN" sz="1800" smtClean="0">
                  <a:solidFill>
                    <a:schemeClr val="bg1"/>
                  </a:solidFill>
                  <a:latin typeface="Consolas" pitchFamily="49" charset="0"/>
                  <a:ea typeface="楷体" pitchFamily="49" charset="-122"/>
                  <a:cs typeface="Consolas" pitchFamily="49" charset="0"/>
                </a:rPr>
                <a:t>]+(</a:t>
              </a:r>
              <a:r>
                <a:rPr lang="en-US" altLang="zh-CN" sz="1800" i="1" smtClean="0">
                  <a:solidFill>
                    <a:schemeClr val="bg1"/>
                  </a:solidFill>
                  <a:latin typeface="Consolas" pitchFamily="49" charset="0"/>
                  <a:ea typeface="楷体" pitchFamily="49" charset="-122"/>
                  <a:cs typeface="Consolas" pitchFamily="49" charset="0"/>
                </a:rPr>
                <a:t>u</a:t>
              </a:r>
              <a:r>
                <a:rPr lang="zh-CN" altLang="en-US" sz="1800" smtClean="0">
                  <a:solidFill>
                    <a:schemeClr val="bg1"/>
                  </a:solidFill>
                  <a:latin typeface="Consolas" pitchFamily="49" charset="0"/>
                  <a:ea typeface="楷体" pitchFamily="49" charset="-122"/>
                  <a:cs typeface="Consolas" pitchFamily="49" charset="0"/>
                </a:rPr>
                <a:t>，</a:t>
              </a:r>
              <a:r>
                <a:rPr lang="en-US" altLang="zh-CN" sz="1800" i="1" smtClean="0">
                  <a:solidFill>
                    <a:schemeClr val="bg1"/>
                  </a:solidFill>
                  <a:latin typeface="Consolas" pitchFamily="49" charset="0"/>
                  <a:ea typeface="楷体" pitchFamily="49" charset="-122"/>
                  <a:cs typeface="Consolas" pitchFamily="49" charset="0"/>
                </a:rPr>
                <a:t>j</a:t>
              </a:r>
              <a:r>
                <a:rPr lang="en-US" altLang="zh-CN" sz="1800" smtClean="0">
                  <a:solidFill>
                    <a:schemeClr val="bg1"/>
                  </a:solidFill>
                  <a:latin typeface="Consolas" pitchFamily="49" charset="0"/>
                  <a:ea typeface="楷体" pitchFamily="49" charset="-122"/>
                  <a:cs typeface="Consolas" pitchFamily="49" charset="0"/>
                </a:rPr>
                <a:t>)</a:t>
              </a:r>
              <a:r>
                <a:rPr lang="zh-CN" altLang="en-US" sz="1800" smtClean="0">
                  <a:solidFill>
                    <a:schemeClr val="bg1"/>
                  </a:solidFill>
                  <a:latin typeface="Consolas" pitchFamily="49" charset="0"/>
                  <a:ea typeface="楷体" pitchFamily="49" charset="-122"/>
                  <a:cs typeface="Consolas" pitchFamily="49" charset="0"/>
                </a:rPr>
                <a:t>权值</a:t>
              </a:r>
              <a:endParaRPr lang="en-US" altLang="zh-CN" sz="1800" smtClean="0">
                <a:solidFill>
                  <a:schemeClr val="bg1"/>
                </a:solidFill>
                <a:latin typeface="Consolas" pitchFamily="49" charset="0"/>
                <a:ea typeface="楷体" pitchFamily="49" charset="-122"/>
                <a:cs typeface="Consolas" pitchFamily="49" charset="0"/>
              </a:endParaRPr>
            </a:p>
            <a:p>
              <a:pPr algn="l">
                <a:lnSpc>
                  <a:spcPts val="2200"/>
                </a:lnSpc>
                <a:spcBef>
                  <a:spcPts val="0"/>
                </a:spcBef>
              </a:pPr>
              <a:r>
                <a:rPr lang="en-US" altLang="zh-CN" sz="1800" smtClean="0">
                  <a:solidFill>
                    <a:schemeClr val="bg1"/>
                  </a:solidFill>
                  <a:latin typeface="Consolas" pitchFamily="49" charset="0"/>
                  <a:ea typeface="楷体" pitchFamily="49" charset="-122"/>
                  <a:cs typeface="Consolas" pitchFamily="49" charset="0"/>
                </a:rPr>
                <a:t>     path[</a:t>
              </a:r>
              <a:r>
                <a:rPr lang="en-US" altLang="zh-CN" sz="1800" i="1" smtClean="0">
                  <a:solidFill>
                    <a:schemeClr val="bg1"/>
                  </a:solidFill>
                  <a:latin typeface="Consolas" pitchFamily="49" charset="0"/>
                  <a:ea typeface="楷体" pitchFamily="49" charset="-122"/>
                  <a:cs typeface="Consolas" pitchFamily="49" charset="0"/>
                </a:rPr>
                <a:t>j</a:t>
              </a:r>
              <a:r>
                <a:rPr lang="en-US" altLang="zh-CN" sz="1800" smtClean="0">
                  <a:solidFill>
                    <a:schemeClr val="bg1"/>
                  </a:solidFill>
                  <a:latin typeface="Consolas" pitchFamily="49" charset="0"/>
                  <a:ea typeface="楷体" pitchFamily="49" charset="-122"/>
                  <a:cs typeface="Consolas" pitchFamily="49" charset="0"/>
                </a:rPr>
                <a:t>]=</a:t>
              </a:r>
              <a:r>
                <a:rPr lang="en-US" altLang="zh-CN" sz="1800" i="1" smtClean="0">
                  <a:solidFill>
                    <a:schemeClr val="bg1"/>
                  </a:solidFill>
                  <a:latin typeface="Consolas" pitchFamily="49" charset="0"/>
                  <a:ea typeface="楷体" pitchFamily="49" charset="-122"/>
                  <a:cs typeface="Consolas" pitchFamily="49" charset="0"/>
                </a:rPr>
                <a:t>u</a:t>
              </a:r>
            </a:p>
            <a:p>
              <a:pPr algn="l">
                <a:lnSpc>
                  <a:spcPts val="2200"/>
                </a:lnSpc>
                <a:spcBef>
                  <a:spcPts val="0"/>
                </a:spcBef>
              </a:pPr>
              <a:r>
                <a:rPr lang="zh-CN" altLang="en-US" sz="1800" smtClean="0">
                  <a:solidFill>
                    <a:schemeClr val="bg1"/>
                  </a:solidFill>
                  <a:latin typeface="Consolas" pitchFamily="49" charset="0"/>
                  <a:ea typeface="楷体" pitchFamily="49" charset="-122"/>
                  <a:cs typeface="Consolas" pitchFamily="49" charset="0"/>
                </a:rPr>
                <a:t>否则：</a:t>
              </a:r>
              <a:endParaRPr lang="en-US" altLang="zh-CN" sz="1800" smtClean="0">
                <a:solidFill>
                  <a:schemeClr val="bg1"/>
                </a:solidFill>
                <a:latin typeface="Consolas" pitchFamily="49" charset="0"/>
                <a:ea typeface="楷体" pitchFamily="49" charset="-122"/>
                <a:cs typeface="Consolas" pitchFamily="49" charset="0"/>
              </a:endParaRPr>
            </a:p>
            <a:p>
              <a:pPr algn="l">
                <a:lnSpc>
                  <a:spcPts val="2200"/>
                </a:lnSpc>
                <a:spcBef>
                  <a:spcPts val="0"/>
                </a:spcBef>
              </a:pPr>
              <a:r>
                <a:rPr lang="en-US" altLang="zh-CN" sz="1800" smtClean="0">
                  <a:solidFill>
                    <a:schemeClr val="bg1"/>
                  </a:solidFill>
                  <a:latin typeface="Consolas" pitchFamily="49" charset="0"/>
                  <a:ea typeface="楷体" pitchFamily="49" charset="-122"/>
                  <a:cs typeface="Consolas" pitchFamily="49" charset="0"/>
                </a:rPr>
                <a:t>     </a:t>
              </a:r>
              <a:r>
                <a:rPr lang="zh-CN" altLang="en-US" sz="1800" smtClean="0">
                  <a:solidFill>
                    <a:schemeClr val="bg1"/>
                  </a:solidFill>
                  <a:latin typeface="Consolas" pitchFamily="49" charset="0"/>
                  <a:ea typeface="楷体" pitchFamily="49" charset="-122"/>
                  <a:cs typeface="Consolas" pitchFamily="49" charset="0"/>
                </a:rPr>
                <a:t>不变</a:t>
              </a:r>
            </a:p>
          </p:txBody>
        </p:sp>
        <p:sp>
          <p:nvSpPr>
            <p:cNvPr id="18" name="右箭头 17"/>
            <p:cNvSpPr/>
            <p:nvPr/>
          </p:nvSpPr>
          <p:spPr>
            <a:xfrm>
              <a:off x="5214942" y="1785932"/>
              <a:ext cx="428628" cy="214314"/>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19" name="TextBox 18"/>
          <p:cNvSpPr txBox="1"/>
          <p:nvPr/>
        </p:nvSpPr>
        <p:spPr>
          <a:xfrm>
            <a:off x="500034" y="5143512"/>
            <a:ext cx="3929090" cy="442301"/>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latin typeface="Consolas" pitchFamily="49" charset="0"/>
                <a:ea typeface="楷体" pitchFamily="49" charset="-122"/>
                <a:cs typeface="Consolas" pitchFamily="49" charset="0"/>
              </a:rPr>
              <a:t>直到</a:t>
            </a:r>
            <a:r>
              <a:rPr lang="en-US" altLang="zh-CN" sz="2000" smtClean="0">
                <a:solidFill>
                  <a:srgbClr val="0000FF"/>
                </a:solidFill>
                <a:latin typeface="Consolas" pitchFamily="49" charset="0"/>
                <a:ea typeface="楷体" pitchFamily="49" charset="-122"/>
                <a:cs typeface="Consolas" pitchFamily="49" charset="0"/>
              </a:rPr>
              <a:t>S=V     </a:t>
            </a:r>
            <a:r>
              <a:rPr lang="zh-CN" altLang="en-US" sz="2000" smtClean="0">
                <a:solidFill>
                  <a:srgbClr val="0000FF"/>
                </a:solidFill>
                <a:latin typeface="Consolas" pitchFamily="49" charset="0"/>
                <a:ea typeface="楷体" pitchFamily="49" charset="-122"/>
                <a:cs typeface="Consolas" pitchFamily="49" charset="0"/>
              </a:rPr>
              <a:t>时间复杂度：</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baseline="30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a:t>
            </a:r>
            <a:endParaRPr lang="zh-CN" altLang="en-US" sz="2000" smtClean="0">
              <a:solidFill>
                <a:srgbClr val="0000FF"/>
              </a:solidFill>
              <a:latin typeface="Consolas" pitchFamily="49" charset="0"/>
              <a:ea typeface="楷体" pitchFamily="49" charset="-122"/>
              <a:cs typeface="Consolas" pitchFamily="49" charset="0"/>
            </a:endParaRPr>
          </a:p>
        </p:txBody>
      </p:sp>
      <p:sp>
        <p:nvSpPr>
          <p:cNvPr id="20" name="灯片编号占位符 19"/>
          <p:cNvSpPr>
            <a:spLocks noGrp="1"/>
          </p:cNvSpPr>
          <p:nvPr>
            <p:ph type="sldNum" sz="quarter" idx="12"/>
          </p:nvPr>
        </p:nvSpPr>
        <p:spPr/>
        <p:txBody>
          <a:bodyPr/>
          <a:lstStyle/>
          <a:p>
            <a:fld id="{36E68863-33C2-4D6D-B9FA-F4917E910219}" type="slidenum">
              <a:rPr lang="en-US" altLang="zh-CN" smtClean="0"/>
              <a:pPr/>
              <a:t>27</a:t>
            </a:fld>
            <a:r>
              <a:rPr lang="en-US" altLang="zh-CN" smtClean="0"/>
              <a:t>/35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928662" y="952483"/>
            <a:ext cx="7715304" cy="2096856"/>
          </a:xfrm>
          <a:prstGeom prst="rect">
            <a:avLst/>
          </a:prstGeom>
          <a:noFill/>
          <a:ln>
            <a:noFill/>
          </a:ln>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200"/>
              </a:lnSpc>
              <a:spcBef>
                <a:spcPts val="0"/>
              </a:spcBef>
            </a:pPr>
            <a:r>
              <a:rPr lang="en-US" sz="2000" smtClean="0">
                <a:solidFill>
                  <a:srgbClr val="0000FF"/>
                </a:solidFill>
                <a:latin typeface="Consolas" pitchFamily="49" charset="0"/>
                <a:ea typeface="楷体" pitchFamily="49" charset="-122"/>
                <a:cs typeface="Consolas" pitchFamily="49" charset="0"/>
              </a:rPr>
              <a:t>Dijkstra</a:t>
            </a:r>
            <a:r>
              <a:rPr lang="zh-CN" altLang="en-US" sz="2000" smtClean="0">
                <a:solidFill>
                  <a:srgbClr val="0000FF"/>
                </a:solidFill>
                <a:latin typeface="Consolas" pitchFamily="49" charset="0"/>
                <a:ea typeface="楷体" pitchFamily="49" charset="-122"/>
                <a:cs typeface="Consolas" pitchFamily="49" charset="0"/>
              </a:rPr>
              <a:t>算法是（ ）方法求出图中从源点到其余顶点最短路径的。</a:t>
            </a:r>
          </a:p>
          <a:p>
            <a:pPr algn="l">
              <a:lnSpc>
                <a:spcPts val="3200"/>
              </a:lnSpc>
              <a:spcBef>
                <a:spcPts val="0"/>
              </a:spcBef>
            </a:pPr>
            <a:r>
              <a:rPr lang="pt-BR" sz="2000" smtClean="0">
                <a:solidFill>
                  <a:srgbClr val="0000FF"/>
                </a:solidFill>
                <a:latin typeface="Consolas" pitchFamily="49" charset="0"/>
                <a:ea typeface="仿宋" pitchFamily="49" charset="-122"/>
                <a:cs typeface="Consolas" pitchFamily="49" charset="0"/>
              </a:rPr>
              <a:t>A.</a:t>
            </a:r>
            <a:r>
              <a:rPr lang="zh-CN" altLang="en-US" sz="2000" smtClean="0">
                <a:solidFill>
                  <a:srgbClr val="0000FF"/>
                </a:solidFill>
                <a:latin typeface="Consolas" pitchFamily="49" charset="0"/>
                <a:ea typeface="仿宋" pitchFamily="49" charset="-122"/>
                <a:cs typeface="Consolas" pitchFamily="49" charset="0"/>
              </a:rPr>
              <a:t>按长度递减的顺序求出图的某顶点到其余顶点的最短路径</a:t>
            </a:r>
          </a:p>
          <a:p>
            <a:pPr algn="l">
              <a:lnSpc>
                <a:spcPts val="3200"/>
              </a:lnSpc>
              <a:spcBef>
                <a:spcPts val="0"/>
              </a:spcBef>
            </a:pPr>
            <a:r>
              <a:rPr lang="pt-BR" sz="2000" smtClean="0">
                <a:solidFill>
                  <a:srgbClr val="0000FF"/>
                </a:solidFill>
                <a:latin typeface="Consolas" pitchFamily="49" charset="0"/>
                <a:ea typeface="仿宋" pitchFamily="49" charset="-122"/>
                <a:cs typeface="Consolas" pitchFamily="49" charset="0"/>
              </a:rPr>
              <a:t>B.</a:t>
            </a:r>
            <a:r>
              <a:rPr lang="zh-CN" altLang="en-US" sz="2000" smtClean="0">
                <a:solidFill>
                  <a:srgbClr val="0000FF"/>
                </a:solidFill>
                <a:latin typeface="Consolas" pitchFamily="49" charset="0"/>
                <a:ea typeface="仿宋" pitchFamily="49" charset="-122"/>
                <a:cs typeface="Consolas" pitchFamily="49" charset="0"/>
              </a:rPr>
              <a:t>按长度递增的顺序求出图的某顶点到其余顶点的最短路径</a:t>
            </a:r>
          </a:p>
          <a:p>
            <a:pPr algn="l">
              <a:lnSpc>
                <a:spcPts val="3200"/>
              </a:lnSpc>
              <a:spcBef>
                <a:spcPts val="0"/>
              </a:spcBef>
            </a:pPr>
            <a:r>
              <a:rPr lang="pt-BR" sz="2000" smtClean="0">
                <a:solidFill>
                  <a:srgbClr val="0000FF"/>
                </a:solidFill>
                <a:latin typeface="Consolas" pitchFamily="49" charset="0"/>
                <a:ea typeface="仿宋" pitchFamily="49" charset="-122"/>
                <a:cs typeface="Consolas" pitchFamily="49" charset="0"/>
              </a:rPr>
              <a:t>C.</a:t>
            </a:r>
            <a:r>
              <a:rPr lang="zh-CN" altLang="en-US" sz="2000" smtClean="0">
                <a:solidFill>
                  <a:srgbClr val="0000FF"/>
                </a:solidFill>
                <a:latin typeface="Consolas" pitchFamily="49" charset="0"/>
                <a:ea typeface="仿宋" pitchFamily="49" charset="-122"/>
                <a:cs typeface="Consolas" pitchFamily="49" charset="0"/>
              </a:rPr>
              <a:t>通过深度优先遍历求出图中某顶点到其余顶点的最短路径</a:t>
            </a:r>
          </a:p>
          <a:p>
            <a:pPr algn="l">
              <a:lnSpc>
                <a:spcPts val="3200"/>
              </a:lnSpc>
              <a:spcBef>
                <a:spcPts val="0"/>
              </a:spcBef>
            </a:pPr>
            <a:r>
              <a:rPr lang="pt-BR" sz="2000" smtClean="0">
                <a:solidFill>
                  <a:srgbClr val="0000FF"/>
                </a:solidFill>
                <a:latin typeface="Consolas" pitchFamily="49" charset="0"/>
                <a:ea typeface="仿宋" pitchFamily="49" charset="-122"/>
                <a:cs typeface="Consolas" pitchFamily="49" charset="0"/>
              </a:rPr>
              <a:t>D.</a:t>
            </a:r>
            <a:r>
              <a:rPr lang="zh-CN" altLang="en-US" sz="2000" smtClean="0">
                <a:solidFill>
                  <a:srgbClr val="0000FF"/>
                </a:solidFill>
                <a:latin typeface="Consolas" pitchFamily="49" charset="0"/>
                <a:ea typeface="仿宋" pitchFamily="49" charset="-122"/>
                <a:cs typeface="Consolas" pitchFamily="49" charset="0"/>
              </a:rPr>
              <a:t>通过广度优先遍历求出图中某顶点到其余顶点的最短路径</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14" name="TextBox 13"/>
          <p:cNvSpPr txBox="1"/>
          <p:nvPr/>
        </p:nvSpPr>
        <p:spPr>
          <a:xfrm>
            <a:off x="7858148" y="1808938"/>
            <a:ext cx="357190" cy="477054"/>
          </a:xfrm>
          <a:prstGeom prst="rect">
            <a:avLst/>
          </a:prstGeom>
          <a:noFill/>
        </p:spPr>
        <p:txBody>
          <a:bodyPr wrap="square" rtlCol="0">
            <a:spAutoFit/>
          </a:bodyPr>
          <a:lstStyle/>
          <a:p>
            <a:pPr algn="l">
              <a:lnSpc>
                <a:spcPts val="3000"/>
              </a:lnSpc>
              <a:spcBef>
                <a:spcPts val="0"/>
              </a:spcBef>
            </a:pPr>
            <a:r>
              <a:rPr lang="zh-CN" altLang="en-US" smtClean="0">
                <a:solidFill>
                  <a:srgbClr val="FF0000"/>
                </a:solidFill>
                <a:latin typeface="Consolas" pitchFamily="49" charset="0"/>
                <a:ea typeface="楷体" pitchFamily="49" charset="-122"/>
                <a:cs typeface="Consolas" pitchFamily="49" charset="0"/>
                <a:sym typeface="Symbol"/>
              </a:rPr>
              <a:t></a:t>
            </a:r>
            <a:endParaRPr lang="zh-CN" altLang="en-US" smtClean="0">
              <a:solidFill>
                <a:srgbClr val="FF0000"/>
              </a:solidFill>
              <a:latin typeface="Consolas" pitchFamily="49" charset="0"/>
              <a:ea typeface="楷体" pitchFamily="49" charset="-122"/>
              <a:cs typeface="Consolas" pitchFamily="49" charset="0"/>
            </a:endParaRPr>
          </a:p>
        </p:txBody>
      </p:sp>
      <p:grpSp>
        <p:nvGrpSpPr>
          <p:cNvPr id="2" name="组合 15"/>
          <p:cNvGrpSpPr/>
          <p:nvPr/>
        </p:nvGrpSpPr>
        <p:grpSpPr>
          <a:xfrm>
            <a:off x="1000100" y="3571876"/>
            <a:ext cx="5000660" cy="1738325"/>
            <a:chOff x="571472" y="2714626"/>
            <a:chExt cx="5000660" cy="1303744"/>
          </a:xfrm>
        </p:grpSpPr>
        <p:sp>
          <p:nvSpPr>
            <p:cNvPr id="12" name="椭圆 11"/>
            <p:cNvSpPr/>
            <p:nvPr/>
          </p:nvSpPr>
          <p:spPr>
            <a:xfrm>
              <a:off x="571472" y="3089676"/>
              <a:ext cx="785818" cy="928694"/>
            </a:xfrm>
            <a:prstGeom prst="ellipse">
              <a:avLst/>
            </a:prstGeom>
            <a:ln>
              <a:tailEnd type="stealth" w="med" len="lg"/>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i="1" smtClean="0">
                  <a:solidFill>
                    <a:srgbClr val="0000FF"/>
                  </a:solidFill>
                  <a:latin typeface="Consolas" pitchFamily="49" charset="0"/>
                  <a:cs typeface="Consolas" pitchFamily="49" charset="0"/>
                </a:rPr>
                <a:t>S</a:t>
              </a:r>
              <a:endParaRPr lang="zh-CN" altLang="en-US" i="1">
                <a:solidFill>
                  <a:srgbClr val="0000FF"/>
                </a:solidFill>
                <a:latin typeface="Consolas" pitchFamily="49" charset="0"/>
                <a:cs typeface="Consolas" pitchFamily="49" charset="0"/>
              </a:endParaRPr>
            </a:p>
          </p:txBody>
        </p:sp>
        <p:sp>
          <p:nvSpPr>
            <p:cNvPr id="13" name="TextBox 12"/>
            <p:cNvSpPr txBox="1"/>
            <p:nvPr/>
          </p:nvSpPr>
          <p:spPr>
            <a:xfrm>
              <a:off x="642910" y="2714626"/>
              <a:ext cx="2428892" cy="357791"/>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latin typeface="Consolas" pitchFamily="49" charset="0"/>
                  <a:ea typeface="楷体" pitchFamily="49" charset="-122"/>
                  <a:cs typeface="Consolas" pitchFamily="49" charset="0"/>
                </a:rPr>
                <a:t>加入</a:t>
              </a:r>
              <a:r>
                <a:rPr lang="en-US" altLang="zh-CN" sz="2000" smtClean="0">
                  <a:solidFill>
                    <a:srgbClr val="0000FF"/>
                  </a:solidFill>
                  <a:latin typeface="Consolas" pitchFamily="49" charset="0"/>
                  <a:ea typeface="楷体" pitchFamily="49" charset="-122"/>
                  <a:cs typeface="Consolas" pitchFamily="49" charset="0"/>
                </a:rPr>
                <a:t>S</a:t>
              </a:r>
              <a:r>
                <a:rPr lang="zh-CN" altLang="en-US" sz="2000" smtClean="0">
                  <a:solidFill>
                    <a:srgbClr val="0000FF"/>
                  </a:solidFill>
                  <a:latin typeface="Consolas" pitchFamily="49" charset="0"/>
                  <a:ea typeface="楷体" pitchFamily="49" charset="-122"/>
                  <a:cs typeface="Consolas" pitchFamily="49" charset="0"/>
                </a:rPr>
                <a:t>集合的顶点：</a:t>
              </a:r>
            </a:p>
          </p:txBody>
        </p:sp>
        <p:sp>
          <p:nvSpPr>
            <p:cNvPr id="15" name="TextBox 14"/>
            <p:cNvSpPr txBox="1"/>
            <p:nvPr/>
          </p:nvSpPr>
          <p:spPr>
            <a:xfrm>
              <a:off x="1571604" y="3214692"/>
              <a:ext cx="4000528" cy="74066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457200" indent="-457200" algn="l">
                <a:lnSpc>
                  <a:spcPts val="3000"/>
                </a:lnSpc>
                <a:spcBef>
                  <a:spcPts val="0"/>
                </a:spcBef>
                <a:buBlip>
                  <a:blip r:embed="rId3"/>
                </a:buBlip>
              </a:pPr>
              <a:r>
                <a:rPr lang="zh-CN" altLang="en-US" sz="2000" smtClean="0">
                  <a:solidFill>
                    <a:srgbClr val="0000FF"/>
                  </a:solidFill>
                  <a:latin typeface="Consolas" pitchFamily="49" charset="0"/>
                  <a:ea typeface="仿宋" pitchFamily="49" charset="-122"/>
                  <a:cs typeface="Consolas" pitchFamily="49" charset="0"/>
                </a:rPr>
                <a:t>最短路径不再改变</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0"/>
                </a:spcBef>
                <a:buBlip>
                  <a:blip r:embed="rId3"/>
                </a:buBlip>
              </a:pPr>
              <a:r>
                <a:rPr lang="zh-CN" altLang="en-US" sz="2000" smtClean="0">
                  <a:solidFill>
                    <a:srgbClr val="0000FF"/>
                  </a:solidFill>
                  <a:latin typeface="Consolas" pitchFamily="49" charset="0"/>
                  <a:ea typeface="仿宋" pitchFamily="49" charset="-122"/>
                  <a:cs typeface="Consolas" pitchFamily="49" charset="0"/>
                </a:rPr>
                <a:t>越后加入的顶点，</a:t>
              </a:r>
              <a:r>
                <a:rPr lang="en-US" altLang="zh-CN" sz="2000" smtClean="0">
                  <a:solidFill>
                    <a:srgbClr val="0000FF"/>
                  </a:solidFill>
                  <a:latin typeface="Consolas" pitchFamily="49" charset="0"/>
                  <a:ea typeface="仿宋" pitchFamily="49" charset="-122"/>
                  <a:cs typeface="Consolas" pitchFamily="49" charset="0"/>
                </a:rPr>
                <a:t>dist</a:t>
              </a:r>
              <a:r>
                <a:rPr lang="zh-CN" altLang="en-US" sz="2000" smtClean="0">
                  <a:solidFill>
                    <a:srgbClr val="0000FF"/>
                  </a:solidFill>
                  <a:latin typeface="Consolas" pitchFamily="49" charset="0"/>
                  <a:ea typeface="仿宋" pitchFamily="49" charset="-122"/>
                  <a:cs typeface="Consolas" pitchFamily="49" charset="0"/>
                </a:rPr>
                <a:t>越长</a:t>
              </a:r>
            </a:p>
          </p:txBody>
        </p:sp>
      </p:grpSp>
      <p:grpSp>
        <p:nvGrpSpPr>
          <p:cNvPr id="3" name="组合 16"/>
          <p:cNvGrpSpPr/>
          <p:nvPr/>
        </p:nvGrpSpPr>
        <p:grpSpPr>
          <a:xfrm>
            <a:off x="357158" y="214290"/>
            <a:ext cx="1000100" cy="785817"/>
            <a:chOff x="5703182" y="3835411"/>
            <a:chExt cx="1238250" cy="1236663"/>
          </a:xfrm>
        </p:grpSpPr>
        <p:grpSp>
          <p:nvGrpSpPr>
            <p:cNvPr id="4" name="Group 19"/>
            <p:cNvGrpSpPr>
              <a:grpSpLocks/>
            </p:cNvGrpSpPr>
            <p:nvPr/>
          </p:nvGrpSpPr>
          <p:grpSpPr bwMode="auto">
            <a:xfrm>
              <a:off x="5703182" y="3835411"/>
              <a:ext cx="1238250" cy="1236663"/>
              <a:chOff x="810" y="845"/>
              <a:chExt cx="827" cy="826"/>
            </a:xfrm>
          </p:grpSpPr>
          <p:sp>
            <p:nvSpPr>
              <p:cNvPr id="21"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22"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23"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grpSp>
        <p:sp>
          <p:nvSpPr>
            <p:cNvPr id="20" name="Text Box 23"/>
            <p:cNvSpPr txBox="1">
              <a:spLocks noChangeArrowheads="1"/>
            </p:cNvSpPr>
            <p:nvPr/>
          </p:nvSpPr>
          <p:spPr bwMode="gray">
            <a:xfrm>
              <a:off x="5767676" y="4154859"/>
              <a:ext cx="1082674" cy="557010"/>
            </a:xfrm>
            <a:prstGeom prst="rect">
              <a:avLst/>
            </a:prstGeom>
            <a:noFill/>
            <a:ln w="9525" algn="ctr">
              <a:noFill/>
              <a:miter lim="800000"/>
              <a:headEnd/>
              <a:tailEnd/>
            </a:ln>
          </p:spPr>
          <p:txBody>
            <a:bodyPr>
              <a:spAutoFit/>
            </a:bodyP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16" name="灯片编号占位符 15"/>
          <p:cNvSpPr>
            <a:spLocks noGrp="1"/>
          </p:cNvSpPr>
          <p:nvPr>
            <p:ph type="sldNum" sz="quarter" idx="12"/>
          </p:nvPr>
        </p:nvSpPr>
        <p:spPr/>
        <p:txBody>
          <a:bodyPr/>
          <a:lstStyle/>
          <a:p>
            <a:fld id="{36E68863-33C2-4D6D-B9FA-F4917E910219}" type="slidenum">
              <a:rPr lang="en-US" altLang="zh-CN" smtClean="0"/>
              <a:pPr/>
              <a:t>28</a:t>
            </a:fld>
            <a:r>
              <a:rPr lang="en-US" altLang="zh-CN" smtClean="0"/>
              <a:t>/35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1051554"/>
            <a:ext cx="7929618" cy="2377446"/>
          </a:xfrm>
          <a:prstGeom prst="rect">
            <a:avLst/>
          </a:prstGeom>
          <a:noFill/>
          <a:ln>
            <a:noFill/>
          </a:ln>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r>
              <a:rPr lang="zh-CN" altLang="en-US" sz="2000" smtClean="0">
                <a:solidFill>
                  <a:srgbClr val="0000FF"/>
                </a:solidFill>
                <a:latin typeface="Consolas" pitchFamily="49" charset="0"/>
                <a:ea typeface="楷体" pitchFamily="49" charset="-122"/>
                <a:cs typeface="Consolas" pitchFamily="49" charset="0"/>
              </a:rPr>
              <a:t>以下叙述正确的是（  ）。</a:t>
            </a:r>
          </a:p>
          <a:p>
            <a:pPr algn="l"/>
            <a:r>
              <a:rPr lang="en-US" sz="2000" smtClean="0">
                <a:solidFill>
                  <a:srgbClr val="0000FF"/>
                </a:solidFill>
                <a:latin typeface="Consolas" pitchFamily="49" charset="0"/>
                <a:ea typeface="仿宋" pitchFamily="49" charset="-122"/>
                <a:cs typeface="Consolas" pitchFamily="49" charset="0"/>
              </a:rPr>
              <a:t>A. </a:t>
            </a:r>
            <a:r>
              <a:rPr lang="zh-CN" altLang="en-US" sz="2000" smtClean="0">
                <a:solidFill>
                  <a:srgbClr val="0000FF"/>
                </a:solidFill>
                <a:latin typeface="Consolas" pitchFamily="49" charset="0"/>
                <a:ea typeface="仿宋" pitchFamily="49" charset="-122"/>
                <a:cs typeface="Consolas" pitchFamily="49" charset="0"/>
              </a:rPr>
              <a:t>最短路径一定是简单路径</a:t>
            </a:r>
          </a:p>
          <a:p>
            <a:pPr algn="l"/>
            <a:r>
              <a:rPr lang="en-US" sz="2000" smtClean="0">
                <a:solidFill>
                  <a:srgbClr val="0000FF"/>
                </a:solidFill>
                <a:latin typeface="Consolas" pitchFamily="49" charset="0"/>
                <a:ea typeface="仿宋" pitchFamily="49" charset="-122"/>
                <a:cs typeface="Consolas" pitchFamily="49" charset="0"/>
              </a:rPr>
              <a:t>B. Dijkstra</a:t>
            </a:r>
            <a:r>
              <a:rPr lang="zh-CN" altLang="en-US" sz="2000" smtClean="0">
                <a:solidFill>
                  <a:srgbClr val="0000FF"/>
                </a:solidFill>
                <a:latin typeface="Consolas" pitchFamily="49" charset="0"/>
                <a:ea typeface="仿宋" pitchFamily="49" charset="-122"/>
                <a:cs typeface="Consolas" pitchFamily="49" charset="0"/>
              </a:rPr>
              <a:t>算法不适合有回路的带权图求最短路径</a:t>
            </a:r>
          </a:p>
          <a:p>
            <a:pPr algn="l"/>
            <a:r>
              <a:rPr lang="en-US" sz="2000" smtClean="0">
                <a:solidFill>
                  <a:srgbClr val="0000FF"/>
                </a:solidFill>
                <a:latin typeface="Consolas" pitchFamily="49" charset="0"/>
                <a:ea typeface="仿宋" pitchFamily="49" charset="-122"/>
                <a:cs typeface="Consolas" pitchFamily="49" charset="0"/>
              </a:rPr>
              <a:t>C. Dijkstra</a:t>
            </a:r>
            <a:r>
              <a:rPr lang="zh-CN" altLang="en-US" sz="2000" smtClean="0">
                <a:solidFill>
                  <a:srgbClr val="0000FF"/>
                </a:solidFill>
                <a:latin typeface="Consolas" pitchFamily="49" charset="0"/>
                <a:ea typeface="仿宋" pitchFamily="49" charset="-122"/>
                <a:cs typeface="Consolas" pitchFamily="49" charset="0"/>
              </a:rPr>
              <a:t>算法不适合求任意两个顶点的最短路径</a:t>
            </a:r>
          </a:p>
          <a:p>
            <a:pPr algn="l"/>
            <a:r>
              <a:rPr lang="en-US" sz="2000" smtClean="0">
                <a:solidFill>
                  <a:srgbClr val="0000FF"/>
                </a:solidFill>
                <a:latin typeface="Consolas" pitchFamily="49" charset="0"/>
                <a:ea typeface="仿宋" pitchFamily="49" charset="-122"/>
                <a:cs typeface="Consolas" pitchFamily="49" charset="0"/>
              </a:rPr>
              <a:t>D. Floyd</a:t>
            </a:r>
            <a:r>
              <a:rPr lang="zh-CN" altLang="en-US" sz="2000" smtClean="0">
                <a:solidFill>
                  <a:srgbClr val="0000FF"/>
                </a:solidFill>
                <a:latin typeface="Consolas" pitchFamily="49" charset="0"/>
                <a:ea typeface="仿宋" pitchFamily="49" charset="-122"/>
                <a:cs typeface="Consolas" pitchFamily="49" charset="0"/>
              </a:rPr>
              <a:t>算法求两个顶点的最短路径时，</a:t>
            </a:r>
            <a:r>
              <a:rPr lang="en-US" sz="2000" smtClean="0">
                <a:solidFill>
                  <a:srgbClr val="0000FF"/>
                </a:solidFill>
                <a:latin typeface="Consolas" pitchFamily="49" charset="0"/>
                <a:ea typeface="仿宋" pitchFamily="49" charset="-122"/>
                <a:cs typeface="Consolas" pitchFamily="49" charset="0"/>
              </a:rPr>
              <a:t>path</a:t>
            </a:r>
            <a:r>
              <a:rPr lang="en-US" sz="2000" i="1" baseline="-25000" smtClean="0">
                <a:solidFill>
                  <a:srgbClr val="0000FF"/>
                </a:solidFill>
                <a:latin typeface="Consolas" pitchFamily="49" charset="0"/>
                <a:ea typeface="仿宋" pitchFamily="49" charset="-122"/>
                <a:cs typeface="Consolas" pitchFamily="49" charset="0"/>
              </a:rPr>
              <a:t>k</a:t>
            </a:r>
            <a:r>
              <a:rPr lang="en-US" sz="2000" baseline="-25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一定是</a:t>
            </a:r>
            <a:r>
              <a:rPr lang="en-US" sz="2000" smtClean="0">
                <a:solidFill>
                  <a:srgbClr val="0000FF"/>
                </a:solidFill>
                <a:latin typeface="Consolas" pitchFamily="49" charset="0"/>
                <a:ea typeface="仿宋" pitchFamily="49" charset="-122"/>
                <a:cs typeface="Consolas" pitchFamily="49" charset="0"/>
              </a:rPr>
              <a:t>path</a:t>
            </a:r>
            <a:r>
              <a:rPr lang="en-US" sz="2000" i="1" baseline="-25000" smtClean="0">
                <a:solidFill>
                  <a:srgbClr val="0000FF"/>
                </a:solidFill>
                <a:latin typeface="Consolas" pitchFamily="49" charset="0"/>
                <a:ea typeface="仿宋" pitchFamily="49" charset="-122"/>
                <a:cs typeface="Consolas" pitchFamily="49" charset="0"/>
              </a:rPr>
              <a:t>k</a:t>
            </a:r>
            <a:r>
              <a:rPr lang="zh-CN" altLang="en-US" sz="2000" smtClean="0">
                <a:solidFill>
                  <a:srgbClr val="0000FF"/>
                </a:solidFill>
                <a:latin typeface="Consolas" pitchFamily="49" charset="0"/>
                <a:ea typeface="仿宋" pitchFamily="49" charset="-122"/>
                <a:cs typeface="Consolas" pitchFamily="49" charset="0"/>
              </a:rPr>
              <a:t>的子集</a:t>
            </a:r>
          </a:p>
        </p:txBody>
      </p:sp>
      <p:sp>
        <p:nvSpPr>
          <p:cNvPr id="5" name="TextBox 4"/>
          <p:cNvSpPr txBox="1"/>
          <p:nvPr/>
        </p:nvSpPr>
        <p:spPr>
          <a:xfrm>
            <a:off x="4429124" y="1509044"/>
            <a:ext cx="357190" cy="457369"/>
          </a:xfrm>
          <a:prstGeom prst="rect">
            <a:avLst/>
          </a:prstGeom>
          <a:noFill/>
        </p:spPr>
        <p:txBody>
          <a:bodyPr wrap="square" rtlCol="0">
            <a:spAutoFit/>
          </a:bodyPr>
          <a:lstStyle/>
          <a:p>
            <a:pPr algn="l">
              <a:lnSpc>
                <a:spcPts val="3000"/>
              </a:lnSpc>
              <a:spcBef>
                <a:spcPts val="0"/>
              </a:spcBef>
            </a:pPr>
            <a:r>
              <a:rPr lang="zh-CN" altLang="en-US" smtClean="0">
                <a:solidFill>
                  <a:srgbClr val="FF0000"/>
                </a:solidFill>
                <a:latin typeface="Consolas" pitchFamily="49" charset="0"/>
                <a:ea typeface="楷体" pitchFamily="49" charset="-122"/>
                <a:cs typeface="Consolas" pitchFamily="49" charset="0"/>
                <a:sym typeface="Symbol"/>
              </a:rPr>
              <a:t></a:t>
            </a:r>
            <a:endParaRPr lang="zh-CN" altLang="en-US" smtClean="0">
              <a:solidFill>
                <a:srgbClr val="FF0000"/>
              </a:solidFill>
              <a:latin typeface="Consolas" pitchFamily="49" charset="0"/>
              <a:ea typeface="楷体" pitchFamily="49" charset="-122"/>
              <a:cs typeface="Consolas" pitchFamily="49" charset="0"/>
            </a:endParaRPr>
          </a:p>
        </p:txBody>
      </p:sp>
      <p:grpSp>
        <p:nvGrpSpPr>
          <p:cNvPr id="2" name="组合 5"/>
          <p:cNvGrpSpPr/>
          <p:nvPr/>
        </p:nvGrpSpPr>
        <p:grpSpPr>
          <a:xfrm>
            <a:off x="357158" y="214290"/>
            <a:ext cx="1000100" cy="785817"/>
            <a:chOff x="5703182" y="3835411"/>
            <a:chExt cx="1238250" cy="1236663"/>
          </a:xfrm>
        </p:grpSpPr>
        <p:grpSp>
          <p:nvGrpSpPr>
            <p:cNvPr id="4" name="Group 19"/>
            <p:cNvGrpSpPr>
              <a:grpSpLocks/>
            </p:cNvGrpSpPr>
            <p:nvPr/>
          </p:nvGrpSpPr>
          <p:grpSpPr bwMode="auto">
            <a:xfrm>
              <a:off x="5703182" y="3835411"/>
              <a:ext cx="1238250" cy="1236663"/>
              <a:chOff x="810" y="845"/>
              <a:chExt cx="827" cy="826"/>
            </a:xfrm>
          </p:grpSpPr>
          <p:sp>
            <p:nvSpPr>
              <p:cNvPr id="11"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12"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13"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grpSp>
        <p:sp>
          <p:nvSpPr>
            <p:cNvPr id="10" name="Text Box 23"/>
            <p:cNvSpPr txBox="1">
              <a:spLocks noChangeArrowheads="1"/>
            </p:cNvSpPr>
            <p:nvPr/>
          </p:nvSpPr>
          <p:spPr bwMode="gray">
            <a:xfrm>
              <a:off x="5767676" y="4154859"/>
              <a:ext cx="1082674" cy="557010"/>
            </a:xfrm>
            <a:prstGeom prst="rect">
              <a:avLst/>
            </a:prstGeom>
            <a:noFill/>
            <a:ln w="9525" algn="ctr">
              <a:noFill/>
              <a:miter lim="800000"/>
              <a:headEnd/>
              <a:tailEnd/>
            </a:ln>
          </p:spPr>
          <p:txBody>
            <a:bodyPr>
              <a:spAutoFit/>
            </a:bodyP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15" name="灯片编号占位符 14"/>
          <p:cNvSpPr>
            <a:spLocks noGrp="1"/>
          </p:cNvSpPr>
          <p:nvPr>
            <p:ph type="sldNum" sz="quarter" idx="12"/>
          </p:nvPr>
        </p:nvSpPr>
        <p:spPr/>
        <p:txBody>
          <a:bodyPr/>
          <a:lstStyle/>
          <a:p>
            <a:fld id="{36E68863-33C2-4D6D-B9FA-F4917E910219}" type="slidenum">
              <a:rPr lang="en-US" altLang="zh-CN" smtClean="0"/>
              <a:pPr/>
              <a:t>29</a:t>
            </a:fld>
            <a:r>
              <a:rPr lang="en-US" altLang="zh-CN" smtClean="0"/>
              <a:t>/35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1538" y="603480"/>
            <a:ext cx="7429552" cy="1243225"/>
          </a:xfrm>
          <a:prstGeom prst="rect">
            <a:avLst/>
          </a:prstGeom>
          <a:noFill/>
          <a:ln>
            <a:noFill/>
          </a:ln>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r>
              <a:rPr lang="zh-CN" altLang="en-US" sz="2000" smtClean="0">
                <a:solidFill>
                  <a:srgbClr val="0000FF"/>
                </a:solidFill>
                <a:latin typeface="Consolas" pitchFamily="49" charset="0"/>
                <a:ea typeface="楷体" pitchFamily="49" charset="-122"/>
                <a:cs typeface="Consolas" pitchFamily="49" charset="0"/>
              </a:rPr>
              <a:t>   若无向图</a:t>
            </a:r>
            <a:r>
              <a:rPr lang="en-US" sz="2000" smtClean="0">
                <a:solidFill>
                  <a:srgbClr val="0000FF"/>
                </a:solidFill>
                <a:latin typeface="Consolas" pitchFamily="49" charset="0"/>
                <a:ea typeface="楷体" pitchFamily="49" charset="-122"/>
                <a:cs typeface="Consolas" pitchFamily="49" charset="0"/>
              </a:rPr>
              <a:t>G(V</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E)</a:t>
            </a:r>
            <a:r>
              <a:rPr lang="zh-CN" altLang="en-US" sz="2000" smtClean="0">
                <a:solidFill>
                  <a:srgbClr val="0000FF"/>
                </a:solidFill>
                <a:latin typeface="Consolas" pitchFamily="49" charset="0"/>
                <a:ea typeface="楷体" pitchFamily="49" charset="-122"/>
                <a:cs typeface="Consolas" pitchFamily="49" charset="0"/>
              </a:rPr>
              <a:t>中含</a:t>
            </a:r>
            <a:r>
              <a:rPr lang="en-US" sz="2000" smtClean="0">
                <a:solidFill>
                  <a:srgbClr val="0000FF"/>
                </a:solidFill>
                <a:latin typeface="Consolas" pitchFamily="49" charset="0"/>
                <a:ea typeface="楷体" pitchFamily="49" charset="-122"/>
                <a:cs typeface="Consolas" pitchFamily="49" charset="0"/>
              </a:rPr>
              <a:t>7</a:t>
            </a:r>
            <a:r>
              <a:rPr lang="zh-CN" altLang="en-US" sz="2000" smtClean="0">
                <a:solidFill>
                  <a:srgbClr val="0000FF"/>
                </a:solidFill>
                <a:latin typeface="Consolas" pitchFamily="49" charset="0"/>
                <a:ea typeface="楷体" pitchFamily="49" charset="-122"/>
                <a:cs typeface="Consolas" pitchFamily="49" charset="0"/>
              </a:rPr>
              <a:t>个顶点，则保证图</a:t>
            </a:r>
            <a:r>
              <a:rPr lang="en-US" sz="2000" smtClean="0">
                <a:solidFill>
                  <a:srgbClr val="0000FF"/>
                </a:solidFill>
                <a:latin typeface="Consolas" pitchFamily="49" charset="0"/>
                <a:ea typeface="楷体" pitchFamily="49" charset="-122"/>
                <a:cs typeface="Consolas" pitchFamily="49" charset="0"/>
              </a:rPr>
              <a:t>G</a:t>
            </a:r>
            <a:r>
              <a:rPr lang="zh-CN" altLang="en-US" sz="2000" smtClean="0">
                <a:solidFill>
                  <a:srgbClr val="0000FF"/>
                </a:solidFill>
                <a:latin typeface="Consolas" pitchFamily="49" charset="0"/>
                <a:ea typeface="楷体" pitchFamily="49" charset="-122"/>
                <a:cs typeface="Consolas" pitchFamily="49" charset="0"/>
              </a:rPr>
              <a:t>在</a:t>
            </a:r>
            <a:r>
              <a:rPr lang="zh-CN" altLang="en-US" sz="2000" smtClean="0">
                <a:solidFill>
                  <a:srgbClr val="FF00FF"/>
                </a:solidFill>
                <a:latin typeface="Consolas" pitchFamily="49" charset="0"/>
                <a:ea typeface="楷体" pitchFamily="49" charset="-122"/>
                <a:cs typeface="Consolas" pitchFamily="49" charset="0"/>
              </a:rPr>
              <a:t>任何情况</a:t>
            </a:r>
            <a:r>
              <a:rPr lang="zh-CN" altLang="en-US" sz="2000" smtClean="0">
                <a:solidFill>
                  <a:srgbClr val="0000FF"/>
                </a:solidFill>
                <a:latin typeface="Consolas" pitchFamily="49" charset="0"/>
                <a:ea typeface="楷体" pitchFamily="49" charset="-122"/>
                <a:cs typeface="Consolas" pitchFamily="49" charset="0"/>
              </a:rPr>
              <a:t>下都是连通的，则需要的边数最少是（ ）。</a:t>
            </a:r>
          </a:p>
          <a:p>
            <a:pPr algn="l"/>
            <a:r>
              <a:rPr lang="en-US" sz="2000" smtClean="0">
                <a:solidFill>
                  <a:srgbClr val="0000FF"/>
                </a:solidFill>
                <a:latin typeface="Consolas" pitchFamily="49" charset="0"/>
                <a:ea typeface="楷体" pitchFamily="49" charset="-122"/>
                <a:cs typeface="Consolas" pitchFamily="49" charset="0"/>
              </a:rPr>
              <a:t>  A. 6	      B. 15	    C. 16	  D. 21</a:t>
            </a:r>
            <a:endParaRPr lang="zh-CN" altLang="en-US" sz="2000" smtClean="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1000100" y="2428868"/>
            <a:ext cx="7786742" cy="291539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p>
            <a:pPr marL="457200" indent="-457200" algn="l">
              <a:lnSpc>
                <a:spcPct val="150000"/>
              </a:lnSpc>
              <a:spcBef>
                <a:spcPts val="0"/>
              </a:spcBef>
              <a:buBlip>
                <a:blip r:embed="rId3"/>
              </a:buBlip>
            </a:pPr>
            <a:r>
              <a:rPr lang="zh-CN" altLang="en-US" sz="2000" smtClean="0">
                <a:solidFill>
                  <a:srgbClr val="0000FF"/>
                </a:solidFill>
                <a:latin typeface="Consolas" pitchFamily="49" charset="0"/>
                <a:ea typeface="仿宋" pitchFamily="49" charset="-122"/>
                <a:cs typeface="Consolas" pitchFamily="49" charset="0"/>
              </a:rPr>
              <a:t>对于具有</a:t>
            </a:r>
            <a:r>
              <a:rPr lang="en-US" sz="2000" i="1" smtClean="0">
                <a:solidFill>
                  <a:srgbClr val="0000FF"/>
                </a:solidFill>
                <a:latin typeface="Consolas" pitchFamily="49" charset="0"/>
                <a:ea typeface="仿宋" pitchFamily="49" charset="-122"/>
                <a:cs typeface="Consolas" pitchFamily="49" charset="0"/>
              </a:rPr>
              <a:t>n</a:t>
            </a:r>
            <a:r>
              <a:rPr lang="zh-CN" altLang="en-US" sz="2000" smtClean="0">
                <a:solidFill>
                  <a:srgbClr val="0000FF"/>
                </a:solidFill>
                <a:latin typeface="Consolas" pitchFamily="49" charset="0"/>
                <a:ea typeface="仿宋" pitchFamily="49" charset="-122"/>
                <a:cs typeface="Consolas" pitchFamily="49" charset="0"/>
              </a:rPr>
              <a:t>个顶点的无向图，当其中</a:t>
            </a:r>
            <a:r>
              <a:rPr lang="en-US" sz="2000" i="1" smtClean="0">
                <a:solidFill>
                  <a:srgbClr val="0000FF"/>
                </a:solidFill>
                <a:latin typeface="Consolas" pitchFamily="49" charset="0"/>
                <a:ea typeface="仿宋" pitchFamily="49" charset="-122"/>
                <a:cs typeface="Consolas" pitchFamily="49" charset="0"/>
              </a:rPr>
              <a:t>n</a:t>
            </a:r>
            <a:r>
              <a:rPr lang="en-US"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个顶点构成一个完全图时，再加上一条边（连接该完全图和另外一个顶点）必然构成一个连通图</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Blip>
                <a:blip r:embed="rId3"/>
              </a:buBlip>
            </a:pPr>
            <a:r>
              <a:rPr lang="zh-CN" altLang="en-US" sz="2000" smtClean="0">
                <a:solidFill>
                  <a:srgbClr val="0000FF"/>
                </a:solidFill>
                <a:latin typeface="Consolas" pitchFamily="49" charset="0"/>
                <a:ea typeface="仿宋" pitchFamily="49" charset="-122"/>
                <a:cs typeface="Consolas" pitchFamily="49" charset="0"/>
              </a:rPr>
              <a:t>所以本题中，若</a:t>
            </a:r>
            <a:r>
              <a:rPr lang="en-US" sz="2000" smtClean="0">
                <a:solidFill>
                  <a:srgbClr val="0000FF"/>
                </a:solidFill>
                <a:latin typeface="Consolas" pitchFamily="49" charset="0"/>
                <a:ea typeface="仿宋" pitchFamily="49" charset="-122"/>
                <a:cs typeface="Consolas" pitchFamily="49" charset="0"/>
              </a:rPr>
              <a:t>6</a:t>
            </a:r>
            <a:r>
              <a:rPr lang="zh-CN" altLang="en-US" sz="2000" smtClean="0">
                <a:solidFill>
                  <a:srgbClr val="0000FF"/>
                </a:solidFill>
                <a:latin typeface="Consolas" pitchFamily="49" charset="0"/>
                <a:ea typeface="仿宋" pitchFamily="49" charset="-122"/>
                <a:cs typeface="Consolas" pitchFamily="49" charset="0"/>
              </a:rPr>
              <a:t>个顶点构成一个完全图，再加上一条边，这样的图无论如何都是一个连通图</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Blip>
                <a:blip r:embed="rId3"/>
              </a:buBlip>
            </a:pPr>
            <a:r>
              <a:rPr lang="zh-CN" altLang="en-US" sz="2000" smtClean="0">
                <a:solidFill>
                  <a:srgbClr val="0000FF"/>
                </a:solidFill>
                <a:latin typeface="Consolas" pitchFamily="49" charset="0"/>
                <a:ea typeface="仿宋" pitchFamily="49" charset="-122"/>
                <a:cs typeface="Consolas" pitchFamily="49" charset="0"/>
              </a:rPr>
              <a:t>最少边数</a:t>
            </a:r>
            <a:r>
              <a:rPr lang="en-US" sz="2000" smtClean="0">
                <a:solidFill>
                  <a:srgbClr val="0000FF"/>
                </a:solidFill>
                <a:latin typeface="Consolas" pitchFamily="49" charset="0"/>
                <a:ea typeface="仿宋" pitchFamily="49" charset="-122"/>
                <a:cs typeface="Consolas" pitchFamily="49" charset="0"/>
              </a:rPr>
              <a:t>=(</a:t>
            </a:r>
            <a:r>
              <a:rPr lang="en-US" sz="2000" i="1" smtClean="0">
                <a:solidFill>
                  <a:srgbClr val="0000FF"/>
                </a:solidFill>
                <a:latin typeface="Consolas" pitchFamily="49" charset="0"/>
                <a:ea typeface="仿宋" pitchFamily="49" charset="-122"/>
                <a:cs typeface="Consolas" pitchFamily="49" charset="0"/>
              </a:rPr>
              <a:t>n</a:t>
            </a:r>
            <a:r>
              <a:rPr lang="en-US" sz="2000" smtClean="0">
                <a:solidFill>
                  <a:srgbClr val="0000FF"/>
                </a:solidFill>
                <a:latin typeface="Consolas" pitchFamily="49" charset="0"/>
                <a:ea typeface="仿宋" pitchFamily="49" charset="-122"/>
                <a:cs typeface="Consolas" pitchFamily="49" charset="0"/>
              </a:rPr>
              <a:t>-1)(</a:t>
            </a:r>
            <a:r>
              <a:rPr lang="en-US" sz="2000" i="1" smtClean="0">
                <a:solidFill>
                  <a:srgbClr val="0000FF"/>
                </a:solidFill>
                <a:latin typeface="Consolas" pitchFamily="49" charset="0"/>
                <a:ea typeface="仿宋" pitchFamily="49" charset="-122"/>
                <a:cs typeface="Consolas" pitchFamily="49" charset="0"/>
              </a:rPr>
              <a:t>n</a:t>
            </a:r>
            <a:r>
              <a:rPr lang="en-US" sz="2000" smtClean="0">
                <a:solidFill>
                  <a:srgbClr val="0000FF"/>
                </a:solidFill>
                <a:latin typeface="Consolas" pitchFamily="49" charset="0"/>
                <a:ea typeface="仿宋" pitchFamily="49" charset="-122"/>
                <a:cs typeface="Consolas" pitchFamily="49" charset="0"/>
              </a:rPr>
              <a:t>-2)/2+1=</a:t>
            </a:r>
            <a:r>
              <a:rPr lang="en-US" sz="2000" smtClean="0">
                <a:solidFill>
                  <a:srgbClr val="FF0000"/>
                </a:solidFill>
                <a:latin typeface="Consolas" pitchFamily="49" charset="0"/>
                <a:ea typeface="仿宋" pitchFamily="49" charset="-122"/>
                <a:cs typeface="Consolas" pitchFamily="49" charset="0"/>
              </a:rPr>
              <a:t>16</a:t>
            </a:r>
            <a:endParaRPr lang="zh-CN" altLang="en-US" sz="2000" smtClean="0">
              <a:solidFill>
                <a:srgbClr val="FF0000"/>
              </a:solidFill>
              <a:latin typeface="Consolas" pitchFamily="49" charset="0"/>
              <a:ea typeface="仿宋" pitchFamily="49" charset="-122"/>
              <a:cs typeface="Consolas" pitchFamily="49" charset="0"/>
            </a:endParaRPr>
          </a:p>
        </p:txBody>
      </p:sp>
      <p:grpSp>
        <p:nvGrpSpPr>
          <p:cNvPr id="7" name="组合 7"/>
          <p:cNvGrpSpPr/>
          <p:nvPr/>
        </p:nvGrpSpPr>
        <p:grpSpPr>
          <a:xfrm>
            <a:off x="142844" y="571480"/>
            <a:ext cx="1000100" cy="785817"/>
            <a:chOff x="5703182" y="3835411"/>
            <a:chExt cx="1238250" cy="1236663"/>
          </a:xfrm>
        </p:grpSpPr>
        <p:grpSp>
          <p:nvGrpSpPr>
            <p:cNvPr id="9" name="Group 19"/>
            <p:cNvGrpSpPr>
              <a:grpSpLocks/>
            </p:cNvGrpSpPr>
            <p:nvPr/>
          </p:nvGrpSpPr>
          <p:grpSpPr bwMode="auto">
            <a:xfrm>
              <a:off x="5703182" y="3835411"/>
              <a:ext cx="1238250" cy="1236663"/>
              <a:chOff x="810" y="845"/>
              <a:chExt cx="827" cy="826"/>
            </a:xfrm>
          </p:grpSpPr>
          <p:sp>
            <p:nvSpPr>
              <p:cNvPr id="11"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12"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13"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10" name="Text Box 23"/>
            <p:cNvSpPr txBox="1">
              <a:spLocks noChangeArrowheads="1"/>
            </p:cNvSpPr>
            <p:nvPr/>
          </p:nvSpPr>
          <p:spPr bwMode="gray">
            <a:xfrm>
              <a:off x="5767676" y="4154859"/>
              <a:ext cx="1082674" cy="557010"/>
            </a:xfrm>
            <a:prstGeom prst="rect">
              <a:avLst/>
            </a:prstGeom>
            <a:noFill/>
            <a:ln w="9525" algn="ctr">
              <a:noFill/>
              <a:miter lim="800000"/>
              <a:headEnd/>
              <a:tailEnd/>
            </a:ln>
          </p:spPr>
          <p:txBody>
            <a:bodyPr>
              <a:spAutoFit/>
            </a:body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15" name="灯片编号占位符 14"/>
          <p:cNvSpPr>
            <a:spLocks noGrp="1"/>
          </p:cNvSpPr>
          <p:nvPr>
            <p:ph type="sldNum" sz="quarter" idx="12"/>
          </p:nvPr>
        </p:nvSpPr>
        <p:spPr/>
        <p:txBody>
          <a:bodyPr/>
          <a:lstStyle/>
          <a:p>
            <a:fld id="{36E68863-33C2-4D6D-B9FA-F4917E910219}" type="slidenum">
              <a:rPr lang="en-US" altLang="zh-CN" smtClean="0"/>
              <a:pPr/>
              <a:t>3</a:t>
            </a:fld>
            <a:r>
              <a:rPr lang="en-US" altLang="zh-CN" smtClean="0"/>
              <a:t>/35</a:t>
            </a:r>
            <a:endParaRPr lang="en-US" altLang="zh-CN"/>
          </a:p>
        </p:txBody>
      </p:sp>
      <p:grpSp>
        <p:nvGrpSpPr>
          <p:cNvPr id="14" name="组合 13"/>
          <p:cNvGrpSpPr/>
          <p:nvPr/>
        </p:nvGrpSpPr>
        <p:grpSpPr>
          <a:xfrm>
            <a:off x="277787" y="3500438"/>
            <a:ext cx="722313" cy="582613"/>
            <a:chOff x="1774825" y="5489593"/>
            <a:chExt cx="722313" cy="582613"/>
          </a:xfrm>
        </p:grpSpPr>
        <p:sp>
          <p:nvSpPr>
            <p:cNvPr id="16" name="Text Box 13"/>
            <p:cNvSpPr>
              <a:spLocks noChangeArrowheads="1"/>
            </p:cNvSpPr>
            <p:nvPr/>
          </p:nvSpPr>
          <p:spPr bwMode="auto">
            <a:xfrm>
              <a:off x="2124075" y="5489593"/>
              <a:ext cx="373063" cy="461963"/>
            </a:xfrm>
            <a:prstGeom prst="rect">
              <a:avLst/>
            </a:prstGeom>
            <a:noFill/>
            <a:ln w="9525" cap="flat" algn="ctr">
              <a:noFill/>
              <a:prstDash val="solid"/>
              <a:round/>
              <a:headEnd type="none" w="med" len="med"/>
              <a:tailEnd type="none" w="med" len="med"/>
            </a:ln>
            <a:effectLst/>
          </p:spPr>
          <p:txBody>
            <a:bodyPr wrap="none"/>
            <a:lstStyle/>
            <a:p>
              <a:pPr algn="ctr" eaLnBrk="0" hangingPunct="0"/>
              <a:r>
                <a:rPr lang="ru-RU" altLang="zh-CN" sz="2400" b="1">
                  <a:solidFill>
                    <a:srgbClr val="FFFFFF"/>
                  </a:solidFill>
                  <a:latin typeface="微软雅黑" pitchFamily="34" charset="-122"/>
                  <a:ea typeface="微软雅黑" pitchFamily="34" charset="-122"/>
                </a:rPr>
                <a:t>1</a:t>
              </a:r>
            </a:p>
          </p:txBody>
        </p:sp>
        <p:grpSp>
          <p:nvGrpSpPr>
            <p:cNvPr id="17" name="Group 8"/>
            <p:cNvGrpSpPr>
              <a:grpSpLocks/>
            </p:cNvGrpSpPr>
            <p:nvPr/>
          </p:nvGrpSpPr>
          <p:grpSpPr bwMode="auto">
            <a:xfrm>
              <a:off x="1774825" y="5518173"/>
              <a:ext cx="544513" cy="554040"/>
              <a:chOff x="1019" y="1020"/>
              <a:chExt cx="399" cy="406"/>
            </a:xfrm>
          </p:grpSpPr>
          <p:pic>
            <p:nvPicPr>
              <p:cNvPr id="18" name="Picture 49" descr="阴影5"/>
              <p:cNvPicPr preferRelativeResize="0">
                <a:picLocks noChangeArrowheads="1"/>
              </p:cNvPicPr>
              <p:nvPr/>
            </p:nvPicPr>
            <p:blipFill>
              <a:blip r:embed="rId4" cstate="print"/>
              <a:srcRect/>
              <a:stretch>
                <a:fillRect/>
              </a:stretch>
            </p:blipFill>
            <p:spPr bwMode="auto">
              <a:xfrm>
                <a:off x="1039" y="1380"/>
                <a:ext cx="363" cy="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9" name="AutoShape 8"/>
              <p:cNvSpPr>
                <a:spLocks noChangeArrowheads="1"/>
              </p:cNvSpPr>
              <p:nvPr/>
            </p:nvSpPr>
            <p:spPr bwMode="auto">
              <a:xfrm>
                <a:off x="1019" y="1020"/>
                <a:ext cx="399" cy="370"/>
              </a:xfrm>
              <a:prstGeom prst="roundRect">
                <a:avLst>
                  <a:gd name="adj" fmla="val 8380"/>
                </a:avLst>
              </a:prstGeom>
              <a:gradFill rotWithShape="1">
                <a:gsLst>
                  <a:gs pos="0">
                    <a:srgbClr val="8F0000"/>
                  </a:gs>
                  <a:gs pos="50000">
                    <a:srgbClr val="CF0001"/>
                  </a:gs>
                  <a:gs pos="100000">
                    <a:srgbClr val="F60004"/>
                  </a:gs>
                </a:gsLst>
                <a:lin ang="2700000"/>
              </a:gradFill>
              <a:ln w="9525" cap="flat" algn="ctr">
                <a:noFill/>
                <a:prstDash val="solid"/>
                <a:round/>
                <a:headEnd type="none" w="med" len="med"/>
                <a:tailEnd type="none" w="med" len="med"/>
              </a:ln>
              <a:effectLst>
                <a:outerShdw blurRad="76200" dir="13500000" sy="23000" kx="1200000" algn="br" rotWithShape="0">
                  <a:prstClr val="black">
                    <a:alpha val="20000"/>
                  </a:prstClr>
                </a:outerShdw>
              </a:effectLst>
            </p:spPr>
            <p:txBody>
              <a:bodyPr wrap="none" anchor="ctr"/>
              <a:lstStyle/>
              <a:p>
                <a:pPr marL="342900" indent="-342900" algn="ctr">
                  <a:buFont typeface="Wingdings" pitchFamily="2" charset="2"/>
                  <a:buNone/>
                </a:pPr>
                <a:r>
                  <a:rPr lang="zh-CN" altLang="en-US" sz="2200" b="1" smtClean="0">
                    <a:solidFill>
                      <a:schemeClr val="bg1"/>
                    </a:solidFill>
                    <a:latin typeface="微软雅黑" pitchFamily="34" charset="-122"/>
                    <a:ea typeface="微软雅黑" pitchFamily="34" charset="-122"/>
                  </a:rPr>
                  <a:t>解</a:t>
                </a:r>
                <a:endParaRPr lang="ru-RU" altLang="zh-CN" sz="2200" b="1">
                  <a:solidFill>
                    <a:schemeClr val="bg1"/>
                  </a:solidFill>
                  <a:latin typeface="微软雅黑" pitchFamily="34" charset="-122"/>
                  <a:ea typeface="微软雅黑" pitchFamily="34"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476229"/>
            <a:ext cx="5429288" cy="45820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 多源最短路径</a:t>
            </a:r>
            <a:r>
              <a:rPr lang="en-US"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宋体"/>
                <a:cs typeface="Consolas" pitchFamily="49" charset="0"/>
                <a:sym typeface="Wingdings"/>
              </a:rPr>
              <a:t>―</a:t>
            </a:r>
            <a:r>
              <a:rPr lang="en-US"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Flody</a:t>
            </a: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算法</a:t>
            </a:r>
            <a:endPar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grpSp>
        <p:nvGrpSpPr>
          <p:cNvPr id="2" name="组合 12"/>
          <p:cNvGrpSpPr/>
          <p:nvPr/>
        </p:nvGrpSpPr>
        <p:grpSpPr>
          <a:xfrm>
            <a:off x="928662" y="1619237"/>
            <a:ext cx="3825024" cy="1714512"/>
            <a:chOff x="928662" y="1214428"/>
            <a:chExt cx="3825024" cy="1285884"/>
          </a:xfrm>
        </p:grpSpPr>
        <p:sp>
          <p:nvSpPr>
            <p:cNvPr id="4" name="椭圆 3"/>
            <p:cNvSpPr/>
            <p:nvPr/>
          </p:nvSpPr>
          <p:spPr>
            <a:xfrm>
              <a:off x="928662" y="1532808"/>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i="1" smtClean="0">
                  <a:solidFill>
                    <a:srgbClr val="0000FF"/>
                  </a:solidFill>
                  <a:latin typeface="Consolas" pitchFamily="49" charset="0"/>
                  <a:cs typeface="Consolas" pitchFamily="49" charset="0"/>
                </a:rPr>
                <a:t>i</a:t>
              </a:r>
              <a:endParaRPr lang="zh-CN" altLang="en-US" sz="1800" i="1">
                <a:solidFill>
                  <a:srgbClr val="0000FF"/>
                </a:solidFill>
                <a:latin typeface="Consolas" pitchFamily="49" charset="0"/>
                <a:cs typeface="Consolas" pitchFamily="49" charset="0"/>
              </a:endParaRPr>
            </a:p>
          </p:txBody>
        </p:sp>
        <p:sp>
          <p:nvSpPr>
            <p:cNvPr id="5" name="椭圆 4"/>
            <p:cNvSpPr/>
            <p:nvPr/>
          </p:nvSpPr>
          <p:spPr>
            <a:xfrm>
              <a:off x="4357686" y="1532808"/>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i="1" smtClean="0">
                  <a:solidFill>
                    <a:srgbClr val="0000FF"/>
                  </a:solidFill>
                  <a:latin typeface="Consolas" pitchFamily="49" charset="0"/>
                  <a:cs typeface="Consolas" pitchFamily="49" charset="0"/>
                </a:rPr>
                <a:t>j</a:t>
              </a:r>
              <a:endParaRPr lang="zh-CN" altLang="en-US" sz="1800" i="1">
                <a:solidFill>
                  <a:srgbClr val="0000FF"/>
                </a:solidFill>
                <a:latin typeface="Consolas" pitchFamily="49" charset="0"/>
                <a:cs typeface="Consolas" pitchFamily="49" charset="0"/>
              </a:endParaRPr>
            </a:p>
          </p:txBody>
        </p:sp>
        <p:sp>
          <p:nvSpPr>
            <p:cNvPr id="6" name="爆炸形 2 5"/>
            <p:cNvSpPr/>
            <p:nvPr/>
          </p:nvSpPr>
          <p:spPr>
            <a:xfrm>
              <a:off x="1857356" y="1214428"/>
              <a:ext cx="1928826" cy="1285884"/>
            </a:xfrm>
            <a:prstGeom prst="irregularSeal2">
              <a:avLst/>
            </a:prstGeom>
            <a:ln w="28575">
              <a:solidFill>
                <a:srgbClr val="FF00FF"/>
              </a:solidFill>
              <a:tailEnd type="stealth" w="med" len="lg"/>
            </a:ln>
            <a:effectLst>
              <a:glow rad="1016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r>
                <a:rPr lang="zh-CN" altLang="en-US" sz="1800" smtClean="0">
                  <a:solidFill>
                    <a:srgbClr val="0000FF"/>
                  </a:solidFill>
                  <a:latin typeface="Consolas" pitchFamily="49" charset="0"/>
                  <a:ea typeface="宋体"/>
                  <a:cs typeface="Consolas" pitchFamily="49" charset="0"/>
                </a:rPr>
                <a:t>～</a:t>
              </a:r>
              <a:r>
                <a:rPr lang="en-US" altLang="zh-CN" sz="1800" i="1" smtClean="0">
                  <a:solidFill>
                    <a:srgbClr val="0000FF"/>
                  </a:solidFill>
                  <a:latin typeface="Consolas" pitchFamily="49" charset="0"/>
                  <a:ea typeface="宋体"/>
                  <a:cs typeface="Consolas" pitchFamily="49" charset="0"/>
                </a:rPr>
                <a:t>n</a:t>
              </a:r>
              <a:r>
                <a:rPr lang="en-US" altLang="zh-CN" sz="1800" smtClean="0">
                  <a:solidFill>
                    <a:srgbClr val="0000FF"/>
                  </a:solidFill>
                  <a:latin typeface="Consolas" pitchFamily="49" charset="0"/>
                  <a:ea typeface="宋体"/>
                  <a:cs typeface="Consolas" pitchFamily="49" charset="0"/>
                </a:rPr>
                <a:t>-1</a:t>
              </a:r>
              <a:endParaRPr lang="zh-CN" altLang="en-US" sz="1800">
                <a:solidFill>
                  <a:srgbClr val="0000FF"/>
                </a:solidFill>
                <a:latin typeface="Consolas" pitchFamily="49" charset="0"/>
                <a:cs typeface="Consolas" pitchFamily="49" charset="0"/>
              </a:endParaRPr>
            </a:p>
          </p:txBody>
        </p:sp>
        <p:cxnSp>
          <p:nvCxnSpPr>
            <p:cNvPr id="11" name="直接箭头连接符 10"/>
            <p:cNvCxnSpPr>
              <a:stCxn id="4" idx="6"/>
            </p:cNvCxnSpPr>
            <p:nvPr/>
          </p:nvCxnSpPr>
          <p:spPr>
            <a:xfrm>
              <a:off x="1324662" y="1730808"/>
              <a:ext cx="60413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p:nvPr/>
          </p:nvCxnSpPr>
          <p:spPr>
            <a:xfrm>
              <a:off x="3753554" y="1735132"/>
              <a:ext cx="60413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14" name="TextBox 13"/>
          <p:cNvSpPr txBox="1"/>
          <p:nvPr/>
        </p:nvSpPr>
        <p:spPr>
          <a:xfrm>
            <a:off x="857224" y="3714752"/>
            <a:ext cx="3929090" cy="442301"/>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latin typeface="Consolas" pitchFamily="49" charset="0"/>
                <a:ea typeface="楷体" pitchFamily="49" charset="-122"/>
                <a:cs typeface="Consolas" pitchFamily="49" charset="0"/>
              </a:rPr>
              <a:t>迭代</a:t>
            </a: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时间复杂度：</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baseline="30000" smtClean="0">
                <a:solidFill>
                  <a:srgbClr val="0000FF"/>
                </a:solidFill>
                <a:latin typeface="Consolas" pitchFamily="49" charset="0"/>
                <a:ea typeface="楷体" pitchFamily="49" charset="-122"/>
                <a:cs typeface="Consolas" pitchFamily="49" charset="0"/>
              </a:rPr>
              <a:t>3</a:t>
            </a:r>
            <a:r>
              <a:rPr lang="en-US" altLang="zh-CN" sz="2000" smtClean="0">
                <a:solidFill>
                  <a:srgbClr val="0000FF"/>
                </a:solidFill>
                <a:latin typeface="Consolas" pitchFamily="49" charset="0"/>
                <a:ea typeface="楷体" pitchFamily="49" charset="-122"/>
                <a:cs typeface="Consolas" pitchFamily="49" charset="0"/>
              </a:rPr>
              <a:t>)</a:t>
            </a:r>
            <a:endParaRPr lang="zh-CN" altLang="en-US" sz="2000" smtClean="0">
              <a:solidFill>
                <a:srgbClr val="0000FF"/>
              </a:solidFill>
              <a:latin typeface="Consolas" pitchFamily="49" charset="0"/>
              <a:ea typeface="楷体" pitchFamily="49" charset="-122"/>
              <a:cs typeface="Consolas" pitchFamily="49" charset="0"/>
            </a:endParaRPr>
          </a:p>
        </p:txBody>
      </p:sp>
      <p:sp>
        <p:nvSpPr>
          <p:cNvPr id="13" name="灯片编号占位符 12"/>
          <p:cNvSpPr>
            <a:spLocks noGrp="1"/>
          </p:cNvSpPr>
          <p:nvPr>
            <p:ph type="sldNum" sz="quarter" idx="12"/>
          </p:nvPr>
        </p:nvSpPr>
        <p:spPr/>
        <p:txBody>
          <a:bodyPr/>
          <a:lstStyle/>
          <a:p>
            <a:fld id="{36E68863-33C2-4D6D-B9FA-F4917E910219}" type="slidenum">
              <a:rPr lang="en-US" altLang="zh-CN" smtClean="0"/>
              <a:pPr/>
              <a:t>30</a:t>
            </a:fld>
            <a:r>
              <a:rPr lang="en-US" altLang="zh-CN" smtClean="0"/>
              <a:t>/35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8662" y="852714"/>
            <a:ext cx="7572428" cy="861774"/>
          </a:xfrm>
          <a:prstGeom prst="rect">
            <a:avLst/>
          </a:prstGeom>
          <a:noFill/>
          <a:ln>
            <a:noFill/>
          </a:ln>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000"/>
              </a:lnSpc>
              <a:spcBef>
                <a:spcPts val="0"/>
              </a:spcBef>
            </a:pPr>
            <a:r>
              <a:rPr lang="zh-CN" altLang="en-US" sz="2000" smtClean="0">
                <a:solidFill>
                  <a:srgbClr val="0000FF"/>
                </a:solidFill>
                <a:latin typeface="Consolas" pitchFamily="49" charset="0"/>
                <a:ea typeface="楷体" pitchFamily="49" charset="-122"/>
                <a:cs typeface="Consolas" pitchFamily="49" charset="0"/>
              </a:rPr>
              <a:t>    设下图中的顶点表示村庄，有向边代表交通路线，若要建立一家医院，试问建在</a:t>
            </a:r>
            <a:r>
              <a:rPr lang="zh-CN" altLang="en-US" sz="2000" smtClean="0">
                <a:solidFill>
                  <a:srgbClr val="FF00FF"/>
                </a:solidFill>
                <a:latin typeface="Consolas" pitchFamily="49" charset="0"/>
                <a:ea typeface="楷体" pitchFamily="49" charset="-122"/>
                <a:cs typeface="Consolas" pitchFamily="49" charset="0"/>
              </a:rPr>
              <a:t>哪一个村庄</a:t>
            </a:r>
            <a:r>
              <a:rPr lang="zh-CN" altLang="en-US" sz="2000" smtClean="0">
                <a:solidFill>
                  <a:srgbClr val="0000FF"/>
                </a:solidFill>
                <a:latin typeface="Consolas" pitchFamily="49" charset="0"/>
                <a:ea typeface="楷体" pitchFamily="49" charset="-122"/>
                <a:cs typeface="Consolas" pitchFamily="49" charset="0"/>
              </a:rPr>
              <a:t>能使各村庄总体交通代价最小。</a:t>
            </a:r>
          </a:p>
        </p:txBody>
      </p:sp>
      <p:sp>
        <p:nvSpPr>
          <p:cNvPr id="30722" name="Rectangle 2"/>
          <p:cNvSpPr>
            <a:spLocks noChangeArrowheads="1"/>
          </p:cNvSpPr>
          <p:nvPr/>
        </p:nvSpPr>
        <p:spPr bwMode="auto">
          <a:xfrm>
            <a:off x="0" y="0"/>
            <a:ext cx="184731" cy="4985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grpSp>
        <p:nvGrpSpPr>
          <p:cNvPr id="2" name="组合 43"/>
          <p:cNvGrpSpPr/>
          <p:nvPr/>
        </p:nvGrpSpPr>
        <p:grpSpPr>
          <a:xfrm>
            <a:off x="2143108" y="2325021"/>
            <a:ext cx="3155972" cy="3040128"/>
            <a:chOff x="4416424" y="2029515"/>
            <a:chExt cx="3155972" cy="2280095"/>
          </a:xfrm>
        </p:grpSpPr>
        <p:sp>
          <p:nvSpPr>
            <p:cNvPr id="6" name="椭圆 5"/>
            <p:cNvSpPr/>
            <p:nvPr/>
          </p:nvSpPr>
          <p:spPr>
            <a:xfrm>
              <a:off x="4747504" y="2357436"/>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8" name="椭圆 7"/>
            <p:cNvSpPr/>
            <p:nvPr/>
          </p:nvSpPr>
          <p:spPr>
            <a:xfrm>
              <a:off x="6747768" y="2357436"/>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9" name="椭圆 8"/>
            <p:cNvSpPr/>
            <p:nvPr/>
          </p:nvSpPr>
          <p:spPr>
            <a:xfrm>
              <a:off x="5819074" y="3104444"/>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10" name="椭圆 9"/>
            <p:cNvSpPr/>
            <p:nvPr/>
          </p:nvSpPr>
          <p:spPr>
            <a:xfrm>
              <a:off x="4747504" y="3818824"/>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11" name="椭圆 10"/>
            <p:cNvSpPr/>
            <p:nvPr/>
          </p:nvSpPr>
          <p:spPr>
            <a:xfrm>
              <a:off x="6747768" y="3818824"/>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13" name="任意多边形 12"/>
            <p:cNvSpPr/>
            <p:nvPr/>
          </p:nvSpPr>
          <p:spPr>
            <a:xfrm>
              <a:off x="5130800" y="2228850"/>
              <a:ext cx="1676400" cy="234950"/>
            </a:xfrm>
            <a:custGeom>
              <a:avLst/>
              <a:gdLst>
                <a:gd name="connsiteX0" fmla="*/ 0 w 1676400"/>
                <a:gd name="connsiteY0" fmla="*/ 209550 h 234950"/>
                <a:gd name="connsiteX1" fmla="*/ 431800 w 1676400"/>
                <a:gd name="connsiteY1" fmla="*/ 44450 h 234950"/>
                <a:gd name="connsiteX2" fmla="*/ 965200 w 1676400"/>
                <a:gd name="connsiteY2" fmla="*/ 31750 h 234950"/>
                <a:gd name="connsiteX3" fmla="*/ 1676400 w 1676400"/>
                <a:gd name="connsiteY3" fmla="*/ 234950 h 234950"/>
              </a:gdLst>
              <a:ahLst/>
              <a:cxnLst>
                <a:cxn ang="0">
                  <a:pos x="connsiteX0" y="connsiteY0"/>
                </a:cxn>
                <a:cxn ang="0">
                  <a:pos x="connsiteX1" y="connsiteY1"/>
                </a:cxn>
                <a:cxn ang="0">
                  <a:pos x="connsiteX2" y="connsiteY2"/>
                </a:cxn>
                <a:cxn ang="0">
                  <a:pos x="connsiteX3" y="connsiteY3"/>
                </a:cxn>
              </a:cxnLst>
              <a:rect l="l" t="t" r="r" b="b"/>
              <a:pathLst>
                <a:path w="1676400" h="234950">
                  <a:moveTo>
                    <a:pt x="0" y="209550"/>
                  </a:moveTo>
                  <a:cubicBezTo>
                    <a:pt x="135466" y="141816"/>
                    <a:pt x="270933" y="74083"/>
                    <a:pt x="431800" y="44450"/>
                  </a:cubicBezTo>
                  <a:cubicBezTo>
                    <a:pt x="592667" y="14817"/>
                    <a:pt x="757767" y="0"/>
                    <a:pt x="965200" y="31750"/>
                  </a:cubicBezTo>
                  <a:cubicBezTo>
                    <a:pt x="1172633" y="63500"/>
                    <a:pt x="1424516" y="149225"/>
                    <a:pt x="1676400" y="23495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8" name="任意多边形 17"/>
            <p:cNvSpPr/>
            <p:nvPr/>
          </p:nvSpPr>
          <p:spPr>
            <a:xfrm>
              <a:off x="5105400" y="2641600"/>
              <a:ext cx="1663700" cy="143933"/>
            </a:xfrm>
            <a:custGeom>
              <a:avLst/>
              <a:gdLst>
                <a:gd name="connsiteX0" fmla="*/ 1663700 w 1663700"/>
                <a:gd name="connsiteY0" fmla="*/ 0 h 143933"/>
                <a:gd name="connsiteX1" fmla="*/ 1270000 w 1663700"/>
                <a:gd name="connsiteY1" fmla="*/ 101600 h 143933"/>
                <a:gd name="connsiteX2" fmla="*/ 660400 w 1663700"/>
                <a:gd name="connsiteY2" fmla="*/ 127000 h 143933"/>
                <a:gd name="connsiteX3" fmla="*/ 0 w 1663700"/>
                <a:gd name="connsiteY3" fmla="*/ 0 h 143933"/>
              </a:gdLst>
              <a:ahLst/>
              <a:cxnLst>
                <a:cxn ang="0">
                  <a:pos x="connsiteX0" y="connsiteY0"/>
                </a:cxn>
                <a:cxn ang="0">
                  <a:pos x="connsiteX1" y="connsiteY1"/>
                </a:cxn>
                <a:cxn ang="0">
                  <a:pos x="connsiteX2" y="connsiteY2"/>
                </a:cxn>
                <a:cxn ang="0">
                  <a:pos x="connsiteX3" y="connsiteY3"/>
                </a:cxn>
              </a:cxnLst>
              <a:rect l="l" t="t" r="r" b="b"/>
              <a:pathLst>
                <a:path w="1663700" h="143933">
                  <a:moveTo>
                    <a:pt x="1663700" y="0"/>
                  </a:moveTo>
                  <a:cubicBezTo>
                    <a:pt x="1550458" y="40216"/>
                    <a:pt x="1437217" y="80433"/>
                    <a:pt x="1270000" y="101600"/>
                  </a:cubicBezTo>
                  <a:cubicBezTo>
                    <a:pt x="1102783" y="122767"/>
                    <a:pt x="872067" y="143933"/>
                    <a:pt x="660400" y="127000"/>
                  </a:cubicBezTo>
                  <a:cubicBezTo>
                    <a:pt x="448733" y="110067"/>
                    <a:pt x="224366" y="55033"/>
                    <a:pt x="0" y="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9" name="任意多边形 18"/>
            <p:cNvSpPr/>
            <p:nvPr/>
          </p:nvSpPr>
          <p:spPr>
            <a:xfrm>
              <a:off x="5003800" y="2755900"/>
              <a:ext cx="105833" cy="1117600"/>
            </a:xfrm>
            <a:custGeom>
              <a:avLst/>
              <a:gdLst>
                <a:gd name="connsiteX0" fmla="*/ 0 w 105833"/>
                <a:gd name="connsiteY0" fmla="*/ 0 h 1117600"/>
                <a:gd name="connsiteX1" fmla="*/ 101600 w 105833"/>
                <a:gd name="connsiteY1" fmla="*/ 342900 h 1117600"/>
                <a:gd name="connsiteX2" fmla="*/ 25400 w 105833"/>
                <a:gd name="connsiteY2" fmla="*/ 1117600 h 1117600"/>
              </a:gdLst>
              <a:ahLst/>
              <a:cxnLst>
                <a:cxn ang="0">
                  <a:pos x="connsiteX0" y="connsiteY0"/>
                </a:cxn>
                <a:cxn ang="0">
                  <a:pos x="connsiteX1" y="connsiteY1"/>
                </a:cxn>
                <a:cxn ang="0">
                  <a:pos x="connsiteX2" y="connsiteY2"/>
                </a:cxn>
              </a:cxnLst>
              <a:rect l="l" t="t" r="r" b="b"/>
              <a:pathLst>
                <a:path w="105833" h="1117600">
                  <a:moveTo>
                    <a:pt x="0" y="0"/>
                  </a:moveTo>
                  <a:cubicBezTo>
                    <a:pt x="48683" y="78316"/>
                    <a:pt x="97367" y="156633"/>
                    <a:pt x="101600" y="342900"/>
                  </a:cubicBezTo>
                  <a:cubicBezTo>
                    <a:pt x="105833" y="529167"/>
                    <a:pt x="65616" y="823383"/>
                    <a:pt x="25400" y="111760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2" name="任意多边形 21"/>
            <p:cNvSpPr/>
            <p:nvPr/>
          </p:nvSpPr>
          <p:spPr>
            <a:xfrm>
              <a:off x="4684183" y="2705100"/>
              <a:ext cx="167217" cy="1143000"/>
            </a:xfrm>
            <a:custGeom>
              <a:avLst/>
              <a:gdLst>
                <a:gd name="connsiteX0" fmla="*/ 167217 w 167217"/>
                <a:gd name="connsiteY0" fmla="*/ 1143000 h 1143000"/>
                <a:gd name="connsiteX1" fmla="*/ 2117 w 167217"/>
                <a:gd name="connsiteY1" fmla="*/ 596900 h 1143000"/>
                <a:gd name="connsiteX2" fmla="*/ 154517 w 167217"/>
                <a:gd name="connsiteY2" fmla="*/ 0 h 1143000"/>
              </a:gdLst>
              <a:ahLst/>
              <a:cxnLst>
                <a:cxn ang="0">
                  <a:pos x="connsiteX0" y="connsiteY0"/>
                </a:cxn>
                <a:cxn ang="0">
                  <a:pos x="connsiteX1" y="connsiteY1"/>
                </a:cxn>
                <a:cxn ang="0">
                  <a:pos x="connsiteX2" y="connsiteY2"/>
                </a:cxn>
              </a:cxnLst>
              <a:rect l="l" t="t" r="r" b="b"/>
              <a:pathLst>
                <a:path w="167217" h="1143000">
                  <a:moveTo>
                    <a:pt x="167217" y="1143000"/>
                  </a:moveTo>
                  <a:cubicBezTo>
                    <a:pt x="85725" y="965200"/>
                    <a:pt x="4234" y="787400"/>
                    <a:pt x="2117" y="596900"/>
                  </a:cubicBezTo>
                  <a:cubicBezTo>
                    <a:pt x="0" y="406400"/>
                    <a:pt x="77258" y="203200"/>
                    <a:pt x="154517" y="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3" name="任意多边形 22"/>
            <p:cNvSpPr/>
            <p:nvPr/>
          </p:nvSpPr>
          <p:spPr>
            <a:xfrm>
              <a:off x="7048500" y="2743200"/>
              <a:ext cx="182033" cy="1143000"/>
            </a:xfrm>
            <a:custGeom>
              <a:avLst/>
              <a:gdLst>
                <a:gd name="connsiteX0" fmla="*/ 0 w 182033"/>
                <a:gd name="connsiteY0" fmla="*/ 0 h 1143000"/>
                <a:gd name="connsiteX1" fmla="*/ 177800 w 182033"/>
                <a:gd name="connsiteY1" fmla="*/ 393700 h 1143000"/>
                <a:gd name="connsiteX2" fmla="*/ 25400 w 182033"/>
                <a:gd name="connsiteY2" fmla="*/ 1143000 h 1143000"/>
              </a:gdLst>
              <a:ahLst/>
              <a:cxnLst>
                <a:cxn ang="0">
                  <a:pos x="connsiteX0" y="connsiteY0"/>
                </a:cxn>
                <a:cxn ang="0">
                  <a:pos x="connsiteX1" y="connsiteY1"/>
                </a:cxn>
                <a:cxn ang="0">
                  <a:pos x="connsiteX2" y="connsiteY2"/>
                </a:cxn>
              </a:cxnLst>
              <a:rect l="l" t="t" r="r" b="b"/>
              <a:pathLst>
                <a:path w="182033" h="1143000">
                  <a:moveTo>
                    <a:pt x="0" y="0"/>
                  </a:moveTo>
                  <a:cubicBezTo>
                    <a:pt x="86783" y="101600"/>
                    <a:pt x="173567" y="203200"/>
                    <a:pt x="177800" y="393700"/>
                  </a:cubicBezTo>
                  <a:cubicBezTo>
                    <a:pt x="182033" y="584200"/>
                    <a:pt x="103716" y="863600"/>
                    <a:pt x="25400" y="114300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4" name="任意多边形 23"/>
            <p:cNvSpPr/>
            <p:nvPr/>
          </p:nvSpPr>
          <p:spPr>
            <a:xfrm>
              <a:off x="6794500" y="2768600"/>
              <a:ext cx="127000" cy="1066800"/>
            </a:xfrm>
            <a:custGeom>
              <a:avLst/>
              <a:gdLst>
                <a:gd name="connsiteX0" fmla="*/ 127000 w 127000"/>
                <a:gd name="connsiteY0" fmla="*/ 1066800 h 1066800"/>
                <a:gd name="connsiteX1" fmla="*/ 12700 w 127000"/>
                <a:gd name="connsiteY1" fmla="*/ 533400 h 1066800"/>
                <a:gd name="connsiteX2" fmla="*/ 50800 w 127000"/>
                <a:gd name="connsiteY2" fmla="*/ 0 h 1066800"/>
              </a:gdLst>
              <a:ahLst/>
              <a:cxnLst>
                <a:cxn ang="0">
                  <a:pos x="connsiteX0" y="connsiteY0"/>
                </a:cxn>
                <a:cxn ang="0">
                  <a:pos x="connsiteX1" y="connsiteY1"/>
                </a:cxn>
                <a:cxn ang="0">
                  <a:pos x="connsiteX2" y="connsiteY2"/>
                </a:cxn>
              </a:cxnLst>
              <a:rect l="l" t="t" r="r" b="b"/>
              <a:pathLst>
                <a:path w="127000" h="1066800">
                  <a:moveTo>
                    <a:pt x="127000" y="1066800"/>
                  </a:moveTo>
                  <a:cubicBezTo>
                    <a:pt x="76200" y="889000"/>
                    <a:pt x="25400" y="711200"/>
                    <a:pt x="12700" y="533400"/>
                  </a:cubicBezTo>
                  <a:cubicBezTo>
                    <a:pt x="0" y="355600"/>
                    <a:pt x="25400" y="177800"/>
                    <a:pt x="50800" y="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cxnSp>
          <p:nvCxnSpPr>
            <p:cNvPr id="26" name="直接连接符 25"/>
            <p:cNvCxnSpPr>
              <a:stCxn id="9" idx="7"/>
              <a:endCxn id="8" idx="3"/>
            </p:cNvCxnSpPr>
            <p:nvPr/>
          </p:nvCxnSpPr>
          <p:spPr>
            <a:xfrm rot="5400000" flipH="1" flipV="1">
              <a:off x="6247924" y="2604600"/>
              <a:ext cx="466994" cy="648680"/>
            </a:xfrm>
            <a:prstGeom prst="line">
              <a:avLst/>
            </a:prstGeom>
            <a:ln>
              <a:tailEnd type="none"/>
            </a:ln>
          </p:spPr>
          <p:style>
            <a:lnRef idx="3">
              <a:schemeClr val="accent1"/>
            </a:lnRef>
            <a:fillRef idx="0">
              <a:schemeClr val="accent1"/>
            </a:fillRef>
            <a:effectRef idx="2">
              <a:schemeClr val="accent1"/>
            </a:effectRef>
            <a:fontRef idx="minor">
              <a:schemeClr val="tx1"/>
            </a:fontRef>
          </p:style>
        </p:cxnSp>
        <p:cxnSp>
          <p:nvCxnSpPr>
            <p:cNvPr id="28" name="直接箭头连接符 27"/>
            <p:cNvCxnSpPr>
              <a:endCxn id="9" idx="3"/>
            </p:cNvCxnSpPr>
            <p:nvPr/>
          </p:nvCxnSpPr>
          <p:spPr>
            <a:xfrm flipV="1">
              <a:off x="5143504" y="3442451"/>
              <a:ext cx="733563" cy="48949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1" name="直接箭头连接符 30"/>
            <p:cNvCxnSpPr>
              <a:stCxn id="10" idx="6"/>
              <a:endCxn id="11" idx="2"/>
            </p:cNvCxnSpPr>
            <p:nvPr/>
          </p:nvCxnSpPr>
          <p:spPr>
            <a:xfrm>
              <a:off x="5143504" y="4016824"/>
              <a:ext cx="1604264"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3" name="直接箭头连接符 32"/>
            <p:cNvCxnSpPr>
              <a:stCxn id="9" idx="5"/>
              <a:endCxn id="11" idx="1"/>
            </p:cNvCxnSpPr>
            <p:nvPr/>
          </p:nvCxnSpPr>
          <p:spPr>
            <a:xfrm rot="16200000" flipH="1">
              <a:off x="6264238" y="3335294"/>
              <a:ext cx="434366" cy="64868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4" name="TextBox 33"/>
            <p:cNvSpPr txBox="1"/>
            <p:nvPr/>
          </p:nvSpPr>
          <p:spPr>
            <a:xfrm>
              <a:off x="7286644" y="3055050"/>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latin typeface="Consolas" pitchFamily="49" charset="0"/>
                  <a:ea typeface="楷体" pitchFamily="49" charset="-122"/>
                  <a:cs typeface="Consolas" pitchFamily="49" charset="0"/>
                </a:rPr>
                <a:t>12</a:t>
              </a:r>
              <a:endParaRPr lang="zh-CN" altLang="en-US" sz="1600" smtClean="0">
                <a:solidFill>
                  <a:srgbClr val="0000FF"/>
                </a:solidFill>
                <a:latin typeface="Consolas" pitchFamily="49" charset="0"/>
                <a:ea typeface="楷体" pitchFamily="49" charset="-122"/>
                <a:cs typeface="Consolas" pitchFamily="49" charset="0"/>
              </a:endParaRPr>
            </a:p>
          </p:txBody>
        </p:sp>
        <p:sp>
          <p:nvSpPr>
            <p:cNvPr id="35" name="TextBox 34"/>
            <p:cNvSpPr txBox="1"/>
            <p:nvPr/>
          </p:nvSpPr>
          <p:spPr>
            <a:xfrm>
              <a:off x="6845316" y="3071816"/>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latin typeface="Consolas" pitchFamily="49" charset="0"/>
                  <a:ea typeface="楷体" pitchFamily="49" charset="-122"/>
                  <a:cs typeface="Consolas" pitchFamily="49" charset="0"/>
                </a:rPr>
                <a:t>12</a:t>
              </a:r>
              <a:endParaRPr lang="zh-CN" altLang="en-US" sz="1600" smtClean="0">
                <a:solidFill>
                  <a:srgbClr val="0000FF"/>
                </a:solidFill>
                <a:latin typeface="Consolas" pitchFamily="49" charset="0"/>
                <a:ea typeface="楷体" pitchFamily="49" charset="-122"/>
                <a:cs typeface="Consolas" pitchFamily="49" charset="0"/>
              </a:endParaRPr>
            </a:p>
          </p:txBody>
        </p:sp>
        <p:sp>
          <p:nvSpPr>
            <p:cNvPr id="36" name="TextBox 35"/>
            <p:cNvSpPr txBox="1"/>
            <p:nvPr/>
          </p:nvSpPr>
          <p:spPr>
            <a:xfrm>
              <a:off x="4416424" y="3143254"/>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latin typeface="Consolas" pitchFamily="49" charset="0"/>
                  <a:ea typeface="楷体" pitchFamily="49" charset="-122"/>
                  <a:cs typeface="Consolas" pitchFamily="49" charset="0"/>
                </a:rPr>
                <a:t>13</a:t>
              </a:r>
              <a:endParaRPr lang="zh-CN" altLang="en-US" sz="1600" smtClean="0">
                <a:solidFill>
                  <a:srgbClr val="0000FF"/>
                </a:solidFill>
                <a:latin typeface="Consolas" pitchFamily="49" charset="0"/>
                <a:ea typeface="楷体" pitchFamily="49" charset="-122"/>
                <a:cs typeface="Consolas" pitchFamily="49" charset="0"/>
              </a:endParaRPr>
            </a:p>
          </p:txBody>
        </p:sp>
        <p:sp>
          <p:nvSpPr>
            <p:cNvPr id="37" name="TextBox 36"/>
            <p:cNvSpPr txBox="1"/>
            <p:nvPr/>
          </p:nvSpPr>
          <p:spPr>
            <a:xfrm>
              <a:off x="4857752" y="3147126"/>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latin typeface="Consolas" pitchFamily="49" charset="0"/>
                  <a:ea typeface="楷体" pitchFamily="49" charset="-122"/>
                  <a:cs typeface="Consolas" pitchFamily="49" charset="0"/>
                </a:rPr>
                <a:t>13</a:t>
              </a:r>
              <a:endParaRPr lang="zh-CN" altLang="en-US" sz="1600" smtClean="0">
                <a:solidFill>
                  <a:srgbClr val="0000FF"/>
                </a:solidFill>
                <a:latin typeface="Consolas" pitchFamily="49" charset="0"/>
                <a:ea typeface="楷体" pitchFamily="49" charset="-122"/>
                <a:cs typeface="Consolas" pitchFamily="49" charset="0"/>
              </a:endParaRPr>
            </a:p>
          </p:txBody>
        </p:sp>
        <p:sp>
          <p:nvSpPr>
            <p:cNvPr id="38" name="TextBox 37"/>
            <p:cNvSpPr txBox="1"/>
            <p:nvPr/>
          </p:nvSpPr>
          <p:spPr>
            <a:xfrm>
              <a:off x="5715008" y="2029515"/>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latin typeface="Consolas" pitchFamily="49" charset="0"/>
                  <a:ea typeface="楷体" pitchFamily="49" charset="-122"/>
                  <a:cs typeface="Consolas" pitchFamily="49" charset="0"/>
                </a:rPr>
                <a:t>4</a:t>
              </a:r>
              <a:endParaRPr lang="zh-CN" altLang="en-US" sz="1600" smtClean="0">
                <a:solidFill>
                  <a:srgbClr val="0000FF"/>
                </a:solidFill>
                <a:latin typeface="Consolas" pitchFamily="49" charset="0"/>
                <a:ea typeface="楷体" pitchFamily="49" charset="-122"/>
                <a:cs typeface="Consolas" pitchFamily="49" charset="0"/>
              </a:endParaRPr>
            </a:p>
          </p:txBody>
        </p:sp>
        <p:sp>
          <p:nvSpPr>
            <p:cNvPr id="39" name="TextBox 38"/>
            <p:cNvSpPr txBox="1"/>
            <p:nvPr/>
          </p:nvSpPr>
          <p:spPr>
            <a:xfrm>
              <a:off x="5715008" y="2544817"/>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latin typeface="Consolas" pitchFamily="49" charset="0"/>
                  <a:ea typeface="楷体" pitchFamily="49" charset="-122"/>
                  <a:cs typeface="Consolas" pitchFamily="49" charset="0"/>
                </a:rPr>
                <a:t>4</a:t>
              </a:r>
              <a:endParaRPr lang="zh-CN" altLang="en-US" sz="1600" smtClean="0">
                <a:solidFill>
                  <a:srgbClr val="0000FF"/>
                </a:solidFill>
                <a:latin typeface="Consolas" pitchFamily="49" charset="0"/>
                <a:ea typeface="楷体" pitchFamily="49" charset="-122"/>
                <a:cs typeface="Consolas" pitchFamily="49" charset="0"/>
              </a:endParaRPr>
            </a:p>
          </p:txBody>
        </p:sp>
        <p:sp>
          <p:nvSpPr>
            <p:cNvPr id="40" name="TextBox 39"/>
            <p:cNvSpPr txBox="1"/>
            <p:nvPr/>
          </p:nvSpPr>
          <p:spPr>
            <a:xfrm>
              <a:off x="5357818" y="3474308"/>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latin typeface="Consolas" pitchFamily="49" charset="0"/>
                  <a:ea typeface="楷体" pitchFamily="49" charset="-122"/>
                  <a:cs typeface="Consolas" pitchFamily="49" charset="0"/>
                </a:rPr>
                <a:t>5</a:t>
              </a:r>
              <a:endParaRPr lang="zh-CN" altLang="en-US" sz="1600" smtClean="0">
                <a:solidFill>
                  <a:srgbClr val="0000FF"/>
                </a:solidFill>
                <a:latin typeface="Consolas" pitchFamily="49" charset="0"/>
                <a:ea typeface="楷体" pitchFamily="49" charset="-122"/>
                <a:cs typeface="Consolas" pitchFamily="49" charset="0"/>
              </a:endParaRPr>
            </a:p>
          </p:txBody>
        </p:sp>
        <p:sp>
          <p:nvSpPr>
            <p:cNvPr id="41" name="TextBox 40"/>
            <p:cNvSpPr txBox="1"/>
            <p:nvPr/>
          </p:nvSpPr>
          <p:spPr>
            <a:xfrm>
              <a:off x="6391288" y="3012342"/>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latin typeface="Consolas" pitchFamily="49" charset="0"/>
                  <a:ea typeface="楷体" pitchFamily="49" charset="-122"/>
                  <a:cs typeface="Consolas" pitchFamily="49" charset="0"/>
                </a:rPr>
                <a:t>3</a:t>
              </a:r>
              <a:endParaRPr lang="zh-CN" altLang="en-US" sz="1600" smtClean="0">
                <a:solidFill>
                  <a:srgbClr val="0000FF"/>
                </a:solidFill>
                <a:latin typeface="Consolas" pitchFamily="49" charset="0"/>
                <a:ea typeface="楷体" pitchFamily="49" charset="-122"/>
                <a:cs typeface="Consolas" pitchFamily="49" charset="0"/>
              </a:endParaRPr>
            </a:p>
          </p:txBody>
        </p:sp>
        <p:sp>
          <p:nvSpPr>
            <p:cNvPr id="42" name="TextBox 41"/>
            <p:cNvSpPr txBox="1"/>
            <p:nvPr/>
          </p:nvSpPr>
          <p:spPr>
            <a:xfrm>
              <a:off x="5857884" y="4117250"/>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latin typeface="Consolas" pitchFamily="49" charset="0"/>
                  <a:ea typeface="楷体" pitchFamily="49" charset="-122"/>
                  <a:cs typeface="Consolas" pitchFamily="49" charset="0"/>
                </a:rPr>
                <a:t>15</a:t>
              </a:r>
              <a:endParaRPr lang="zh-CN" altLang="en-US" sz="1600" smtClean="0">
                <a:solidFill>
                  <a:srgbClr val="0000FF"/>
                </a:solidFill>
                <a:latin typeface="Consolas" pitchFamily="49" charset="0"/>
                <a:ea typeface="楷体" pitchFamily="49" charset="-122"/>
                <a:cs typeface="Consolas" pitchFamily="49" charset="0"/>
              </a:endParaRPr>
            </a:p>
          </p:txBody>
        </p:sp>
        <p:sp>
          <p:nvSpPr>
            <p:cNvPr id="43" name="TextBox 42"/>
            <p:cNvSpPr txBox="1"/>
            <p:nvPr/>
          </p:nvSpPr>
          <p:spPr>
            <a:xfrm>
              <a:off x="6248412" y="3604484"/>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latin typeface="Consolas" pitchFamily="49" charset="0"/>
                  <a:ea typeface="楷体" pitchFamily="49" charset="-122"/>
                  <a:cs typeface="Consolas" pitchFamily="49" charset="0"/>
                </a:rPr>
                <a:t>6</a:t>
              </a:r>
              <a:endParaRPr lang="zh-CN" altLang="en-US" sz="1600" smtClean="0">
                <a:solidFill>
                  <a:srgbClr val="0000FF"/>
                </a:solidFill>
                <a:latin typeface="Consolas" pitchFamily="49" charset="0"/>
                <a:ea typeface="楷体" pitchFamily="49" charset="-122"/>
                <a:cs typeface="Consolas" pitchFamily="49" charset="0"/>
              </a:endParaRPr>
            </a:p>
          </p:txBody>
        </p:sp>
      </p:grpSp>
      <p:grpSp>
        <p:nvGrpSpPr>
          <p:cNvPr id="4" name="组合 44"/>
          <p:cNvGrpSpPr/>
          <p:nvPr/>
        </p:nvGrpSpPr>
        <p:grpSpPr>
          <a:xfrm>
            <a:off x="357158" y="214290"/>
            <a:ext cx="1000100" cy="785817"/>
            <a:chOff x="5703182" y="3835411"/>
            <a:chExt cx="1238250" cy="1236663"/>
          </a:xfrm>
        </p:grpSpPr>
        <p:grpSp>
          <p:nvGrpSpPr>
            <p:cNvPr id="5" name="Group 19"/>
            <p:cNvGrpSpPr>
              <a:grpSpLocks/>
            </p:cNvGrpSpPr>
            <p:nvPr/>
          </p:nvGrpSpPr>
          <p:grpSpPr bwMode="auto">
            <a:xfrm>
              <a:off x="5703182" y="3835411"/>
              <a:ext cx="1238250" cy="1236663"/>
              <a:chOff x="810" y="845"/>
              <a:chExt cx="827" cy="826"/>
            </a:xfrm>
          </p:grpSpPr>
          <p:sp>
            <p:nvSpPr>
              <p:cNvPr id="49"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50"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51"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grpSp>
        <p:sp>
          <p:nvSpPr>
            <p:cNvPr id="48" name="Text Box 23"/>
            <p:cNvSpPr txBox="1">
              <a:spLocks noChangeArrowheads="1"/>
            </p:cNvSpPr>
            <p:nvPr/>
          </p:nvSpPr>
          <p:spPr bwMode="gray">
            <a:xfrm>
              <a:off x="5767676" y="4154859"/>
              <a:ext cx="1082674" cy="557010"/>
            </a:xfrm>
            <a:prstGeom prst="rect">
              <a:avLst/>
            </a:prstGeom>
            <a:noFill/>
            <a:ln w="9525" algn="ctr">
              <a:noFill/>
              <a:miter lim="800000"/>
              <a:headEnd/>
              <a:tailEnd/>
            </a:ln>
          </p:spPr>
          <p:txBody>
            <a:bodyPr>
              <a:spAutoFit/>
            </a:bodyP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44" name="灯片编号占位符 43"/>
          <p:cNvSpPr>
            <a:spLocks noGrp="1"/>
          </p:cNvSpPr>
          <p:nvPr>
            <p:ph type="sldNum" sz="quarter" idx="12"/>
          </p:nvPr>
        </p:nvSpPr>
        <p:spPr/>
        <p:txBody>
          <a:bodyPr/>
          <a:lstStyle/>
          <a:p>
            <a:fld id="{36E68863-33C2-4D6D-B9FA-F4917E910219}" type="slidenum">
              <a:rPr lang="en-US" altLang="zh-CN" smtClean="0"/>
              <a:pPr/>
              <a:t>31</a:t>
            </a:fld>
            <a:r>
              <a:rPr lang="en-US" altLang="zh-CN" smtClean="0"/>
              <a:t>/35</a:t>
            </a:r>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380979"/>
            <a:ext cx="5786478" cy="442301"/>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latin typeface="Consolas" pitchFamily="49" charset="0"/>
                <a:ea typeface="楷体" pitchFamily="49" charset="-122"/>
                <a:cs typeface="Consolas" pitchFamily="49" charset="0"/>
              </a:rPr>
              <a:t>利用</a:t>
            </a:r>
            <a:r>
              <a:rPr lang="en-US" altLang="zh-CN" sz="2000" smtClean="0">
                <a:solidFill>
                  <a:srgbClr val="0000FF"/>
                </a:solidFill>
                <a:latin typeface="Consolas" pitchFamily="49" charset="0"/>
                <a:ea typeface="楷体" pitchFamily="49" charset="-122"/>
                <a:cs typeface="Consolas" pitchFamily="49" charset="0"/>
              </a:rPr>
              <a:t>Floyd</a:t>
            </a:r>
            <a:r>
              <a:rPr lang="zh-CN" altLang="en-US" sz="2000" smtClean="0">
                <a:solidFill>
                  <a:srgbClr val="0000FF"/>
                </a:solidFill>
                <a:latin typeface="Consolas" pitchFamily="49" charset="0"/>
                <a:ea typeface="楷体" pitchFamily="49" charset="-122"/>
                <a:cs typeface="Consolas" pitchFamily="49" charset="0"/>
              </a:rPr>
              <a:t>算法任意两个顶点之间的最短路径长度</a:t>
            </a:r>
          </a:p>
        </p:txBody>
      </p:sp>
      <p:sp>
        <p:nvSpPr>
          <p:cNvPr id="31746" name="Rectangle 2"/>
          <p:cNvSpPr>
            <a:spLocks noChangeArrowheads="1"/>
          </p:cNvSpPr>
          <p:nvPr/>
        </p:nvSpPr>
        <p:spPr bwMode="auto">
          <a:xfrm>
            <a:off x="0" y="0"/>
            <a:ext cx="184731" cy="4985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sp>
        <p:nvSpPr>
          <p:cNvPr id="6" name="TextBox 5"/>
          <p:cNvSpPr txBox="1"/>
          <p:nvPr/>
        </p:nvSpPr>
        <p:spPr>
          <a:xfrm>
            <a:off x="3857620" y="1214422"/>
            <a:ext cx="4357718" cy="424155"/>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latin typeface="仿宋" pitchFamily="49" charset="-122"/>
                <a:ea typeface="仿宋" pitchFamily="49" charset="-122"/>
                <a:cs typeface="Consolas" pitchFamily="49" charset="0"/>
              </a:rPr>
              <a:t>求得每对村庄之间的最少交通代价</a:t>
            </a:r>
          </a:p>
        </p:txBody>
      </p:sp>
      <p:graphicFrame>
        <p:nvGraphicFramePr>
          <p:cNvPr id="7" name="表格 6"/>
          <p:cNvGraphicFramePr>
            <a:graphicFrameLocks noGrp="1"/>
          </p:cNvGraphicFramePr>
          <p:nvPr/>
        </p:nvGraphicFramePr>
        <p:xfrm>
          <a:off x="3143241" y="1809739"/>
          <a:ext cx="5786477" cy="3048000"/>
        </p:xfrm>
        <a:graphic>
          <a:graphicData uri="http://schemas.openxmlformats.org/drawingml/2006/table">
            <a:tbl>
              <a:tblPr>
                <a:tableStyleId>{E269D01E-BC32-4049-B463-5C60D7B0CCD2}</a:tableStyleId>
              </a:tblPr>
              <a:tblGrid>
                <a:gridCol w="2237436"/>
                <a:gridCol w="3549041"/>
              </a:tblGrid>
              <a:tr h="508000">
                <a:tc>
                  <a:txBody>
                    <a:bodyPr/>
                    <a:lstStyle/>
                    <a:p>
                      <a:pPr indent="0" algn="ctr">
                        <a:lnSpc>
                          <a:spcPts val="3000"/>
                        </a:lnSpc>
                        <a:spcAft>
                          <a:spcPts val="0"/>
                        </a:spcAft>
                      </a:pPr>
                      <a:r>
                        <a:rPr lang="zh-CN" sz="1800" b="1" kern="100">
                          <a:latin typeface="楷体" pitchFamily="49" charset="-122"/>
                          <a:ea typeface="楷体" pitchFamily="49" charset="-122"/>
                        </a:rPr>
                        <a:t>医院建在的村庄</a:t>
                      </a:r>
                      <a:endParaRPr lang="zh-CN" sz="1800" b="1" kern="100">
                        <a:solidFill>
                          <a:srgbClr val="0000FF"/>
                        </a:solidFill>
                        <a:latin typeface="楷体" pitchFamily="49" charset="-122"/>
                        <a:ea typeface="楷体" pitchFamily="49" charset="-122"/>
                        <a:cs typeface="Times New Roman" pitchFamily="18" charset="0"/>
                      </a:endParaRPr>
                    </a:p>
                  </a:txBody>
                  <a:tcPr marL="68580" marR="68580" marT="0" marB="0" anchor="ctr"/>
                </a:tc>
                <a:tc>
                  <a:txBody>
                    <a:bodyPr/>
                    <a:lstStyle/>
                    <a:p>
                      <a:pPr indent="0" algn="ctr">
                        <a:lnSpc>
                          <a:spcPts val="3000"/>
                        </a:lnSpc>
                        <a:spcAft>
                          <a:spcPts val="0"/>
                        </a:spcAft>
                      </a:pPr>
                      <a:r>
                        <a:rPr lang="zh-CN" sz="1800" b="1" kern="100">
                          <a:latin typeface="楷体" pitchFamily="49" charset="-122"/>
                          <a:ea typeface="楷体" pitchFamily="49" charset="-122"/>
                        </a:rPr>
                        <a:t>各村庄往返总的交通代价</a:t>
                      </a:r>
                      <a:endParaRPr lang="zh-CN" sz="1800" b="1" kern="100">
                        <a:solidFill>
                          <a:srgbClr val="0000FF"/>
                        </a:solidFill>
                        <a:latin typeface="楷体" pitchFamily="49" charset="-122"/>
                        <a:ea typeface="楷体" pitchFamily="49" charset="-122"/>
                        <a:cs typeface="Times New Roman" pitchFamily="18" charset="0"/>
                      </a:endParaRPr>
                    </a:p>
                  </a:txBody>
                  <a:tcPr marL="68580" marR="68580" marT="0" marB="0" anchor="ctr"/>
                </a:tc>
              </a:tr>
              <a:tr h="508000">
                <a:tc>
                  <a:txBody>
                    <a:bodyPr/>
                    <a:lstStyle/>
                    <a:p>
                      <a:pPr indent="0" algn="ctr" fontAlgn="auto">
                        <a:lnSpc>
                          <a:spcPts val="3000"/>
                        </a:lnSpc>
                        <a:spcAft>
                          <a:spcPts val="0"/>
                        </a:spcAft>
                        <a:tabLst>
                          <a:tab pos="2600325" algn="ctr"/>
                          <a:tab pos="5200650" algn="r"/>
                          <a:tab pos="266700" algn="l"/>
                        </a:tabLst>
                      </a:pPr>
                      <a:r>
                        <a:rPr lang="en-US" sz="1800" b="1" kern="100">
                          <a:latin typeface="楷体" pitchFamily="49" charset="-122"/>
                          <a:ea typeface="楷体" pitchFamily="49" charset="-122"/>
                        </a:rPr>
                        <a:t>0</a:t>
                      </a:r>
                      <a:endParaRPr lang="zh-CN" sz="1800" b="1" kern="1050">
                        <a:solidFill>
                          <a:srgbClr val="0000FF"/>
                        </a:solidFill>
                        <a:latin typeface="楷体" pitchFamily="49" charset="-122"/>
                        <a:ea typeface="楷体" pitchFamily="49" charset="-122"/>
                        <a:cs typeface="Times New Roman" pitchFamily="18" charset="0"/>
                      </a:endParaRPr>
                    </a:p>
                  </a:txBody>
                  <a:tcPr marL="68580" marR="68580" marT="0" marB="0" anchor="ctr"/>
                </a:tc>
                <a:tc>
                  <a:txBody>
                    <a:bodyPr/>
                    <a:lstStyle/>
                    <a:p>
                      <a:pPr indent="0" algn="just">
                        <a:lnSpc>
                          <a:spcPts val="3000"/>
                        </a:lnSpc>
                        <a:spcAft>
                          <a:spcPts val="0"/>
                        </a:spcAft>
                      </a:pPr>
                      <a:r>
                        <a:rPr lang="en-US" sz="1800" b="1" kern="100">
                          <a:latin typeface="楷体" pitchFamily="49" charset="-122"/>
                          <a:ea typeface="楷体" pitchFamily="49" charset="-122"/>
                        </a:rPr>
                        <a:t>12+16+4+7+13+16+4+18=90</a:t>
                      </a:r>
                      <a:endParaRPr lang="zh-CN" sz="1800" b="1" kern="100">
                        <a:solidFill>
                          <a:srgbClr val="0000FF"/>
                        </a:solidFill>
                        <a:latin typeface="楷体" pitchFamily="49" charset="-122"/>
                        <a:ea typeface="楷体" pitchFamily="49" charset="-122"/>
                        <a:cs typeface="Times New Roman" pitchFamily="18" charset="0"/>
                      </a:endParaRPr>
                    </a:p>
                  </a:txBody>
                  <a:tcPr marL="68580" marR="68580" marT="0" marB="0"/>
                </a:tc>
              </a:tr>
              <a:tr h="508000">
                <a:tc>
                  <a:txBody>
                    <a:bodyPr/>
                    <a:lstStyle/>
                    <a:p>
                      <a:pPr indent="0" algn="ctr">
                        <a:lnSpc>
                          <a:spcPts val="3000"/>
                        </a:lnSpc>
                        <a:spcAft>
                          <a:spcPts val="0"/>
                        </a:spcAft>
                      </a:pPr>
                      <a:r>
                        <a:rPr lang="en-US" sz="1800" b="1" kern="100">
                          <a:latin typeface="楷体" pitchFamily="49" charset="-122"/>
                          <a:ea typeface="楷体" pitchFamily="49" charset="-122"/>
                        </a:rPr>
                        <a:t>1</a:t>
                      </a:r>
                      <a:endParaRPr lang="zh-CN" sz="1800" b="1" kern="100">
                        <a:solidFill>
                          <a:srgbClr val="0000FF"/>
                        </a:solidFill>
                        <a:latin typeface="楷体" pitchFamily="49" charset="-122"/>
                        <a:ea typeface="楷体" pitchFamily="49" charset="-122"/>
                        <a:cs typeface="Times New Roman" pitchFamily="18" charset="0"/>
                      </a:endParaRPr>
                    </a:p>
                  </a:txBody>
                  <a:tcPr marL="68580" marR="68580" marT="0" marB="0" anchor="ctr"/>
                </a:tc>
                <a:tc>
                  <a:txBody>
                    <a:bodyPr/>
                    <a:lstStyle/>
                    <a:p>
                      <a:pPr indent="0" algn="just">
                        <a:lnSpc>
                          <a:spcPts val="3000"/>
                        </a:lnSpc>
                        <a:spcAft>
                          <a:spcPts val="0"/>
                        </a:spcAft>
                      </a:pPr>
                      <a:r>
                        <a:rPr lang="en-US" sz="1800" b="1" kern="100">
                          <a:latin typeface="楷体" pitchFamily="49" charset="-122"/>
                          <a:ea typeface="楷体" pitchFamily="49" charset="-122"/>
                        </a:rPr>
                        <a:t>13+29+17+20+12++8+5=115</a:t>
                      </a:r>
                      <a:endParaRPr lang="zh-CN" sz="1800" b="1" kern="100">
                        <a:solidFill>
                          <a:srgbClr val="0000FF"/>
                        </a:solidFill>
                        <a:latin typeface="楷体" pitchFamily="49" charset="-122"/>
                        <a:ea typeface="楷体" pitchFamily="49" charset="-122"/>
                        <a:cs typeface="Times New Roman" pitchFamily="18" charset="0"/>
                      </a:endParaRPr>
                    </a:p>
                  </a:txBody>
                  <a:tcPr marL="68580" marR="68580" marT="0" marB="0"/>
                </a:tc>
              </a:tr>
              <a:tr h="508000">
                <a:tc>
                  <a:txBody>
                    <a:bodyPr/>
                    <a:lstStyle/>
                    <a:p>
                      <a:pPr indent="0" algn="ctr">
                        <a:lnSpc>
                          <a:spcPts val="3000"/>
                        </a:lnSpc>
                        <a:spcAft>
                          <a:spcPts val="0"/>
                        </a:spcAft>
                      </a:pPr>
                      <a:r>
                        <a:rPr lang="en-US" sz="1800" b="1" kern="100">
                          <a:latin typeface="楷体" pitchFamily="49" charset="-122"/>
                          <a:ea typeface="楷体" pitchFamily="49" charset="-122"/>
                        </a:rPr>
                        <a:t>2</a:t>
                      </a:r>
                      <a:endParaRPr lang="zh-CN" sz="1800" b="1" kern="100">
                        <a:solidFill>
                          <a:srgbClr val="0000FF"/>
                        </a:solidFill>
                        <a:latin typeface="楷体" pitchFamily="49" charset="-122"/>
                        <a:ea typeface="楷体" pitchFamily="49" charset="-122"/>
                        <a:cs typeface="Times New Roman" pitchFamily="18" charset="0"/>
                      </a:endParaRPr>
                    </a:p>
                  </a:txBody>
                  <a:tcPr marL="68580" marR="68580" marT="0" marB="0" anchor="ctr"/>
                </a:tc>
                <a:tc>
                  <a:txBody>
                    <a:bodyPr/>
                    <a:lstStyle/>
                    <a:p>
                      <a:pPr indent="0" algn="just">
                        <a:lnSpc>
                          <a:spcPts val="3000"/>
                        </a:lnSpc>
                        <a:spcAft>
                          <a:spcPts val="0"/>
                        </a:spcAft>
                      </a:pPr>
                      <a:r>
                        <a:rPr lang="en-US" sz="1800" b="1" kern="100">
                          <a:latin typeface="楷体" pitchFamily="49" charset="-122"/>
                          <a:ea typeface="楷体" pitchFamily="49" charset="-122"/>
                        </a:rPr>
                        <a:t>16+11+12+6+16+29+12+34=136</a:t>
                      </a:r>
                      <a:endParaRPr lang="zh-CN" sz="1800" b="1" kern="100">
                        <a:solidFill>
                          <a:srgbClr val="0000FF"/>
                        </a:solidFill>
                        <a:latin typeface="楷体" pitchFamily="49" charset="-122"/>
                        <a:ea typeface="楷体" pitchFamily="49" charset="-122"/>
                        <a:cs typeface="Times New Roman" pitchFamily="18" charset="0"/>
                      </a:endParaRPr>
                    </a:p>
                  </a:txBody>
                  <a:tcPr marL="68580" marR="68580" marT="0" marB="0"/>
                </a:tc>
              </a:tr>
              <a:tr h="508000">
                <a:tc>
                  <a:txBody>
                    <a:bodyPr/>
                    <a:lstStyle/>
                    <a:p>
                      <a:pPr indent="0" algn="ctr">
                        <a:lnSpc>
                          <a:spcPts val="3000"/>
                        </a:lnSpc>
                        <a:spcAft>
                          <a:spcPts val="0"/>
                        </a:spcAft>
                      </a:pPr>
                      <a:r>
                        <a:rPr lang="en-US" sz="1800" b="1" kern="100">
                          <a:latin typeface="楷体" pitchFamily="49" charset="-122"/>
                          <a:ea typeface="楷体" pitchFamily="49" charset="-122"/>
                        </a:rPr>
                        <a:t>3</a:t>
                      </a:r>
                      <a:endParaRPr lang="zh-CN" sz="1800" b="1" kern="100">
                        <a:solidFill>
                          <a:srgbClr val="0000FF"/>
                        </a:solidFill>
                        <a:latin typeface="楷体" pitchFamily="49" charset="-122"/>
                        <a:ea typeface="楷体" pitchFamily="49" charset="-122"/>
                        <a:cs typeface="Times New Roman" pitchFamily="18" charset="0"/>
                      </a:endParaRPr>
                    </a:p>
                  </a:txBody>
                  <a:tcPr marL="68580" marR="68580" marT="0" marB="0" anchor="ctr"/>
                </a:tc>
                <a:tc>
                  <a:txBody>
                    <a:bodyPr/>
                    <a:lstStyle/>
                    <a:p>
                      <a:pPr indent="0" algn="just">
                        <a:lnSpc>
                          <a:spcPts val="3000"/>
                        </a:lnSpc>
                        <a:spcAft>
                          <a:spcPts val="0"/>
                        </a:spcAft>
                      </a:pPr>
                      <a:r>
                        <a:rPr lang="en-US" sz="1800" b="1" kern="100">
                          <a:latin typeface="楷体" pitchFamily="49" charset="-122"/>
                          <a:ea typeface="楷体" pitchFamily="49" charset="-122"/>
                        </a:rPr>
                        <a:t>4+8+12+3+4+17+12+22=</a:t>
                      </a:r>
                      <a:r>
                        <a:rPr lang="en-US" sz="1800" b="1" kern="100">
                          <a:solidFill>
                            <a:srgbClr val="FF0000"/>
                          </a:solidFill>
                          <a:latin typeface="楷体" pitchFamily="49" charset="-122"/>
                          <a:ea typeface="楷体" pitchFamily="49" charset="-122"/>
                        </a:rPr>
                        <a:t>82</a:t>
                      </a:r>
                      <a:endParaRPr lang="zh-CN" sz="1800" b="1" kern="100">
                        <a:solidFill>
                          <a:srgbClr val="FF0000"/>
                        </a:solidFill>
                        <a:latin typeface="楷体" pitchFamily="49" charset="-122"/>
                        <a:ea typeface="楷体" pitchFamily="49" charset="-122"/>
                        <a:cs typeface="Times New Roman" pitchFamily="18" charset="0"/>
                      </a:endParaRPr>
                    </a:p>
                  </a:txBody>
                  <a:tcPr marL="68580" marR="68580" marT="0" marB="0"/>
                </a:tc>
              </a:tr>
              <a:tr h="508000">
                <a:tc>
                  <a:txBody>
                    <a:bodyPr/>
                    <a:lstStyle/>
                    <a:p>
                      <a:pPr indent="0" algn="ctr">
                        <a:lnSpc>
                          <a:spcPts val="3000"/>
                        </a:lnSpc>
                        <a:spcAft>
                          <a:spcPts val="0"/>
                        </a:spcAft>
                      </a:pPr>
                      <a:r>
                        <a:rPr lang="en-US" sz="1800" b="1" kern="100">
                          <a:latin typeface="楷体" pitchFamily="49" charset="-122"/>
                          <a:ea typeface="楷体" pitchFamily="49" charset="-122"/>
                        </a:rPr>
                        <a:t>4</a:t>
                      </a:r>
                      <a:endParaRPr lang="zh-CN" sz="1800" b="1" kern="100">
                        <a:solidFill>
                          <a:srgbClr val="0000FF"/>
                        </a:solidFill>
                        <a:latin typeface="楷体" pitchFamily="49" charset="-122"/>
                        <a:ea typeface="楷体" pitchFamily="49" charset="-122"/>
                        <a:cs typeface="Times New Roman" pitchFamily="18" charset="0"/>
                      </a:endParaRPr>
                    </a:p>
                  </a:txBody>
                  <a:tcPr marL="68580" marR="68580" marT="0" marB="0" anchor="ctr"/>
                </a:tc>
                <a:tc>
                  <a:txBody>
                    <a:bodyPr/>
                    <a:lstStyle/>
                    <a:p>
                      <a:pPr indent="0" algn="just">
                        <a:lnSpc>
                          <a:spcPts val="3000"/>
                        </a:lnSpc>
                        <a:spcAft>
                          <a:spcPts val="0"/>
                        </a:spcAft>
                      </a:pPr>
                      <a:r>
                        <a:rPr lang="en-US" sz="1800" b="1" kern="100">
                          <a:latin typeface="楷体" pitchFamily="49" charset="-122"/>
                          <a:ea typeface="楷体" pitchFamily="49" charset="-122"/>
                        </a:rPr>
                        <a:t>18+5+34+22+7+20+6+3+0=115</a:t>
                      </a:r>
                      <a:endParaRPr lang="zh-CN" sz="1800" b="1" kern="100">
                        <a:solidFill>
                          <a:srgbClr val="0000FF"/>
                        </a:solidFill>
                        <a:latin typeface="楷体" pitchFamily="49" charset="-122"/>
                        <a:ea typeface="楷体" pitchFamily="49" charset="-122"/>
                        <a:cs typeface="Times New Roman" pitchFamily="18" charset="0"/>
                      </a:endParaRPr>
                    </a:p>
                  </a:txBody>
                  <a:tcPr marL="68580" marR="68580" marT="0" marB="0"/>
                </a:tc>
              </a:tr>
            </a:tbl>
          </a:graphicData>
        </a:graphic>
      </p:graphicFrame>
      <p:sp>
        <p:nvSpPr>
          <p:cNvPr id="8" name="下弧形箭头 7"/>
          <p:cNvSpPr/>
          <p:nvPr/>
        </p:nvSpPr>
        <p:spPr>
          <a:xfrm>
            <a:off x="2143108" y="3619502"/>
            <a:ext cx="857256" cy="476253"/>
          </a:xfrm>
          <a:prstGeom prst="curvedUp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grpSp>
        <p:nvGrpSpPr>
          <p:cNvPr id="4" name="组合 10"/>
          <p:cNvGrpSpPr/>
          <p:nvPr/>
        </p:nvGrpSpPr>
        <p:grpSpPr>
          <a:xfrm>
            <a:off x="3643306" y="4989978"/>
            <a:ext cx="4643470" cy="977119"/>
            <a:chOff x="3428992" y="3714758"/>
            <a:chExt cx="4643470" cy="732839"/>
          </a:xfrm>
        </p:grpSpPr>
        <p:sp>
          <p:nvSpPr>
            <p:cNvPr id="9" name="TextBox 8"/>
            <p:cNvSpPr txBox="1"/>
            <p:nvPr/>
          </p:nvSpPr>
          <p:spPr>
            <a:xfrm>
              <a:off x="3428992" y="4089807"/>
              <a:ext cx="4643470" cy="357790"/>
            </a:xfrm>
            <a:prstGeom prst="rect">
              <a:avLst/>
            </a:prstGeom>
            <a:noFill/>
          </p:spPr>
          <p:txBody>
            <a:bodyPr wrap="square" rtlCol="0">
              <a:spAutoFit/>
            </a:bodyPr>
            <a:lstStyle/>
            <a:p>
              <a:pPr algn="l">
                <a:lnSpc>
                  <a:spcPts val="3000"/>
                </a:lnSpc>
                <a:spcBef>
                  <a:spcPts val="0"/>
                </a:spcBef>
              </a:pPr>
              <a:r>
                <a:rPr lang="zh-CN" altLang="en-US" sz="2000" smtClean="0">
                  <a:solidFill>
                    <a:srgbClr val="C00000"/>
                  </a:solidFill>
                  <a:latin typeface="Consolas" pitchFamily="49" charset="0"/>
                  <a:ea typeface="微软雅黑" pitchFamily="34" charset="-122"/>
                  <a:cs typeface="Consolas" pitchFamily="49" charset="0"/>
                </a:rPr>
                <a:t>把医院建在村庄</a:t>
              </a:r>
              <a:r>
                <a:rPr lang="en-US" sz="2000" smtClean="0">
                  <a:solidFill>
                    <a:srgbClr val="C00000"/>
                  </a:solidFill>
                  <a:latin typeface="Consolas" pitchFamily="49" charset="0"/>
                  <a:ea typeface="微软雅黑" pitchFamily="34" charset="-122"/>
                  <a:cs typeface="Consolas" pitchFamily="49" charset="0"/>
                </a:rPr>
                <a:t>3</a:t>
              </a:r>
              <a:r>
                <a:rPr lang="zh-CN" altLang="en-US" sz="2000" smtClean="0">
                  <a:solidFill>
                    <a:srgbClr val="C00000"/>
                  </a:solidFill>
                  <a:latin typeface="Consolas" pitchFamily="49" charset="0"/>
                  <a:ea typeface="微软雅黑" pitchFamily="34" charset="-122"/>
                  <a:cs typeface="Consolas" pitchFamily="49" charset="0"/>
                </a:rPr>
                <a:t>时总体交通代价最少。</a:t>
              </a:r>
            </a:p>
          </p:txBody>
        </p:sp>
        <p:sp>
          <p:nvSpPr>
            <p:cNvPr id="10" name="下箭头 9"/>
            <p:cNvSpPr/>
            <p:nvPr/>
          </p:nvSpPr>
          <p:spPr>
            <a:xfrm>
              <a:off x="5643570" y="3714758"/>
              <a:ext cx="214314" cy="357190"/>
            </a:xfrm>
            <a:prstGeom prst="downArrow">
              <a:avLst/>
            </a:prstGeom>
            <a:ln>
              <a:tailEnd type="stealth" w="med"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pic>
        <p:nvPicPr>
          <p:cNvPr id="2" name="Picture 2"/>
          <p:cNvPicPr>
            <a:picLocks noChangeAspect="1" noChangeArrowheads="1"/>
          </p:cNvPicPr>
          <p:nvPr/>
        </p:nvPicPr>
        <p:blipFill>
          <a:blip r:embed="rId3" cstate="print"/>
          <a:srcRect/>
          <a:stretch>
            <a:fillRect/>
          </a:stretch>
        </p:blipFill>
        <p:spPr bwMode="auto">
          <a:xfrm>
            <a:off x="500034" y="1857364"/>
            <a:ext cx="2219325" cy="1552575"/>
          </a:xfrm>
          <a:prstGeom prst="rect">
            <a:avLst/>
          </a:prstGeom>
          <a:noFill/>
          <a:ln w="9525">
            <a:noFill/>
            <a:miter lim="800000"/>
            <a:headEnd/>
            <a:tailEnd/>
          </a:ln>
        </p:spPr>
      </p:pic>
      <p:sp>
        <p:nvSpPr>
          <p:cNvPr id="12" name="灯片编号占位符 11"/>
          <p:cNvSpPr>
            <a:spLocks noGrp="1"/>
          </p:cNvSpPr>
          <p:nvPr>
            <p:ph type="sldNum" sz="quarter" idx="12"/>
          </p:nvPr>
        </p:nvSpPr>
        <p:spPr/>
        <p:txBody>
          <a:bodyPr/>
          <a:lstStyle/>
          <a:p>
            <a:fld id="{36E68863-33C2-4D6D-B9FA-F4917E910219}" type="slidenum">
              <a:rPr lang="en-US" altLang="zh-CN" smtClean="0"/>
              <a:pPr/>
              <a:t>32</a:t>
            </a:fld>
            <a:r>
              <a:rPr lang="en-US" altLang="zh-CN" smtClean="0"/>
              <a:t>/35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p:nvPr/>
        </p:nvGrpSpPr>
        <p:grpSpPr>
          <a:xfrm>
            <a:off x="428596" y="285728"/>
            <a:ext cx="857256" cy="852413"/>
            <a:chOff x="785786" y="1503812"/>
            <a:chExt cx="857256" cy="639310"/>
          </a:xfrm>
        </p:grpSpPr>
        <p:sp>
          <p:nvSpPr>
            <p:cNvPr id="9"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latin typeface="Consolas" pitchFamily="49" charset="0"/>
                <a:cs typeface="Consolas" pitchFamily="49" charset="0"/>
              </a:endParaRPr>
            </a:p>
          </p:txBody>
        </p:sp>
        <p:sp>
          <p:nvSpPr>
            <p:cNvPr id="10"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smtClean="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rPr>
                <a:t>6</a:t>
              </a:r>
              <a:endParaRPr lang="en-AU" sz="280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endParaRPr>
            </a:p>
          </p:txBody>
        </p:sp>
      </p:grpSp>
      <p:sp>
        <p:nvSpPr>
          <p:cNvPr id="11" name="TextBox 10"/>
          <p:cNvSpPr txBox="1"/>
          <p:nvPr/>
        </p:nvSpPr>
        <p:spPr>
          <a:xfrm>
            <a:off x="1357290" y="517467"/>
            <a:ext cx="2786082" cy="474938"/>
          </a:xfrm>
          <a:prstGeom prst="rect">
            <a:avLst/>
          </a:prstGeom>
          <a:noFill/>
        </p:spPr>
        <p:txBody>
          <a:bodyPr wrap="square" rtlCol="0">
            <a:spAutoFit/>
          </a:bodyPr>
          <a:lstStyle/>
          <a:p>
            <a:pPr algn="l"/>
            <a:r>
              <a:rPr lang="zh-CN" altLang="en-US" smtClean="0">
                <a:solidFill>
                  <a:srgbClr val="FF0000"/>
                </a:solidFill>
                <a:latin typeface="Consolas" pitchFamily="49" charset="0"/>
                <a:ea typeface="微软雅黑" pitchFamily="34" charset="-122"/>
                <a:cs typeface="Consolas" pitchFamily="49" charset="0"/>
              </a:rPr>
              <a:t>  拓 扑 排 序</a:t>
            </a:r>
            <a:endParaRPr lang="zh-CN" altLang="en-US">
              <a:solidFill>
                <a:srgbClr val="FF0000"/>
              </a:solidFill>
              <a:latin typeface="Consolas" pitchFamily="49" charset="0"/>
              <a:ea typeface="微软雅黑" pitchFamily="34" charset="-122"/>
              <a:cs typeface="Consolas" pitchFamily="49" charset="0"/>
            </a:endParaRPr>
          </a:p>
        </p:txBody>
      </p:sp>
      <p:sp>
        <p:nvSpPr>
          <p:cNvPr id="12" name="TextBox 11"/>
          <p:cNvSpPr txBox="1"/>
          <p:nvPr/>
        </p:nvSpPr>
        <p:spPr>
          <a:xfrm>
            <a:off x="785786" y="2346660"/>
            <a:ext cx="2286016" cy="442301"/>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latin typeface="Consolas" pitchFamily="49" charset="0"/>
                <a:ea typeface="仿宋" pitchFamily="49" charset="-122"/>
                <a:cs typeface="Consolas" pitchFamily="49" charset="0"/>
              </a:rPr>
              <a:t>找入度为</a:t>
            </a:r>
            <a:r>
              <a:rPr lang="en-US" altLang="zh-CN" sz="2000" smtClean="0">
                <a:solidFill>
                  <a:srgbClr val="0000FF"/>
                </a:solidFill>
                <a:latin typeface="Consolas" pitchFamily="49" charset="0"/>
                <a:ea typeface="仿宋" pitchFamily="49" charset="-122"/>
                <a:cs typeface="Consolas" pitchFamily="49" charset="0"/>
              </a:rPr>
              <a:t>0</a:t>
            </a:r>
            <a:r>
              <a:rPr lang="zh-CN" altLang="en-US" sz="2000" smtClean="0">
                <a:solidFill>
                  <a:srgbClr val="0000FF"/>
                </a:solidFill>
                <a:latin typeface="Consolas" pitchFamily="49" charset="0"/>
                <a:ea typeface="仿宋" pitchFamily="49" charset="-122"/>
                <a:cs typeface="Consolas" pitchFamily="49" charset="0"/>
              </a:rPr>
              <a:t>的顶点</a:t>
            </a:r>
          </a:p>
        </p:txBody>
      </p:sp>
      <p:sp>
        <p:nvSpPr>
          <p:cNvPr id="13" name="TextBox 12"/>
          <p:cNvSpPr txBox="1"/>
          <p:nvPr/>
        </p:nvSpPr>
        <p:spPr>
          <a:xfrm>
            <a:off x="3786182" y="2156159"/>
            <a:ext cx="2714644" cy="827021"/>
          </a:xfrm>
          <a:prstGeom prst="rect">
            <a:avLst/>
          </a:prstGeom>
          <a:noFill/>
        </p:spPr>
        <p:txBody>
          <a:bodyPr wrap="square" rtlCol="0">
            <a:spAutoFit/>
          </a:bodyPr>
          <a:lstStyle/>
          <a:p>
            <a:pPr>
              <a:lnSpc>
                <a:spcPts val="3000"/>
              </a:lnSpc>
              <a:spcBef>
                <a:spcPts val="0"/>
              </a:spcBef>
            </a:pPr>
            <a:r>
              <a:rPr lang="zh-CN" altLang="en-US" sz="2000" smtClean="0">
                <a:solidFill>
                  <a:srgbClr val="0000FF"/>
                </a:solidFill>
                <a:latin typeface="Consolas" pitchFamily="49" charset="0"/>
                <a:ea typeface="仿宋" pitchFamily="49" charset="-122"/>
                <a:cs typeface="Consolas" pitchFamily="49" charset="0"/>
              </a:rPr>
              <a:t>输出该顶点，删除从它出发的所有出边</a:t>
            </a:r>
          </a:p>
        </p:txBody>
      </p:sp>
      <p:cxnSp>
        <p:nvCxnSpPr>
          <p:cNvPr id="15" name="直接箭头连接符 14"/>
          <p:cNvCxnSpPr/>
          <p:nvPr/>
        </p:nvCxnSpPr>
        <p:spPr>
          <a:xfrm>
            <a:off x="3143240" y="2641065"/>
            <a:ext cx="500066" cy="211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6" name="任意多边形 15"/>
          <p:cNvSpPr/>
          <p:nvPr/>
        </p:nvSpPr>
        <p:spPr>
          <a:xfrm>
            <a:off x="1889093" y="1619238"/>
            <a:ext cx="4996425" cy="1165577"/>
          </a:xfrm>
          <a:custGeom>
            <a:avLst/>
            <a:gdLst>
              <a:gd name="connsiteX0" fmla="*/ 4343400 w 4853517"/>
              <a:gd name="connsiteY0" fmla="*/ 874183 h 874183"/>
              <a:gd name="connsiteX1" fmla="*/ 4826000 w 4853517"/>
              <a:gd name="connsiteY1" fmla="*/ 569383 h 874183"/>
              <a:gd name="connsiteX2" fmla="*/ 4178300 w 4853517"/>
              <a:gd name="connsiteY2" fmla="*/ 124883 h 874183"/>
              <a:gd name="connsiteX3" fmla="*/ 825500 w 4853517"/>
              <a:gd name="connsiteY3" fmla="*/ 48683 h 874183"/>
              <a:gd name="connsiteX4" fmla="*/ 165100 w 4853517"/>
              <a:gd name="connsiteY4" fmla="*/ 74083 h 874183"/>
              <a:gd name="connsiteX5" fmla="*/ 0 w 4853517"/>
              <a:gd name="connsiteY5" fmla="*/ 493183 h 874183"/>
              <a:gd name="connsiteX0" fmla="*/ 4343400 w 4853517"/>
              <a:gd name="connsiteY0" fmla="*/ 874183 h 874183"/>
              <a:gd name="connsiteX1" fmla="*/ 4826000 w 4853517"/>
              <a:gd name="connsiteY1" fmla="*/ 569383 h 874183"/>
              <a:gd name="connsiteX2" fmla="*/ 4178300 w 4853517"/>
              <a:gd name="connsiteY2" fmla="*/ 124883 h 874183"/>
              <a:gd name="connsiteX3" fmla="*/ 825500 w 4853517"/>
              <a:gd name="connsiteY3" fmla="*/ 48683 h 874183"/>
              <a:gd name="connsiteX4" fmla="*/ 165100 w 4853517"/>
              <a:gd name="connsiteY4" fmla="*/ 74083 h 874183"/>
              <a:gd name="connsiteX5" fmla="*/ 0 w 4853517"/>
              <a:gd name="connsiteY5" fmla="*/ 493183 h 874183"/>
              <a:gd name="connsiteX0" fmla="*/ 4343400 w 4853517"/>
              <a:gd name="connsiteY0" fmla="*/ 874183 h 874183"/>
              <a:gd name="connsiteX1" fmla="*/ 4826000 w 4853517"/>
              <a:gd name="connsiteY1" fmla="*/ 569383 h 874183"/>
              <a:gd name="connsiteX2" fmla="*/ 4178300 w 4853517"/>
              <a:gd name="connsiteY2" fmla="*/ 124883 h 874183"/>
              <a:gd name="connsiteX3" fmla="*/ 825500 w 4853517"/>
              <a:gd name="connsiteY3" fmla="*/ 48683 h 874183"/>
              <a:gd name="connsiteX4" fmla="*/ 165100 w 4853517"/>
              <a:gd name="connsiteY4" fmla="*/ 74083 h 874183"/>
              <a:gd name="connsiteX5" fmla="*/ 0 w 4853517"/>
              <a:gd name="connsiteY5" fmla="*/ 493183 h 874183"/>
              <a:gd name="connsiteX0" fmla="*/ 4486308 w 4996425"/>
              <a:gd name="connsiteY0" fmla="*/ 874183 h 874183"/>
              <a:gd name="connsiteX1" fmla="*/ 4968908 w 4996425"/>
              <a:gd name="connsiteY1" fmla="*/ 569383 h 874183"/>
              <a:gd name="connsiteX2" fmla="*/ 4321208 w 4996425"/>
              <a:gd name="connsiteY2" fmla="*/ 124883 h 874183"/>
              <a:gd name="connsiteX3" fmla="*/ 968408 w 4996425"/>
              <a:gd name="connsiteY3" fmla="*/ 48683 h 874183"/>
              <a:gd name="connsiteX4" fmla="*/ 308008 w 4996425"/>
              <a:gd name="connsiteY4" fmla="*/ 74083 h 874183"/>
              <a:gd name="connsiteX5" fmla="*/ 0 w 4996425"/>
              <a:gd name="connsiteY5" fmla="*/ 493183 h 874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6425" h="874183">
                <a:moveTo>
                  <a:pt x="4486308" y="874183"/>
                </a:moveTo>
                <a:cubicBezTo>
                  <a:pt x="4741366" y="784224"/>
                  <a:pt x="4996425" y="694266"/>
                  <a:pt x="4968908" y="569383"/>
                </a:cubicBezTo>
                <a:cubicBezTo>
                  <a:pt x="4941391" y="444500"/>
                  <a:pt x="4987958" y="211666"/>
                  <a:pt x="4321208" y="124883"/>
                </a:cubicBezTo>
                <a:cubicBezTo>
                  <a:pt x="3654458" y="38100"/>
                  <a:pt x="1637275" y="57150"/>
                  <a:pt x="968408" y="48683"/>
                </a:cubicBezTo>
                <a:cubicBezTo>
                  <a:pt x="299541" y="40216"/>
                  <a:pt x="469409" y="0"/>
                  <a:pt x="308008" y="74083"/>
                </a:cubicBezTo>
                <a:cubicBezTo>
                  <a:pt x="146607" y="148166"/>
                  <a:pt x="13758" y="320674"/>
                  <a:pt x="0" y="493183"/>
                </a:cubicBezTo>
              </a:path>
            </a:pathLst>
          </a:custGeom>
          <a:ln>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latin typeface="Consolas" pitchFamily="49" charset="0"/>
              <a:cs typeface="Consolas" pitchFamily="49" charset="0"/>
            </a:endParaRPr>
          </a:p>
        </p:txBody>
      </p:sp>
      <p:grpSp>
        <p:nvGrpSpPr>
          <p:cNvPr id="3" name="组合 18"/>
          <p:cNvGrpSpPr/>
          <p:nvPr/>
        </p:nvGrpSpPr>
        <p:grpSpPr>
          <a:xfrm>
            <a:off x="1214414" y="3394416"/>
            <a:ext cx="5214974" cy="1701429"/>
            <a:chOff x="1214414" y="2857502"/>
            <a:chExt cx="5214974" cy="1276072"/>
          </a:xfrm>
        </p:grpSpPr>
        <p:sp>
          <p:nvSpPr>
            <p:cNvPr id="17" name="下箭头 16"/>
            <p:cNvSpPr/>
            <p:nvPr/>
          </p:nvSpPr>
          <p:spPr>
            <a:xfrm>
              <a:off x="3357554" y="2857502"/>
              <a:ext cx="214314" cy="428628"/>
            </a:xfrm>
            <a:prstGeom prst="downArrow">
              <a:avLst/>
            </a:prstGeom>
            <a:ln>
              <a:tailEnd type="stealth" w="med" len="lg"/>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2000">
                <a:latin typeface="Consolas" pitchFamily="49" charset="0"/>
                <a:cs typeface="Consolas" pitchFamily="49" charset="0"/>
              </a:endParaRPr>
            </a:p>
          </p:txBody>
        </p:sp>
        <p:sp>
          <p:nvSpPr>
            <p:cNvPr id="18" name="TextBox 17"/>
            <p:cNvSpPr txBox="1"/>
            <p:nvPr/>
          </p:nvSpPr>
          <p:spPr>
            <a:xfrm>
              <a:off x="1214414" y="3365647"/>
              <a:ext cx="5214974" cy="76792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44000" rtlCol="0">
              <a:spAutoFit/>
            </a:bodyPr>
            <a:lstStyle/>
            <a:p>
              <a:pPr marL="457200" indent="-457200" algn="l">
                <a:lnSpc>
                  <a:spcPts val="3000"/>
                </a:lnSpc>
                <a:spcBef>
                  <a:spcPts val="0"/>
                </a:spcBef>
                <a:buBlip>
                  <a:blip r:embed="rId2"/>
                </a:buBlip>
              </a:pPr>
              <a:r>
                <a:rPr lang="zh-CN" altLang="en-US" sz="2000" smtClean="0">
                  <a:solidFill>
                    <a:srgbClr val="C00000"/>
                  </a:solidFill>
                  <a:latin typeface="Consolas" pitchFamily="49" charset="0"/>
                  <a:ea typeface="华文中宋" pitchFamily="2" charset="-122"/>
                  <a:cs typeface="Consolas" pitchFamily="49" charset="0"/>
                </a:rPr>
                <a:t>成功</a:t>
              </a:r>
              <a:r>
                <a:rPr lang="zh-CN" altLang="en-US" sz="2000" smtClean="0">
                  <a:solidFill>
                    <a:srgbClr val="0000FF"/>
                  </a:solidFill>
                  <a:latin typeface="Consolas" pitchFamily="49" charset="0"/>
                  <a:ea typeface="华文中宋" pitchFamily="2" charset="-122"/>
                  <a:cs typeface="Consolas" pitchFamily="49" charset="0"/>
                </a:rPr>
                <a:t>：产生所有顶点的拓扑序列</a:t>
              </a:r>
              <a:endParaRPr lang="en-US" altLang="zh-CN" sz="2000" smtClean="0">
                <a:solidFill>
                  <a:srgbClr val="0000FF"/>
                </a:solidFill>
                <a:latin typeface="Consolas" pitchFamily="49" charset="0"/>
                <a:ea typeface="华文中宋" pitchFamily="2" charset="-122"/>
                <a:cs typeface="Consolas" pitchFamily="49" charset="0"/>
              </a:endParaRPr>
            </a:p>
            <a:p>
              <a:pPr marL="457200" indent="-457200" algn="l">
                <a:lnSpc>
                  <a:spcPts val="3000"/>
                </a:lnSpc>
                <a:spcBef>
                  <a:spcPts val="0"/>
                </a:spcBef>
                <a:buBlip>
                  <a:blip r:embed="rId2"/>
                </a:buBlip>
              </a:pPr>
              <a:r>
                <a:rPr lang="zh-CN" altLang="en-US" sz="2000" smtClean="0">
                  <a:solidFill>
                    <a:srgbClr val="C00000"/>
                  </a:solidFill>
                  <a:latin typeface="Consolas" pitchFamily="49" charset="0"/>
                  <a:ea typeface="华文中宋" pitchFamily="2" charset="-122"/>
                  <a:cs typeface="Consolas" pitchFamily="49" charset="0"/>
                </a:rPr>
                <a:t>不成功</a:t>
              </a:r>
              <a:r>
                <a:rPr lang="zh-CN" altLang="en-US" sz="2000" smtClean="0">
                  <a:solidFill>
                    <a:srgbClr val="0000FF"/>
                  </a:solidFill>
                  <a:latin typeface="Consolas" pitchFamily="49" charset="0"/>
                  <a:ea typeface="华文中宋" pitchFamily="2" charset="-122"/>
                  <a:cs typeface="Consolas" pitchFamily="49" charset="0"/>
                </a:rPr>
                <a:t>：不能产生所有顶点的拓扑序列</a:t>
              </a:r>
              <a:endParaRPr lang="en-US" altLang="zh-CN" sz="2000" smtClean="0">
                <a:solidFill>
                  <a:srgbClr val="0000FF"/>
                </a:solidFill>
                <a:latin typeface="Consolas" pitchFamily="49" charset="0"/>
                <a:ea typeface="华文中宋" pitchFamily="2" charset="-122"/>
                <a:cs typeface="Consolas" pitchFamily="49" charset="0"/>
              </a:endParaRPr>
            </a:p>
          </p:txBody>
        </p:sp>
      </p:grpSp>
      <p:sp>
        <p:nvSpPr>
          <p:cNvPr id="14" name="灯片编号占位符 13"/>
          <p:cNvSpPr>
            <a:spLocks noGrp="1"/>
          </p:cNvSpPr>
          <p:nvPr>
            <p:ph type="sldNum" sz="quarter" idx="12"/>
          </p:nvPr>
        </p:nvSpPr>
        <p:spPr/>
        <p:txBody>
          <a:bodyPr/>
          <a:lstStyle/>
          <a:p>
            <a:fld id="{36E68863-33C2-4D6D-B9FA-F4917E910219}" type="slidenum">
              <a:rPr lang="en-US" altLang="zh-CN" smtClean="0"/>
              <a:pPr/>
              <a:t>33</a:t>
            </a:fld>
            <a:r>
              <a:rPr lang="en-US" altLang="zh-CN" smtClean="0"/>
              <a:t>/35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strips(downLeft)">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8662" y="571480"/>
            <a:ext cx="7500990" cy="1631216"/>
          </a:xfrm>
          <a:prstGeom prst="rect">
            <a:avLst/>
          </a:prstGeom>
          <a:noFill/>
          <a:ln>
            <a:noFill/>
          </a:ln>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000"/>
              </a:lnSpc>
              <a:spcBef>
                <a:spcPts val="0"/>
              </a:spcBef>
            </a:pPr>
            <a:r>
              <a:rPr lang="zh-CN" altLang="en-US" sz="2000" smtClean="0">
                <a:solidFill>
                  <a:srgbClr val="0000FF"/>
                </a:solidFill>
                <a:latin typeface="Consolas" pitchFamily="49" charset="0"/>
                <a:ea typeface="楷体" pitchFamily="49" charset="-122"/>
                <a:cs typeface="Consolas" pitchFamily="49" charset="0"/>
              </a:rPr>
              <a:t>    若用邻接矩阵存储有向图，矩阵中主对角线以下的元素均为零，则关于该图拓扑序列的结论是（  ）。</a:t>
            </a:r>
          </a:p>
          <a:p>
            <a:pPr algn="l">
              <a:lnSpc>
                <a:spcPts val="3000"/>
              </a:lnSpc>
              <a:spcBef>
                <a:spcPts val="0"/>
              </a:spcBef>
            </a:pPr>
            <a:r>
              <a:rPr lang="pt-BR" sz="2000" smtClean="0">
                <a:solidFill>
                  <a:srgbClr val="0000FF"/>
                </a:solidFill>
                <a:latin typeface="Consolas" pitchFamily="49" charset="0"/>
                <a:ea typeface="仿宋" pitchFamily="49" charset="-122"/>
                <a:cs typeface="Consolas" pitchFamily="49" charset="0"/>
              </a:rPr>
              <a:t>  A.</a:t>
            </a:r>
            <a:r>
              <a:rPr lang="zh-CN" altLang="en-US" sz="2000" smtClean="0">
                <a:solidFill>
                  <a:srgbClr val="0000FF"/>
                </a:solidFill>
                <a:latin typeface="Consolas" pitchFamily="49" charset="0"/>
                <a:ea typeface="仿宋" pitchFamily="49" charset="-122"/>
                <a:cs typeface="Consolas" pitchFamily="49" charset="0"/>
              </a:rPr>
              <a:t>存在，且唯一</a:t>
            </a:r>
            <a:r>
              <a:rPr lang="pt-BR" sz="2000" smtClean="0">
                <a:solidFill>
                  <a:srgbClr val="0000FF"/>
                </a:solidFill>
                <a:latin typeface="Consolas" pitchFamily="49" charset="0"/>
                <a:ea typeface="仿宋" pitchFamily="49" charset="-122"/>
                <a:cs typeface="Consolas" pitchFamily="49" charset="0"/>
              </a:rPr>
              <a:t>		B.</a:t>
            </a:r>
            <a:r>
              <a:rPr lang="zh-CN" altLang="en-US" sz="2000" smtClean="0">
                <a:solidFill>
                  <a:srgbClr val="0000FF"/>
                </a:solidFill>
                <a:latin typeface="Consolas" pitchFamily="49" charset="0"/>
                <a:ea typeface="仿宋" pitchFamily="49" charset="-122"/>
                <a:cs typeface="Consolas" pitchFamily="49" charset="0"/>
              </a:rPr>
              <a:t>存在、且不唯一</a:t>
            </a:r>
          </a:p>
          <a:p>
            <a:pPr algn="l">
              <a:lnSpc>
                <a:spcPts val="3000"/>
              </a:lnSpc>
              <a:spcBef>
                <a:spcPts val="0"/>
              </a:spcBef>
            </a:pPr>
            <a:r>
              <a:rPr lang="pt-BR" sz="2000" smtClean="0">
                <a:solidFill>
                  <a:srgbClr val="0000FF"/>
                </a:solidFill>
                <a:latin typeface="Consolas" pitchFamily="49" charset="0"/>
                <a:ea typeface="仿宋" pitchFamily="49" charset="-122"/>
                <a:cs typeface="Consolas" pitchFamily="49" charset="0"/>
              </a:rPr>
              <a:t>  C.</a:t>
            </a:r>
            <a:r>
              <a:rPr lang="zh-CN" altLang="en-US" sz="2000" smtClean="0">
                <a:solidFill>
                  <a:srgbClr val="0000FF"/>
                </a:solidFill>
                <a:latin typeface="Consolas" pitchFamily="49" charset="0"/>
                <a:ea typeface="仿宋" pitchFamily="49" charset="-122"/>
                <a:cs typeface="Consolas" pitchFamily="49" charset="0"/>
              </a:rPr>
              <a:t>存在，可能不唯一</a:t>
            </a:r>
            <a:r>
              <a:rPr lang="pt-BR" sz="2000" smtClean="0">
                <a:solidFill>
                  <a:srgbClr val="0000FF"/>
                </a:solidFill>
                <a:latin typeface="Consolas" pitchFamily="49" charset="0"/>
                <a:ea typeface="仿宋" pitchFamily="49" charset="-122"/>
                <a:cs typeface="Consolas" pitchFamily="49" charset="0"/>
              </a:rPr>
              <a:t>		D.</a:t>
            </a:r>
            <a:r>
              <a:rPr lang="zh-CN" altLang="en-US" sz="2000" smtClean="0">
                <a:solidFill>
                  <a:srgbClr val="0000FF"/>
                </a:solidFill>
                <a:latin typeface="Consolas" pitchFamily="49" charset="0"/>
                <a:ea typeface="仿宋" pitchFamily="49" charset="-122"/>
                <a:cs typeface="Consolas" pitchFamily="49" charset="0"/>
              </a:rPr>
              <a:t>无法确定是否存在</a:t>
            </a:r>
          </a:p>
        </p:txBody>
      </p:sp>
      <p:sp>
        <p:nvSpPr>
          <p:cNvPr id="4" name="TextBox 3"/>
          <p:cNvSpPr txBox="1"/>
          <p:nvPr/>
        </p:nvSpPr>
        <p:spPr>
          <a:xfrm>
            <a:off x="642910" y="2714620"/>
            <a:ext cx="7715304" cy="442301"/>
          </a:xfrm>
          <a:prstGeom prst="rect">
            <a:avLst/>
          </a:prstGeom>
        </p:spPr>
        <p:style>
          <a:lnRef idx="1">
            <a:schemeClr val="accent5"/>
          </a:lnRef>
          <a:fillRef idx="1002">
            <a:schemeClr val="lt2"/>
          </a:fillRef>
          <a:effectRef idx="2">
            <a:schemeClr val="accent5"/>
          </a:effectRef>
          <a:fontRef idx="minor">
            <a:schemeClr val="lt1"/>
          </a:fontRef>
        </p:style>
        <p:txBody>
          <a:bodyPr wrap="square" rtlCol="0">
            <a:spAutoFit/>
          </a:bodyPr>
          <a:lstStyle/>
          <a:p>
            <a:pPr algn="l">
              <a:lnSpc>
                <a:spcPts val="3000"/>
              </a:lnSpc>
              <a:spcBef>
                <a:spcPts val="0"/>
              </a:spcBef>
            </a:pPr>
            <a:r>
              <a:rPr lang="zh-CN" altLang="en-US" sz="2000" smtClean="0">
                <a:solidFill>
                  <a:srgbClr val="0000FF"/>
                </a:solidFill>
                <a:latin typeface="Consolas" pitchFamily="49" charset="0"/>
                <a:ea typeface="仿宋" pitchFamily="49" charset="-122"/>
                <a:cs typeface="Consolas" pitchFamily="49" charset="0"/>
              </a:rPr>
              <a:t>有向图：顶点</a:t>
            </a:r>
            <a:r>
              <a:rPr lang="en-US" sz="2000" i="1" smtClean="0">
                <a:solidFill>
                  <a:srgbClr val="0000FF"/>
                </a:solidFill>
                <a:latin typeface="Consolas" pitchFamily="49" charset="0"/>
                <a:ea typeface="仿宋" pitchFamily="49" charset="-122"/>
                <a:cs typeface="Consolas" pitchFamily="49" charset="0"/>
              </a:rPr>
              <a:t>i</a:t>
            </a:r>
            <a:r>
              <a:rPr lang="zh-CN" altLang="en-US" sz="2000" smtClean="0">
                <a:solidFill>
                  <a:srgbClr val="0000FF"/>
                </a:solidFill>
                <a:latin typeface="Consolas" pitchFamily="49" charset="0"/>
                <a:ea typeface="仿宋" pitchFamily="49" charset="-122"/>
                <a:cs typeface="Consolas" pitchFamily="49" charset="0"/>
              </a:rPr>
              <a:t> → </a:t>
            </a:r>
            <a:r>
              <a:rPr lang="en-US" sz="2000" i="1" smtClean="0">
                <a:solidFill>
                  <a:srgbClr val="0000FF"/>
                </a:solidFill>
                <a:latin typeface="Consolas" pitchFamily="49" charset="0"/>
                <a:ea typeface="仿宋" pitchFamily="49" charset="-122"/>
                <a:cs typeface="Consolas" pitchFamily="49" charset="0"/>
              </a:rPr>
              <a:t>j</a:t>
            </a:r>
            <a:r>
              <a:rPr lang="zh-CN" altLang="en-US" sz="2000" smtClean="0">
                <a:solidFill>
                  <a:srgbClr val="0000FF"/>
                </a:solidFill>
                <a:latin typeface="Consolas" pitchFamily="49" charset="0"/>
                <a:ea typeface="仿宋" pitchFamily="49" charset="-122"/>
                <a:cs typeface="Consolas" pitchFamily="49" charset="0"/>
              </a:rPr>
              <a:t>（</a:t>
            </a:r>
            <a:r>
              <a:rPr lang="en-US" sz="2000" i="1" smtClean="0">
                <a:solidFill>
                  <a:srgbClr val="0000FF"/>
                </a:solidFill>
                <a:latin typeface="Consolas" pitchFamily="49" charset="0"/>
                <a:ea typeface="仿宋" pitchFamily="49" charset="-122"/>
                <a:cs typeface="Consolas" pitchFamily="49" charset="0"/>
              </a:rPr>
              <a:t>i</a:t>
            </a:r>
            <a:r>
              <a:rPr lang="en-US" sz="2000" smtClean="0">
                <a:solidFill>
                  <a:srgbClr val="0000FF"/>
                </a:solidFill>
                <a:latin typeface="Consolas" pitchFamily="49" charset="0"/>
                <a:ea typeface="仿宋" pitchFamily="49" charset="-122"/>
                <a:cs typeface="Consolas" pitchFamily="49" charset="0"/>
              </a:rPr>
              <a:t>&lt;</a:t>
            </a:r>
            <a:r>
              <a:rPr lang="en-US" sz="2000" i="1" smtClean="0">
                <a:solidFill>
                  <a:srgbClr val="0000FF"/>
                </a:solidFill>
                <a:latin typeface="Consolas" pitchFamily="49" charset="0"/>
                <a:ea typeface="仿宋" pitchFamily="49" charset="-122"/>
                <a:cs typeface="Consolas" pitchFamily="49" charset="0"/>
              </a:rPr>
              <a:t>j</a:t>
            </a:r>
            <a:r>
              <a:rPr lang="zh-CN" altLang="en-US" sz="2000" smtClean="0">
                <a:solidFill>
                  <a:srgbClr val="0000FF"/>
                </a:solidFill>
                <a:latin typeface="Consolas" pitchFamily="49" charset="0"/>
                <a:ea typeface="仿宋" pitchFamily="49" charset="-122"/>
                <a:cs typeface="Consolas" pitchFamily="49" charset="0"/>
              </a:rPr>
              <a:t>）可能有边，而顶点</a:t>
            </a:r>
            <a:r>
              <a:rPr lang="en-US" sz="2000" i="1" smtClean="0">
                <a:solidFill>
                  <a:srgbClr val="0000FF"/>
                </a:solidFill>
                <a:latin typeface="Consolas" pitchFamily="49" charset="0"/>
                <a:ea typeface="仿宋" pitchFamily="49" charset="-122"/>
                <a:cs typeface="Consolas" pitchFamily="49" charset="0"/>
              </a:rPr>
              <a:t>j</a:t>
            </a:r>
            <a:r>
              <a:rPr lang="zh-CN" altLang="en-US" sz="2000" smtClean="0">
                <a:solidFill>
                  <a:srgbClr val="0000FF"/>
                </a:solidFill>
                <a:latin typeface="Consolas" pitchFamily="49" charset="0"/>
                <a:ea typeface="仿宋" pitchFamily="49" charset="-122"/>
                <a:cs typeface="Consolas" pitchFamily="49" charset="0"/>
              </a:rPr>
              <a:t>→</a:t>
            </a:r>
            <a:r>
              <a:rPr lang="en-US" sz="2000" i="1" smtClean="0">
                <a:solidFill>
                  <a:srgbClr val="0000FF"/>
                </a:solidFill>
                <a:latin typeface="Consolas" pitchFamily="49" charset="0"/>
                <a:ea typeface="仿宋" pitchFamily="49" charset="-122"/>
                <a:cs typeface="Consolas" pitchFamily="49" charset="0"/>
              </a:rPr>
              <a:t>i</a:t>
            </a:r>
            <a:r>
              <a:rPr lang="zh-CN" altLang="en-US" sz="2000" smtClean="0">
                <a:solidFill>
                  <a:srgbClr val="0000FF"/>
                </a:solidFill>
                <a:latin typeface="Consolas" pitchFamily="49" charset="0"/>
                <a:ea typeface="仿宋" pitchFamily="49" charset="-122"/>
                <a:cs typeface="Consolas" pitchFamily="49" charset="0"/>
              </a:rPr>
              <a:t>一定没有边</a:t>
            </a:r>
            <a:endParaRPr lang="en-US" altLang="zh-CN" sz="2000" smtClean="0">
              <a:solidFill>
                <a:srgbClr val="0000FF"/>
              </a:solidFill>
              <a:latin typeface="Consolas" pitchFamily="49" charset="0"/>
              <a:ea typeface="仿宋" pitchFamily="49" charset="-122"/>
              <a:cs typeface="Consolas" pitchFamily="49" charset="0"/>
            </a:endParaRPr>
          </a:p>
        </p:txBody>
      </p:sp>
      <p:sp>
        <p:nvSpPr>
          <p:cNvPr id="8" name="TextBox 7"/>
          <p:cNvSpPr txBox="1"/>
          <p:nvPr/>
        </p:nvSpPr>
        <p:spPr>
          <a:xfrm>
            <a:off x="3571868" y="1714488"/>
            <a:ext cx="357190" cy="457369"/>
          </a:xfrm>
          <a:prstGeom prst="rect">
            <a:avLst/>
          </a:prstGeom>
          <a:noFill/>
        </p:spPr>
        <p:txBody>
          <a:bodyPr wrap="square" rtlCol="0">
            <a:spAutoFit/>
          </a:bodyPr>
          <a:lstStyle/>
          <a:p>
            <a:pPr algn="l">
              <a:lnSpc>
                <a:spcPts val="3000"/>
              </a:lnSpc>
              <a:spcBef>
                <a:spcPts val="0"/>
              </a:spcBef>
            </a:pPr>
            <a:r>
              <a:rPr lang="zh-CN" altLang="en-US" smtClean="0">
                <a:solidFill>
                  <a:srgbClr val="FF0000"/>
                </a:solidFill>
                <a:latin typeface="Consolas" pitchFamily="49" charset="0"/>
                <a:ea typeface="楷体" pitchFamily="49" charset="-122"/>
                <a:cs typeface="Consolas" pitchFamily="49" charset="0"/>
                <a:sym typeface="Symbol"/>
              </a:rPr>
              <a:t></a:t>
            </a:r>
            <a:endParaRPr lang="zh-CN" altLang="en-US" smtClean="0">
              <a:solidFill>
                <a:srgbClr val="FF0000"/>
              </a:solidFill>
              <a:latin typeface="Consolas" pitchFamily="49" charset="0"/>
              <a:ea typeface="楷体" pitchFamily="49" charset="-122"/>
              <a:cs typeface="Consolas" pitchFamily="49" charset="0"/>
            </a:endParaRPr>
          </a:p>
        </p:txBody>
      </p:sp>
      <p:grpSp>
        <p:nvGrpSpPr>
          <p:cNvPr id="2" name="组合 11"/>
          <p:cNvGrpSpPr/>
          <p:nvPr/>
        </p:nvGrpSpPr>
        <p:grpSpPr>
          <a:xfrm>
            <a:off x="2643174" y="3330127"/>
            <a:ext cx="3214710" cy="979939"/>
            <a:chOff x="2857488" y="2954340"/>
            <a:chExt cx="3214710" cy="734954"/>
          </a:xfrm>
        </p:grpSpPr>
        <p:sp>
          <p:nvSpPr>
            <p:cNvPr id="6" name="TextBox 5"/>
            <p:cNvSpPr txBox="1"/>
            <p:nvPr/>
          </p:nvSpPr>
          <p:spPr>
            <a:xfrm>
              <a:off x="2857488" y="3357568"/>
              <a:ext cx="3214710" cy="331726"/>
            </a:xfrm>
            <a:prstGeom prst="rect">
              <a:avLst/>
            </a:prstGeom>
          </p:spPr>
          <p:style>
            <a:lnRef idx="1">
              <a:schemeClr val="accent5"/>
            </a:lnRef>
            <a:fillRef idx="1002">
              <a:schemeClr val="lt2"/>
            </a:fillRef>
            <a:effectRef idx="2">
              <a:schemeClr val="accent5"/>
            </a:effectRef>
            <a:fontRef idx="minor">
              <a:schemeClr val="lt1"/>
            </a:fontRef>
          </p:style>
          <p:txBody>
            <a:bodyPr wrap="square" rtlCol="0">
              <a:spAutoFit/>
            </a:bodyPr>
            <a:lstStyle/>
            <a:p>
              <a:pPr algn="l">
                <a:lnSpc>
                  <a:spcPts val="3000"/>
                </a:lnSpc>
                <a:spcBef>
                  <a:spcPts val="0"/>
                </a:spcBef>
              </a:pPr>
              <a:r>
                <a:rPr lang="zh-CN" altLang="en-US" sz="2000" smtClean="0">
                  <a:solidFill>
                    <a:srgbClr val="0000FF"/>
                  </a:solidFill>
                  <a:latin typeface="Consolas" pitchFamily="49" charset="0"/>
                  <a:ea typeface="仿宋" pitchFamily="49" charset="-122"/>
                  <a:cs typeface="Consolas" pitchFamily="49" charset="0"/>
                </a:rPr>
                <a:t>该有向图中一定没有回路</a:t>
              </a:r>
            </a:p>
          </p:txBody>
        </p:sp>
        <p:sp>
          <p:nvSpPr>
            <p:cNvPr id="10" name="下箭头 9"/>
            <p:cNvSpPr/>
            <p:nvPr/>
          </p:nvSpPr>
          <p:spPr>
            <a:xfrm>
              <a:off x="4143372" y="2954340"/>
              <a:ext cx="214314" cy="357190"/>
            </a:xfrm>
            <a:prstGeom prst="down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latin typeface="Consolas" pitchFamily="49" charset="0"/>
                <a:ea typeface="仿宋" pitchFamily="49" charset="-122"/>
                <a:cs typeface="Consolas" pitchFamily="49" charset="0"/>
              </a:endParaRPr>
            </a:p>
          </p:txBody>
        </p:sp>
      </p:grpSp>
      <p:grpSp>
        <p:nvGrpSpPr>
          <p:cNvPr id="5" name="组合 12"/>
          <p:cNvGrpSpPr/>
          <p:nvPr/>
        </p:nvGrpSpPr>
        <p:grpSpPr>
          <a:xfrm>
            <a:off x="1643042" y="4476505"/>
            <a:ext cx="5214974" cy="976571"/>
            <a:chOff x="1857356" y="3814122"/>
            <a:chExt cx="5214974" cy="732428"/>
          </a:xfrm>
        </p:grpSpPr>
        <p:sp>
          <p:nvSpPr>
            <p:cNvPr id="7" name="TextBox 6"/>
            <p:cNvSpPr txBox="1"/>
            <p:nvPr/>
          </p:nvSpPr>
          <p:spPr>
            <a:xfrm>
              <a:off x="1857356" y="4214824"/>
              <a:ext cx="5214974" cy="331726"/>
            </a:xfrm>
            <a:prstGeom prst="rect">
              <a:avLst/>
            </a:prstGeom>
          </p:spPr>
          <p:style>
            <a:lnRef idx="1">
              <a:schemeClr val="accent5"/>
            </a:lnRef>
            <a:fillRef idx="1002">
              <a:schemeClr val="lt2"/>
            </a:fillRef>
            <a:effectRef idx="2">
              <a:schemeClr val="accent5"/>
            </a:effectRef>
            <a:fontRef idx="minor">
              <a:schemeClr val="lt1"/>
            </a:fontRef>
          </p:style>
          <p:txBody>
            <a:bodyPr wrap="square" rtlCol="0">
              <a:spAutoFit/>
            </a:bodyPr>
            <a:lstStyle/>
            <a:p>
              <a:pPr algn="l">
                <a:lnSpc>
                  <a:spcPts val="3000"/>
                </a:lnSpc>
                <a:spcBef>
                  <a:spcPts val="0"/>
                </a:spcBef>
              </a:pPr>
              <a:r>
                <a:rPr lang="zh-CN" altLang="en-US" sz="2000" smtClean="0">
                  <a:solidFill>
                    <a:srgbClr val="0000FF"/>
                  </a:solidFill>
                  <a:latin typeface="Consolas" pitchFamily="49" charset="0"/>
                  <a:ea typeface="仿宋" pitchFamily="49" charset="-122"/>
                  <a:cs typeface="Consolas" pitchFamily="49" charset="0"/>
                </a:rPr>
                <a:t>可以产生拓扑序列，但拓扑序列不一定唯一</a:t>
              </a:r>
            </a:p>
          </p:txBody>
        </p:sp>
        <p:sp>
          <p:nvSpPr>
            <p:cNvPr id="11" name="下箭头 10"/>
            <p:cNvSpPr/>
            <p:nvPr/>
          </p:nvSpPr>
          <p:spPr>
            <a:xfrm>
              <a:off x="4166682" y="3814122"/>
              <a:ext cx="214314" cy="357190"/>
            </a:xfrm>
            <a:prstGeom prst="down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latin typeface="Consolas" pitchFamily="49" charset="0"/>
                <a:ea typeface="仿宋" pitchFamily="49" charset="-122"/>
                <a:cs typeface="Consolas" pitchFamily="49" charset="0"/>
              </a:endParaRPr>
            </a:p>
          </p:txBody>
        </p:sp>
      </p:grpSp>
      <p:grpSp>
        <p:nvGrpSpPr>
          <p:cNvPr id="9" name="组合 13"/>
          <p:cNvGrpSpPr/>
          <p:nvPr/>
        </p:nvGrpSpPr>
        <p:grpSpPr>
          <a:xfrm>
            <a:off x="357158" y="214290"/>
            <a:ext cx="1000100" cy="785817"/>
            <a:chOff x="5703182" y="3835411"/>
            <a:chExt cx="1238250" cy="1236663"/>
          </a:xfrm>
        </p:grpSpPr>
        <p:grpSp>
          <p:nvGrpSpPr>
            <p:cNvPr id="12" name="Group 19"/>
            <p:cNvGrpSpPr>
              <a:grpSpLocks/>
            </p:cNvGrpSpPr>
            <p:nvPr/>
          </p:nvGrpSpPr>
          <p:grpSpPr bwMode="auto">
            <a:xfrm>
              <a:off x="5703182" y="3835411"/>
              <a:ext cx="1238250" cy="1236663"/>
              <a:chOff x="810" y="845"/>
              <a:chExt cx="827" cy="826"/>
            </a:xfrm>
          </p:grpSpPr>
          <p:sp>
            <p:nvSpPr>
              <p:cNvPr id="19"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20"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21"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grpSp>
        <p:sp>
          <p:nvSpPr>
            <p:cNvPr id="18" name="Text Box 23"/>
            <p:cNvSpPr txBox="1">
              <a:spLocks noChangeArrowheads="1"/>
            </p:cNvSpPr>
            <p:nvPr/>
          </p:nvSpPr>
          <p:spPr bwMode="gray">
            <a:xfrm>
              <a:off x="5767676" y="4154859"/>
              <a:ext cx="1082674" cy="557010"/>
            </a:xfrm>
            <a:prstGeom prst="rect">
              <a:avLst/>
            </a:prstGeom>
            <a:noFill/>
            <a:ln w="9525" algn="ctr">
              <a:noFill/>
              <a:miter lim="800000"/>
              <a:headEnd/>
              <a:tailEnd/>
            </a:ln>
          </p:spPr>
          <p:txBody>
            <a:bodyPr>
              <a:spAutoFit/>
            </a:bodyP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23" name="灯片编号占位符 22"/>
          <p:cNvSpPr>
            <a:spLocks noGrp="1"/>
          </p:cNvSpPr>
          <p:nvPr>
            <p:ph type="sldNum" sz="quarter" idx="12"/>
          </p:nvPr>
        </p:nvSpPr>
        <p:spPr/>
        <p:txBody>
          <a:bodyPr/>
          <a:lstStyle/>
          <a:p>
            <a:fld id="{36E68863-33C2-4D6D-B9FA-F4917E910219}" type="slidenum">
              <a:rPr lang="en-US" altLang="zh-CN" smtClean="0"/>
              <a:pPr/>
              <a:t>34</a:t>
            </a:fld>
            <a:r>
              <a:rPr lang="en-US" altLang="zh-CN" smtClean="0"/>
              <a:t>/35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428596" y="285728"/>
            <a:ext cx="857256" cy="852413"/>
            <a:chOff x="785786" y="1503812"/>
            <a:chExt cx="857256" cy="639310"/>
          </a:xfrm>
        </p:grpSpPr>
        <p:sp>
          <p:nvSpPr>
            <p:cNvPr id="4"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6"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smtClean="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rPr>
                <a:t>7</a:t>
              </a:r>
              <a:endParaRPr lang="en-AU" sz="280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endParaRPr>
            </a:p>
          </p:txBody>
        </p:sp>
      </p:grpSp>
      <p:sp>
        <p:nvSpPr>
          <p:cNvPr id="7" name="TextBox 6"/>
          <p:cNvSpPr txBox="1"/>
          <p:nvPr/>
        </p:nvSpPr>
        <p:spPr>
          <a:xfrm>
            <a:off x="1357290" y="466820"/>
            <a:ext cx="2286016" cy="470257"/>
          </a:xfrm>
          <a:prstGeom prst="rect">
            <a:avLst/>
          </a:prstGeom>
          <a:noFill/>
        </p:spPr>
        <p:txBody>
          <a:bodyPr wrap="square" rtlCol="0">
            <a:spAutoFit/>
          </a:bodyPr>
          <a:lstStyle/>
          <a:p>
            <a:pPr algn="l"/>
            <a:r>
              <a:rPr lang="zh-CN" altLang="en-US" smtClean="0">
                <a:solidFill>
                  <a:srgbClr val="FF0000"/>
                </a:solidFill>
                <a:latin typeface="微软雅黑" pitchFamily="34" charset="-122"/>
                <a:ea typeface="微软雅黑" pitchFamily="34" charset="-122"/>
              </a:rPr>
              <a:t>  关 键 路 径</a:t>
            </a:r>
            <a:endParaRPr lang="zh-CN" altLang="en-US">
              <a:solidFill>
                <a:srgbClr val="FF0000"/>
              </a:solidFill>
              <a:latin typeface="微软雅黑" pitchFamily="34" charset="-122"/>
              <a:ea typeface="微软雅黑" pitchFamily="34" charset="-122"/>
            </a:endParaRPr>
          </a:p>
        </p:txBody>
      </p:sp>
      <p:sp>
        <p:nvSpPr>
          <p:cNvPr id="8" name="TextBox 7"/>
          <p:cNvSpPr txBox="1"/>
          <p:nvPr/>
        </p:nvSpPr>
        <p:spPr>
          <a:xfrm>
            <a:off x="1928794" y="1523987"/>
            <a:ext cx="5929354" cy="291539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marL="457200" indent="-457200" algn="l">
              <a:lnSpc>
                <a:spcPts val="3600"/>
              </a:lnSpc>
              <a:spcBef>
                <a:spcPts val="0"/>
              </a:spcBef>
              <a:buBlip>
                <a:blip r:embed="rId2"/>
              </a:buBlip>
            </a:pPr>
            <a:r>
              <a:rPr lang="zh-CN" altLang="en-US" sz="2000" smtClean="0">
                <a:solidFill>
                  <a:srgbClr val="0000FF"/>
                </a:solidFill>
                <a:latin typeface="Consolas" pitchFamily="49" charset="0"/>
                <a:ea typeface="仿宋" pitchFamily="49" charset="-122"/>
                <a:cs typeface="Consolas" pitchFamily="49" charset="0"/>
              </a:rPr>
              <a:t>对事件（顶点）进行拓扑排序</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3600"/>
              </a:lnSpc>
              <a:spcBef>
                <a:spcPts val="0"/>
              </a:spcBef>
              <a:buBlip>
                <a:blip r:embed="rId2"/>
              </a:buBlip>
            </a:pPr>
            <a:r>
              <a:rPr lang="zh-CN" altLang="en-US" sz="2000" smtClean="0">
                <a:solidFill>
                  <a:srgbClr val="0000FF"/>
                </a:solidFill>
                <a:latin typeface="Consolas" pitchFamily="49" charset="0"/>
                <a:ea typeface="仿宋" pitchFamily="49" charset="-122"/>
                <a:cs typeface="Consolas" pitchFamily="49" charset="0"/>
              </a:rPr>
              <a:t>按</a:t>
            </a:r>
            <a:r>
              <a:rPr lang="zh-CN" altLang="en-US" sz="2000" smtClean="0">
                <a:solidFill>
                  <a:srgbClr val="FF00FF"/>
                </a:solidFill>
                <a:latin typeface="Consolas" pitchFamily="49" charset="0"/>
                <a:ea typeface="仿宋" pitchFamily="49" charset="-122"/>
                <a:cs typeface="Consolas" pitchFamily="49" charset="0"/>
              </a:rPr>
              <a:t>拓扑序列</a:t>
            </a:r>
            <a:r>
              <a:rPr lang="zh-CN" altLang="en-US" sz="2000" smtClean="0">
                <a:solidFill>
                  <a:srgbClr val="0000FF"/>
                </a:solidFill>
                <a:latin typeface="Consolas" pitchFamily="49" charset="0"/>
                <a:ea typeface="仿宋" pitchFamily="49" charset="-122"/>
                <a:cs typeface="Consolas" pitchFamily="49" charset="0"/>
              </a:rPr>
              <a:t>求所有事件的最早开始时间</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3600"/>
              </a:lnSpc>
              <a:spcBef>
                <a:spcPts val="0"/>
              </a:spcBef>
              <a:buBlip>
                <a:blip r:embed="rId2"/>
              </a:buBlip>
            </a:pPr>
            <a:r>
              <a:rPr lang="zh-CN" altLang="en-US" sz="2000" smtClean="0">
                <a:solidFill>
                  <a:srgbClr val="0000FF"/>
                </a:solidFill>
                <a:latin typeface="Consolas" pitchFamily="49" charset="0"/>
                <a:ea typeface="仿宋" pitchFamily="49" charset="-122"/>
                <a:cs typeface="Consolas" pitchFamily="49" charset="0"/>
              </a:rPr>
              <a:t>按</a:t>
            </a:r>
            <a:r>
              <a:rPr lang="zh-CN" altLang="en-US" sz="2000" smtClean="0">
                <a:solidFill>
                  <a:srgbClr val="FF00FF"/>
                </a:solidFill>
                <a:latin typeface="Consolas" pitchFamily="49" charset="0"/>
                <a:ea typeface="仿宋" pitchFamily="49" charset="-122"/>
                <a:cs typeface="Consolas" pitchFamily="49" charset="0"/>
              </a:rPr>
              <a:t>拓扑逆序列</a:t>
            </a:r>
            <a:r>
              <a:rPr lang="zh-CN" altLang="en-US" sz="2000" smtClean="0">
                <a:solidFill>
                  <a:srgbClr val="0000FF"/>
                </a:solidFill>
                <a:latin typeface="Consolas" pitchFamily="49" charset="0"/>
                <a:ea typeface="仿宋" pitchFamily="49" charset="-122"/>
                <a:cs typeface="Consolas" pitchFamily="49" charset="0"/>
              </a:rPr>
              <a:t>求所有事件的最迟开始时间</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3600"/>
              </a:lnSpc>
              <a:spcBef>
                <a:spcPts val="0"/>
              </a:spcBef>
              <a:buBlip>
                <a:blip r:embed="rId2"/>
              </a:buBlip>
            </a:pPr>
            <a:r>
              <a:rPr lang="zh-CN" altLang="en-US" sz="2000" smtClean="0">
                <a:solidFill>
                  <a:srgbClr val="0000FF"/>
                </a:solidFill>
                <a:latin typeface="Consolas" pitchFamily="49" charset="0"/>
                <a:ea typeface="仿宋" pitchFamily="49" charset="-122"/>
                <a:cs typeface="Consolas" pitchFamily="49" charset="0"/>
              </a:rPr>
              <a:t>求所有活动（边）的最早开始时间</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3600"/>
              </a:lnSpc>
              <a:spcBef>
                <a:spcPts val="0"/>
              </a:spcBef>
              <a:buBlip>
                <a:blip r:embed="rId2"/>
              </a:buBlip>
            </a:pPr>
            <a:r>
              <a:rPr lang="zh-CN" altLang="en-US" sz="2000" smtClean="0">
                <a:solidFill>
                  <a:srgbClr val="0000FF"/>
                </a:solidFill>
                <a:latin typeface="Consolas" pitchFamily="49" charset="0"/>
                <a:ea typeface="仿宋" pitchFamily="49" charset="-122"/>
                <a:cs typeface="Consolas" pitchFamily="49" charset="0"/>
              </a:rPr>
              <a:t>求所有活动的最迟开始时间</a:t>
            </a:r>
          </a:p>
          <a:p>
            <a:pPr marL="457200" indent="-457200" algn="l">
              <a:lnSpc>
                <a:spcPts val="3600"/>
              </a:lnSpc>
              <a:spcBef>
                <a:spcPts val="0"/>
              </a:spcBef>
              <a:buBlip>
                <a:blip r:embed="rId2"/>
              </a:buBlip>
            </a:pPr>
            <a:r>
              <a:rPr lang="zh-CN" altLang="en-US" sz="2000" smtClean="0">
                <a:solidFill>
                  <a:srgbClr val="0000FF"/>
                </a:solidFill>
                <a:latin typeface="Consolas" pitchFamily="49" charset="0"/>
                <a:ea typeface="仿宋" pitchFamily="49" charset="-122"/>
                <a:cs typeface="Consolas" pitchFamily="49" charset="0"/>
              </a:rPr>
              <a:t>关键活动：最早开始时间</a:t>
            </a:r>
            <a:r>
              <a:rPr lang="en-US" altLang="zh-CN"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最迟开始时间</a:t>
            </a:r>
          </a:p>
        </p:txBody>
      </p:sp>
      <p:pic>
        <p:nvPicPr>
          <p:cNvPr id="9" name="Picture 1"/>
          <p:cNvPicPr>
            <a:picLocks noChangeAspect="1" noChangeArrowheads="1"/>
          </p:cNvPicPr>
          <p:nvPr/>
        </p:nvPicPr>
        <p:blipFill>
          <a:blip r:embed="rId3" cstate="print"/>
          <a:srcRect/>
          <a:stretch>
            <a:fillRect/>
          </a:stretch>
        </p:blipFill>
        <p:spPr bwMode="auto">
          <a:xfrm>
            <a:off x="714349" y="1809739"/>
            <a:ext cx="1049401" cy="1428760"/>
          </a:xfrm>
          <a:prstGeom prst="rect">
            <a:avLst/>
          </a:prstGeom>
          <a:noFill/>
          <a:ln w="9525">
            <a:noFill/>
            <a:miter lim="800000"/>
            <a:headEnd/>
            <a:tailEnd/>
          </a:ln>
          <a:effectLst/>
        </p:spPr>
      </p:pic>
      <p:sp>
        <p:nvSpPr>
          <p:cNvPr id="11" name="灯片编号占位符 10"/>
          <p:cNvSpPr>
            <a:spLocks noGrp="1"/>
          </p:cNvSpPr>
          <p:nvPr>
            <p:ph type="sldNum" sz="quarter" idx="12"/>
          </p:nvPr>
        </p:nvSpPr>
        <p:spPr/>
        <p:txBody>
          <a:bodyPr/>
          <a:lstStyle/>
          <a:p>
            <a:fld id="{36E68863-33C2-4D6D-B9FA-F4917E910219}" type="slidenum">
              <a:rPr lang="en-US" altLang="zh-CN" smtClean="0"/>
              <a:pPr/>
              <a:t>35</a:t>
            </a:fld>
            <a:r>
              <a:rPr lang="en-US" altLang="zh-CN" smtClean="0"/>
              <a:t>/35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85852" y="357166"/>
            <a:ext cx="7286676" cy="2015936"/>
          </a:xfrm>
          <a:prstGeom prst="rect">
            <a:avLst/>
          </a:prstGeom>
          <a:noFill/>
          <a:ln>
            <a:noFill/>
          </a:ln>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000"/>
              </a:lnSpc>
              <a:spcBef>
                <a:spcPts val="0"/>
              </a:spcBef>
            </a:pPr>
            <a:r>
              <a:rPr lang="zh-CN" altLang="en-US" sz="2000" smtClean="0">
                <a:solidFill>
                  <a:srgbClr val="0000FF"/>
                </a:solidFill>
                <a:latin typeface="Consolas" pitchFamily="49" charset="0"/>
                <a:ea typeface="楷体" pitchFamily="49" charset="-122"/>
                <a:cs typeface="Consolas" pitchFamily="49" charset="0"/>
              </a:rPr>
              <a:t>下列关于无向连通图特征的叙述中，正确的是（  ）。</a:t>
            </a:r>
          </a:p>
          <a:p>
            <a:pPr algn="l">
              <a:lnSpc>
                <a:spcPts val="3000"/>
              </a:lnSpc>
              <a:spcBef>
                <a:spcPts val="0"/>
              </a:spcBef>
            </a:pPr>
            <a:r>
              <a:rPr lang="en-US" sz="2000" smtClean="0">
                <a:solidFill>
                  <a:srgbClr val="FF00FF"/>
                </a:solidFill>
                <a:latin typeface="Consolas" pitchFamily="49" charset="0"/>
                <a:ea typeface="仿宋" pitchFamily="49" charset="-122"/>
                <a:cs typeface="Consolas" pitchFamily="49" charset="0"/>
              </a:rPr>
              <a:t>I. </a:t>
            </a:r>
            <a:r>
              <a:rPr lang="zh-CN" altLang="en-US" sz="2000" smtClean="0">
                <a:solidFill>
                  <a:srgbClr val="FF00FF"/>
                </a:solidFill>
                <a:latin typeface="Consolas" pitchFamily="49" charset="0"/>
                <a:ea typeface="仿宋" pitchFamily="49" charset="-122"/>
                <a:cs typeface="Consolas" pitchFamily="49" charset="0"/>
              </a:rPr>
              <a:t>所有顶点的度之和为偶数</a:t>
            </a:r>
          </a:p>
          <a:p>
            <a:pPr algn="l">
              <a:lnSpc>
                <a:spcPts val="3000"/>
              </a:lnSpc>
              <a:spcBef>
                <a:spcPts val="0"/>
              </a:spcBef>
            </a:pPr>
            <a:r>
              <a:rPr lang="en-US" sz="2000" smtClean="0">
                <a:solidFill>
                  <a:srgbClr val="FF00FF"/>
                </a:solidFill>
                <a:latin typeface="Consolas" pitchFamily="49" charset="0"/>
                <a:ea typeface="仿宋" pitchFamily="49" charset="-122"/>
                <a:cs typeface="Consolas" pitchFamily="49" charset="0"/>
              </a:rPr>
              <a:t>II. </a:t>
            </a:r>
            <a:r>
              <a:rPr lang="zh-CN" altLang="en-US" sz="2000" smtClean="0">
                <a:solidFill>
                  <a:srgbClr val="FF00FF"/>
                </a:solidFill>
                <a:latin typeface="Consolas" pitchFamily="49" charset="0"/>
                <a:ea typeface="仿宋" pitchFamily="49" charset="-122"/>
                <a:cs typeface="Consolas" pitchFamily="49" charset="0"/>
              </a:rPr>
              <a:t>边数大于顶点个数减</a:t>
            </a:r>
            <a:r>
              <a:rPr lang="en-US" sz="2000" smtClean="0">
                <a:solidFill>
                  <a:srgbClr val="FF00FF"/>
                </a:solidFill>
                <a:latin typeface="Consolas" pitchFamily="49" charset="0"/>
                <a:ea typeface="仿宋" pitchFamily="49" charset="-122"/>
                <a:cs typeface="Consolas" pitchFamily="49" charset="0"/>
              </a:rPr>
              <a:t>1</a:t>
            </a:r>
            <a:endParaRPr lang="zh-CN" altLang="en-US" sz="2000" smtClean="0">
              <a:solidFill>
                <a:srgbClr val="FF00FF"/>
              </a:solidFill>
              <a:latin typeface="Consolas" pitchFamily="49" charset="0"/>
              <a:ea typeface="仿宋" pitchFamily="49" charset="-122"/>
              <a:cs typeface="Consolas" pitchFamily="49" charset="0"/>
            </a:endParaRPr>
          </a:p>
          <a:p>
            <a:pPr algn="l">
              <a:lnSpc>
                <a:spcPts val="3000"/>
              </a:lnSpc>
              <a:spcBef>
                <a:spcPts val="0"/>
              </a:spcBef>
            </a:pPr>
            <a:r>
              <a:rPr lang="en-US" sz="2000" smtClean="0">
                <a:solidFill>
                  <a:srgbClr val="FF00FF"/>
                </a:solidFill>
                <a:latin typeface="Consolas" pitchFamily="49" charset="0"/>
                <a:ea typeface="仿宋" pitchFamily="49" charset="-122"/>
                <a:cs typeface="Consolas" pitchFamily="49" charset="0"/>
              </a:rPr>
              <a:t>III. </a:t>
            </a:r>
            <a:r>
              <a:rPr lang="zh-CN" altLang="en-US" sz="2000" smtClean="0">
                <a:solidFill>
                  <a:srgbClr val="FF00FF"/>
                </a:solidFill>
                <a:latin typeface="Consolas" pitchFamily="49" charset="0"/>
                <a:ea typeface="仿宋" pitchFamily="49" charset="-122"/>
                <a:cs typeface="Consolas" pitchFamily="49" charset="0"/>
              </a:rPr>
              <a:t>至少有一个顶点的度为</a:t>
            </a:r>
            <a:r>
              <a:rPr lang="en-US" sz="2000" smtClean="0">
                <a:solidFill>
                  <a:srgbClr val="FF00FF"/>
                </a:solidFill>
                <a:latin typeface="Consolas" pitchFamily="49" charset="0"/>
                <a:ea typeface="仿宋" pitchFamily="49" charset="-122"/>
                <a:cs typeface="Consolas" pitchFamily="49" charset="0"/>
              </a:rPr>
              <a:t>1</a:t>
            </a:r>
            <a:endParaRPr lang="zh-CN" altLang="en-US" sz="2000" smtClean="0">
              <a:solidFill>
                <a:srgbClr val="FF00FF"/>
              </a:solidFill>
              <a:latin typeface="Consolas" pitchFamily="49" charset="0"/>
              <a:ea typeface="仿宋" pitchFamily="49" charset="-122"/>
              <a:cs typeface="Consolas" pitchFamily="49" charset="0"/>
            </a:endParaRPr>
          </a:p>
          <a:p>
            <a:pPr algn="l">
              <a:lnSpc>
                <a:spcPts val="3000"/>
              </a:lnSpc>
              <a:spcBef>
                <a:spcPts val="0"/>
              </a:spcBef>
            </a:pPr>
            <a:r>
              <a:rPr lang="en-US" sz="2000" smtClean="0">
                <a:solidFill>
                  <a:srgbClr val="0000FF"/>
                </a:solidFill>
                <a:latin typeface="Consolas" pitchFamily="49" charset="0"/>
                <a:ea typeface="楷体" pitchFamily="49" charset="-122"/>
                <a:cs typeface="Consolas" pitchFamily="49" charset="0"/>
              </a:rPr>
              <a:t>A. </a:t>
            </a:r>
            <a:r>
              <a:rPr lang="zh-CN" altLang="en-US" sz="2000" smtClean="0">
                <a:solidFill>
                  <a:srgbClr val="0000FF"/>
                </a:solidFill>
                <a:latin typeface="Consolas" pitchFamily="49" charset="0"/>
                <a:ea typeface="楷体" pitchFamily="49" charset="-122"/>
                <a:cs typeface="Consolas" pitchFamily="49" charset="0"/>
              </a:rPr>
              <a:t>只有</a:t>
            </a:r>
            <a:r>
              <a:rPr lang="en-US" sz="2000" smtClean="0">
                <a:solidFill>
                  <a:srgbClr val="0000FF"/>
                </a:solidFill>
                <a:latin typeface="Consolas" pitchFamily="49" charset="0"/>
                <a:ea typeface="楷体" pitchFamily="49" charset="-122"/>
                <a:cs typeface="Consolas" pitchFamily="49" charset="0"/>
              </a:rPr>
              <a:t>I	B. </a:t>
            </a:r>
            <a:r>
              <a:rPr lang="zh-CN" altLang="en-US" sz="2000" smtClean="0">
                <a:solidFill>
                  <a:srgbClr val="0000FF"/>
                </a:solidFill>
                <a:latin typeface="Consolas" pitchFamily="49" charset="0"/>
                <a:ea typeface="楷体" pitchFamily="49" charset="-122"/>
                <a:cs typeface="Consolas" pitchFamily="49" charset="0"/>
              </a:rPr>
              <a:t>只有</a:t>
            </a:r>
            <a:r>
              <a:rPr lang="en-US" sz="2000" smtClean="0">
                <a:solidFill>
                  <a:srgbClr val="0000FF"/>
                </a:solidFill>
                <a:latin typeface="Consolas" pitchFamily="49" charset="0"/>
                <a:ea typeface="楷体" pitchFamily="49" charset="-122"/>
                <a:cs typeface="Consolas" pitchFamily="49" charset="0"/>
              </a:rPr>
              <a:t>II	C. I</a:t>
            </a:r>
            <a:r>
              <a:rPr lang="zh-CN" altLang="en-US" sz="2000" smtClean="0">
                <a:solidFill>
                  <a:srgbClr val="0000FF"/>
                </a:solidFill>
                <a:latin typeface="Consolas" pitchFamily="49" charset="0"/>
                <a:ea typeface="楷体" pitchFamily="49" charset="-122"/>
                <a:cs typeface="Consolas" pitchFamily="49" charset="0"/>
              </a:rPr>
              <a:t>和</a:t>
            </a:r>
            <a:r>
              <a:rPr lang="en-US" altLang="zh-CN" sz="2000" smtClean="0">
                <a:solidFill>
                  <a:srgbClr val="0000FF"/>
                </a:solidFill>
                <a:latin typeface="Consolas" pitchFamily="49" charset="0"/>
                <a:ea typeface="楷体" pitchFamily="49" charset="-122"/>
                <a:cs typeface="Consolas" pitchFamily="49" charset="0"/>
              </a:rPr>
              <a:t>Ⅱ	</a:t>
            </a:r>
            <a:r>
              <a:rPr lang="en-US" sz="2000" smtClean="0">
                <a:solidFill>
                  <a:srgbClr val="0000FF"/>
                </a:solidFill>
                <a:latin typeface="Consolas" pitchFamily="49" charset="0"/>
                <a:ea typeface="楷体" pitchFamily="49" charset="-122"/>
                <a:cs typeface="Consolas" pitchFamily="49" charset="0"/>
              </a:rPr>
              <a:t>D. I</a:t>
            </a:r>
            <a:r>
              <a:rPr lang="zh-CN" altLang="en-US" sz="2000" smtClean="0">
                <a:solidFill>
                  <a:srgbClr val="0000FF"/>
                </a:solidFill>
                <a:latin typeface="Consolas" pitchFamily="49" charset="0"/>
                <a:ea typeface="楷体" pitchFamily="49" charset="-122"/>
                <a:cs typeface="Consolas" pitchFamily="49" charset="0"/>
              </a:rPr>
              <a:t>和</a:t>
            </a:r>
            <a:r>
              <a:rPr lang="en-US" sz="2000" smtClean="0">
                <a:solidFill>
                  <a:srgbClr val="0000FF"/>
                </a:solidFill>
                <a:latin typeface="Consolas" pitchFamily="49" charset="0"/>
                <a:ea typeface="楷体" pitchFamily="49" charset="-122"/>
                <a:cs typeface="Consolas" pitchFamily="49" charset="0"/>
              </a:rPr>
              <a:t>III</a:t>
            </a:r>
            <a:endParaRPr lang="zh-CN" altLang="en-US" sz="2000" smtClean="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1071538" y="3071810"/>
            <a:ext cx="6715172" cy="194263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p>
            <a:pPr marL="457200" indent="-457200" algn="l">
              <a:lnSpc>
                <a:spcPct val="150000"/>
              </a:lnSpc>
              <a:spcBef>
                <a:spcPts val="0"/>
              </a:spcBef>
              <a:buBlip>
                <a:blip r:embed="rId3"/>
              </a:buBlip>
            </a:pPr>
            <a:r>
              <a:rPr lang="zh-CN" altLang="en-US" sz="2000" smtClean="0">
                <a:solidFill>
                  <a:srgbClr val="0000FF"/>
                </a:solidFill>
                <a:latin typeface="Consolas" pitchFamily="49" charset="0"/>
                <a:ea typeface="仿宋" pitchFamily="49" charset="-122"/>
                <a:cs typeface="Consolas" pitchFamily="49" charset="0"/>
              </a:rPr>
              <a:t>所有顶点的度之和 </a:t>
            </a:r>
            <a:r>
              <a:rPr lang="en-US" altLang="zh-CN" sz="2000" smtClean="0">
                <a:solidFill>
                  <a:srgbClr val="0000FF"/>
                </a:solidFill>
                <a:latin typeface="Consolas" pitchFamily="49" charset="0"/>
                <a:ea typeface="仿宋" pitchFamily="49" charset="-122"/>
                <a:cs typeface="Consolas" pitchFamily="49" charset="0"/>
              </a:rPr>
              <a:t>= 2</a:t>
            </a:r>
            <a:r>
              <a:rPr lang="en-US" altLang="zh-CN" sz="2000" i="1" smtClean="0">
                <a:solidFill>
                  <a:srgbClr val="0000FF"/>
                </a:solidFill>
                <a:latin typeface="Consolas" pitchFamily="49" charset="0"/>
                <a:ea typeface="仿宋" pitchFamily="49" charset="-122"/>
                <a:cs typeface="Consolas" pitchFamily="49" charset="0"/>
              </a:rPr>
              <a:t>e</a:t>
            </a:r>
            <a:r>
              <a:rPr lang="zh-CN" altLang="en-US" sz="2000" smtClean="0">
                <a:solidFill>
                  <a:srgbClr val="0000FF"/>
                </a:solidFill>
                <a:latin typeface="Consolas" pitchFamily="49" charset="0"/>
                <a:ea typeface="仿宋" pitchFamily="49" charset="-122"/>
                <a:cs typeface="Consolas" pitchFamily="49" charset="0"/>
              </a:rPr>
              <a:t>，为偶数   </a:t>
            </a:r>
            <a:r>
              <a:rPr lang="zh-CN" altLang="en-US" sz="2000" smtClean="0">
                <a:solidFill>
                  <a:srgbClr val="FF00FF"/>
                </a:solidFill>
                <a:latin typeface="Consolas" pitchFamily="49" charset="0"/>
                <a:ea typeface="仿宋" pitchFamily="49" charset="-122"/>
                <a:cs typeface="Consolas" pitchFamily="49" charset="0"/>
                <a:sym typeface="Wingdings"/>
              </a:rPr>
              <a:t></a:t>
            </a:r>
            <a:r>
              <a:rPr lang="zh-CN" altLang="en-US" sz="2000" smtClean="0">
                <a:solidFill>
                  <a:srgbClr val="0000FF"/>
                </a:solidFill>
                <a:latin typeface="Consolas" pitchFamily="49" charset="0"/>
                <a:ea typeface="仿宋" pitchFamily="49" charset="-122"/>
                <a:cs typeface="Consolas" pitchFamily="49" charset="0"/>
                <a:sym typeface="Wingdings"/>
              </a:rPr>
              <a:t> </a:t>
            </a:r>
            <a:r>
              <a:rPr lang="en-US" sz="2000" smtClean="0">
                <a:solidFill>
                  <a:srgbClr val="0000FF"/>
                </a:solidFill>
                <a:latin typeface="Consolas" pitchFamily="49" charset="0"/>
                <a:ea typeface="仿宋" pitchFamily="49" charset="-122"/>
                <a:cs typeface="Consolas" pitchFamily="49" charset="0"/>
              </a:rPr>
              <a:t> I</a:t>
            </a:r>
            <a:r>
              <a:rPr lang="zh-CN" altLang="en-US" sz="2000" smtClean="0">
                <a:solidFill>
                  <a:srgbClr val="0000FF"/>
                </a:solidFill>
                <a:latin typeface="Consolas" pitchFamily="49" charset="0"/>
                <a:ea typeface="仿宋" pitchFamily="49" charset="-122"/>
                <a:cs typeface="Consolas" pitchFamily="49" charset="0"/>
              </a:rPr>
              <a:t>正确。</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Blip>
                <a:blip r:embed="rId3"/>
              </a:buBlip>
            </a:pPr>
            <a:r>
              <a:rPr lang="zh-CN" altLang="en-US" sz="2000" smtClean="0">
                <a:solidFill>
                  <a:srgbClr val="0000FF"/>
                </a:solidFill>
                <a:latin typeface="Consolas" pitchFamily="49" charset="0"/>
                <a:ea typeface="仿宋" pitchFamily="49" charset="-122"/>
                <a:cs typeface="Consolas" pitchFamily="49" charset="0"/>
              </a:rPr>
              <a:t>无向连通图中，</a:t>
            </a:r>
            <a:r>
              <a:rPr lang="en-US" altLang="zh-CN" sz="2000" i="1" smtClean="0">
                <a:solidFill>
                  <a:srgbClr val="0000FF"/>
                </a:solidFill>
                <a:latin typeface="Consolas" pitchFamily="49" charset="0"/>
                <a:ea typeface="仿宋" pitchFamily="49" charset="-122"/>
                <a:cs typeface="Consolas" pitchFamily="49" charset="0"/>
              </a:rPr>
              <a:t>e</a:t>
            </a:r>
            <a:r>
              <a:rPr lang="en-US" altLang="zh-CN" sz="2000" smtClean="0">
                <a:solidFill>
                  <a:srgbClr val="C00000"/>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 </a:t>
            </a:r>
            <a:r>
              <a:rPr lang="zh-CN" altLang="en-US" sz="2000" smtClean="0">
                <a:solidFill>
                  <a:srgbClr val="FF00FF"/>
                </a:solidFill>
                <a:latin typeface="Consolas" pitchFamily="49" charset="0"/>
                <a:ea typeface="仿宋" pitchFamily="49" charset="-122"/>
                <a:cs typeface="Consolas" pitchFamily="49" charset="0"/>
                <a:sym typeface="Wingdings"/>
              </a:rPr>
              <a:t></a:t>
            </a:r>
            <a:r>
              <a:rPr lang="zh-CN" altLang="en-US" sz="2000" smtClean="0">
                <a:solidFill>
                  <a:srgbClr val="0000FF"/>
                </a:solidFill>
                <a:latin typeface="Consolas" pitchFamily="49" charset="0"/>
                <a:ea typeface="仿宋" pitchFamily="49" charset="-122"/>
                <a:cs typeface="Consolas" pitchFamily="49" charset="0"/>
                <a:sym typeface="Wingdings"/>
              </a:rPr>
              <a:t> </a:t>
            </a:r>
            <a:r>
              <a:rPr lang="en-US" sz="2000" smtClean="0">
                <a:solidFill>
                  <a:srgbClr val="0000FF"/>
                </a:solidFill>
                <a:latin typeface="Consolas" pitchFamily="49" charset="0"/>
                <a:ea typeface="仿宋" pitchFamily="49" charset="-122"/>
                <a:cs typeface="Consolas" pitchFamily="49" charset="0"/>
              </a:rPr>
              <a:t>  II</a:t>
            </a:r>
            <a:r>
              <a:rPr lang="zh-CN" altLang="en-US" sz="2000" smtClean="0">
                <a:solidFill>
                  <a:srgbClr val="0000FF"/>
                </a:solidFill>
                <a:latin typeface="Consolas" pitchFamily="49" charset="0"/>
                <a:ea typeface="仿宋" pitchFamily="49" charset="-122"/>
                <a:cs typeface="Consolas" pitchFamily="49" charset="0"/>
              </a:rPr>
              <a:t>错误。</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Blip>
                <a:blip r:embed="rId3"/>
              </a:buBlip>
            </a:pPr>
            <a:r>
              <a:rPr lang="zh-CN" altLang="en-US" sz="2000" smtClean="0">
                <a:solidFill>
                  <a:srgbClr val="0000FF"/>
                </a:solidFill>
                <a:latin typeface="Consolas" pitchFamily="49" charset="0"/>
                <a:ea typeface="仿宋" pitchFamily="49" charset="-122"/>
                <a:cs typeface="Consolas" pitchFamily="49" charset="0"/>
              </a:rPr>
              <a:t>无向连通图中，可能存在度为</a:t>
            </a:r>
            <a:r>
              <a:rPr lang="en-US" sz="2000" smtClean="0">
                <a:solidFill>
                  <a:srgbClr val="0000FF"/>
                </a:solidFill>
                <a:latin typeface="Consolas" pitchFamily="49" charset="0"/>
                <a:ea typeface="仿宋" pitchFamily="49" charset="-122"/>
                <a:cs typeface="Consolas" pitchFamily="49" charset="0"/>
              </a:rPr>
              <a:t>1 </a:t>
            </a:r>
            <a:r>
              <a:rPr lang="zh-CN" altLang="en-US" sz="2000" smtClean="0">
                <a:solidFill>
                  <a:srgbClr val="0000FF"/>
                </a:solidFill>
                <a:latin typeface="Consolas" pitchFamily="49" charset="0"/>
                <a:ea typeface="仿宋" pitchFamily="49" charset="-122"/>
                <a:cs typeface="Consolas" pitchFamily="49" charset="0"/>
              </a:rPr>
              <a:t>的顶点</a:t>
            </a:r>
            <a:r>
              <a:rPr lang="en-US" altLang="zh-CN" sz="2000" smtClean="0">
                <a:solidFill>
                  <a:srgbClr val="0000FF"/>
                </a:solidFill>
                <a:latin typeface="Consolas" pitchFamily="49" charset="0"/>
                <a:ea typeface="仿宋" pitchFamily="49" charset="-122"/>
                <a:cs typeface="Consolas" pitchFamily="49" charset="0"/>
              </a:rPr>
              <a:t> </a:t>
            </a:r>
            <a:r>
              <a:rPr lang="zh-CN" altLang="en-US" sz="2000" smtClean="0">
                <a:solidFill>
                  <a:srgbClr val="FF00FF"/>
                </a:solidFill>
                <a:latin typeface="Consolas" pitchFamily="49" charset="0"/>
                <a:ea typeface="仿宋" pitchFamily="49" charset="-122"/>
                <a:cs typeface="Consolas" pitchFamily="49" charset="0"/>
                <a:sym typeface="Wingdings"/>
              </a:rPr>
              <a:t></a:t>
            </a:r>
            <a:r>
              <a:rPr lang="zh-CN" altLang="en-US" sz="2000" smtClean="0">
                <a:solidFill>
                  <a:srgbClr val="0000FF"/>
                </a:solidFill>
                <a:latin typeface="Consolas" pitchFamily="49" charset="0"/>
                <a:ea typeface="仿宋" pitchFamily="49" charset="-122"/>
                <a:cs typeface="Consolas" pitchFamily="49" charset="0"/>
                <a:sym typeface="Wingdings"/>
              </a:rPr>
              <a:t> </a:t>
            </a:r>
            <a:r>
              <a:rPr lang="en-US" sz="2000" smtClean="0">
                <a:solidFill>
                  <a:srgbClr val="0000FF"/>
                </a:solidFill>
                <a:latin typeface="Consolas" pitchFamily="49" charset="0"/>
                <a:ea typeface="仿宋" pitchFamily="49" charset="-122"/>
                <a:cs typeface="Consolas" pitchFamily="49" charset="0"/>
              </a:rPr>
              <a:t>III </a:t>
            </a:r>
            <a:r>
              <a:rPr lang="zh-CN" altLang="en-US" sz="2000" smtClean="0">
                <a:solidFill>
                  <a:srgbClr val="0000FF"/>
                </a:solidFill>
                <a:latin typeface="Consolas" pitchFamily="49" charset="0"/>
                <a:ea typeface="仿宋" pitchFamily="49" charset="-122"/>
                <a:cs typeface="Consolas" pitchFamily="49" charset="0"/>
              </a:rPr>
              <a:t>错误。</a:t>
            </a:r>
            <a:endParaRPr lang="en-US" altLang="zh-CN" sz="2000" smtClean="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en-US" altLang="zh-CN" sz="2000" smtClean="0">
                <a:solidFill>
                  <a:srgbClr val="FF0000"/>
                </a:solidFill>
                <a:latin typeface="Consolas" pitchFamily="49" charset="0"/>
                <a:ea typeface="仿宋" pitchFamily="49" charset="-122"/>
                <a:cs typeface="Consolas" pitchFamily="49" charset="0"/>
              </a:rPr>
              <a:t>    A</a:t>
            </a:r>
            <a:endParaRPr lang="zh-CN" altLang="en-US" sz="2000" smtClean="0">
              <a:solidFill>
                <a:srgbClr val="FF0000"/>
              </a:solidFill>
              <a:latin typeface="Consolas" pitchFamily="49" charset="0"/>
              <a:ea typeface="仿宋" pitchFamily="49" charset="-122"/>
              <a:cs typeface="Consolas" pitchFamily="49" charset="0"/>
            </a:endParaRPr>
          </a:p>
        </p:txBody>
      </p:sp>
      <p:grpSp>
        <p:nvGrpSpPr>
          <p:cNvPr id="7" name="组合 7"/>
          <p:cNvGrpSpPr/>
          <p:nvPr/>
        </p:nvGrpSpPr>
        <p:grpSpPr>
          <a:xfrm>
            <a:off x="142844" y="428604"/>
            <a:ext cx="1000100" cy="785817"/>
            <a:chOff x="5703182" y="3835411"/>
            <a:chExt cx="1238250" cy="1236663"/>
          </a:xfrm>
        </p:grpSpPr>
        <p:grpSp>
          <p:nvGrpSpPr>
            <p:cNvPr id="9" name="Group 19"/>
            <p:cNvGrpSpPr>
              <a:grpSpLocks/>
            </p:cNvGrpSpPr>
            <p:nvPr/>
          </p:nvGrpSpPr>
          <p:grpSpPr bwMode="auto">
            <a:xfrm>
              <a:off x="5703182" y="3835411"/>
              <a:ext cx="1238250" cy="1236663"/>
              <a:chOff x="810" y="845"/>
              <a:chExt cx="827" cy="826"/>
            </a:xfrm>
          </p:grpSpPr>
          <p:sp>
            <p:nvSpPr>
              <p:cNvPr id="11"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12"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13"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10" name="Text Box 23"/>
            <p:cNvSpPr txBox="1">
              <a:spLocks noChangeArrowheads="1"/>
            </p:cNvSpPr>
            <p:nvPr/>
          </p:nvSpPr>
          <p:spPr bwMode="gray">
            <a:xfrm>
              <a:off x="5767676" y="4154859"/>
              <a:ext cx="1082674" cy="557010"/>
            </a:xfrm>
            <a:prstGeom prst="rect">
              <a:avLst/>
            </a:prstGeom>
            <a:noFill/>
            <a:ln w="9525" algn="ctr">
              <a:noFill/>
              <a:miter lim="800000"/>
              <a:headEnd/>
              <a:tailEnd/>
            </a:ln>
          </p:spPr>
          <p:txBody>
            <a:bodyPr>
              <a:spAutoFit/>
            </a:body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15" name="灯片编号占位符 14"/>
          <p:cNvSpPr>
            <a:spLocks noGrp="1"/>
          </p:cNvSpPr>
          <p:nvPr>
            <p:ph type="sldNum" sz="quarter" idx="12"/>
          </p:nvPr>
        </p:nvSpPr>
        <p:spPr/>
        <p:txBody>
          <a:bodyPr/>
          <a:lstStyle/>
          <a:p>
            <a:fld id="{36E68863-33C2-4D6D-B9FA-F4917E910219}" type="slidenum">
              <a:rPr lang="en-US" altLang="zh-CN" smtClean="0"/>
              <a:pPr/>
              <a:t>4</a:t>
            </a:fld>
            <a:r>
              <a:rPr lang="en-US" altLang="zh-CN" smtClean="0"/>
              <a:t>/35</a:t>
            </a:r>
            <a:endParaRPr lang="en-US" altLang="zh-CN"/>
          </a:p>
        </p:txBody>
      </p:sp>
      <p:grpSp>
        <p:nvGrpSpPr>
          <p:cNvPr id="14" name="组合 13"/>
          <p:cNvGrpSpPr/>
          <p:nvPr/>
        </p:nvGrpSpPr>
        <p:grpSpPr>
          <a:xfrm>
            <a:off x="357158" y="3417891"/>
            <a:ext cx="722313" cy="582613"/>
            <a:chOff x="1774825" y="5489593"/>
            <a:chExt cx="722313" cy="582613"/>
          </a:xfrm>
        </p:grpSpPr>
        <p:sp>
          <p:nvSpPr>
            <p:cNvPr id="16" name="Text Box 13"/>
            <p:cNvSpPr>
              <a:spLocks noChangeArrowheads="1"/>
            </p:cNvSpPr>
            <p:nvPr/>
          </p:nvSpPr>
          <p:spPr bwMode="auto">
            <a:xfrm>
              <a:off x="2124075" y="5489593"/>
              <a:ext cx="373063" cy="461963"/>
            </a:xfrm>
            <a:prstGeom prst="rect">
              <a:avLst/>
            </a:prstGeom>
            <a:noFill/>
            <a:ln w="9525" cap="flat" algn="ctr">
              <a:noFill/>
              <a:prstDash val="solid"/>
              <a:round/>
              <a:headEnd type="none" w="med" len="med"/>
              <a:tailEnd type="none" w="med" len="med"/>
            </a:ln>
            <a:effectLst/>
          </p:spPr>
          <p:txBody>
            <a:bodyPr wrap="none"/>
            <a:lstStyle/>
            <a:p>
              <a:pPr algn="ctr" eaLnBrk="0" hangingPunct="0"/>
              <a:r>
                <a:rPr lang="ru-RU" altLang="zh-CN" sz="2400" b="1">
                  <a:solidFill>
                    <a:srgbClr val="FFFFFF"/>
                  </a:solidFill>
                  <a:latin typeface="微软雅黑" pitchFamily="34" charset="-122"/>
                  <a:ea typeface="微软雅黑" pitchFamily="34" charset="-122"/>
                </a:rPr>
                <a:t>1</a:t>
              </a:r>
            </a:p>
          </p:txBody>
        </p:sp>
        <p:grpSp>
          <p:nvGrpSpPr>
            <p:cNvPr id="17" name="Group 8"/>
            <p:cNvGrpSpPr>
              <a:grpSpLocks/>
            </p:cNvGrpSpPr>
            <p:nvPr/>
          </p:nvGrpSpPr>
          <p:grpSpPr bwMode="auto">
            <a:xfrm>
              <a:off x="1774825" y="5518173"/>
              <a:ext cx="544513" cy="554040"/>
              <a:chOff x="1019" y="1020"/>
              <a:chExt cx="399" cy="406"/>
            </a:xfrm>
          </p:grpSpPr>
          <p:pic>
            <p:nvPicPr>
              <p:cNvPr id="18" name="Picture 49" descr="阴影5"/>
              <p:cNvPicPr preferRelativeResize="0">
                <a:picLocks noChangeArrowheads="1"/>
              </p:cNvPicPr>
              <p:nvPr/>
            </p:nvPicPr>
            <p:blipFill>
              <a:blip r:embed="rId4" cstate="print"/>
              <a:srcRect/>
              <a:stretch>
                <a:fillRect/>
              </a:stretch>
            </p:blipFill>
            <p:spPr bwMode="auto">
              <a:xfrm>
                <a:off x="1039" y="1380"/>
                <a:ext cx="363" cy="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9" name="AutoShape 8"/>
              <p:cNvSpPr>
                <a:spLocks noChangeArrowheads="1"/>
              </p:cNvSpPr>
              <p:nvPr/>
            </p:nvSpPr>
            <p:spPr bwMode="auto">
              <a:xfrm>
                <a:off x="1019" y="1020"/>
                <a:ext cx="399" cy="370"/>
              </a:xfrm>
              <a:prstGeom prst="roundRect">
                <a:avLst>
                  <a:gd name="adj" fmla="val 8380"/>
                </a:avLst>
              </a:prstGeom>
              <a:gradFill rotWithShape="1">
                <a:gsLst>
                  <a:gs pos="0">
                    <a:srgbClr val="8F0000"/>
                  </a:gs>
                  <a:gs pos="50000">
                    <a:srgbClr val="CF0001"/>
                  </a:gs>
                  <a:gs pos="100000">
                    <a:srgbClr val="F60004"/>
                  </a:gs>
                </a:gsLst>
                <a:lin ang="2700000"/>
              </a:gradFill>
              <a:ln w="9525" cap="flat" algn="ctr">
                <a:noFill/>
                <a:prstDash val="solid"/>
                <a:round/>
                <a:headEnd type="none" w="med" len="med"/>
                <a:tailEnd type="none" w="med" len="med"/>
              </a:ln>
              <a:effectLst>
                <a:outerShdw blurRad="76200" dir="13500000" sy="23000" kx="1200000" algn="br" rotWithShape="0">
                  <a:prstClr val="black">
                    <a:alpha val="20000"/>
                  </a:prstClr>
                </a:outerShdw>
              </a:effectLst>
            </p:spPr>
            <p:txBody>
              <a:bodyPr wrap="none" anchor="ctr"/>
              <a:lstStyle/>
              <a:p>
                <a:pPr marL="342900" indent="-342900" algn="ctr">
                  <a:buFont typeface="Wingdings" pitchFamily="2" charset="2"/>
                  <a:buNone/>
                </a:pPr>
                <a:r>
                  <a:rPr lang="zh-CN" altLang="en-US" sz="2200" b="1" smtClean="0">
                    <a:solidFill>
                      <a:schemeClr val="bg1"/>
                    </a:solidFill>
                    <a:latin typeface="微软雅黑" pitchFamily="34" charset="-122"/>
                    <a:ea typeface="微软雅黑" pitchFamily="34" charset="-122"/>
                  </a:rPr>
                  <a:t>解</a:t>
                </a:r>
                <a:endParaRPr lang="ru-RU" altLang="zh-CN" sz="2200" b="1">
                  <a:solidFill>
                    <a:schemeClr val="bg1"/>
                  </a:solidFill>
                  <a:latin typeface="微软雅黑" pitchFamily="34" charset="-122"/>
                  <a:ea typeface="微软雅黑" pitchFamily="34"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85786" y="671574"/>
            <a:ext cx="857256" cy="852413"/>
            <a:chOff x="785786" y="1503812"/>
            <a:chExt cx="857256" cy="639310"/>
          </a:xfrm>
        </p:grpSpPr>
        <p:sp>
          <p:nvSpPr>
            <p:cNvPr id="4"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5"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smtClean="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rPr>
                <a:t>2</a:t>
              </a:r>
              <a:endParaRPr lang="en-AU" sz="280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endParaRPr>
            </a:p>
          </p:txBody>
        </p:sp>
      </p:grpSp>
      <p:sp>
        <p:nvSpPr>
          <p:cNvPr id="6" name="TextBox 5"/>
          <p:cNvSpPr txBox="1"/>
          <p:nvPr/>
        </p:nvSpPr>
        <p:spPr>
          <a:xfrm>
            <a:off x="1643042" y="815603"/>
            <a:ext cx="2714644" cy="470257"/>
          </a:xfrm>
          <a:prstGeom prst="rect">
            <a:avLst/>
          </a:prstGeom>
          <a:noFill/>
        </p:spPr>
        <p:txBody>
          <a:bodyPr wrap="square" rtlCol="0">
            <a:spAutoFit/>
          </a:bodyPr>
          <a:lstStyle/>
          <a:p>
            <a:pPr algn="l"/>
            <a:r>
              <a:rPr lang="zh-CN" altLang="en-US" smtClean="0">
                <a:solidFill>
                  <a:srgbClr val="FF0000"/>
                </a:solidFill>
                <a:latin typeface="微软雅黑" pitchFamily="34" charset="-122"/>
                <a:ea typeface="微软雅黑" pitchFamily="34" charset="-122"/>
              </a:rPr>
              <a:t>  图的存储结构</a:t>
            </a:r>
            <a:endParaRPr lang="zh-CN" altLang="en-US">
              <a:solidFill>
                <a:srgbClr val="FF0000"/>
              </a:solidFill>
              <a:latin typeface="微软雅黑" pitchFamily="34" charset="-122"/>
              <a:ea typeface="微软雅黑" pitchFamily="34" charset="-122"/>
            </a:endParaRPr>
          </a:p>
        </p:txBody>
      </p:sp>
      <p:sp>
        <p:nvSpPr>
          <p:cNvPr id="7" name="TextBox 6"/>
          <p:cNvSpPr txBox="1"/>
          <p:nvPr/>
        </p:nvSpPr>
        <p:spPr>
          <a:xfrm>
            <a:off x="1714480" y="1809739"/>
            <a:ext cx="4000528" cy="441403"/>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图的两种主要存储方法</a:t>
            </a:r>
            <a:endPar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8" name="TextBox 7"/>
          <p:cNvSpPr txBox="1"/>
          <p:nvPr/>
        </p:nvSpPr>
        <p:spPr>
          <a:xfrm>
            <a:off x="2071670" y="2643182"/>
            <a:ext cx="2286016" cy="103295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72000" bIns="108000" rtlCol="0">
            <a:spAutoFit/>
          </a:bodyPr>
          <a:lstStyle/>
          <a:p>
            <a:pPr marL="457200" indent="-457200" algn="l">
              <a:lnSpc>
                <a:spcPct val="150000"/>
              </a:lnSpc>
              <a:spcBef>
                <a:spcPts val="0"/>
              </a:spcBef>
              <a:buBlip>
                <a:blip r:embed="rId3"/>
              </a:buBlip>
            </a:pPr>
            <a:r>
              <a:rPr lang="zh-CN" altLang="en-US" sz="2000" smtClean="0">
                <a:solidFill>
                  <a:srgbClr val="0000FF"/>
                </a:solidFill>
                <a:latin typeface="仿宋" pitchFamily="49" charset="-122"/>
                <a:ea typeface="仿宋" pitchFamily="49" charset="-122"/>
                <a:cs typeface="Times New Roman" pitchFamily="18" charset="0"/>
              </a:rPr>
              <a:t>邻接矩阵</a:t>
            </a:r>
            <a:endParaRPr lang="en-US" altLang="zh-CN" sz="2000" smtClean="0">
              <a:solidFill>
                <a:srgbClr val="0000FF"/>
              </a:solidFill>
              <a:latin typeface="仿宋" pitchFamily="49" charset="-122"/>
              <a:ea typeface="仿宋" pitchFamily="49" charset="-122"/>
              <a:cs typeface="Times New Roman" pitchFamily="18" charset="0"/>
            </a:endParaRPr>
          </a:p>
          <a:p>
            <a:pPr marL="457200" indent="-457200" algn="l">
              <a:lnSpc>
                <a:spcPct val="150000"/>
              </a:lnSpc>
              <a:spcBef>
                <a:spcPts val="0"/>
              </a:spcBef>
              <a:buBlip>
                <a:blip r:embed="rId3"/>
              </a:buBlip>
            </a:pPr>
            <a:r>
              <a:rPr lang="zh-CN" altLang="en-US" sz="2000" smtClean="0">
                <a:solidFill>
                  <a:srgbClr val="0000FF"/>
                </a:solidFill>
                <a:latin typeface="仿宋" pitchFamily="49" charset="-122"/>
                <a:ea typeface="仿宋" pitchFamily="49" charset="-122"/>
                <a:cs typeface="Times New Roman" pitchFamily="18" charset="0"/>
              </a:rPr>
              <a:t>邻接表</a:t>
            </a:r>
          </a:p>
        </p:txBody>
      </p:sp>
      <p:sp>
        <p:nvSpPr>
          <p:cNvPr id="9" name="灯片编号占位符 8"/>
          <p:cNvSpPr>
            <a:spLocks noGrp="1"/>
          </p:cNvSpPr>
          <p:nvPr>
            <p:ph type="sldNum" sz="quarter" idx="12"/>
          </p:nvPr>
        </p:nvSpPr>
        <p:spPr/>
        <p:txBody>
          <a:bodyPr/>
          <a:lstStyle/>
          <a:p>
            <a:fld id="{36E68863-33C2-4D6D-B9FA-F4917E910219}" type="slidenum">
              <a:rPr lang="en-US" altLang="zh-CN" smtClean="0"/>
              <a:pPr/>
              <a:t>5</a:t>
            </a:fld>
            <a:r>
              <a:rPr lang="en-US" altLang="zh-CN" smtClean="0"/>
              <a:t>/35</a:t>
            </a:r>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428604"/>
            <a:ext cx="4357718" cy="441403"/>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图两种存储方法的特点</a:t>
            </a:r>
            <a:endPar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4" name="TextBox 3"/>
          <p:cNvSpPr txBox="1"/>
          <p:nvPr/>
        </p:nvSpPr>
        <p:spPr>
          <a:xfrm>
            <a:off x="1285852" y="1270188"/>
            <a:ext cx="7572428" cy="2015936"/>
          </a:xfrm>
          <a:prstGeom prst="rect">
            <a:avLst/>
          </a:prstGeom>
          <a:noFill/>
          <a:ln>
            <a:noFill/>
          </a:ln>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000"/>
              </a:lnSpc>
              <a:spcBef>
                <a:spcPts val="0"/>
              </a:spcBef>
            </a:pPr>
            <a:r>
              <a:rPr lang="zh-CN" altLang="en-US" sz="2000" smtClean="0">
                <a:solidFill>
                  <a:srgbClr val="0000FF"/>
                </a:solidFill>
                <a:latin typeface="Consolas" pitchFamily="49" charset="0"/>
                <a:ea typeface="楷体" pitchFamily="49" charset="-122"/>
                <a:cs typeface="Consolas" pitchFamily="49" charset="0"/>
              </a:rPr>
              <a:t>以下关于图的存储结构的叙述中正确的是</a:t>
            </a:r>
            <a:r>
              <a:rPr lang="en-US" sz="2000" u="sng"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a:t>
            </a:r>
          </a:p>
          <a:p>
            <a:pPr algn="l">
              <a:lnSpc>
                <a:spcPts val="3000"/>
              </a:lnSpc>
              <a:spcBef>
                <a:spcPts val="0"/>
              </a:spcBef>
            </a:pPr>
            <a:r>
              <a:rPr lang="en-US" sz="2000" smtClean="0">
                <a:solidFill>
                  <a:srgbClr val="0000FF"/>
                </a:solidFill>
                <a:latin typeface="Consolas" pitchFamily="49" charset="0"/>
                <a:ea typeface="仿宋" pitchFamily="49" charset="-122"/>
                <a:cs typeface="Consolas" pitchFamily="49" charset="0"/>
              </a:rPr>
              <a:t>A. </a:t>
            </a:r>
            <a:r>
              <a:rPr lang="zh-CN" altLang="en-US" sz="2000" smtClean="0">
                <a:solidFill>
                  <a:srgbClr val="0000FF"/>
                </a:solidFill>
                <a:latin typeface="Consolas" pitchFamily="49" charset="0"/>
                <a:ea typeface="仿宋" pitchFamily="49" charset="-122"/>
                <a:cs typeface="Consolas" pitchFamily="49" charset="0"/>
              </a:rPr>
              <a:t>一个图的邻接矩阵表示唯一，邻接表表示唯一</a:t>
            </a:r>
          </a:p>
          <a:p>
            <a:pPr algn="l">
              <a:lnSpc>
                <a:spcPts val="3000"/>
              </a:lnSpc>
              <a:spcBef>
                <a:spcPts val="0"/>
              </a:spcBef>
            </a:pPr>
            <a:r>
              <a:rPr lang="en-US" sz="2000" smtClean="0">
                <a:solidFill>
                  <a:srgbClr val="0000FF"/>
                </a:solidFill>
                <a:latin typeface="Consolas" pitchFamily="49" charset="0"/>
                <a:ea typeface="仿宋" pitchFamily="49" charset="-122"/>
                <a:cs typeface="Consolas" pitchFamily="49" charset="0"/>
              </a:rPr>
              <a:t>B. </a:t>
            </a:r>
            <a:r>
              <a:rPr lang="zh-CN" altLang="en-US" sz="2000" smtClean="0">
                <a:solidFill>
                  <a:srgbClr val="0000FF"/>
                </a:solidFill>
                <a:latin typeface="Consolas" pitchFamily="49" charset="0"/>
                <a:ea typeface="仿宋" pitchFamily="49" charset="-122"/>
                <a:cs typeface="Consolas" pitchFamily="49" charset="0"/>
              </a:rPr>
              <a:t>一个图的邻接矩阵表示唯一，邻接表表示可能不唯一</a:t>
            </a:r>
          </a:p>
          <a:p>
            <a:pPr algn="l">
              <a:lnSpc>
                <a:spcPts val="3000"/>
              </a:lnSpc>
              <a:spcBef>
                <a:spcPts val="0"/>
              </a:spcBef>
            </a:pPr>
            <a:r>
              <a:rPr lang="en-US" sz="2000" smtClean="0">
                <a:solidFill>
                  <a:srgbClr val="0000FF"/>
                </a:solidFill>
                <a:latin typeface="Consolas" pitchFamily="49" charset="0"/>
                <a:ea typeface="仿宋" pitchFamily="49" charset="-122"/>
                <a:cs typeface="Consolas" pitchFamily="49" charset="0"/>
              </a:rPr>
              <a:t>C. </a:t>
            </a:r>
            <a:r>
              <a:rPr lang="zh-CN" altLang="en-US" sz="2000" smtClean="0">
                <a:solidFill>
                  <a:srgbClr val="0000FF"/>
                </a:solidFill>
                <a:latin typeface="Consolas" pitchFamily="49" charset="0"/>
                <a:ea typeface="仿宋" pitchFamily="49" charset="-122"/>
                <a:cs typeface="Consolas" pitchFamily="49" charset="0"/>
              </a:rPr>
              <a:t>一个图的邻接矩阵表示可能不唯一，邻接表表示唯一</a:t>
            </a:r>
          </a:p>
          <a:p>
            <a:pPr algn="l">
              <a:lnSpc>
                <a:spcPts val="3000"/>
              </a:lnSpc>
              <a:spcBef>
                <a:spcPts val="0"/>
              </a:spcBef>
            </a:pPr>
            <a:r>
              <a:rPr lang="en-US" sz="2000" smtClean="0">
                <a:solidFill>
                  <a:srgbClr val="0000FF"/>
                </a:solidFill>
                <a:latin typeface="Consolas" pitchFamily="49" charset="0"/>
                <a:ea typeface="仿宋" pitchFamily="49" charset="-122"/>
                <a:cs typeface="Consolas" pitchFamily="49" charset="0"/>
              </a:rPr>
              <a:t>D. </a:t>
            </a:r>
            <a:r>
              <a:rPr lang="zh-CN" altLang="en-US" sz="2000" smtClean="0">
                <a:solidFill>
                  <a:srgbClr val="0000FF"/>
                </a:solidFill>
                <a:latin typeface="Consolas" pitchFamily="49" charset="0"/>
                <a:ea typeface="仿宋" pitchFamily="49" charset="-122"/>
                <a:cs typeface="Consolas" pitchFamily="49" charset="0"/>
              </a:rPr>
              <a:t>一个图的邻接矩阵表示可能不唯一，邻接表表示可能不唯一</a:t>
            </a:r>
          </a:p>
        </p:txBody>
      </p:sp>
      <p:sp>
        <p:nvSpPr>
          <p:cNvPr id="6" name="TextBox 5"/>
          <p:cNvSpPr txBox="1"/>
          <p:nvPr/>
        </p:nvSpPr>
        <p:spPr>
          <a:xfrm>
            <a:off x="1357290" y="3571876"/>
            <a:ext cx="6643734" cy="16312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0"/>
              </a:spcBef>
              <a:buBlip>
                <a:blip r:embed="rId3"/>
              </a:buBlip>
            </a:pPr>
            <a:r>
              <a:rPr lang="zh-CN" altLang="en-US" sz="2000" smtClean="0">
                <a:solidFill>
                  <a:srgbClr val="0000FF"/>
                </a:solidFill>
                <a:latin typeface="Consolas" pitchFamily="49" charset="0"/>
                <a:ea typeface="仿宋" pitchFamily="49" charset="-122"/>
                <a:cs typeface="Consolas" pitchFamily="49" charset="0"/>
              </a:rPr>
              <a:t>一个图的邻接矩阵表示唯一</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0"/>
              </a:spcBef>
              <a:buBlip>
                <a:blip r:embed="rId3"/>
              </a:buBlip>
            </a:pPr>
            <a:r>
              <a:rPr lang="zh-CN" altLang="en-US" sz="2000" smtClean="0">
                <a:solidFill>
                  <a:srgbClr val="0000FF"/>
                </a:solidFill>
                <a:latin typeface="Consolas" pitchFamily="49" charset="0"/>
                <a:ea typeface="仿宋" pitchFamily="49" charset="-122"/>
                <a:cs typeface="Consolas" pitchFamily="49" charset="0"/>
              </a:rPr>
              <a:t>邻接表表示可能不唯一（一个顶点相邻的所有顶点构成一个单链表，其中相邻顶点的节点顺序可以任意）</a:t>
            </a:r>
            <a:endParaRPr lang="en-US" altLang="zh-CN" sz="2000" smtClean="0">
              <a:solidFill>
                <a:srgbClr val="C00000"/>
              </a:solidFill>
              <a:latin typeface="Consolas" pitchFamily="49" charset="0"/>
              <a:ea typeface="仿宋" pitchFamily="49" charset="-122"/>
              <a:cs typeface="Consolas" pitchFamily="49" charset="0"/>
            </a:endParaRPr>
          </a:p>
          <a:p>
            <a:pPr algn="l">
              <a:lnSpc>
                <a:spcPts val="3000"/>
              </a:lnSpc>
              <a:spcBef>
                <a:spcPts val="0"/>
              </a:spcBef>
            </a:pPr>
            <a:r>
              <a:rPr lang="en-US" altLang="zh-CN" sz="2000" smtClean="0">
                <a:solidFill>
                  <a:srgbClr val="C00000"/>
                </a:solidFill>
                <a:latin typeface="Consolas" pitchFamily="49" charset="0"/>
                <a:ea typeface="仿宋" pitchFamily="49" charset="-122"/>
                <a:cs typeface="Consolas" pitchFamily="49" charset="0"/>
              </a:rPr>
              <a:t>    B</a:t>
            </a:r>
            <a:endParaRPr lang="zh-CN" altLang="en-US" sz="2000" smtClean="0">
              <a:solidFill>
                <a:srgbClr val="C00000"/>
              </a:solidFill>
              <a:latin typeface="Consolas" pitchFamily="49" charset="0"/>
              <a:ea typeface="仿宋" pitchFamily="49" charset="-122"/>
              <a:cs typeface="Consolas" pitchFamily="49" charset="0"/>
            </a:endParaRPr>
          </a:p>
        </p:txBody>
      </p:sp>
      <p:grpSp>
        <p:nvGrpSpPr>
          <p:cNvPr id="8" name="组合 7"/>
          <p:cNvGrpSpPr/>
          <p:nvPr/>
        </p:nvGrpSpPr>
        <p:grpSpPr>
          <a:xfrm>
            <a:off x="142844" y="1500174"/>
            <a:ext cx="1000100" cy="785817"/>
            <a:chOff x="5703182" y="3835411"/>
            <a:chExt cx="1238250" cy="1236663"/>
          </a:xfrm>
        </p:grpSpPr>
        <p:grpSp>
          <p:nvGrpSpPr>
            <p:cNvPr id="10" name="Group 19"/>
            <p:cNvGrpSpPr>
              <a:grpSpLocks/>
            </p:cNvGrpSpPr>
            <p:nvPr/>
          </p:nvGrpSpPr>
          <p:grpSpPr bwMode="auto">
            <a:xfrm>
              <a:off x="5703182" y="3835411"/>
              <a:ext cx="1238250" cy="1236663"/>
              <a:chOff x="810" y="845"/>
              <a:chExt cx="827" cy="826"/>
            </a:xfrm>
          </p:grpSpPr>
          <p:sp>
            <p:nvSpPr>
              <p:cNvPr id="12"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13"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14"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11" name="Text Box 23"/>
            <p:cNvSpPr txBox="1">
              <a:spLocks noChangeArrowheads="1"/>
            </p:cNvSpPr>
            <p:nvPr/>
          </p:nvSpPr>
          <p:spPr bwMode="gray">
            <a:xfrm>
              <a:off x="5767676" y="4154859"/>
              <a:ext cx="1082674" cy="557010"/>
            </a:xfrm>
            <a:prstGeom prst="rect">
              <a:avLst/>
            </a:prstGeom>
            <a:noFill/>
            <a:ln w="9525" algn="ctr">
              <a:noFill/>
              <a:miter lim="800000"/>
              <a:headEnd/>
              <a:tailEnd/>
            </a:ln>
          </p:spPr>
          <p:txBody>
            <a:bodyPr>
              <a:spAutoFit/>
            </a:body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16" name="灯片编号占位符 15"/>
          <p:cNvSpPr>
            <a:spLocks noGrp="1"/>
          </p:cNvSpPr>
          <p:nvPr>
            <p:ph type="sldNum" sz="quarter" idx="12"/>
          </p:nvPr>
        </p:nvSpPr>
        <p:spPr/>
        <p:txBody>
          <a:bodyPr/>
          <a:lstStyle/>
          <a:p>
            <a:fld id="{36E68863-33C2-4D6D-B9FA-F4917E910219}" type="slidenum">
              <a:rPr lang="en-US" altLang="zh-CN" smtClean="0"/>
              <a:pPr/>
              <a:t>6</a:t>
            </a:fld>
            <a:r>
              <a:rPr lang="en-US" altLang="zh-CN" smtClean="0"/>
              <a:t>/35</a:t>
            </a:r>
            <a:endParaRPr lang="en-US" altLang="zh-CN"/>
          </a:p>
        </p:txBody>
      </p:sp>
      <p:grpSp>
        <p:nvGrpSpPr>
          <p:cNvPr id="15" name="组合 14"/>
          <p:cNvGrpSpPr/>
          <p:nvPr/>
        </p:nvGrpSpPr>
        <p:grpSpPr>
          <a:xfrm>
            <a:off x="571472" y="4203709"/>
            <a:ext cx="722313" cy="582613"/>
            <a:chOff x="1774825" y="5489593"/>
            <a:chExt cx="722313" cy="582613"/>
          </a:xfrm>
        </p:grpSpPr>
        <p:sp>
          <p:nvSpPr>
            <p:cNvPr id="17" name="Text Box 13"/>
            <p:cNvSpPr>
              <a:spLocks noChangeArrowheads="1"/>
            </p:cNvSpPr>
            <p:nvPr/>
          </p:nvSpPr>
          <p:spPr bwMode="auto">
            <a:xfrm>
              <a:off x="2124075" y="5489593"/>
              <a:ext cx="373063" cy="461963"/>
            </a:xfrm>
            <a:prstGeom prst="rect">
              <a:avLst/>
            </a:prstGeom>
            <a:noFill/>
            <a:ln w="9525" cap="flat" algn="ctr">
              <a:noFill/>
              <a:prstDash val="solid"/>
              <a:round/>
              <a:headEnd type="none" w="med" len="med"/>
              <a:tailEnd type="none" w="med" len="med"/>
            </a:ln>
            <a:effectLst/>
          </p:spPr>
          <p:txBody>
            <a:bodyPr wrap="none"/>
            <a:lstStyle/>
            <a:p>
              <a:pPr algn="ctr" eaLnBrk="0" hangingPunct="0"/>
              <a:r>
                <a:rPr lang="ru-RU" altLang="zh-CN" sz="2400" b="1">
                  <a:solidFill>
                    <a:srgbClr val="FFFFFF"/>
                  </a:solidFill>
                  <a:latin typeface="微软雅黑" pitchFamily="34" charset="-122"/>
                  <a:ea typeface="微软雅黑" pitchFamily="34" charset="-122"/>
                </a:rPr>
                <a:t>1</a:t>
              </a:r>
            </a:p>
          </p:txBody>
        </p:sp>
        <p:grpSp>
          <p:nvGrpSpPr>
            <p:cNvPr id="18" name="Group 8"/>
            <p:cNvGrpSpPr>
              <a:grpSpLocks/>
            </p:cNvGrpSpPr>
            <p:nvPr/>
          </p:nvGrpSpPr>
          <p:grpSpPr bwMode="auto">
            <a:xfrm>
              <a:off x="1774825" y="5518173"/>
              <a:ext cx="544513" cy="554040"/>
              <a:chOff x="1019" y="1020"/>
              <a:chExt cx="399" cy="406"/>
            </a:xfrm>
          </p:grpSpPr>
          <p:pic>
            <p:nvPicPr>
              <p:cNvPr id="19" name="Picture 49" descr="阴影5"/>
              <p:cNvPicPr preferRelativeResize="0">
                <a:picLocks noChangeArrowheads="1"/>
              </p:cNvPicPr>
              <p:nvPr/>
            </p:nvPicPr>
            <p:blipFill>
              <a:blip r:embed="rId4" cstate="print"/>
              <a:srcRect/>
              <a:stretch>
                <a:fillRect/>
              </a:stretch>
            </p:blipFill>
            <p:spPr bwMode="auto">
              <a:xfrm>
                <a:off x="1039" y="1380"/>
                <a:ext cx="363" cy="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0" name="AutoShape 8"/>
              <p:cNvSpPr>
                <a:spLocks noChangeArrowheads="1"/>
              </p:cNvSpPr>
              <p:nvPr/>
            </p:nvSpPr>
            <p:spPr bwMode="auto">
              <a:xfrm>
                <a:off x="1019" y="1020"/>
                <a:ext cx="399" cy="370"/>
              </a:xfrm>
              <a:prstGeom prst="roundRect">
                <a:avLst>
                  <a:gd name="adj" fmla="val 8380"/>
                </a:avLst>
              </a:prstGeom>
              <a:gradFill rotWithShape="1">
                <a:gsLst>
                  <a:gs pos="0">
                    <a:srgbClr val="8F0000"/>
                  </a:gs>
                  <a:gs pos="50000">
                    <a:srgbClr val="CF0001"/>
                  </a:gs>
                  <a:gs pos="100000">
                    <a:srgbClr val="F60004"/>
                  </a:gs>
                </a:gsLst>
                <a:lin ang="2700000"/>
              </a:gradFill>
              <a:ln w="9525" cap="flat" algn="ctr">
                <a:noFill/>
                <a:prstDash val="solid"/>
                <a:round/>
                <a:headEnd type="none" w="med" len="med"/>
                <a:tailEnd type="none" w="med" len="med"/>
              </a:ln>
              <a:effectLst>
                <a:outerShdw blurRad="76200" dir="13500000" sy="23000" kx="1200000" algn="br" rotWithShape="0">
                  <a:prstClr val="black">
                    <a:alpha val="20000"/>
                  </a:prstClr>
                </a:outerShdw>
              </a:effectLst>
            </p:spPr>
            <p:txBody>
              <a:bodyPr wrap="none" anchor="ctr"/>
              <a:lstStyle/>
              <a:p>
                <a:pPr marL="342900" indent="-342900" algn="ctr">
                  <a:buFont typeface="Wingdings" pitchFamily="2" charset="2"/>
                  <a:buNone/>
                </a:pPr>
                <a:r>
                  <a:rPr lang="zh-CN" altLang="en-US" sz="2200" b="1" smtClean="0">
                    <a:solidFill>
                      <a:schemeClr val="bg1"/>
                    </a:solidFill>
                    <a:latin typeface="微软雅黑" pitchFamily="34" charset="-122"/>
                    <a:ea typeface="微软雅黑" pitchFamily="34" charset="-122"/>
                  </a:rPr>
                  <a:t>解</a:t>
                </a:r>
                <a:endParaRPr lang="ru-RU" altLang="zh-CN" sz="2200" b="1">
                  <a:solidFill>
                    <a:schemeClr val="bg1"/>
                  </a:solidFill>
                  <a:latin typeface="微软雅黑" pitchFamily="34" charset="-122"/>
                  <a:ea typeface="微软雅黑" pitchFamily="34"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841560"/>
            <a:ext cx="8286808" cy="2015936"/>
          </a:xfrm>
          <a:prstGeom prst="rect">
            <a:avLst/>
          </a:prstGeom>
          <a:noFill/>
          <a:ln>
            <a:noFill/>
          </a:ln>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000"/>
              </a:lnSpc>
              <a:spcBef>
                <a:spcPts val="0"/>
              </a:spcBef>
            </a:pPr>
            <a:r>
              <a:rPr lang="zh-CN" altLang="en-US" sz="2000" smtClean="0">
                <a:solidFill>
                  <a:srgbClr val="0000FF"/>
                </a:solidFill>
                <a:latin typeface="Consolas" pitchFamily="49" charset="0"/>
                <a:ea typeface="楷体" pitchFamily="49" charset="-122"/>
                <a:cs typeface="Consolas" pitchFamily="49" charset="0"/>
              </a:rPr>
              <a:t>以下关于图的存储结构的叙述中正确的是（  ）。</a:t>
            </a:r>
          </a:p>
          <a:p>
            <a:pPr algn="l">
              <a:lnSpc>
                <a:spcPts val="3000"/>
              </a:lnSpc>
              <a:spcBef>
                <a:spcPts val="0"/>
              </a:spcBef>
            </a:pPr>
            <a:r>
              <a:rPr lang="en-US" sz="2000" smtClean="0">
                <a:solidFill>
                  <a:srgbClr val="0000FF"/>
                </a:solidFill>
                <a:latin typeface="Consolas" pitchFamily="49" charset="0"/>
                <a:ea typeface="仿宋" pitchFamily="49" charset="-122"/>
                <a:cs typeface="Consolas" pitchFamily="49" charset="0"/>
              </a:rPr>
              <a:t>A. </a:t>
            </a:r>
            <a:r>
              <a:rPr lang="zh-CN" altLang="en-US" sz="2000" smtClean="0">
                <a:solidFill>
                  <a:srgbClr val="0000FF"/>
                </a:solidFill>
                <a:latin typeface="Consolas" pitchFamily="49" charset="0"/>
                <a:ea typeface="仿宋" pitchFamily="49" charset="-122"/>
                <a:cs typeface="Consolas" pitchFamily="49" charset="0"/>
              </a:rPr>
              <a:t>邻接矩阵占用的存储空间大小只与图中顶点数有关，而与边数无关</a:t>
            </a:r>
          </a:p>
          <a:p>
            <a:pPr algn="l">
              <a:lnSpc>
                <a:spcPts val="3000"/>
              </a:lnSpc>
              <a:spcBef>
                <a:spcPts val="0"/>
              </a:spcBef>
            </a:pPr>
            <a:r>
              <a:rPr lang="en-US" sz="2000" smtClean="0">
                <a:solidFill>
                  <a:srgbClr val="0000FF"/>
                </a:solidFill>
                <a:latin typeface="Consolas" pitchFamily="49" charset="0"/>
                <a:ea typeface="仿宋" pitchFamily="49" charset="-122"/>
                <a:cs typeface="Consolas" pitchFamily="49" charset="0"/>
              </a:rPr>
              <a:t>B. </a:t>
            </a:r>
            <a:r>
              <a:rPr lang="zh-CN" altLang="en-US" sz="2000" smtClean="0">
                <a:solidFill>
                  <a:srgbClr val="0000FF"/>
                </a:solidFill>
                <a:latin typeface="Consolas" pitchFamily="49" charset="0"/>
                <a:ea typeface="仿宋" pitchFamily="49" charset="-122"/>
                <a:cs typeface="Consolas" pitchFamily="49" charset="0"/>
              </a:rPr>
              <a:t>邻接矩阵占用的存储空间大小只与图中边数有关，而与顶点数无关</a:t>
            </a:r>
          </a:p>
          <a:p>
            <a:pPr algn="l">
              <a:lnSpc>
                <a:spcPts val="3000"/>
              </a:lnSpc>
              <a:spcBef>
                <a:spcPts val="0"/>
              </a:spcBef>
            </a:pPr>
            <a:r>
              <a:rPr lang="en-US" sz="2000" smtClean="0">
                <a:solidFill>
                  <a:srgbClr val="0000FF"/>
                </a:solidFill>
                <a:latin typeface="Consolas" pitchFamily="49" charset="0"/>
                <a:ea typeface="仿宋" pitchFamily="49" charset="-122"/>
                <a:cs typeface="Consolas" pitchFamily="49" charset="0"/>
              </a:rPr>
              <a:t>C. </a:t>
            </a:r>
            <a:r>
              <a:rPr lang="zh-CN" altLang="en-US" sz="2000" smtClean="0">
                <a:solidFill>
                  <a:srgbClr val="0000FF"/>
                </a:solidFill>
                <a:latin typeface="Consolas" pitchFamily="49" charset="0"/>
                <a:ea typeface="仿宋" pitchFamily="49" charset="-122"/>
                <a:cs typeface="Consolas" pitchFamily="49" charset="0"/>
              </a:rPr>
              <a:t>邻接表占用的存储空间大小只与图中顶点数有关，而与边数无关</a:t>
            </a:r>
          </a:p>
          <a:p>
            <a:pPr algn="l">
              <a:lnSpc>
                <a:spcPts val="3000"/>
              </a:lnSpc>
              <a:spcBef>
                <a:spcPts val="0"/>
              </a:spcBef>
            </a:pPr>
            <a:r>
              <a:rPr lang="en-US" sz="2000" smtClean="0">
                <a:solidFill>
                  <a:srgbClr val="0000FF"/>
                </a:solidFill>
                <a:latin typeface="Consolas" pitchFamily="49" charset="0"/>
                <a:ea typeface="仿宋" pitchFamily="49" charset="-122"/>
                <a:cs typeface="Consolas" pitchFamily="49" charset="0"/>
              </a:rPr>
              <a:t>D. </a:t>
            </a:r>
            <a:r>
              <a:rPr lang="zh-CN" altLang="en-US" sz="2000" smtClean="0">
                <a:solidFill>
                  <a:srgbClr val="0000FF"/>
                </a:solidFill>
                <a:latin typeface="Consolas" pitchFamily="49" charset="0"/>
                <a:ea typeface="仿宋" pitchFamily="49" charset="-122"/>
                <a:cs typeface="Consolas" pitchFamily="49" charset="0"/>
              </a:rPr>
              <a:t>邻接表占用的存储空间大小只与图中边数有关，而与顶点数无关</a:t>
            </a:r>
          </a:p>
        </p:txBody>
      </p:sp>
      <p:sp>
        <p:nvSpPr>
          <p:cNvPr id="4" name="TextBox 3"/>
          <p:cNvSpPr txBox="1"/>
          <p:nvPr/>
        </p:nvSpPr>
        <p:spPr>
          <a:xfrm>
            <a:off x="1357290" y="3214686"/>
            <a:ext cx="7143800" cy="252643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457200" indent="-457200" algn="l">
              <a:lnSpc>
                <a:spcPct val="150000"/>
              </a:lnSpc>
              <a:spcBef>
                <a:spcPts val="0"/>
              </a:spcBef>
              <a:buBlip>
                <a:blip r:embed="rId3"/>
              </a:buBlip>
            </a:pPr>
            <a:r>
              <a:rPr lang="zh-CN" altLang="en-US" sz="2000" smtClean="0">
                <a:solidFill>
                  <a:srgbClr val="C00000"/>
                </a:solidFill>
                <a:latin typeface="Consolas" pitchFamily="49" charset="0"/>
                <a:ea typeface="仿宋" pitchFamily="49" charset="-122"/>
                <a:cs typeface="Consolas" pitchFamily="49" charset="0"/>
              </a:rPr>
              <a:t>无向图</a:t>
            </a:r>
            <a:r>
              <a:rPr lang="zh-CN" altLang="en-US" sz="2000" smtClean="0">
                <a:solidFill>
                  <a:srgbClr val="0000FF"/>
                </a:solidFill>
                <a:latin typeface="Consolas" pitchFamily="49" charset="0"/>
                <a:ea typeface="仿宋" pitchFamily="49" charset="-122"/>
                <a:cs typeface="Consolas" pitchFamily="49" charset="0"/>
              </a:rPr>
              <a:t>：用邻接矩阵存储时，</a:t>
            </a:r>
            <a:r>
              <a:rPr lang="zh-CN" altLang="en-US" sz="2000" smtClean="0">
                <a:solidFill>
                  <a:srgbClr val="FF00FF"/>
                </a:solidFill>
                <a:latin typeface="Consolas" pitchFamily="49" charset="0"/>
                <a:ea typeface="仿宋" pitchFamily="49" charset="-122"/>
                <a:cs typeface="Consolas" pitchFamily="49" charset="0"/>
              </a:rPr>
              <a:t>占用的存储空间大小为</a:t>
            </a:r>
            <a:r>
              <a:rPr lang="en-US" sz="2000" smtClean="0">
                <a:solidFill>
                  <a:srgbClr val="FF00FF"/>
                </a:solidFill>
                <a:latin typeface="Consolas" pitchFamily="49" charset="0"/>
                <a:ea typeface="仿宋" pitchFamily="49" charset="-122"/>
                <a:cs typeface="Consolas" pitchFamily="49" charset="0"/>
              </a:rPr>
              <a:t>O(</a:t>
            </a:r>
            <a:r>
              <a:rPr lang="en-US" sz="2000" i="1" smtClean="0">
                <a:solidFill>
                  <a:srgbClr val="FF00FF"/>
                </a:solidFill>
                <a:latin typeface="Consolas" pitchFamily="49" charset="0"/>
                <a:ea typeface="仿宋" pitchFamily="49" charset="-122"/>
                <a:cs typeface="Consolas" pitchFamily="49" charset="0"/>
              </a:rPr>
              <a:t>n</a:t>
            </a:r>
            <a:r>
              <a:rPr lang="en-US" sz="2000" baseline="30000" smtClean="0">
                <a:solidFill>
                  <a:srgbClr val="FF00FF"/>
                </a:solidFill>
                <a:latin typeface="Consolas" pitchFamily="49" charset="0"/>
                <a:ea typeface="仿宋" pitchFamily="49" charset="-122"/>
                <a:cs typeface="Consolas" pitchFamily="49" charset="0"/>
              </a:rPr>
              <a:t>2</a:t>
            </a:r>
            <a:r>
              <a:rPr lang="en-US" sz="2000" smtClean="0">
                <a:solidFill>
                  <a:srgbClr val="FF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；用邻接表存储时，占用的存储空间大小为</a:t>
            </a:r>
            <a:r>
              <a:rPr lang="en-US" sz="2000" smtClean="0">
                <a:solidFill>
                  <a:srgbClr val="0000FF"/>
                </a:solidFill>
                <a:latin typeface="Consolas" pitchFamily="49" charset="0"/>
                <a:ea typeface="仿宋" pitchFamily="49" charset="-122"/>
                <a:cs typeface="Consolas" pitchFamily="49" charset="0"/>
              </a:rPr>
              <a:t>O(</a:t>
            </a:r>
            <a:r>
              <a:rPr lang="en-US" sz="2000" i="1" smtClean="0">
                <a:solidFill>
                  <a:srgbClr val="0000FF"/>
                </a:solidFill>
                <a:latin typeface="Consolas" pitchFamily="49" charset="0"/>
                <a:ea typeface="仿宋" pitchFamily="49" charset="-122"/>
                <a:cs typeface="Consolas" pitchFamily="49" charset="0"/>
              </a:rPr>
              <a:t>n</a:t>
            </a:r>
            <a:r>
              <a:rPr lang="en-US" sz="2000" smtClean="0">
                <a:solidFill>
                  <a:srgbClr val="0000FF"/>
                </a:solidFill>
                <a:latin typeface="Consolas" pitchFamily="49" charset="0"/>
                <a:ea typeface="仿宋" pitchFamily="49" charset="-122"/>
                <a:cs typeface="Consolas" pitchFamily="49" charset="0"/>
              </a:rPr>
              <a:t>+2</a:t>
            </a:r>
            <a:r>
              <a:rPr lang="en-US" sz="2000" i="1" smtClean="0">
                <a:solidFill>
                  <a:srgbClr val="0000FF"/>
                </a:solidFill>
                <a:latin typeface="Consolas" pitchFamily="49" charset="0"/>
                <a:ea typeface="仿宋" pitchFamily="49" charset="-122"/>
                <a:cs typeface="Consolas" pitchFamily="49" charset="0"/>
              </a:rPr>
              <a:t>e</a:t>
            </a:r>
            <a:r>
              <a:rPr lang="en-US"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Blip>
                <a:blip r:embed="rId3"/>
              </a:buBlip>
            </a:pPr>
            <a:r>
              <a:rPr lang="zh-CN" altLang="en-US" sz="2000" smtClean="0">
                <a:solidFill>
                  <a:srgbClr val="C00000"/>
                </a:solidFill>
                <a:latin typeface="Consolas" pitchFamily="49" charset="0"/>
                <a:ea typeface="仿宋" pitchFamily="49" charset="-122"/>
                <a:cs typeface="Consolas" pitchFamily="49" charset="0"/>
              </a:rPr>
              <a:t>有向图</a:t>
            </a:r>
            <a:r>
              <a:rPr lang="zh-CN" altLang="en-US" sz="2000" smtClean="0">
                <a:solidFill>
                  <a:srgbClr val="0000FF"/>
                </a:solidFill>
                <a:latin typeface="Consolas" pitchFamily="49" charset="0"/>
                <a:ea typeface="仿宋" pitchFamily="49" charset="-122"/>
                <a:cs typeface="Consolas" pitchFamily="49" charset="0"/>
              </a:rPr>
              <a:t>：用邻接矩阵存储时，</a:t>
            </a:r>
            <a:r>
              <a:rPr lang="zh-CN" altLang="en-US" sz="2000" smtClean="0">
                <a:solidFill>
                  <a:srgbClr val="FF00FF"/>
                </a:solidFill>
                <a:latin typeface="Consolas" pitchFamily="49" charset="0"/>
                <a:ea typeface="仿宋" pitchFamily="49" charset="-122"/>
                <a:cs typeface="Consolas" pitchFamily="49" charset="0"/>
              </a:rPr>
              <a:t>占用的存储空间大小为</a:t>
            </a:r>
            <a:r>
              <a:rPr lang="en-US" sz="2000" smtClean="0">
                <a:solidFill>
                  <a:srgbClr val="FF00FF"/>
                </a:solidFill>
                <a:latin typeface="Consolas" pitchFamily="49" charset="0"/>
                <a:ea typeface="仿宋" pitchFamily="49" charset="-122"/>
                <a:cs typeface="Consolas" pitchFamily="49" charset="0"/>
              </a:rPr>
              <a:t>O(</a:t>
            </a:r>
            <a:r>
              <a:rPr lang="en-US" sz="2000" i="1" smtClean="0">
                <a:solidFill>
                  <a:srgbClr val="FF00FF"/>
                </a:solidFill>
                <a:latin typeface="Consolas" pitchFamily="49" charset="0"/>
                <a:ea typeface="仿宋" pitchFamily="49" charset="-122"/>
                <a:cs typeface="Consolas" pitchFamily="49" charset="0"/>
              </a:rPr>
              <a:t>n</a:t>
            </a:r>
            <a:r>
              <a:rPr lang="en-US" sz="2000" baseline="30000" smtClean="0">
                <a:solidFill>
                  <a:srgbClr val="FF00FF"/>
                </a:solidFill>
                <a:latin typeface="Consolas" pitchFamily="49" charset="0"/>
                <a:ea typeface="仿宋" pitchFamily="49" charset="-122"/>
                <a:cs typeface="Consolas" pitchFamily="49" charset="0"/>
              </a:rPr>
              <a:t>2</a:t>
            </a:r>
            <a:r>
              <a:rPr lang="en-US" sz="2000" smtClean="0">
                <a:solidFill>
                  <a:srgbClr val="FF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；用邻接表存储时，占用的存储空间大小为</a:t>
            </a:r>
            <a:r>
              <a:rPr lang="en-US" sz="2000" smtClean="0">
                <a:solidFill>
                  <a:srgbClr val="0000FF"/>
                </a:solidFill>
                <a:latin typeface="Consolas" pitchFamily="49" charset="0"/>
                <a:ea typeface="仿宋" pitchFamily="49" charset="-122"/>
                <a:cs typeface="Consolas" pitchFamily="49" charset="0"/>
              </a:rPr>
              <a:t>O(</a:t>
            </a:r>
            <a:r>
              <a:rPr lang="en-US" sz="2000" i="1" smtClean="0">
                <a:solidFill>
                  <a:srgbClr val="0000FF"/>
                </a:solidFill>
                <a:latin typeface="Consolas" pitchFamily="49" charset="0"/>
                <a:ea typeface="仿宋" pitchFamily="49" charset="-122"/>
                <a:cs typeface="Consolas" pitchFamily="49" charset="0"/>
              </a:rPr>
              <a:t>n</a:t>
            </a:r>
            <a:r>
              <a:rPr lang="en-US" sz="2000" smtClean="0">
                <a:solidFill>
                  <a:srgbClr val="0000FF"/>
                </a:solidFill>
                <a:latin typeface="Consolas" pitchFamily="49" charset="0"/>
                <a:ea typeface="仿宋" pitchFamily="49" charset="-122"/>
                <a:cs typeface="Consolas" pitchFamily="49" charset="0"/>
              </a:rPr>
              <a:t>+</a:t>
            </a:r>
            <a:r>
              <a:rPr lang="en-US" sz="2000" i="1" smtClean="0">
                <a:solidFill>
                  <a:srgbClr val="0000FF"/>
                </a:solidFill>
                <a:latin typeface="Consolas" pitchFamily="49" charset="0"/>
                <a:ea typeface="仿宋" pitchFamily="49" charset="-122"/>
                <a:cs typeface="Consolas" pitchFamily="49" charset="0"/>
              </a:rPr>
              <a:t>e</a:t>
            </a:r>
            <a:r>
              <a:rPr lang="en-US" sz="2000" smtClean="0">
                <a:solidFill>
                  <a:srgbClr val="0000FF"/>
                </a:solidFill>
                <a:latin typeface="Consolas" pitchFamily="49" charset="0"/>
                <a:ea typeface="仿宋" pitchFamily="49" charset="-122"/>
                <a:cs typeface="Consolas" pitchFamily="49" charset="0"/>
              </a:rPr>
              <a:t>)</a:t>
            </a:r>
          </a:p>
          <a:p>
            <a:pPr marL="457200" indent="-457200" algn="l">
              <a:lnSpc>
                <a:spcPct val="150000"/>
              </a:lnSpc>
              <a:spcBef>
                <a:spcPts val="0"/>
              </a:spcBef>
              <a:buBlip>
                <a:blip r:embed="rId3"/>
              </a:buBlip>
            </a:pPr>
            <a:r>
              <a:rPr lang="en-US" altLang="zh-CN" sz="2000" smtClean="0">
                <a:solidFill>
                  <a:srgbClr val="FF0000"/>
                </a:solidFill>
                <a:latin typeface="Consolas" pitchFamily="49" charset="0"/>
                <a:ea typeface="仿宋" pitchFamily="49" charset="-122"/>
                <a:cs typeface="Consolas" pitchFamily="49" charset="0"/>
              </a:rPr>
              <a:t>A</a:t>
            </a:r>
            <a:endParaRPr lang="en-US" sz="2000" smtClean="0">
              <a:solidFill>
                <a:srgbClr val="FF0000"/>
              </a:solidFill>
              <a:latin typeface="Consolas" pitchFamily="49" charset="0"/>
              <a:ea typeface="仿宋" pitchFamily="49" charset="-122"/>
              <a:cs typeface="Consolas" pitchFamily="49" charset="0"/>
            </a:endParaRPr>
          </a:p>
        </p:txBody>
      </p:sp>
      <p:grpSp>
        <p:nvGrpSpPr>
          <p:cNvPr id="8" name="组合 7"/>
          <p:cNvGrpSpPr/>
          <p:nvPr/>
        </p:nvGrpSpPr>
        <p:grpSpPr>
          <a:xfrm>
            <a:off x="571504" y="71414"/>
            <a:ext cx="1000100" cy="785817"/>
            <a:chOff x="5703182" y="3835411"/>
            <a:chExt cx="1238250" cy="1236663"/>
          </a:xfrm>
        </p:grpSpPr>
        <p:grpSp>
          <p:nvGrpSpPr>
            <p:cNvPr id="10" name="Group 19"/>
            <p:cNvGrpSpPr>
              <a:grpSpLocks/>
            </p:cNvGrpSpPr>
            <p:nvPr/>
          </p:nvGrpSpPr>
          <p:grpSpPr bwMode="auto">
            <a:xfrm>
              <a:off x="5703182" y="3835411"/>
              <a:ext cx="1238250" cy="1236663"/>
              <a:chOff x="810" y="845"/>
              <a:chExt cx="827" cy="826"/>
            </a:xfrm>
          </p:grpSpPr>
          <p:sp>
            <p:nvSpPr>
              <p:cNvPr id="12"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13"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14"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11" name="Text Box 23"/>
            <p:cNvSpPr txBox="1">
              <a:spLocks noChangeArrowheads="1"/>
            </p:cNvSpPr>
            <p:nvPr/>
          </p:nvSpPr>
          <p:spPr bwMode="gray">
            <a:xfrm>
              <a:off x="5767676" y="4154859"/>
              <a:ext cx="1082674" cy="557010"/>
            </a:xfrm>
            <a:prstGeom prst="rect">
              <a:avLst/>
            </a:prstGeom>
            <a:noFill/>
            <a:ln w="9525" algn="ctr">
              <a:noFill/>
              <a:miter lim="800000"/>
              <a:headEnd/>
              <a:tailEnd/>
            </a:ln>
          </p:spPr>
          <p:txBody>
            <a:bodyPr>
              <a:spAutoFit/>
            </a:body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16" name="灯片编号占位符 15"/>
          <p:cNvSpPr>
            <a:spLocks noGrp="1"/>
          </p:cNvSpPr>
          <p:nvPr>
            <p:ph type="sldNum" sz="quarter" idx="12"/>
          </p:nvPr>
        </p:nvSpPr>
        <p:spPr/>
        <p:txBody>
          <a:bodyPr/>
          <a:lstStyle/>
          <a:p>
            <a:fld id="{36E68863-33C2-4D6D-B9FA-F4917E910219}" type="slidenum">
              <a:rPr lang="en-US" altLang="zh-CN" smtClean="0"/>
              <a:pPr/>
              <a:t>7</a:t>
            </a:fld>
            <a:r>
              <a:rPr lang="en-US" altLang="zh-CN" smtClean="0"/>
              <a:t>/35</a:t>
            </a:r>
            <a:endParaRPr lang="en-US" altLang="zh-CN"/>
          </a:p>
        </p:txBody>
      </p:sp>
      <p:grpSp>
        <p:nvGrpSpPr>
          <p:cNvPr id="15" name="组合 14"/>
          <p:cNvGrpSpPr/>
          <p:nvPr/>
        </p:nvGrpSpPr>
        <p:grpSpPr>
          <a:xfrm>
            <a:off x="642910" y="3989395"/>
            <a:ext cx="722313" cy="582613"/>
            <a:chOff x="1774825" y="5489593"/>
            <a:chExt cx="722313" cy="582613"/>
          </a:xfrm>
        </p:grpSpPr>
        <p:sp>
          <p:nvSpPr>
            <p:cNvPr id="17" name="Text Box 13"/>
            <p:cNvSpPr>
              <a:spLocks noChangeArrowheads="1"/>
            </p:cNvSpPr>
            <p:nvPr/>
          </p:nvSpPr>
          <p:spPr bwMode="auto">
            <a:xfrm>
              <a:off x="2124075" y="5489593"/>
              <a:ext cx="373063" cy="461963"/>
            </a:xfrm>
            <a:prstGeom prst="rect">
              <a:avLst/>
            </a:prstGeom>
            <a:noFill/>
            <a:ln w="9525" cap="flat" algn="ctr">
              <a:noFill/>
              <a:prstDash val="solid"/>
              <a:round/>
              <a:headEnd type="none" w="med" len="med"/>
              <a:tailEnd type="none" w="med" len="med"/>
            </a:ln>
            <a:effectLst/>
          </p:spPr>
          <p:txBody>
            <a:bodyPr wrap="none"/>
            <a:lstStyle/>
            <a:p>
              <a:pPr algn="ctr" eaLnBrk="0" hangingPunct="0"/>
              <a:r>
                <a:rPr lang="ru-RU" altLang="zh-CN" sz="2400" b="1">
                  <a:solidFill>
                    <a:srgbClr val="FFFFFF"/>
                  </a:solidFill>
                  <a:latin typeface="微软雅黑" pitchFamily="34" charset="-122"/>
                  <a:ea typeface="微软雅黑" pitchFamily="34" charset="-122"/>
                </a:rPr>
                <a:t>1</a:t>
              </a:r>
            </a:p>
          </p:txBody>
        </p:sp>
        <p:grpSp>
          <p:nvGrpSpPr>
            <p:cNvPr id="18" name="Group 8"/>
            <p:cNvGrpSpPr>
              <a:grpSpLocks/>
            </p:cNvGrpSpPr>
            <p:nvPr/>
          </p:nvGrpSpPr>
          <p:grpSpPr bwMode="auto">
            <a:xfrm>
              <a:off x="1774825" y="5518173"/>
              <a:ext cx="544513" cy="554040"/>
              <a:chOff x="1019" y="1020"/>
              <a:chExt cx="399" cy="406"/>
            </a:xfrm>
          </p:grpSpPr>
          <p:pic>
            <p:nvPicPr>
              <p:cNvPr id="19" name="Picture 49" descr="阴影5"/>
              <p:cNvPicPr preferRelativeResize="0">
                <a:picLocks noChangeArrowheads="1"/>
              </p:cNvPicPr>
              <p:nvPr/>
            </p:nvPicPr>
            <p:blipFill>
              <a:blip r:embed="rId4" cstate="print"/>
              <a:srcRect/>
              <a:stretch>
                <a:fillRect/>
              </a:stretch>
            </p:blipFill>
            <p:spPr bwMode="auto">
              <a:xfrm>
                <a:off x="1039" y="1380"/>
                <a:ext cx="363" cy="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0" name="AutoShape 8"/>
              <p:cNvSpPr>
                <a:spLocks noChangeArrowheads="1"/>
              </p:cNvSpPr>
              <p:nvPr/>
            </p:nvSpPr>
            <p:spPr bwMode="auto">
              <a:xfrm>
                <a:off x="1019" y="1020"/>
                <a:ext cx="399" cy="370"/>
              </a:xfrm>
              <a:prstGeom prst="roundRect">
                <a:avLst>
                  <a:gd name="adj" fmla="val 8380"/>
                </a:avLst>
              </a:prstGeom>
              <a:gradFill rotWithShape="1">
                <a:gsLst>
                  <a:gs pos="0">
                    <a:srgbClr val="8F0000"/>
                  </a:gs>
                  <a:gs pos="50000">
                    <a:srgbClr val="CF0001"/>
                  </a:gs>
                  <a:gs pos="100000">
                    <a:srgbClr val="F60004"/>
                  </a:gs>
                </a:gsLst>
                <a:lin ang="2700000"/>
              </a:gradFill>
              <a:ln w="9525" cap="flat" algn="ctr">
                <a:noFill/>
                <a:prstDash val="solid"/>
                <a:round/>
                <a:headEnd type="none" w="med" len="med"/>
                <a:tailEnd type="none" w="med" len="med"/>
              </a:ln>
              <a:effectLst>
                <a:outerShdw blurRad="76200" dir="13500000" sy="23000" kx="1200000" algn="br" rotWithShape="0">
                  <a:prstClr val="black">
                    <a:alpha val="20000"/>
                  </a:prstClr>
                </a:outerShdw>
              </a:effectLst>
            </p:spPr>
            <p:txBody>
              <a:bodyPr wrap="none" anchor="ctr"/>
              <a:lstStyle/>
              <a:p>
                <a:pPr marL="342900" indent="-342900" algn="ctr">
                  <a:buFont typeface="Wingdings" pitchFamily="2" charset="2"/>
                  <a:buNone/>
                </a:pPr>
                <a:r>
                  <a:rPr lang="zh-CN" altLang="en-US" sz="2200" b="1" smtClean="0">
                    <a:solidFill>
                      <a:schemeClr val="bg1"/>
                    </a:solidFill>
                    <a:latin typeface="微软雅黑" pitchFamily="34" charset="-122"/>
                    <a:ea typeface="微软雅黑" pitchFamily="34" charset="-122"/>
                  </a:rPr>
                  <a:t>解</a:t>
                </a:r>
                <a:endParaRPr lang="ru-RU" altLang="zh-CN" sz="2200" b="1">
                  <a:solidFill>
                    <a:schemeClr val="bg1"/>
                  </a:solidFill>
                  <a:latin typeface="微软雅黑" pitchFamily="34" charset="-122"/>
                  <a:ea typeface="微软雅黑" pitchFamily="34"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85786" y="671574"/>
            <a:ext cx="857256" cy="852413"/>
            <a:chOff x="785786" y="1503812"/>
            <a:chExt cx="857256" cy="639310"/>
          </a:xfrm>
        </p:grpSpPr>
        <p:sp>
          <p:nvSpPr>
            <p:cNvPr id="4"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5"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smtClean="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rPr>
                <a:t>3</a:t>
              </a:r>
              <a:endParaRPr lang="en-AU" sz="280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endParaRPr>
            </a:p>
          </p:txBody>
        </p:sp>
      </p:grpSp>
      <p:sp>
        <p:nvSpPr>
          <p:cNvPr id="6" name="TextBox 5"/>
          <p:cNvSpPr txBox="1"/>
          <p:nvPr/>
        </p:nvSpPr>
        <p:spPr>
          <a:xfrm>
            <a:off x="1643042" y="887041"/>
            <a:ext cx="2714644" cy="470257"/>
          </a:xfrm>
          <a:prstGeom prst="rect">
            <a:avLst/>
          </a:prstGeom>
          <a:noFill/>
        </p:spPr>
        <p:txBody>
          <a:bodyPr wrap="square" rtlCol="0">
            <a:spAutoFit/>
          </a:bodyPr>
          <a:lstStyle/>
          <a:p>
            <a:pPr algn="l"/>
            <a:r>
              <a:rPr lang="zh-CN" altLang="en-US" smtClean="0">
                <a:solidFill>
                  <a:srgbClr val="FF0000"/>
                </a:solidFill>
                <a:latin typeface="微软雅黑" pitchFamily="34" charset="-122"/>
                <a:ea typeface="微软雅黑" pitchFamily="34" charset="-122"/>
              </a:rPr>
              <a:t>  图的遍历</a:t>
            </a:r>
            <a:endParaRPr lang="zh-CN" altLang="en-US">
              <a:solidFill>
                <a:srgbClr val="FF0000"/>
              </a:solidFill>
              <a:latin typeface="微软雅黑" pitchFamily="34" charset="-122"/>
              <a:ea typeface="微软雅黑" pitchFamily="34" charset="-122"/>
            </a:endParaRPr>
          </a:p>
        </p:txBody>
      </p:sp>
      <p:sp>
        <p:nvSpPr>
          <p:cNvPr id="7" name="TextBox 6"/>
          <p:cNvSpPr txBox="1"/>
          <p:nvPr/>
        </p:nvSpPr>
        <p:spPr>
          <a:xfrm>
            <a:off x="1449334" y="1714488"/>
            <a:ext cx="2193972" cy="45352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遍历过程</a:t>
            </a:r>
            <a:endPar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15" name="TextBox 14"/>
          <p:cNvSpPr txBox="1"/>
          <p:nvPr/>
        </p:nvSpPr>
        <p:spPr>
          <a:xfrm>
            <a:off x="1571604" y="2500306"/>
            <a:ext cx="2714644" cy="154911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457200" indent="-457200" algn="l">
              <a:lnSpc>
                <a:spcPct val="150000"/>
              </a:lnSpc>
              <a:spcBef>
                <a:spcPts val="0"/>
              </a:spcBef>
              <a:buBlip>
                <a:blip r:embed="rId3"/>
              </a:buBlip>
            </a:pPr>
            <a:r>
              <a:rPr lang="zh-CN" altLang="en-US" sz="2000" smtClean="0">
                <a:solidFill>
                  <a:srgbClr val="0000FF"/>
                </a:solidFill>
                <a:latin typeface="Consolas" pitchFamily="49" charset="0"/>
                <a:ea typeface="仿宋" pitchFamily="49" charset="-122"/>
                <a:cs typeface="Consolas" pitchFamily="49" charset="0"/>
              </a:rPr>
              <a:t>某种次序</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Blip>
                <a:blip r:embed="rId3"/>
              </a:buBlip>
            </a:pPr>
            <a:r>
              <a:rPr lang="zh-CN" altLang="en-US" sz="2000" smtClean="0">
                <a:solidFill>
                  <a:srgbClr val="0000FF"/>
                </a:solidFill>
                <a:latin typeface="Consolas" pitchFamily="49" charset="0"/>
                <a:ea typeface="仿宋" pitchFamily="49" charset="-122"/>
                <a:cs typeface="Consolas" pitchFamily="49" charset="0"/>
              </a:rPr>
              <a:t>访问所有顶点</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Blip>
                <a:blip r:embed="rId3"/>
              </a:buBlip>
            </a:pPr>
            <a:r>
              <a:rPr lang="zh-CN" altLang="en-US" sz="2000" smtClean="0">
                <a:solidFill>
                  <a:srgbClr val="0000FF"/>
                </a:solidFill>
                <a:latin typeface="Consolas" pitchFamily="49" charset="0"/>
                <a:ea typeface="仿宋" pitchFamily="49" charset="-122"/>
                <a:cs typeface="Consolas" pitchFamily="49" charset="0"/>
              </a:rPr>
              <a:t>不重复访问</a:t>
            </a:r>
          </a:p>
        </p:txBody>
      </p:sp>
      <p:sp>
        <p:nvSpPr>
          <p:cNvPr id="10" name="灯片编号占位符 9"/>
          <p:cNvSpPr>
            <a:spLocks noGrp="1"/>
          </p:cNvSpPr>
          <p:nvPr>
            <p:ph type="sldNum" sz="quarter" idx="12"/>
          </p:nvPr>
        </p:nvSpPr>
        <p:spPr/>
        <p:txBody>
          <a:bodyPr/>
          <a:lstStyle/>
          <a:p>
            <a:fld id="{36E68863-33C2-4D6D-B9FA-F4917E910219}" type="slidenum">
              <a:rPr lang="en-US" altLang="zh-CN" smtClean="0"/>
              <a:pPr/>
              <a:t>8</a:t>
            </a:fld>
            <a:r>
              <a:rPr lang="en-US" altLang="zh-CN" smtClean="0"/>
              <a:t>/35</a:t>
            </a:r>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928662" y="1561335"/>
            <a:ext cx="2571768" cy="104910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108000" rtlCol="0">
            <a:spAutoFit/>
          </a:bodyPr>
          <a:lstStyle/>
          <a:p>
            <a:pPr marL="457200" indent="-457200" algn="l">
              <a:lnSpc>
                <a:spcPct val="150000"/>
              </a:lnSpc>
              <a:spcBef>
                <a:spcPts val="0"/>
              </a:spcBef>
              <a:buBlip>
                <a:blip r:embed="rId3"/>
              </a:buBlip>
            </a:pPr>
            <a:r>
              <a:rPr lang="zh-CN" altLang="en-US" sz="2000" smtClean="0">
                <a:solidFill>
                  <a:srgbClr val="0000FF"/>
                </a:solidFill>
                <a:latin typeface="Consolas" pitchFamily="49" charset="0"/>
                <a:ea typeface="仿宋" pitchFamily="49" charset="-122"/>
                <a:cs typeface="Consolas" pitchFamily="49" charset="0"/>
              </a:rPr>
              <a:t>深度优先遍历</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Blip>
                <a:blip r:embed="rId3"/>
              </a:buBlip>
            </a:pPr>
            <a:r>
              <a:rPr lang="zh-CN" altLang="en-US" sz="2000" smtClean="0">
                <a:solidFill>
                  <a:srgbClr val="0000FF"/>
                </a:solidFill>
                <a:latin typeface="Consolas" pitchFamily="49" charset="0"/>
                <a:ea typeface="仿宋" pitchFamily="49" charset="-122"/>
                <a:cs typeface="Consolas" pitchFamily="49" charset="0"/>
              </a:rPr>
              <a:t>广度优先遍历</a:t>
            </a:r>
            <a:endParaRPr lang="en-US" altLang="zh-CN" sz="2000" smtClean="0">
              <a:solidFill>
                <a:srgbClr val="0000FF"/>
              </a:solidFill>
              <a:latin typeface="Consolas" pitchFamily="49" charset="0"/>
              <a:ea typeface="仿宋" pitchFamily="49" charset="-122"/>
              <a:cs typeface="Consolas" pitchFamily="49" charset="0"/>
            </a:endParaRPr>
          </a:p>
        </p:txBody>
      </p:sp>
      <p:sp>
        <p:nvSpPr>
          <p:cNvPr id="14" name="TextBox 13"/>
          <p:cNvSpPr txBox="1"/>
          <p:nvPr/>
        </p:nvSpPr>
        <p:spPr>
          <a:xfrm>
            <a:off x="642910" y="714356"/>
            <a:ext cx="3429024"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a:t>
            </a: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rPr>
              <a:t>常用图遍历方法</a:t>
            </a:r>
          </a:p>
        </p:txBody>
      </p:sp>
      <p:grpSp>
        <p:nvGrpSpPr>
          <p:cNvPr id="11" name="组合 10"/>
          <p:cNvGrpSpPr/>
          <p:nvPr/>
        </p:nvGrpSpPr>
        <p:grpSpPr>
          <a:xfrm>
            <a:off x="3071802" y="1639506"/>
            <a:ext cx="2714644" cy="441787"/>
            <a:chOff x="3357554" y="1487507"/>
            <a:chExt cx="2714644" cy="331340"/>
          </a:xfrm>
        </p:grpSpPr>
        <p:sp>
          <p:nvSpPr>
            <p:cNvPr id="16" name="TextBox 15"/>
            <p:cNvSpPr txBox="1"/>
            <p:nvPr/>
          </p:nvSpPr>
          <p:spPr>
            <a:xfrm>
              <a:off x="4357686" y="1487507"/>
              <a:ext cx="1714512" cy="331340"/>
            </a:xfrm>
            <a:prstGeom prst="rect">
              <a:avLst/>
            </a:prstGeom>
            <a:noFill/>
          </p:spPr>
          <p:txBody>
            <a:bodyPr wrap="square" rtlCol="0">
              <a:spAutoFit/>
            </a:bodyPr>
            <a:lstStyle/>
            <a:p>
              <a:pPr algn="l">
                <a:lnSpc>
                  <a:spcPts val="3000"/>
                </a:lnSpc>
                <a:spcBef>
                  <a:spcPts val="0"/>
                </a:spcBef>
              </a:pPr>
              <a:r>
                <a:rPr lang="zh-CN" altLang="en-US" sz="2000" smtClean="0">
                  <a:solidFill>
                    <a:srgbClr val="FF00FF"/>
                  </a:solidFill>
                  <a:latin typeface="华文中宋" pitchFamily="2" charset="-122"/>
                  <a:ea typeface="华文中宋" pitchFamily="2" charset="-122"/>
                  <a:cs typeface="Times New Roman" pitchFamily="18" charset="0"/>
                </a:rPr>
                <a:t>具有递归性</a:t>
              </a:r>
            </a:p>
          </p:txBody>
        </p:sp>
        <p:cxnSp>
          <p:nvCxnSpPr>
            <p:cNvPr id="9" name="直接连接符 8"/>
            <p:cNvCxnSpPr/>
            <p:nvPr/>
          </p:nvCxnSpPr>
          <p:spPr>
            <a:xfrm>
              <a:off x="3357554" y="1668456"/>
              <a:ext cx="928694" cy="1588"/>
            </a:xfrm>
            <a:prstGeom prst="line">
              <a:avLst/>
            </a:prstGeom>
            <a:ln>
              <a:tailEnd type="none"/>
            </a:ln>
          </p:spPr>
          <p:style>
            <a:lnRef idx="3">
              <a:schemeClr val="accent2"/>
            </a:lnRef>
            <a:fillRef idx="0">
              <a:schemeClr val="accent2"/>
            </a:fillRef>
            <a:effectRef idx="2">
              <a:schemeClr val="accent2"/>
            </a:effectRef>
            <a:fontRef idx="minor">
              <a:schemeClr val="tx1"/>
            </a:fontRef>
          </p:style>
        </p:cxnSp>
      </p:grpSp>
      <p:grpSp>
        <p:nvGrpSpPr>
          <p:cNvPr id="12" name="组合 19"/>
          <p:cNvGrpSpPr/>
          <p:nvPr/>
        </p:nvGrpSpPr>
        <p:grpSpPr>
          <a:xfrm>
            <a:off x="4214810" y="2762245"/>
            <a:ext cx="1512000" cy="3018651"/>
            <a:chOff x="3428992" y="2571750"/>
            <a:chExt cx="1512000" cy="2263988"/>
          </a:xfrm>
        </p:grpSpPr>
        <p:sp>
          <p:nvSpPr>
            <p:cNvPr id="13" name="圆角矩形 12"/>
            <p:cNvSpPr/>
            <p:nvPr/>
          </p:nvSpPr>
          <p:spPr>
            <a:xfrm>
              <a:off x="3428992" y="2571750"/>
              <a:ext cx="1512000" cy="432000"/>
            </a:xfrm>
            <a:prstGeom prst="roundRect">
              <a:avLst/>
            </a:prstGeom>
            <a:ln>
              <a:tailEnd type="stealth" w="med" len="lg"/>
            </a:ln>
          </p:spPr>
          <p:style>
            <a:lnRef idx="1">
              <a:schemeClr val="accent2"/>
            </a:lnRef>
            <a:fillRef idx="2">
              <a:schemeClr val="accent2"/>
            </a:fillRef>
            <a:effectRef idx="1">
              <a:schemeClr val="accent2"/>
            </a:effectRef>
            <a:fontRef idx="minor">
              <a:schemeClr val="dk1"/>
            </a:fontRef>
          </p:style>
          <p:txBody>
            <a:bodyPr rtlCol="0" anchor="ctr"/>
            <a:lstStyle/>
            <a:p>
              <a:pPr algn="ctr">
                <a:spcBef>
                  <a:spcPts val="0"/>
                </a:spcBef>
              </a:pPr>
              <a:r>
                <a:rPr lang="zh-CN" altLang="en-US" sz="2000" smtClean="0">
                  <a:solidFill>
                    <a:srgbClr val="0000FF"/>
                  </a:solidFill>
                  <a:latin typeface="楷体" pitchFamily="49" charset="-122"/>
                  <a:ea typeface="楷体" pitchFamily="49" charset="-122"/>
                </a:rPr>
                <a:t>图算法</a:t>
              </a:r>
              <a:endParaRPr lang="zh-CN" altLang="en-US" sz="2000">
                <a:solidFill>
                  <a:srgbClr val="0000FF"/>
                </a:solidFill>
                <a:latin typeface="楷体" pitchFamily="49" charset="-122"/>
                <a:ea typeface="楷体" pitchFamily="49" charset="-122"/>
              </a:endParaRPr>
            </a:p>
          </p:txBody>
        </p:sp>
        <p:sp>
          <p:nvSpPr>
            <p:cNvPr id="15" name="燕尾形箭头 14"/>
            <p:cNvSpPr/>
            <p:nvPr/>
          </p:nvSpPr>
          <p:spPr>
            <a:xfrm rot="5400000">
              <a:off x="4035934" y="3105006"/>
              <a:ext cx="360000" cy="288000"/>
            </a:xfrm>
            <a:prstGeom prst="notched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sz="2000"/>
            </a:p>
          </p:txBody>
        </p:sp>
        <p:sp>
          <p:nvSpPr>
            <p:cNvPr id="17" name="圆角矩形 16"/>
            <p:cNvSpPr/>
            <p:nvPr/>
          </p:nvSpPr>
          <p:spPr>
            <a:xfrm>
              <a:off x="3428992" y="3482982"/>
              <a:ext cx="1512000" cy="432000"/>
            </a:xfrm>
            <a:prstGeom prst="roundRect">
              <a:avLst/>
            </a:prstGeom>
            <a:ln>
              <a:tailEnd type="stealth" w="med" len="lg"/>
            </a:ln>
          </p:spPr>
          <p:style>
            <a:lnRef idx="1">
              <a:schemeClr val="accent2"/>
            </a:lnRef>
            <a:fillRef idx="2">
              <a:schemeClr val="accent2"/>
            </a:fillRef>
            <a:effectRef idx="1">
              <a:schemeClr val="accent2"/>
            </a:effectRef>
            <a:fontRef idx="minor">
              <a:schemeClr val="dk1"/>
            </a:fontRef>
          </p:style>
          <p:txBody>
            <a:bodyPr rtlCol="0" anchor="ctr"/>
            <a:lstStyle/>
            <a:p>
              <a:pPr algn="ctr">
                <a:spcBef>
                  <a:spcPts val="0"/>
                </a:spcBef>
              </a:pPr>
              <a:r>
                <a:rPr lang="zh-CN" altLang="en-US" sz="2000" smtClean="0">
                  <a:solidFill>
                    <a:srgbClr val="0000FF"/>
                  </a:solidFill>
                  <a:latin typeface="楷体" pitchFamily="49" charset="-122"/>
                  <a:ea typeface="楷体" pitchFamily="49" charset="-122"/>
                </a:rPr>
                <a:t>图查找</a:t>
              </a:r>
              <a:endParaRPr lang="zh-CN" altLang="en-US" sz="2000">
                <a:solidFill>
                  <a:srgbClr val="0000FF"/>
                </a:solidFill>
                <a:latin typeface="楷体" pitchFamily="49" charset="-122"/>
                <a:ea typeface="楷体" pitchFamily="49" charset="-122"/>
              </a:endParaRPr>
            </a:p>
          </p:txBody>
        </p:sp>
        <p:sp>
          <p:nvSpPr>
            <p:cNvPr id="18" name="燕尾形箭头 17"/>
            <p:cNvSpPr/>
            <p:nvPr/>
          </p:nvSpPr>
          <p:spPr>
            <a:xfrm rot="5400000">
              <a:off x="4035934" y="4036510"/>
              <a:ext cx="360000" cy="288000"/>
            </a:xfrm>
            <a:prstGeom prst="notched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sz="2000"/>
            </a:p>
          </p:txBody>
        </p:sp>
        <p:sp>
          <p:nvSpPr>
            <p:cNvPr id="19" name="圆角矩形 18"/>
            <p:cNvSpPr/>
            <p:nvPr/>
          </p:nvSpPr>
          <p:spPr>
            <a:xfrm>
              <a:off x="3428992" y="4403738"/>
              <a:ext cx="1512000" cy="432000"/>
            </a:xfrm>
            <a:prstGeom prst="roundRect">
              <a:avLst/>
            </a:prstGeom>
            <a:ln>
              <a:tailEnd type="stealth" w="med" len="lg"/>
            </a:ln>
          </p:spPr>
          <p:style>
            <a:lnRef idx="1">
              <a:schemeClr val="accent2"/>
            </a:lnRef>
            <a:fillRef idx="2">
              <a:schemeClr val="accent2"/>
            </a:fillRef>
            <a:effectRef idx="1">
              <a:schemeClr val="accent2"/>
            </a:effectRef>
            <a:fontRef idx="minor">
              <a:schemeClr val="dk1"/>
            </a:fontRef>
          </p:style>
          <p:txBody>
            <a:bodyPr rtlCol="0" anchor="ctr"/>
            <a:lstStyle/>
            <a:p>
              <a:pPr algn="ctr">
                <a:spcBef>
                  <a:spcPts val="0"/>
                </a:spcBef>
              </a:pPr>
              <a:r>
                <a:rPr lang="zh-CN" altLang="en-US" sz="2000" smtClean="0">
                  <a:solidFill>
                    <a:srgbClr val="0000FF"/>
                  </a:solidFill>
                  <a:latin typeface="楷体" pitchFamily="49" charset="-122"/>
                  <a:ea typeface="楷体" pitchFamily="49" charset="-122"/>
                </a:rPr>
                <a:t>图遍历</a:t>
              </a:r>
              <a:endParaRPr lang="zh-CN" altLang="en-US" sz="2000">
                <a:solidFill>
                  <a:srgbClr val="0000FF"/>
                </a:solidFill>
                <a:latin typeface="楷体" pitchFamily="49" charset="-122"/>
                <a:ea typeface="楷体" pitchFamily="49" charset="-122"/>
              </a:endParaRPr>
            </a:p>
          </p:txBody>
        </p:sp>
      </p:grpSp>
      <p:sp>
        <p:nvSpPr>
          <p:cNvPr id="21" name="灯片编号占位符 20"/>
          <p:cNvSpPr>
            <a:spLocks noGrp="1"/>
          </p:cNvSpPr>
          <p:nvPr>
            <p:ph type="sldNum" sz="quarter" idx="12"/>
          </p:nvPr>
        </p:nvSpPr>
        <p:spPr/>
        <p:txBody>
          <a:bodyPr/>
          <a:lstStyle/>
          <a:p>
            <a:fld id="{36E68863-33C2-4D6D-B9FA-F4917E910219}" type="slidenum">
              <a:rPr lang="en-US" altLang="zh-CN" smtClean="0"/>
              <a:pPr/>
              <a:t>9</a:t>
            </a:fld>
            <a:r>
              <a:rPr lang="en-US" altLang="zh-CN" smtClean="0"/>
              <a:t>/35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28575">
          <a:solidFill>
            <a:srgbClr val="FF00FF"/>
          </a:solidFill>
          <a:tailEnd type="stealth" w="med" len="lg"/>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lnSpc>
            <a:spcPts val="3000"/>
          </a:lnSpc>
          <a:spcBef>
            <a:spcPts val="0"/>
          </a:spcBef>
          <a:defRPr sz="2000" smtClean="0">
            <a:solidFill>
              <a:srgbClr val="0000FF"/>
            </a:solidFill>
            <a:ea typeface="楷体" pitchFamily="49" charset="-122"/>
            <a:cs typeface="Times New Roman" pitchFamily="18" charset="0"/>
          </a:defRPr>
        </a:defPPr>
      </a:lstStyle>
    </a:tx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3635</TotalTime>
  <Words>2948</Words>
  <Application>Microsoft Office PowerPoint</Application>
  <PresentationFormat>全屏显示(4:3)</PresentationFormat>
  <Paragraphs>420</Paragraphs>
  <Slides>35</Slides>
  <Notes>28</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37" baseType="lpstr">
      <vt:lpstr>Office 主题</vt:lpstr>
      <vt:lpstr>Equation</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Administrator</cp:lastModifiedBy>
  <cp:revision>1366</cp:revision>
  <dcterms:created xsi:type="dcterms:W3CDTF">2004-03-31T23:50:14Z</dcterms:created>
  <dcterms:modified xsi:type="dcterms:W3CDTF">2021-05-09T03:06:31Z</dcterms:modified>
</cp:coreProperties>
</file>