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6"/>
  </p:notesMasterIdLst>
  <p:sldIdLst>
    <p:sldId id="326" r:id="rId2"/>
    <p:sldId id="256" r:id="rId3"/>
    <p:sldId id="291" r:id="rId4"/>
    <p:sldId id="266" r:id="rId5"/>
    <p:sldId id="289" r:id="rId6"/>
    <p:sldId id="257" r:id="rId7"/>
    <p:sldId id="290" r:id="rId8"/>
    <p:sldId id="325" r:id="rId9"/>
    <p:sldId id="324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69" r:id="rId38"/>
    <p:sldId id="370" r:id="rId39"/>
    <p:sldId id="371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66FF"/>
    <a:srgbClr val="006600"/>
    <a:srgbClr val="FF0000"/>
    <a:srgbClr val="CC00CC"/>
    <a:srgbClr val="FF33CC"/>
    <a:srgbClr val="CC00FF"/>
    <a:srgbClr val="9900CC"/>
    <a:srgbClr val="A9B3F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F97C47C-0E8A-462C-AA27-C44C3F78AE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7C47C-0E8A-462C-AA27-C44C3F78AE79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A3603EE2-E77C-4A3F-BE76-CC22BE303815}" type="slidenum">
              <a:rPr lang="en-US" altLang="zh-CN" smtClean="0"/>
              <a:pPr/>
              <a:t>‹#›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10B-D858-41BC-9BA6-5DDE11E9A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500034" y="2071678"/>
            <a:ext cx="8215370" cy="2786082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071802" y="785794"/>
            <a:ext cx="2714644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查找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1214414" y="3038773"/>
            <a:ext cx="335758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查找的基本概念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4971" y="1428736"/>
            <a:ext cx="1482451" cy="1346106"/>
            <a:chOff x="552422" y="500043"/>
            <a:chExt cx="1482451" cy="1346106"/>
          </a:xfrm>
        </p:grpSpPr>
        <p:grpSp>
          <p:nvGrpSpPr>
            <p:cNvPr id="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9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2" name="Text Box 15" descr="信纸"/>
          <p:cNvSpPr txBox="1">
            <a:spLocks noChangeArrowheads="1"/>
          </p:cNvSpPr>
          <p:nvPr/>
        </p:nvSpPr>
        <p:spPr bwMode="auto">
          <a:xfrm>
            <a:off x="5072066" y="3038773"/>
            <a:ext cx="3071834" cy="4514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9.2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线性表的查找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 Box 15" descr="信纸"/>
          <p:cNvSpPr txBox="1">
            <a:spLocks noChangeArrowheads="1"/>
          </p:cNvSpPr>
          <p:nvPr/>
        </p:nvSpPr>
        <p:spPr bwMode="auto">
          <a:xfrm>
            <a:off x="1214414" y="3967467"/>
            <a:ext cx="3168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9.3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树表的查找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5" descr="信纸"/>
          <p:cNvSpPr txBox="1">
            <a:spLocks noChangeArrowheads="1"/>
          </p:cNvSpPr>
          <p:nvPr/>
        </p:nvSpPr>
        <p:spPr bwMode="auto">
          <a:xfrm>
            <a:off x="5072066" y="3967467"/>
            <a:ext cx="307183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9.4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哈希表的查找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85852" y="1928802"/>
            <a:ext cx="364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、线性表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查找的主要</a:t>
            </a: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方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法</a:t>
            </a:r>
            <a:endParaRPr kumimoji="1" lang="zh-CN" altLang="en-US" sz="2000" dirty="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2643182"/>
            <a:ext cx="1857388" cy="16953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顺序查找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二分查找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分块查找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2357422" y="785794"/>
            <a:ext cx="3857652" cy="5762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24000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ts val="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9.2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线性表的查找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857224" y="2937132"/>
            <a:ext cx="7674002" cy="234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int KeyType;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指定关键字的数据类型为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KeyType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key; 	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为关键字的数据类型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 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RecType;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查找顺序表元素类型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339" name="Text Box 1027"/>
          <p:cNvSpPr txBox="1">
            <a:spLocks noChangeArrowheads="1"/>
          </p:cNvSpPr>
          <p:nvPr/>
        </p:nvSpPr>
        <p:spPr bwMode="auto">
          <a:xfrm>
            <a:off x="928662" y="1142984"/>
            <a:ext cx="6319884" cy="91484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342900" indent="-3429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线性表主要有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顺序和链式两种存储结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这里以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顺序表作为存储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结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构实现线性表的查找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算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3286116" y="5488560"/>
            <a:ext cx="1500198" cy="828738"/>
            <a:chOff x="3000364" y="5143512"/>
            <a:chExt cx="1500198" cy="828738"/>
          </a:xfrm>
        </p:grpSpPr>
        <p:sp>
          <p:nvSpPr>
            <p:cNvPr id="4" name="TextBox 3"/>
            <p:cNvSpPr txBox="1"/>
            <p:nvPr/>
          </p:nvSpPr>
          <p:spPr>
            <a:xfrm>
              <a:off x="3000364" y="557214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静态查找表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上箭头 4"/>
            <p:cNvSpPr/>
            <p:nvPr/>
          </p:nvSpPr>
          <p:spPr>
            <a:xfrm>
              <a:off x="3571868" y="5143512"/>
              <a:ext cx="214314" cy="285752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37147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2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、线性表查找的存储结构</a:t>
            </a:r>
            <a:endParaRPr kumimoji="1" lang="zh-CN" altLang="en-US" sz="2200" dirty="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235743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顺序表元素类型声明如下：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179388" y="1412875"/>
            <a:ext cx="8610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从表的一端开始，顺序扫描线性表，依次将扫描到的关键字和给定值</a:t>
            </a:r>
            <a:r>
              <a:rPr kumimoji="1" lang="en-US" altLang="zh-CN" sz="2000" i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相比较：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6" name="Text Box 6" descr="信纸"/>
          <p:cNvSpPr txBox="1">
            <a:spLocks noChangeArrowheads="1"/>
          </p:cNvSpPr>
          <p:nvPr/>
        </p:nvSpPr>
        <p:spPr bwMode="auto">
          <a:xfrm>
            <a:off x="357159" y="500042"/>
            <a:ext cx="3000396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9.2.1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序查找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786058"/>
            <a:ext cx="514353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[0] 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[1]    </a:t>
            </a:r>
            <a:r>
              <a:rPr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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  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]  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  <a:sym typeface="Symbol"/>
              </a:rPr>
              <a:t>-1]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643446"/>
            <a:ext cx="7143800" cy="1015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若当前扫描到的关键字与</a:t>
            </a:r>
            <a:r>
              <a:rPr kumimoji="1" lang="en-US" altLang="zh-CN" sz="20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相等，则查找成功；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若扫描结束后，仍未找到关键字等于</a:t>
            </a:r>
            <a:r>
              <a:rPr kumimoji="1" lang="en-US" altLang="zh-CN" sz="20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的元素，则查找失败。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2000232" y="3358356"/>
            <a:ext cx="428628" cy="940042"/>
            <a:chOff x="2000232" y="3358356"/>
            <a:chExt cx="428628" cy="940042"/>
          </a:xfrm>
        </p:grpSpPr>
        <p:cxnSp>
          <p:nvCxnSpPr>
            <p:cNvPr id="6" name="直接箭头连接符 5"/>
            <p:cNvCxnSpPr/>
            <p:nvPr/>
          </p:nvCxnSpPr>
          <p:spPr>
            <a:xfrm rot="5400000" flipH="1" flipV="1">
              <a:off x="1892281" y="3607595"/>
              <a:ext cx="500066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000232" y="392906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57752" y="350043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].key==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0.00046 L 0.28923 0.00046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8001024" cy="77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序查找的算法如下（在顺序表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R[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中查找关键字为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的元素，成功时返回找到的元素的逻辑序号，失败时返回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00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785786" y="1714488"/>
            <a:ext cx="7175521" cy="2783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rIns="144000" bIns="144000">
            <a:spAutoFit/>
          </a:bodyPr>
          <a:lstStyle/>
          <a:p>
            <a:pPr algn="l"/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SeqSearch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&lt;n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R[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].key!=k)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从表头往后找</a:t>
            </a:r>
          </a:p>
          <a:p>
            <a:pPr algn="l"/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&gt;=n)	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0;</a:t>
            </a:r>
          </a:p>
          <a:p>
            <a:pPr algn="l"/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找到返回逻辑序号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6"/>
          <p:cNvSpPr txBox="1">
            <a:spLocks noChangeArrowheads="1"/>
          </p:cNvSpPr>
          <p:nvPr/>
        </p:nvSpPr>
        <p:spPr bwMode="auto">
          <a:xfrm>
            <a:off x="642910" y="1254392"/>
            <a:ext cx="6429420" cy="160310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个元素，等概率时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=1/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找到表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2000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时，需比较</a:t>
            </a:r>
            <a:r>
              <a:rPr kumimoji="1" lang="en-US" altLang="zh-CN" sz="20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因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此成功时的顺序查找的平均查找长度为：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500042"/>
            <a:ext cx="564360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情况下的平均查找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长度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——ASL</a:t>
            </a:r>
            <a:r>
              <a:rPr kumimoji="1" lang="zh-CN" altLang="en-US" sz="2200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</a:t>
            </a:r>
            <a:endParaRPr lang="zh-CN" altLang="en-US" sz="2200" baseline="-25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928662" y="3071810"/>
            <a:ext cx="4929222" cy="892346"/>
            <a:chOff x="1214414" y="2608092"/>
            <a:chExt cx="4929222" cy="892346"/>
          </a:xfrm>
        </p:grpSpPr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7422" y="2608092"/>
              <a:ext cx="3786214" cy="892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214414" y="28224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ASL</a:t>
              </a:r>
              <a:r>
                <a:rPr kumimoji="1" lang="zh-CN" altLang="en-US" sz="2000" baseline="-250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成功 </a:t>
              </a:r>
              <a:r>
                <a:rPr kumimoji="1" lang="en-US" altLang="zh-CN" sz="2000" smtClean="0">
                  <a:solidFill>
                    <a:schemeClr val="tx1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=</a:t>
              </a:r>
              <a:endParaRPr lang="zh-CN" altLang="en-US" sz="2000" smtClean="0">
                <a:solidFill>
                  <a:schemeClr val="tx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1285852" y="4035594"/>
            <a:ext cx="5143536" cy="971614"/>
            <a:chOff x="1571604" y="3714752"/>
            <a:chExt cx="5143536" cy="971614"/>
          </a:xfrm>
        </p:grpSpPr>
        <p:sp>
          <p:nvSpPr>
            <p:cNvPr id="11269" name="Text Box 1029"/>
            <p:cNvSpPr txBox="1">
              <a:spLocks noChangeArrowheads="1"/>
            </p:cNvSpPr>
            <p:nvPr/>
          </p:nvSpPr>
          <p:spPr bwMode="auto">
            <a:xfrm>
              <a:off x="1571604" y="4286256"/>
              <a:ext cx="51435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66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查找成功时的平均比较次数约为表长的</a:t>
              </a:r>
              <a:r>
                <a:rPr kumimoji="1" lang="zh-CN" altLang="en-US" sz="2000">
                  <a:solidFill>
                    <a:srgbClr val="0066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一</a:t>
              </a:r>
              <a:r>
                <a:rPr kumimoji="1" lang="zh-CN" altLang="en-US" sz="2000" smtClean="0">
                  <a:solidFill>
                    <a:srgbClr val="0066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半。</a:t>
              </a:r>
              <a:endParaRPr kumimoji="1" lang="zh-CN" altLang="en-US" sz="2000" dirty="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86182" y="3714752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00042"/>
            <a:ext cx="5857916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成功情况下的平均查找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长度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——ASL</a:t>
            </a:r>
            <a:r>
              <a:rPr kumimoji="1" lang="zh-CN" altLang="en-US" sz="2200" baseline="-25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不成功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291224"/>
            <a:ext cx="6143668" cy="1141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成功时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需要和表中所有元素都比较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一次。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kumimoji="1"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ASL</a:t>
            </a:r>
            <a:r>
              <a:rPr kumimoji="1" lang="zh-CN" altLang="en-US" sz="2000" baseline="-25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不成功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785918" y="2814576"/>
            <a:ext cx="5757866" cy="828738"/>
            <a:chOff x="1785918" y="2324393"/>
            <a:chExt cx="5757866" cy="828738"/>
          </a:xfrm>
        </p:grpSpPr>
        <p:sp>
          <p:nvSpPr>
            <p:cNvPr id="5" name="Text Box 28"/>
            <p:cNvSpPr txBox="1">
              <a:spLocks noChangeArrowheads="1"/>
            </p:cNvSpPr>
            <p:nvPr/>
          </p:nvSpPr>
          <p:spPr bwMode="auto">
            <a:xfrm>
              <a:off x="2214546" y="2753021"/>
              <a:ext cx="53292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 smtClean="0">
                  <a:solidFill>
                    <a:srgbClr val="0066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顺序查找的时间复杂度为</a:t>
              </a:r>
              <a:r>
                <a:rPr kumimoji="1" lang="en-US" altLang="zh-CN" sz="2000" dirty="0" smtClean="0">
                  <a:solidFill>
                    <a:srgbClr val="0066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O(</a:t>
              </a:r>
              <a:r>
                <a:rPr kumimoji="1" lang="en-US" altLang="zh-CN" sz="2000" i="1" dirty="0" smtClean="0">
                  <a:solidFill>
                    <a:srgbClr val="0066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n</a:t>
              </a:r>
              <a:r>
                <a:rPr kumimoji="1" lang="en-US" altLang="zh-CN" sz="2000" dirty="0" smtClean="0">
                  <a:solidFill>
                    <a:srgbClr val="0066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)</a:t>
              </a:r>
              <a:r>
                <a:rPr kumimoji="1" lang="zh-CN" altLang="en-US" sz="2000" dirty="0" smtClean="0">
                  <a:solidFill>
                    <a:srgbClr val="0066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 。</a:t>
              </a:r>
              <a:endParaRPr kumimoji="1" lang="zh-CN" altLang="en-US" sz="2000" dirty="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8" name="左弧形箭头 7"/>
            <p:cNvSpPr/>
            <p:nvPr/>
          </p:nvSpPr>
          <p:spPr>
            <a:xfrm>
              <a:off x="1785918" y="2324393"/>
              <a:ext cx="357190" cy="7143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939834"/>
            <a:ext cx="7643866" cy="3060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SeqSearch1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n,KeyType k)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R[n].key=k;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(R[i].key!=k)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从表头往后找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(i==n)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i+1;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找到返回逻辑序号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428604"/>
            <a:ext cx="8143932" cy="12648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可以在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的末尾增加一个关键字为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，称之为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哨兵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哨兵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查找过程不再需要判断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是否超界，从而提高查找速度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带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哨兵的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顺序查找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算法如下：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14282" y="142852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4316" y="571480"/>
            <a:ext cx="7858212" cy="168251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对含有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个元素的线性表采用顺序查找方法，假设查找成功和不成功的可能性相同，对每个元素的查找概率也相同，此时顺序查找的平均查找长度为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pt-BR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A.(n+1)/2	  B.(n+1)/4	  C.(n-1)/2	D.(3n+1)/4</a:t>
            </a:r>
            <a:endParaRPr lang="zh-CN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2571744"/>
            <a:ext cx="771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查找成功和不成功的概率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1/2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查找成功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每个元素的查找概率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(1/2)/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，查找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1≤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）比较次数为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，有：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成功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时，每个关键字都需要比较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次，有：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007648"/>
            <a:ext cx="2643206" cy="77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4844224"/>
            <a:ext cx="1285884" cy="65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5357826"/>
            <a:ext cx="4572031" cy="70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285852" y="621508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5720" y="1722731"/>
            <a:ext cx="8534400" cy="134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折半查找也称为二分查找，要求线性表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的元素必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须己按关键字值有序（</a:t>
            </a:r>
            <a:r>
              <a:rPr kumimoji="1" lang="zh-CN" altLang="en-US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或递减）排列。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endParaRPr kumimoji="1" lang="zh-CN" altLang="en-US" sz="2000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9810" name="Text Box 2" descr="蓝色面巾纸"/>
          <p:cNvSpPr txBox="1">
            <a:spLocks noChangeArrowheads="1"/>
          </p:cNvSpPr>
          <p:nvPr/>
        </p:nvSpPr>
        <p:spPr bwMode="auto">
          <a:xfrm>
            <a:off x="285720" y="285728"/>
            <a:ext cx="3071834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9.2.2 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折半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查找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1736" y="3743270"/>
            <a:ext cx="4000528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[0]  </a:t>
            </a:r>
            <a:r>
              <a:rPr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FF33CC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33CC"/>
                </a:solidFill>
                <a:latin typeface="Consolas" pitchFamily="49" charset="0"/>
                <a:cs typeface="Consolas" pitchFamily="49" charset="0"/>
              </a:rPr>
              <a:t>[mid]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-1]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54" y="327172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[mid].key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071538" y="4171898"/>
            <a:ext cx="7000924" cy="1471680"/>
            <a:chOff x="1071538" y="3500438"/>
            <a:chExt cx="7000924" cy="1471680"/>
          </a:xfrm>
        </p:grpSpPr>
        <p:sp>
          <p:nvSpPr>
            <p:cNvPr id="5" name="矩形 4"/>
            <p:cNvSpPr/>
            <p:nvPr/>
          </p:nvSpPr>
          <p:spPr>
            <a:xfrm>
              <a:off x="1071538" y="4543490"/>
              <a:ext cx="1857388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左区间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143636" y="4543490"/>
              <a:ext cx="178595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右区间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0800000" flipV="1">
              <a:off x="2357422" y="3500438"/>
              <a:ext cx="1143008" cy="1000130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42976" y="378619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[mid].key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H="1">
              <a:off x="5639970" y="3504038"/>
              <a:ext cx="1043052" cy="1035851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86512" y="381470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[mid].key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3929058" y="4000504"/>
              <a:ext cx="1000132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29124" y="385762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[mid].key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9058" y="457200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成功</a:t>
              </a:r>
              <a:endParaRPr lang="zh-CN" altLang="en-US" sz="1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8" name="Text Box 1026"/>
          <p:cNvSpPr txBox="1">
            <a:spLocks noChangeArrowheads="1"/>
          </p:cNvSpPr>
          <p:nvPr/>
        </p:nvSpPr>
        <p:spPr bwMode="auto">
          <a:xfrm>
            <a:off x="500034" y="1071546"/>
            <a:ext cx="2643206" cy="430887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、基本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折半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查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找</a:t>
            </a:r>
            <a:endParaRPr kumimoji="1"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52478" y="857232"/>
            <a:ext cx="68199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，在关键字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2,3,10,15,20,25,28,29,30,35,40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采用折半查找法查找关键字为</a:t>
            </a:r>
            <a:r>
              <a:rPr kumimoji="1" lang="en-US" altLang="zh-CN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的元素。	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11254" y="3478210"/>
            <a:ext cx="13176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关键字序列：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700338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75013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98750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275013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81425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356100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779838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356100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860925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435600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859338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435600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011863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516688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29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10275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516688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091363" y="3500438"/>
            <a:ext cx="360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7667625" y="3505200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7089775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667625" y="3073400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714348" y="2426609"/>
            <a:ext cx="3024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找关键字为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187450" y="5160963"/>
            <a:ext cx="640873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查找成功，关键字为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的元素的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逻辑序号为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关键字比较次数为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1255716" y="3071810"/>
            <a:ext cx="11017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物理下标：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8172450" y="3500438"/>
            <a:ext cx="3603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8172450" y="3068638"/>
            <a:ext cx="288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362575" y="4008438"/>
            <a:ext cx="504825" cy="636587"/>
            <a:chOff x="1972" y="2523"/>
            <a:chExt cx="318" cy="401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mid</a:t>
              </a:r>
            </a:p>
          </p:txBody>
        </p:sp>
      </p:grp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2555875" y="3416858"/>
            <a:ext cx="5945215" cy="36933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528888" y="4008438"/>
            <a:ext cx="504825" cy="636587"/>
            <a:chOff x="1519" y="2523"/>
            <a:chExt cx="318" cy="401"/>
          </a:xfrm>
        </p:grpSpPr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1655" y="2523"/>
              <a:ext cx="0" cy="18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1519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low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099425" y="4008438"/>
            <a:ext cx="504825" cy="636587"/>
            <a:chOff x="2517" y="2523"/>
            <a:chExt cx="318" cy="401"/>
          </a:xfrm>
        </p:grpSpPr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 flipV="1">
              <a:off x="2653" y="2523"/>
              <a:ext cx="0" cy="18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2517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high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708400" y="4008438"/>
            <a:ext cx="504825" cy="636587"/>
            <a:chOff x="1972" y="2523"/>
            <a:chExt cx="318" cy="401"/>
          </a:xfrm>
        </p:grpSpPr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 flipV="1">
              <a:off x="2108" y="2523"/>
              <a:ext cx="0" cy="18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1972" y="2750"/>
              <a:ext cx="3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mid</a:t>
              </a:r>
            </a:p>
          </p:txBody>
        </p:sp>
      </p:grp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2549530" y="3416858"/>
            <a:ext cx="2736850" cy="369332"/>
          </a:xfrm>
          <a:prstGeom prst="rect">
            <a:avLst/>
          </a:prstGeom>
          <a:solidFill>
            <a:schemeClr val="accent5">
              <a:lumMod val="60000"/>
              <a:lumOff val="40000"/>
              <a:alpha val="23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4140200" y="3432175"/>
            <a:ext cx="1079500" cy="369332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47"/>
          <p:cNvGrpSpPr/>
          <p:nvPr/>
        </p:nvGrpSpPr>
        <p:grpSpPr>
          <a:xfrm>
            <a:off x="4322763" y="4041484"/>
            <a:ext cx="504825" cy="1025009"/>
            <a:chOff x="4322763" y="4041484"/>
            <a:chExt cx="504825" cy="1025009"/>
          </a:xfrm>
        </p:grpSpPr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V="1">
              <a:off x="4572000" y="4041484"/>
              <a:ext cx="0" cy="7920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57" name="Text Box 49"/>
            <p:cNvSpPr txBox="1">
              <a:spLocks noChangeArrowheads="1"/>
            </p:cNvSpPr>
            <p:nvPr/>
          </p:nvSpPr>
          <p:spPr bwMode="auto">
            <a:xfrm>
              <a:off x="4322763" y="4789494"/>
              <a:ext cx="5048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mid</a:t>
              </a:r>
            </a:p>
          </p:txBody>
        </p:sp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395288" y="333375"/>
            <a:ext cx="2319324" cy="40011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折半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查找演示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19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43 0.02614 C -0.05 0.04094 -0.0724 0.05597 -0.11077 0.06499 C -0.14913 0.07401 -0.21702 0.08974 -0.25799 0.07979 C -0.29896 0.06985 -0.32778 0.0377 -0.3566 0.00579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3333 C 0.04791 0.04722 0.08889 0.05787 0.11944 0.0537 C 0.15 0.04954 0.16892 0.01736 0.18194 0.00787 " pathEditMode="fixed" rAng="0" ptsTypes="a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/>
      <p:bldP spid="17440" grpId="0" animBg="1"/>
      <p:bldP spid="17440" grpId="1" animBg="1"/>
      <p:bldP spid="17453" grpId="0" animBg="1"/>
      <p:bldP spid="17453" grpId="1" animBg="1"/>
      <p:bldP spid="174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95318" y="1892768"/>
            <a:ext cx="80343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组元素组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成的表或文件，而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个元素由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若干个数据项组成，并假设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个元素都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有一个能唯一标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识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该元素的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关键字。        </a:t>
            </a: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571472" y="1285860"/>
            <a:ext cx="2285986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、查找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的定义</a:t>
            </a:r>
          </a:p>
        </p:txBody>
      </p:sp>
      <p:sp>
        <p:nvSpPr>
          <p:cNvPr id="5" name="Text Box 8" descr="信纸"/>
          <p:cNvSpPr txBox="1">
            <a:spLocks noChangeArrowheads="1"/>
          </p:cNvSpPr>
          <p:nvPr/>
        </p:nvSpPr>
        <p:spPr bwMode="auto">
          <a:xfrm>
            <a:off x="2500298" y="285728"/>
            <a:ext cx="4071966" cy="52322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9.1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查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找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的基本概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念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714612" y="3214686"/>
            <a:ext cx="3000396" cy="78581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99702" y="4001298"/>
            <a:ext cx="3001190" cy="468495"/>
            <a:chOff x="3999702" y="4001298"/>
            <a:chExt cx="3001190" cy="468495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786182" y="421481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71934" y="4069683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查找关键字为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的元素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7290" y="4429132"/>
            <a:ext cx="3143272" cy="1944357"/>
            <a:chOff x="1357290" y="4429132"/>
            <a:chExt cx="3143272" cy="1944357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2786050" y="4572008"/>
              <a:ext cx="857256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357290" y="5357826"/>
              <a:ext cx="3143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若找到，表示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查找成功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，返回该元素的信息或该元素在表中的位置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57752" y="4429132"/>
            <a:ext cx="2500330" cy="2236602"/>
            <a:chOff x="4857752" y="4429132"/>
            <a:chExt cx="2500330" cy="2236602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H="1">
              <a:off x="4750595" y="4607727"/>
              <a:ext cx="857256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57752" y="5342295"/>
              <a:ext cx="25003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找不到，表示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查找不成功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（或者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查找失败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），返回相关的指示信息。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7158" y="401892"/>
            <a:ext cx="8286808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算法如下（在有序表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R[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中进行折半查找，成功时返回元素的逻辑序号，失败时返回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68313" y="1484313"/>
            <a:ext cx="7889901" cy="4385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n,KeyType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0,high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=n-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1,mid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当前区间存在元素时循环</a:t>
            </a: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mid=(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R[mid].key==k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查找成功返回其逻辑序号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k&lt;R[mid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R[low..mid-1]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high=mid-1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</a:t>
            </a:r>
            <a:r>
              <a:rPr lang="en-US" altLang="zh-CN" sz="1800" dirty="0" err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</a:t>
            </a: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000660" cy="44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二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分查找过程可用二叉树来描述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4929198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这样的二叉树称为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判定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比较树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000108"/>
            <a:ext cx="7072362" cy="117221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把当前查找区间的中间位置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上的元素作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为</a:t>
            </a:r>
            <a:r>
              <a:rPr kumimoji="1" lang="zh-CN" altLang="en-US" sz="2000" dirty="0" smtClean="0">
                <a:solidFill>
                  <a:srgbClr val="FF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根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；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左子表和右子表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中的元素分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别作为根的</a:t>
            </a:r>
            <a:r>
              <a:rPr kumimoji="1" lang="zh-CN" altLang="en-US" sz="2000" dirty="0" smtClean="0">
                <a:solidFill>
                  <a:srgbClr val="FF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左子树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和</a:t>
            </a:r>
            <a:r>
              <a:rPr kumimoji="1" lang="zh-CN" altLang="en-US" sz="2000" dirty="0" smtClean="0">
                <a:solidFill>
                  <a:srgbClr val="FF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右子树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3108" y="2357430"/>
            <a:ext cx="500066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14612" y="228599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R[mid]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928662" y="2784262"/>
            <a:ext cx="3214710" cy="1879170"/>
            <a:chOff x="928662" y="2784262"/>
            <a:chExt cx="3214710" cy="1879170"/>
          </a:xfrm>
        </p:grpSpPr>
        <p:sp>
          <p:nvSpPr>
            <p:cNvPr id="8" name="等腰三角形 7"/>
            <p:cNvSpPr/>
            <p:nvPr/>
          </p:nvSpPr>
          <p:spPr>
            <a:xfrm>
              <a:off x="1000100" y="3293968"/>
              <a:ext cx="1143008" cy="85725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429410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左子表查找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786050" y="3293968"/>
              <a:ext cx="1143008" cy="85725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4612" y="429410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右子表查找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4" name="直接连接符 13"/>
            <p:cNvCxnSpPr>
              <a:stCxn id="6" idx="3"/>
              <a:endCxn id="8" idx="0"/>
            </p:cNvCxnSpPr>
            <p:nvPr/>
          </p:nvCxnSpPr>
          <p:spPr>
            <a:xfrm rot="5400000">
              <a:off x="1639121" y="2716747"/>
              <a:ext cx="509705" cy="6447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5"/>
              <a:endCxn id="10" idx="0"/>
            </p:cNvCxnSpPr>
            <p:nvPr/>
          </p:nvCxnSpPr>
          <p:spPr>
            <a:xfrm rot="16200000" flipH="1">
              <a:off x="2708895" y="2645308"/>
              <a:ext cx="509705" cy="78761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14282" y="282339"/>
            <a:ext cx="24288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[0..10]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的二分查线的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判定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8"/>
          <p:cNvGrpSpPr/>
          <p:nvPr/>
        </p:nvGrpSpPr>
        <p:grpSpPr>
          <a:xfrm>
            <a:off x="1187419" y="2695575"/>
            <a:ext cx="1009650" cy="936625"/>
            <a:chOff x="1187419" y="2695575"/>
            <a:chExt cx="1009650" cy="936625"/>
          </a:xfrm>
        </p:grpSpPr>
        <p:sp>
          <p:nvSpPr>
            <p:cNvPr id="21507" name="Oval 3"/>
            <p:cNvSpPr>
              <a:spLocks noChangeAspect="1" noChangeArrowheads="1"/>
            </p:cNvSpPr>
            <p:nvPr/>
          </p:nvSpPr>
          <p:spPr bwMode="auto">
            <a:xfrm>
              <a:off x="1289019" y="32004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549369" y="2914650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1~1</a:t>
              </a:r>
            </a:p>
          </p:txBody>
        </p:sp>
        <p:sp>
          <p:nvSpPr>
            <p:cNvPr id="21520" name="Freeform 16"/>
            <p:cNvSpPr>
              <a:spLocks/>
            </p:cNvSpPr>
            <p:nvPr/>
          </p:nvSpPr>
          <p:spPr bwMode="auto">
            <a:xfrm>
              <a:off x="1187419" y="2709863"/>
              <a:ext cx="252413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1385857" y="2695575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3" name="组合 97"/>
          <p:cNvGrpSpPr/>
          <p:nvPr/>
        </p:nvGrpSpPr>
        <p:grpSpPr>
          <a:xfrm>
            <a:off x="820707" y="1846263"/>
            <a:ext cx="3106737" cy="935037"/>
            <a:chOff x="820707" y="1846263"/>
            <a:chExt cx="3106737" cy="935037"/>
          </a:xfrm>
        </p:grpSpPr>
        <p:sp>
          <p:nvSpPr>
            <p:cNvPr id="21516" name="Oval 12"/>
            <p:cNvSpPr>
              <a:spLocks noChangeAspect="1" noChangeArrowheads="1"/>
            </p:cNvSpPr>
            <p:nvPr/>
          </p:nvSpPr>
          <p:spPr bwMode="auto">
            <a:xfrm>
              <a:off x="820707" y="23495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262032" y="2263775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0~1</a:t>
              </a:r>
            </a:p>
          </p:txBody>
        </p:sp>
        <p:sp>
          <p:nvSpPr>
            <p:cNvPr id="21530" name="Oval 26"/>
            <p:cNvSpPr>
              <a:spLocks noChangeAspect="1" noChangeArrowheads="1"/>
            </p:cNvSpPr>
            <p:nvPr/>
          </p:nvSpPr>
          <p:spPr bwMode="auto">
            <a:xfrm>
              <a:off x="2838419" y="23495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3279744" y="2263775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3~4</a:t>
              </a: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1347757" y="1855788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40" name="Freeform 36"/>
            <p:cNvSpPr>
              <a:spLocks/>
            </p:cNvSpPr>
            <p:nvPr/>
          </p:nvSpPr>
          <p:spPr bwMode="auto">
            <a:xfrm>
              <a:off x="1155669" y="1885950"/>
              <a:ext cx="752475" cy="461665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312"/>
                </a:cxn>
              </a:cxnLst>
              <a:rect l="0" t="0" r="r" b="b"/>
              <a:pathLst>
                <a:path w="474" h="312">
                  <a:moveTo>
                    <a:pt x="474" y="0"/>
                  </a:moveTo>
                  <a:lnTo>
                    <a:pt x="0" y="31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41" name="Freeform 37"/>
            <p:cNvSpPr>
              <a:spLocks/>
            </p:cNvSpPr>
            <p:nvPr/>
          </p:nvSpPr>
          <p:spPr bwMode="auto">
            <a:xfrm>
              <a:off x="2270094" y="1876425"/>
              <a:ext cx="68580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42" name="Text Box 38"/>
            <p:cNvSpPr txBox="1">
              <a:spLocks noChangeArrowheads="1"/>
            </p:cNvSpPr>
            <p:nvPr/>
          </p:nvSpPr>
          <p:spPr bwMode="auto">
            <a:xfrm>
              <a:off x="2619344" y="18462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4" name="组合 104"/>
          <p:cNvGrpSpPr/>
          <p:nvPr/>
        </p:nvGrpSpPr>
        <p:grpSpPr>
          <a:xfrm>
            <a:off x="142844" y="2722563"/>
            <a:ext cx="8281988" cy="1637099"/>
            <a:chOff x="142844" y="2722563"/>
            <a:chExt cx="8281988" cy="1637099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008032" y="35734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803369" y="35607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12" name="Rectangle 8"/>
            <p:cNvSpPr>
              <a:spLocks noChangeAspect="1" noChangeArrowheads="1"/>
            </p:cNvSpPr>
            <p:nvPr/>
          </p:nvSpPr>
          <p:spPr bwMode="auto">
            <a:xfrm>
              <a:off x="665132" y="40699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0~1</a:t>
              </a:r>
            </a:p>
          </p:txBody>
        </p:sp>
        <p:sp>
          <p:nvSpPr>
            <p:cNvPr id="21513" name="Rectangle 9"/>
            <p:cNvSpPr>
              <a:spLocks noChangeAspect="1" noChangeArrowheads="1"/>
            </p:cNvSpPr>
            <p:nvPr/>
          </p:nvSpPr>
          <p:spPr bwMode="auto">
            <a:xfrm>
              <a:off x="1600169" y="40572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1~2</a:t>
              </a:r>
            </a:p>
          </p:txBody>
        </p:sp>
        <p:sp>
          <p:nvSpPr>
            <p:cNvPr id="21514" name="Freeform 10"/>
            <p:cNvSpPr>
              <a:spLocks/>
            </p:cNvSpPr>
            <p:nvPr/>
          </p:nvSpPr>
          <p:spPr bwMode="auto">
            <a:xfrm>
              <a:off x="1071539" y="3579963"/>
              <a:ext cx="271456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1655732" y="3560763"/>
              <a:ext cx="252413" cy="461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539719" y="27225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571473" y="2725885"/>
              <a:ext cx="303210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21" name="Rectangle 17"/>
            <p:cNvSpPr>
              <a:spLocks noChangeAspect="1" noChangeArrowheads="1"/>
            </p:cNvSpPr>
            <p:nvPr/>
          </p:nvSpPr>
          <p:spPr bwMode="auto">
            <a:xfrm>
              <a:off x="142844" y="3219063"/>
              <a:ext cx="865188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∞~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3025744" y="35734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3821082" y="35607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26" name="Rectangle 22"/>
            <p:cNvSpPr>
              <a:spLocks noChangeAspect="1" noChangeArrowheads="1"/>
            </p:cNvSpPr>
            <p:nvPr/>
          </p:nvSpPr>
          <p:spPr bwMode="auto">
            <a:xfrm>
              <a:off x="2682844" y="40699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3~4</a:t>
              </a:r>
            </a:p>
          </p:txBody>
        </p:sp>
        <p:sp>
          <p:nvSpPr>
            <p:cNvPr id="21527" name="Rectangle 23"/>
            <p:cNvSpPr>
              <a:spLocks noChangeAspect="1" noChangeArrowheads="1"/>
            </p:cNvSpPr>
            <p:nvPr/>
          </p:nvSpPr>
          <p:spPr bwMode="auto">
            <a:xfrm>
              <a:off x="3617882" y="40572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4~5</a:t>
              </a:r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3071802" y="3579963"/>
              <a:ext cx="288905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3673444" y="3560763"/>
              <a:ext cx="252413" cy="461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2557432" y="27225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33" name="Freeform 29"/>
            <p:cNvSpPr>
              <a:spLocks/>
            </p:cNvSpPr>
            <p:nvPr/>
          </p:nvSpPr>
          <p:spPr bwMode="auto">
            <a:xfrm>
              <a:off x="2643174" y="2725885"/>
              <a:ext cx="249220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5" name="Rectangle 31"/>
            <p:cNvSpPr>
              <a:spLocks noChangeAspect="1" noChangeArrowheads="1"/>
            </p:cNvSpPr>
            <p:nvPr/>
          </p:nvSpPr>
          <p:spPr bwMode="auto">
            <a:xfrm>
              <a:off x="2160557" y="3219063"/>
              <a:ext cx="865188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~3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5040282" y="35861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5835619" y="35734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48" name="Rectangle 44"/>
            <p:cNvSpPr>
              <a:spLocks noChangeAspect="1" noChangeArrowheads="1"/>
            </p:cNvSpPr>
            <p:nvPr/>
          </p:nvSpPr>
          <p:spPr bwMode="auto">
            <a:xfrm>
              <a:off x="4697382" y="40826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6~7</a:t>
              </a:r>
            </a:p>
          </p:txBody>
        </p:sp>
        <p:sp>
          <p:nvSpPr>
            <p:cNvPr id="21549" name="Rectangle 45"/>
            <p:cNvSpPr>
              <a:spLocks noChangeAspect="1" noChangeArrowheads="1"/>
            </p:cNvSpPr>
            <p:nvPr/>
          </p:nvSpPr>
          <p:spPr bwMode="auto">
            <a:xfrm>
              <a:off x="5632419" y="40699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7~8</a:t>
              </a:r>
            </a:p>
          </p:txBody>
        </p:sp>
        <p:sp>
          <p:nvSpPr>
            <p:cNvPr id="21550" name="Freeform 46"/>
            <p:cNvSpPr>
              <a:spLocks/>
            </p:cNvSpPr>
            <p:nvPr/>
          </p:nvSpPr>
          <p:spPr bwMode="auto">
            <a:xfrm>
              <a:off x="5072067" y="3586313"/>
              <a:ext cx="303178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1" name="Freeform 47"/>
            <p:cNvSpPr>
              <a:spLocks/>
            </p:cNvSpPr>
            <p:nvPr/>
          </p:nvSpPr>
          <p:spPr bwMode="auto">
            <a:xfrm>
              <a:off x="5687982" y="3573463"/>
              <a:ext cx="252413" cy="461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4571969" y="27352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55" name="Freeform 51"/>
            <p:cNvSpPr>
              <a:spLocks/>
            </p:cNvSpPr>
            <p:nvPr/>
          </p:nvSpPr>
          <p:spPr bwMode="auto">
            <a:xfrm>
              <a:off x="4643438" y="2732235"/>
              <a:ext cx="263494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7" name="Rectangle 53"/>
            <p:cNvSpPr>
              <a:spLocks noChangeAspect="1" noChangeArrowheads="1"/>
            </p:cNvSpPr>
            <p:nvPr/>
          </p:nvSpPr>
          <p:spPr bwMode="auto">
            <a:xfrm>
              <a:off x="4175094" y="3231763"/>
              <a:ext cx="865188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5~6</a:t>
              </a:r>
            </a:p>
          </p:txBody>
        </p:sp>
        <p:sp>
          <p:nvSpPr>
            <p:cNvPr id="21559" name="Text Box 55"/>
            <p:cNvSpPr txBox="1">
              <a:spLocks noChangeArrowheads="1"/>
            </p:cNvSpPr>
            <p:nvPr/>
          </p:nvSpPr>
          <p:spPr bwMode="auto">
            <a:xfrm>
              <a:off x="7057994" y="35861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61" name="Text Box 57"/>
            <p:cNvSpPr txBox="1">
              <a:spLocks noChangeArrowheads="1"/>
            </p:cNvSpPr>
            <p:nvPr/>
          </p:nvSpPr>
          <p:spPr bwMode="auto">
            <a:xfrm>
              <a:off x="7853332" y="35734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62" name="Rectangle 58"/>
            <p:cNvSpPr>
              <a:spLocks noChangeAspect="1" noChangeArrowheads="1"/>
            </p:cNvSpPr>
            <p:nvPr/>
          </p:nvSpPr>
          <p:spPr bwMode="auto">
            <a:xfrm>
              <a:off x="6715094" y="40826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9~10</a:t>
              </a:r>
            </a:p>
          </p:txBody>
        </p:sp>
        <p:sp>
          <p:nvSpPr>
            <p:cNvPr id="21563" name="Rectangle 59"/>
            <p:cNvSpPr>
              <a:spLocks noChangeAspect="1" noChangeArrowheads="1"/>
            </p:cNvSpPr>
            <p:nvPr/>
          </p:nvSpPr>
          <p:spPr bwMode="auto">
            <a:xfrm>
              <a:off x="7650132" y="4069963"/>
              <a:ext cx="77470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10~∞</a:t>
              </a:r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7143768" y="3586313"/>
              <a:ext cx="249189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7705694" y="3573463"/>
              <a:ext cx="252413" cy="461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67" name="Text Box 63"/>
            <p:cNvSpPr txBox="1">
              <a:spLocks noChangeArrowheads="1"/>
            </p:cNvSpPr>
            <p:nvPr/>
          </p:nvSpPr>
          <p:spPr bwMode="auto">
            <a:xfrm>
              <a:off x="6589682" y="27352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6643703" y="2732235"/>
              <a:ext cx="280942" cy="461665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0" y="324"/>
                </a:cxn>
              </a:cxnLst>
              <a:rect l="0" t="0" r="r" b="b"/>
              <a:pathLst>
                <a:path w="166" h="324">
                  <a:moveTo>
                    <a:pt x="166" y="0"/>
                  </a:moveTo>
                  <a:lnTo>
                    <a:pt x="0" y="32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71" name="Rectangle 67"/>
            <p:cNvSpPr>
              <a:spLocks noChangeAspect="1" noChangeArrowheads="1"/>
            </p:cNvSpPr>
            <p:nvPr/>
          </p:nvSpPr>
          <p:spPr bwMode="auto">
            <a:xfrm>
              <a:off x="6192807" y="3231763"/>
              <a:ext cx="865188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8</a:t>
              </a: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~9</a:t>
              </a:r>
            </a:p>
          </p:txBody>
        </p:sp>
      </p:grpSp>
      <p:grpSp>
        <p:nvGrpSpPr>
          <p:cNvPr id="5" name="组合 101"/>
          <p:cNvGrpSpPr/>
          <p:nvPr/>
        </p:nvGrpSpPr>
        <p:grpSpPr>
          <a:xfrm>
            <a:off x="5219669" y="2708275"/>
            <a:ext cx="1009650" cy="936625"/>
            <a:chOff x="5219669" y="2708275"/>
            <a:chExt cx="1009650" cy="936625"/>
          </a:xfrm>
        </p:grpSpPr>
        <p:sp>
          <p:nvSpPr>
            <p:cNvPr id="21543" name="Oval 39"/>
            <p:cNvSpPr>
              <a:spLocks noChangeAspect="1" noChangeArrowheads="1"/>
            </p:cNvSpPr>
            <p:nvPr/>
          </p:nvSpPr>
          <p:spPr bwMode="auto">
            <a:xfrm>
              <a:off x="5321269" y="32131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5581619" y="2927350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7~7</a:t>
              </a:r>
            </a:p>
          </p:txBody>
        </p:sp>
        <p:sp>
          <p:nvSpPr>
            <p:cNvPr id="21556" name="Freeform 52"/>
            <p:cNvSpPr>
              <a:spLocks/>
            </p:cNvSpPr>
            <p:nvPr/>
          </p:nvSpPr>
          <p:spPr bwMode="auto">
            <a:xfrm>
              <a:off x="5219669" y="2722563"/>
              <a:ext cx="252413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72" name="Text Box 68"/>
            <p:cNvSpPr txBox="1">
              <a:spLocks noChangeArrowheads="1"/>
            </p:cNvSpPr>
            <p:nvPr/>
          </p:nvSpPr>
          <p:spPr bwMode="auto">
            <a:xfrm>
              <a:off x="5418107" y="2708275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6" name="组合 103"/>
          <p:cNvGrpSpPr/>
          <p:nvPr/>
        </p:nvGrpSpPr>
        <p:grpSpPr>
          <a:xfrm>
            <a:off x="4781556" y="1858963"/>
            <a:ext cx="2867036" cy="935037"/>
            <a:chOff x="4781556" y="1858963"/>
            <a:chExt cx="2867036" cy="935037"/>
          </a:xfrm>
        </p:grpSpPr>
        <p:sp>
          <p:nvSpPr>
            <p:cNvPr id="21576" name="Freeform 72"/>
            <p:cNvSpPr>
              <a:spLocks/>
            </p:cNvSpPr>
            <p:nvPr/>
          </p:nvSpPr>
          <p:spPr bwMode="auto">
            <a:xfrm>
              <a:off x="6302344" y="1889125"/>
              <a:ext cx="685800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312"/>
                </a:cxn>
              </a:cxnLst>
              <a:rect l="0" t="0" r="r" b="b"/>
              <a:pathLst>
                <a:path w="432" h="312">
                  <a:moveTo>
                    <a:pt x="0" y="0"/>
                  </a:moveTo>
                  <a:lnTo>
                    <a:pt x="432" y="31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52" name="Oval 48"/>
            <p:cNvSpPr>
              <a:spLocks noChangeAspect="1" noChangeArrowheads="1"/>
            </p:cNvSpPr>
            <p:nvPr/>
          </p:nvSpPr>
          <p:spPr bwMode="auto">
            <a:xfrm>
              <a:off x="4852957" y="23622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1554" name="Text Box 50"/>
            <p:cNvSpPr txBox="1">
              <a:spLocks noChangeArrowheads="1"/>
            </p:cNvSpPr>
            <p:nvPr/>
          </p:nvSpPr>
          <p:spPr bwMode="auto">
            <a:xfrm>
              <a:off x="4781556" y="2071678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6~7</a:t>
              </a:r>
            </a:p>
          </p:txBody>
        </p:sp>
        <p:sp>
          <p:nvSpPr>
            <p:cNvPr id="21566" name="Oval 62"/>
            <p:cNvSpPr>
              <a:spLocks noChangeAspect="1" noChangeArrowheads="1"/>
            </p:cNvSpPr>
            <p:nvPr/>
          </p:nvSpPr>
          <p:spPr bwMode="auto">
            <a:xfrm>
              <a:off x="6870669" y="23622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7000892" y="2071678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9~10</a:t>
              </a:r>
            </a:p>
          </p:txBody>
        </p:sp>
        <p:sp>
          <p:nvSpPr>
            <p:cNvPr id="21574" name="Text Box 70"/>
            <p:cNvSpPr txBox="1">
              <a:spLocks noChangeArrowheads="1"/>
            </p:cNvSpPr>
            <p:nvPr/>
          </p:nvSpPr>
          <p:spPr bwMode="auto">
            <a:xfrm>
              <a:off x="5380007" y="1868488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75" name="Freeform 71"/>
            <p:cNvSpPr>
              <a:spLocks/>
            </p:cNvSpPr>
            <p:nvPr/>
          </p:nvSpPr>
          <p:spPr bwMode="auto">
            <a:xfrm>
              <a:off x="5187919" y="1898650"/>
              <a:ext cx="752475" cy="461665"/>
            </a:xfrm>
            <a:custGeom>
              <a:avLst/>
              <a:gdLst/>
              <a:ahLst/>
              <a:cxnLst>
                <a:cxn ang="0">
                  <a:pos x="474" y="0"/>
                </a:cxn>
                <a:cxn ang="0">
                  <a:pos x="0" y="312"/>
                </a:cxn>
              </a:cxnLst>
              <a:rect l="0" t="0" r="r" b="b"/>
              <a:pathLst>
                <a:path w="474" h="312">
                  <a:moveTo>
                    <a:pt x="474" y="0"/>
                  </a:moveTo>
                  <a:lnTo>
                    <a:pt x="0" y="31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77" name="Text Box 73"/>
            <p:cNvSpPr txBox="1">
              <a:spLocks noChangeArrowheads="1"/>
            </p:cNvSpPr>
            <p:nvPr/>
          </p:nvSpPr>
          <p:spPr bwMode="auto">
            <a:xfrm>
              <a:off x="6651594" y="185896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7" name="组合 95"/>
          <p:cNvGrpSpPr/>
          <p:nvPr/>
        </p:nvGrpSpPr>
        <p:grpSpPr>
          <a:xfrm>
            <a:off x="3960782" y="253821"/>
            <a:ext cx="687414" cy="727254"/>
            <a:chOff x="3960782" y="253821"/>
            <a:chExt cx="687414" cy="727254"/>
          </a:xfrm>
        </p:grpSpPr>
        <p:sp>
          <p:nvSpPr>
            <p:cNvPr id="21578" name="Oval 74"/>
            <p:cNvSpPr>
              <a:spLocks noChangeAspect="1" noChangeArrowheads="1"/>
            </p:cNvSpPr>
            <p:nvPr/>
          </p:nvSpPr>
          <p:spPr bwMode="auto">
            <a:xfrm>
              <a:off x="3960782" y="54927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1579" name="Text Box 75"/>
            <p:cNvSpPr txBox="1">
              <a:spLocks noChangeArrowheads="1"/>
            </p:cNvSpPr>
            <p:nvPr/>
          </p:nvSpPr>
          <p:spPr bwMode="auto">
            <a:xfrm>
              <a:off x="4000496" y="253821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0~10</a:t>
              </a:r>
            </a:p>
          </p:txBody>
        </p:sp>
      </p:grpSp>
      <p:grpSp>
        <p:nvGrpSpPr>
          <p:cNvPr id="8" name="组合 96"/>
          <p:cNvGrpSpPr/>
          <p:nvPr/>
        </p:nvGrpSpPr>
        <p:grpSpPr>
          <a:xfrm>
            <a:off x="1871632" y="811213"/>
            <a:ext cx="4772070" cy="1177925"/>
            <a:chOff x="1871632" y="811213"/>
            <a:chExt cx="4772070" cy="1177925"/>
          </a:xfrm>
        </p:grpSpPr>
        <p:sp>
          <p:nvSpPr>
            <p:cNvPr id="21508" name="Oval 4"/>
            <p:cNvSpPr>
              <a:spLocks noChangeAspect="1" noChangeArrowheads="1"/>
            </p:cNvSpPr>
            <p:nvPr/>
          </p:nvSpPr>
          <p:spPr bwMode="auto">
            <a:xfrm>
              <a:off x="1871632" y="1544638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871632" y="1209115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0~4</a:t>
              </a:r>
            </a:p>
          </p:txBody>
        </p:sp>
        <p:sp>
          <p:nvSpPr>
            <p:cNvPr id="21544" name="Oval 40"/>
            <p:cNvSpPr>
              <a:spLocks noChangeAspect="1" noChangeArrowheads="1"/>
            </p:cNvSpPr>
            <p:nvPr/>
          </p:nvSpPr>
          <p:spPr bwMode="auto">
            <a:xfrm>
              <a:off x="5903882" y="1557338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1560" name="Text Box 56"/>
            <p:cNvSpPr txBox="1">
              <a:spLocks noChangeArrowheads="1"/>
            </p:cNvSpPr>
            <p:nvPr/>
          </p:nvSpPr>
          <p:spPr bwMode="auto">
            <a:xfrm>
              <a:off x="5996002" y="1264662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smtClean="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6~10</a:t>
              </a:r>
              <a:endParaRPr lang="en-US" altLang="zh-CN" sz="1600">
                <a:solidFill>
                  <a:srgbClr val="CC00CC"/>
                </a:solidFill>
                <a:latin typeface="Consolas" pitchFamily="49" charset="0"/>
                <a:ea typeface="黑体" pitchFamily="2" charset="-122"/>
                <a:cs typeface="Consolas" pitchFamily="49" charset="0"/>
              </a:endParaRPr>
            </a:p>
          </p:txBody>
        </p:sp>
        <p:sp>
          <p:nvSpPr>
            <p:cNvPr id="21580" name="Text Box 76"/>
            <p:cNvSpPr txBox="1">
              <a:spLocks noChangeArrowheads="1"/>
            </p:cNvSpPr>
            <p:nvPr/>
          </p:nvSpPr>
          <p:spPr bwMode="auto">
            <a:xfrm>
              <a:off x="3022569" y="811213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&lt;</a:t>
              </a:r>
            </a:p>
          </p:txBody>
        </p:sp>
        <p:sp>
          <p:nvSpPr>
            <p:cNvPr id="21581" name="Freeform 77"/>
            <p:cNvSpPr>
              <a:spLocks/>
            </p:cNvSpPr>
            <p:nvPr/>
          </p:nvSpPr>
          <p:spPr bwMode="auto">
            <a:xfrm>
              <a:off x="2285984" y="838200"/>
              <a:ext cx="1682735" cy="804850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0" y="488"/>
                </a:cxn>
              </a:cxnLst>
              <a:rect l="0" t="0" r="r" b="b"/>
              <a:pathLst>
                <a:path w="1064" h="488">
                  <a:moveTo>
                    <a:pt x="1064" y="0"/>
                  </a:moveTo>
                  <a:lnTo>
                    <a:pt x="0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square"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82" name="Freeform 78"/>
            <p:cNvSpPr>
              <a:spLocks/>
            </p:cNvSpPr>
            <p:nvPr/>
          </p:nvSpPr>
          <p:spPr bwMode="auto">
            <a:xfrm>
              <a:off x="4400518" y="825500"/>
              <a:ext cx="1671679" cy="746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472"/>
                </a:cxn>
              </a:cxnLst>
              <a:rect l="0" t="0" r="r" b="b"/>
              <a:pathLst>
                <a:path w="1000" h="472">
                  <a:moveTo>
                    <a:pt x="0" y="0"/>
                  </a:moveTo>
                  <a:lnTo>
                    <a:pt x="1000" y="47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83" name="Text Box 79"/>
            <p:cNvSpPr txBox="1">
              <a:spLocks noChangeArrowheads="1"/>
            </p:cNvSpPr>
            <p:nvPr/>
          </p:nvSpPr>
          <p:spPr bwMode="auto">
            <a:xfrm>
              <a:off x="5183157" y="850900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</p:grpSp>
      <p:grpSp>
        <p:nvGrpSpPr>
          <p:cNvPr id="9" name="组合 102"/>
          <p:cNvGrpSpPr/>
          <p:nvPr/>
        </p:nvGrpSpPr>
        <p:grpSpPr>
          <a:xfrm>
            <a:off x="7237382" y="2722563"/>
            <a:ext cx="1187450" cy="922337"/>
            <a:chOff x="7237382" y="2722563"/>
            <a:chExt cx="1187450" cy="922337"/>
          </a:xfrm>
        </p:grpSpPr>
        <p:sp>
          <p:nvSpPr>
            <p:cNvPr id="21558" name="Oval 54"/>
            <p:cNvSpPr>
              <a:spLocks noChangeAspect="1" noChangeArrowheads="1"/>
            </p:cNvSpPr>
            <p:nvPr/>
          </p:nvSpPr>
          <p:spPr bwMode="auto">
            <a:xfrm>
              <a:off x="7338982" y="32131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1570" name="Freeform 66"/>
            <p:cNvSpPr>
              <a:spLocks/>
            </p:cNvSpPr>
            <p:nvPr/>
          </p:nvSpPr>
          <p:spPr bwMode="auto">
            <a:xfrm>
              <a:off x="7237382" y="2722563"/>
              <a:ext cx="252412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73" name="Text Box 69"/>
            <p:cNvSpPr txBox="1">
              <a:spLocks noChangeArrowheads="1"/>
            </p:cNvSpPr>
            <p:nvPr/>
          </p:nvSpPr>
          <p:spPr bwMode="auto">
            <a:xfrm>
              <a:off x="7486619" y="2781300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84" name="Text Box 80"/>
            <p:cNvSpPr txBox="1">
              <a:spLocks noChangeArrowheads="1"/>
            </p:cNvSpPr>
            <p:nvPr/>
          </p:nvSpPr>
          <p:spPr bwMode="auto">
            <a:xfrm>
              <a:off x="7777132" y="3068638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10~10</a:t>
              </a:r>
            </a:p>
          </p:txBody>
        </p:sp>
      </p:grpSp>
      <p:grpSp>
        <p:nvGrpSpPr>
          <p:cNvPr id="10" name="组合 99"/>
          <p:cNvGrpSpPr/>
          <p:nvPr/>
        </p:nvGrpSpPr>
        <p:grpSpPr>
          <a:xfrm>
            <a:off x="3205132" y="2709863"/>
            <a:ext cx="1114425" cy="922337"/>
            <a:chOff x="3205132" y="2709863"/>
            <a:chExt cx="1114425" cy="922337"/>
          </a:xfrm>
        </p:grpSpPr>
        <p:sp>
          <p:nvSpPr>
            <p:cNvPr id="21522" name="Oval 18"/>
            <p:cNvSpPr>
              <a:spLocks noChangeAspect="1" noChangeArrowheads="1"/>
            </p:cNvSpPr>
            <p:nvPr/>
          </p:nvSpPr>
          <p:spPr bwMode="auto">
            <a:xfrm>
              <a:off x="3306732" y="3200400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1534" name="Freeform 30"/>
            <p:cNvSpPr>
              <a:spLocks/>
            </p:cNvSpPr>
            <p:nvPr/>
          </p:nvSpPr>
          <p:spPr bwMode="auto">
            <a:xfrm>
              <a:off x="3205132" y="2709863"/>
              <a:ext cx="252412" cy="4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9" y="309"/>
                </a:cxn>
              </a:cxnLst>
              <a:rect l="0" t="0" r="r" b="b"/>
              <a:pathLst>
                <a:path w="159" h="309">
                  <a:moveTo>
                    <a:pt x="0" y="0"/>
                  </a:moveTo>
                  <a:lnTo>
                    <a:pt x="159" y="30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3454369" y="2768600"/>
              <a:ext cx="28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B0F0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&gt;</a:t>
              </a:r>
            </a:p>
          </p:txBody>
        </p:sp>
        <p:sp>
          <p:nvSpPr>
            <p:cNvPr id="21585" name="Text Box 81"/>
            <p:cNvSpPr txBox="1">
              <a:spLocks noChangeArrowheads="1"/>
            </p:cNvSpPr>
            <p:nvPr/>
          </p:nvSpPr>
          <p:spPr bwMode="auto">
            <a:xfrm>
              <a:off x="3671857" y="2979738"/>
              <a:ext cx="6477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CC00CC"/>
                  </a:solidFill>
                  <a:latin typeface="Consolas" pitchFamily="49" charset="0"/>
                  <a:ea typeface="黑体" pitchFamily="2" charset="-122"/>
                  <a:cs typeface="Consolas" pitchFamily="49" charset="0"/>
                </a:rPr>
                <a:t>4~4</a:t>
              </a:r>
            </a:p>
          </p:txBody>
        </p:sp>
      </p:grp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642910" y="5357826"/>
            <a:ext cx="57864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外部结点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即查找失败对应的结点，是虚拟的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个关键字：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内部结点为</a:t>
            </a:r>
            <a:r>
              <a:rPr lang="en-US" altLang="zh-CN" sz="20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个，外部结点为</a:t>
            </a:r>
            <a:r>
              <a:rPr lang="en-US" altLang="zh-CN" sz="2000" i="1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endParaRPr lang="zh-CN" altLang="en-US" sz="2000" dirty="0">
              <a:solidFill>
                <a:srgbClr val="CC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1" name="组合 87"/>
          <p:cNvGrpSpPr/>
          <p:nvPr/>
        </p:nvGrpSpPr>
        <p:grpSpPr>
          <a:xfrm>
            <a:off x="8393109" y="642918"/>
            <a:ext cx="671864" cy="3071834"/>
            <a:chOff x="8393109" y="642918"/>
            <a:chExt cx="671864" cy="3071834"/>
          </a:xfrm>
        </p:grpSpPr>
        <p:sp>
          <p:nvSpPr>
            <p:cNvPr id="86" name="右大括号 85"/>
            <p:cNvSpPr/>
            <p:nvPr/>
          </p:nvSpPr>
          <p:spPr>
            <a:xfrm>
              <a:off x="8393109" y="642918"/>
              <a:ext cx="144000" cy="307183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572530" y="152557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内部结点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93"/>
          <p:cNvGrpSpPr/>
          <p:nvPr/>
        </p:nvGrpSpPr>
        <p:grpSpPr>
          <a:xfrm>
            <a:off x="3786182" y="4429132"/>
            <a:ext cx="1285884" cy="642942"/>
            <a:chOff x="3786182" y="4429132"/>
            <a:chExt cx="1285884" cy="642942"/>
          </a:xfrm>
        </p:grpSpPr>
        <p:sp>
          <p:nvSpPr>
            <p:cNvPr id="89" name="TextBox 88"/>
            <p:cNvSpPr txBox="1"/>
            <p:nvPr/>
          </p:nvSpPr>
          <p:spPr>
            <a:xfrm>
              <a:off x="3786182" y="467196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rot="16200000" flipV="1">
              <a:off x="3857620" y="4429132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5400000" flipH="1" flipV="1">
              <a:off x="4786314" y="4500570"/>
              <a:ext cx="21431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848600" cy="334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9.1】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对于给定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个数据元素的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表：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(2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40)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二分查找，试问：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0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的元素，将依次与表中哪些元素比较？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0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的元素，将依次与哪些元素比较？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）假设查找表中每个元素的概率相同，求</a:t>
            </a:r>
            <a:r>
              <a:rPr kumimoji="1" lang="zh-CN" altLang="en-US" sz="20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查找成功时的平均查找长度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20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查找不成功时的平均查找长度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28596" y="4396152"/>
            <a:ext cx="8143932" cy="83521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元素，依次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与表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25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20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元素比较，共比较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次。</a:t>
            </a:r>
            <a:endParaRPr kumimoji="1" lang="zh-CN" altLang="en-US" sz="2000" b="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2458424" y="361192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924514" y="228731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2083774" y="293120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4072594" y="361192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697944" y="293120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684224" y="362208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6150314" y="229747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5309574" y="294136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7298394" y="362208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923744" y="294136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74"/>
          <p:cNvSpPr>
            <a:spLocks noChangeAspect="1" noChangeArrowheads="1"/>
          </p:cNvSpPr>
          <p:nvPr/>
        </p:nvSpPr>
        <p:spPr bwMode="auto">
          <a:xfrm>
            <a:off x="4595834" y="1491024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8001024" y="1447524"/>
            <a:ext cx="144000" cy="2520000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80445" y="2038698"/>
            <a:ext cx="492443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内部结点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844" y="928670"/>
            <a:ext cx="150019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判定树：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39" name="直接连接符 38"/>
          <p:cNvCxnSpPr>
            <a:stCxn id="44" idx="2"/>
            <a:endCxn id="11" idx="7"/>
          </p:cNvCxnSpPr>
          <p:nvPr/>
        </p:nvCxnSpPr>
        <p:spPr>
          <a:xfrm rot="10800000" flipV="1">
            <a:off x="3293250" y="1707023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1" idx="3"/>
            <a:endCxn id="13" idx="7"/>
          </p:cNvCxnSpPr>
          <p:nvPr/>
        </p:nvCxnSpPr>
        <p:spPr>
          <a:xfrm rot="5400000">
            <a:off x="2550934" y="2557624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1" idx="5"/>
            <a:endCxn id="18" idx="1"/>
          </p:cNvCxnSpPr>
          <p:nvPr/>
        </p:nvCxnSpPr>
        <p:spPr>
          <a:xfrm rot="16200000" flipH="1">
            <a:off x="3358019" y="2591279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5"/>
            <a:endCxn id="16" idx="0"/>
          </p:cNvCxnSpPr>
          <p:nvPr/>
        </p:nvCxnSpPr>
        <p:spPr>
          <a:xfrm rot="16200000" flipH="1">
            <a:off x="4021644" y="3344973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5"/>
            <a:endCxn id="10" idx="0"/>
          </p:cNvCxnSpPr>
          <p:nvPr/>
        </p:nvCxnSpPr>
        <p:spPr>
          <a:xfrm rot="16200000" flipH="1">
            <a:off x="2407474" y="3344973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4" idx="6"/>
            <a:endCxn id="28" idx="1"/>
          </p:cNvCxnSpPr>
          <p:nvPr/>
        </p:nvCxnSpPr>
        <p:spPr>
          <a:xfrm>
            <a:off x="5027834" y="1707024"/>
            <a:ext cx="1185745" cy="6537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8" idx="3"/>
            <a:endCxn id="30" idx="7"/>
          </p:cNvCxnSpPr>
          <p:nvPr/>
        </p:nvCxnSpPr>
        <p:spPr>
          <a:xfrm rot="5400000">
            <a:off x="5776734" y="2567784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8" idx="5"/>
            <a:endCxn id="35" idx="1"/>
          </p:cNvCxnSpPr>
          <p:nvPr/>
        </p:nvCxnSpPr>
        <p:spPr>
          <a:xfrm rot="16200000" flipH="1">
            <a:off x="6583819" y="2601439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0" idx="5"/>
            <a:endCxn id="27" idx="0"/>
          </p:cNvCxnSpPr>
          <p:nvPr/>
        </p:nvCxnSpPr>
        <p:spPr>
          <a:xfrm rot="16200000" flipH="1">
            <a:off x="5633274" y="3355133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5" idx="5"/>
            <a:endCxn id="33" idx="0"/>
          </p:cNvCxnSpPr>
          <p:nvPr/>
        </p:nvCxnSpPr>
        <p:spPr>
          <a:xfrm rot="16200000" flipH="1">
            <a:off x="7247444" y="3355133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00232" y="42860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40)</a:t>
            </a:r>
            <a:endParaRPr lang="zh-CN" altLang="en-US" sz="2000"/>
          </a:p>
        </p:txBody>
      </p:sp>
      <p:sp>
        <p:nvSpPr>
          <p:cNvPr id="68" name="下箭头 67"/>
          <p:cNvSpPr/>
          <p:nvPr/>
        </p:nvSpPr>
        <p:spPr>
          <a:xfrm>
            <a:off x="4714876" y="928670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143108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51640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0364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71868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71934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3438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63600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15008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15074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15140" y="11160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46452" y="11160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rot="10800000" flipV="1">
            <a:off x="3428992" y="1857364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3428992" y="2571744"/>
            <a:ext cx="433610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6200000" flipH="1">
            <a:off x="4065831" y="3280021"/>
            <a:ext cx="428628" cy="29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组合 47"/>
          <p:cNvGrpSpPr/>
          <p:nvPr/>
        </p:nvGrpSpPr>
        <p:grpSpPr>
          <a:xfrm>
            <a:off x="1285852" y="5243468"/>
            <a:ext cx="2571768" cy="685862"/>
            <a:chOff x="1785918" y="5214950"/>
            <a:chExt cx="2571768" cy="685862"/>
          </a:xfrm>
        </p:grpSpPr>
        <p:sp>
          <p:nvSpPr>
            <p:cNvPr id="45" name="上箭头 44"/>
            <p:cNvSpPr/>
            <p:nvPr/>
          </p:nvSpPr>
          <p:spPr>
            <a:xfrm>
              <a:off x="2571736" y="5214950"/>
              <a:ext cx="142876" cy="214314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5918" y="5500702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关键字比较的个数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1" grpId="0" animBg="1"/>
      <p:bldP spid="16" grpId="0" animBg="1"/>
      <p:bldP spid="18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38198" y="4631304"/>
            <a:ext cx="8591520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）若查找给定值为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的元素，依次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元素比较，共比较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次。     </a:t>
            </a:r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1988510" y="31210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2454600" y="179639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12"/>
          <p:cNvSpPr>
            <a:spLocks noChangeAspect="1" noChangeArrowheads="1"/>
          </p:cNvSpPr>
          <p:nvPr/>
        </p:nvSpPr>
        <p:spPr bwMode="auto">
          <a:xfrm>
            <a:off x="1613860" y="2440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Oval 18"/>
          <p:cNvSpPr>
            <a:spLocks noChangeAspect="1" noChangeArrowheads="1"/>
          </p:cNvSpPr>
          <p:nvPr/>
        </p:nvSpPr>
        <p:spPr bwMode="auto">
          <a:xfrm>
            <a:off x="3602680" y="31210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26"/>
          <p:cNvSpPr>
            <a:spLocks noChangeAspect="1" noChangeArrowheads="1"/>
          </p:cNvSpPr>
          <p:nvPr/>
        </p:nvSpPr>
        <p:spPr bwMode="auto">
          <a:xfrm>
            <a:off x="3228030" y="2440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39"/>
          <p:cNvSpPr>
            <a:spLocks noChangeAspect="1" noChangeArrowheads="1"/>
          </p:cNvSpPr>
          <p:nvPr/>
        </p:nvSpPr>
        <p:spPr bwMode="auto">
          <a:xfrm>
            <a:off x="5214310" y="31311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40"/>
          <p:cNvSpPr>
            <a:spLocks noChangeAspect="1" noChangeArrowheads="1"/>
          </p:cNvSpPr>
          <p:nvPr/>
        </p:nvSpPr>
        <p:spPr bwMode="auto">
          <a:xfrm>
            <a:off x="5680400" y="18065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8"/>
          <p:cNvSpPr>
            <a:spLocks noChangeAspect="1" noChangeArrowheads="1"/>
          </p:cNvSpPr>
          <p:nvPr/>
        </p:nvSpPr>
        <p:spPr bwMode="auto">
          <a:xfrm>
            <a:off x="4839660" y="24504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4"/>
          <p:cNvSpPr>
            <a:spLocks noChangeAspect="1" noChangeArrowheads="1"/>
          </p:cNvSpPr>
          <p:nvPr/>
        </p:nvSpPr>
        <p:spPr bwMode="auto">
          <a:xfrm>
            <a:off x="6828480" y="31311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62"/>
          <p:cNvSpPr>
            <a:spLocks noChangeAspect="1" noChangeArrowheads="1"/>
          </p:cNvSpPr>
          <p:nvPr/>
        </p:nvSpPr>
        <p:spPr bwMode="auto">
          <a:xfrm>
            <a:off x="6453830" y="24504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48939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2~3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37427" y="38484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3~10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071567" y="317789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10356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15~20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851597" y="38484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20~25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685737" y="3177887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4715197" y="386877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28~29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45"/>
          <p:cNvSpPr>
            <a:spLocks noChangeArrowheads="1"/>
          </p:cNvSpPr>
          <p:nvPr/>
        </p:nvSpPr>
        <p:spPr bwMode="auto">
          <a:xfrm>
            <a:off x="546322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29~30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4297367" y="31880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25~28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58"/>
          <p:cNvSpPr>
            <a:spLocks noChangeArrowheads="1"/>
          </p:cNvSpPr>
          <p:nvPr/>
        </p:nvSpPr>
        <p:spPr bwMode="auto">
          <a:xfrm>
            <a:off x="6329367" y="386877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35~40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707739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&gt;40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67"/>
          <p:cNvSpPr>
            <a:spLocks noChangeArrowheads="1"/>
          </p:cNvSpPr>
          <p:nvPr/>
        </p:nvSpPr>
        <p:spPr bwMode="auto">
          <a:xfrm>
            <a:off x="5911537" y="31880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30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74"/>
          <p:cNvSpPr>
            <a:spLocks noChangeAspect="1" noChangeArrowheads="1"/>
          </p:cNvSpPr>
          <p:nvPr/>
        </p:nvSpPr>
        <p:spPr bwMode="auto">
          <a:xfrm>
            <a:off x="4125920" y="10001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43866" y="2857496"/>
            <a:ext cx="121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外部结点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0" name="直接箭头连接符 49"/>
          <p:cNvCxnSpPr>
            <a:stCxn id="49" idx="2"/>
          </p:cNvCxnSpPr>
          <p:nvPr/>
        </p:nvCxnSpPr>
        <p:spPr>
          <a:xfrm rot="5400000">
            <a:off x="7683180" y="3218297"/>
            <a:ext cx="528584" cy="607203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1"/>
            <a:endCxn id="43" idx="3"/>
          </p:cNvCxnSpPr>
          <p:nvPr/>
        </p:nvCxnSpPr>
        <p:spPr>
          <a:xfrm rot="10800000" flipV="1">
            <a:off x="6559538" y="3057550"/>
            <a:ext cx="1084329" cy="292505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8596" y="500042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带外部结点的判定树：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直接连接符 53"/>
          <p:cNvCxnSpPr>
            <a:stCxn id="46" idx="2"/>
            <a:endCxn id="5" idx="7"/>
          </p:cNvCxnSpPr>
          <p:nvPr/>
        </p:nvCxnSpPr>
        <p:spPr>
          <a:xfrm rot="10800000" flipV="1">
            <a:off x="2823336" y="1216107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6" idx="6"/>
            <a:endCxn id="14" idx="1"/>
          </p:cNvCxnSpPr>
          <p:nvPr/>
        </p:nvCxnSpPr>
        <p:spPr>
          <a:xfrm>
            <a:off x="4557920" y="1216108"/>
            <a:ext cx="1185745" cy="6537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" idx="3"/>
            <a:endCxn id="6" idx="7"/>
          </p:cNvCxnSpPr>
          <p:nvPr/>
        </p:nvCxnSpPr>
        <p:spPr>
          <a:xfrm rot="5400000">
            <a:off x="2081020" y="206670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" idx="5"/>
            <a:endCxn id="9" idx="1"/>
          </p:cNvCxnSpPr>
          <p:nvPr/>
        </p:nvCxnSpPr>
        <p:spPr>
          <a:xfrm rot="16200000" flipH="1">
            <a:off x="2888105" y="210036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" idx="3"/>
            <a:endCxn id="25" idx="0"/>
          </p:cNvCxnSpPr>
          <p:nvPr/>
        </p:nvCxnSpPr>
        <p:spPr>
          <a:xfrm rot="5400000">
            <a:off x="1351910" y="285268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" idx="5"/>
            <a:endCxn id="4" idx="0"/>
          </p:cNvCxnSpPr>
          <p:nvPr/>
        </p:nvCxnSpPr>
        <p:spPr>
          <a:xfrm rot="16200000" flipH="1">
            <a:off x="1937560" y="285405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" idx="3"/>
            <a:endCxn id="20" idx="0"/>
          </p:cNvCxnSpPr>
          <p:nvPr/>
        </p:nvCxnSpPr>
        <p:spPr>
          <a:xfrm rot="5400000">
            <a:off x="1748150" y="355499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" idx="5"/>
            <a:endCxn id="21" idx="0"/>
          </p:cNvCxnSpPr>
          <p:nvPr/>
        </p:nvCxnSpPr>
        <p:spPr>
          <a:xfrm rot="16200000" flipH="1">
            <a:off x="2279980" y="356700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" idx="3"/>
            <a:endCxn id="31" idx="0"/>
          </p:cNvCxnSpPr>
          <p:nvPr/>
        </p:nvCxnSpPr>
        <p:spPr>
          <a:xfrm rot="5400000">
            <a:off x="2966084" y="2852676"/>
            <a:ext cx="368864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8" idx="3"/>
            <a:endCxn id="26" idx="0"/>
          </p:cNvCxnSpPr>
          <p:nvPr/>
        </p:nvCxnSpPr>
        <p:spPr>
          <a:xfrm rot="5400000">
            <a:off x="3362320" y="355499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8" idx="5"/>
            <a:endCxn id="27" idx="0"/>
          </p:cNvCxnSpPr>
          <p:nvPr/>
        </p:nvCxnSpPr>
        <p:spPr>
          <a:xfrm rot="16200000" flipH="1">
            <a:off x="3894150" y="356700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4" idx="3"/>
            <a:endCxn id="15" idx="7"/>
          </p:cNvCxnSpPr>
          <p:nvPr/>
        </p:nvCxnSpPr>
        <p:spPr>
          <a:xfrm rot="5400000">
            <a:off x="5306820" y="207686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4" idx="5"/>
            <a:endCxn id="18" idx="1"/>
          </p:cNvCxnSpPr>
          <p:nvPr/>
        </p:nvCxnSpPr>
        <p:spPr>
          <a:xfrm rot="16200000" flipH="1">
            <a:off x="6113905" y="211052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5" idx="3"/>
            <a:endCxn id="37" idx="0"/>
          </p:cNvCxnSpPr>
          <p:nvPr/>
        </p:nvCxnSpPr>
        <p:spPr>
          <a:xfrm rot="5400000">
            <a:off x="4577710" y="286284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5" idx="5"/>
            <a:endCxn id="13" idx="0"/>
          </p:cNvCxnSpPr>
          <p:nvPr/>
        </p:nvCxnSpPr>
        <p:spPr>
          <a:xfrm rot="16200000" flipH="1">
            <a:off x="5163360" y="286421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3" idx="3"/>
            <a:endCxn id="32" idx="0"/>
          </p:cNvCxnSpPr>
          <p:nvPr/>
        </p:nvCxnSpPr>
        <p:spPr>
          <a:xfrm rot="5400000">
            <a:off x="4973950" y="356515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" idx="5"/>
            <a:endCxn id="33" idx="0"/>
          </p:cNvCxnSpPr>
          <p:nvPr/>
        </p:nvCxnSpPr>
        <p:spPr>
          <a:xfrm rot="16200000" flipH="1">
            <a:off x="5505780" y="357716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8" idx="3"/>
            <a:endCxn id="43" idx="0"/>
          </p:cNvCxnSpPr>
          <p:nvPr/>
        </p:nvCxnSpPr>
        <p:spPr>
          <a:xfrm rot="5400000">
            <a:off x="6191880" y="286284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8" idx="5"/>
            <a:endCxn id="17" idx="0"/>
          </p:cNvCxnSpPr>
          <p:nvPr/>
        </p:nvCxnSpPr>
        <p:spPr>
          <a:xfrm rot="16200000" flipH="1">
            <a:off x="6777530" y="286421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7" idx="3"/>
            <a:endCxn id="38" idx="0"/>
          </p:cNvCxnSpPr>
          <p:nvPr/>
        </p:nvCxnSpPr>
        <p:spPr>
          <a:xfrm rot="5400000">
            <a:off x="6588120" y="356515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7" idx="5"/>
            <a:endCxn id="39" idx="0"/>
          </p:cNvCxnSpPr>
          <p:nvPr/>
        </p:nvCxnSpPr>
        <p:spPr>
          <a:xfrm rot="16200000" flipH="1">
            <a:off x="7119950" y="357716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4613294" y="1378496"/>
            <a:ext cx="1036962" cy="593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10800000" flipV="1">
            <a:off x="5061714" y="2090448"/>
            <a:ext cx="612000" cy="36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4464843" y="2821777"/>
            <a:ext cx="357190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37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50112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成功二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恰好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是走了一条从判定树的根到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被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查元素的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路径，经历比较的关键字次数恰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该元素在</a:t>
            </a:r>
            <a:r>
              <a:rPr lang="zh-CN" altLang="en-US" sz="2000" dirty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的层次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Oval 4"/>
          <p:cNvSpPr>
            <a:spLocks noChangeAspect="1" noChangeArrowheads="1"/>
          </p:cNvSpPr>
          <p:nvPr/>
        </p:nvSpPr>
        <p:spPr bwMode="auto">
          <a:xfrm>
            <a:off x="3269620" y="314157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18"/>
          <p:cNvSpPr>
            <a:spLocks noChangeAspect="1" noChangeArrowheads="1"/>
          </p:cNvSpPr>
          <p:nvPr/>
        </p:nvSpPr>
        <p:spPr bwMode="auto">
          <a:xfrm>
            <a:off x="4568628" y="44661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26"/>
          <p:cNvSpPr>
            <a:spLocks noChangeAspect="1" noChangeArrowheads="1"/>
          </p:cNvSpPr>
          <p:nvPr/>
        </p:nvSpPr>
        <p:spPr bwMode="auto">
          <a:xfrm>
            <a:off x="4043050" y="37854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74"/>
          <p:cNvSpPr>
            <a:spLocks noChangeAspect="1" noChangeArrowheads="1"/>
          </p:cNvSpPr>
          <p:nvPr/>
        </p:nvSpPr>
        <p:spPr bwMode="auto">
          <a:xfrm>
            <a:off x="4940940" y="2345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0562" y="164305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20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71736" y="464344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1" name="直接连接符 20"/>
          <p:cNvCxnSpPr>
            <a:stCxn id="49" idx="2"/>
            <a:endCxn id="40" idx="7"/>
          </p:cNvCxnSpPr>
          <p:nvPr/>
        </p:nvCxnSpPr>
        <p:spPr>
          <a:xfrm rot="10800000" flipV="1">
            <a:off x="3638356" y="2561287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0" idx="5"/>
            <a:endCxn id="45" idx="1"/>
          </p:cNvCxnSpPr>
          <p:nvPr/>
        </p:nvCxnSpPr>
        <p:spPr>
          <a:xfrm rot="16200000" flipH="1">
            <a:off x="3703125" y="344554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5" idx="5"/>
            <a:endCxn id="43" idx="1"/>
          </p:cNvCxnSpPr>
          <p:nvPr/>
        </p:nvCxnSpPr>
        <p:spPr>
          <a:xfrm rot="16200000" flipH="1">
            <a:off x="4334214" y="4231774"/>
            <a:ext cx="375250" cy="22010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>
            <a:off x="4214810" y="1571612"/>
            <a:ext cx="214314" cy="57150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"/>
          <p:cNvSpPr>
            <a:spLocks noChangeAspect="1" noChangeArrowheads="1"/>
          </p:cNvSpPr>
          <p:nvPr/>
        </p:nvSpPr>
        <p:spPr bwMode="auto">
          <a:xfrm>
            <a:off x="2458424" y="31118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924514" y="17872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2083774" y="243113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8"/>
          <p:cNvSpPr>
            <a:spLocks noChangeAspect="1" noChangeArrowheads="1"/>
          </p:cNvSpPr>
          <p:nvPr/>
        </p:nvSpPr>
        <p:spPr bwMode="auto">
          <a:xfrm>
            <a:off x="4072594" y="31118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26"/>
          <p:cNvSpPr>
            <a:spLocks noChangeAspect="1" noChangeArrowheads="1"/>
          </p:cNvSpPr>
          <p:nvPr/>
        </p:nvSpPr>
        <p:spPr bwMode="auto">
          <a:xfrm>
            <a:off x="3697944" y="243113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39"/>
          <p:cNvSpPr>
            <a:spLocks noChangeAspect="1" noChangeArrowheads="1"/>
          </p:cNvSpPr>
          <p:nvPr/>
        </p:nvSpPr>
        <p:spPr bwMode="auto">
          <a:xfrm>
            <a:off x="5684224" y="312201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40"/>
          <p:cNvSpPr>
            <a:spLocks noChangeAspect="1" noChangeArrowheads="1"/>
          </p:cNvSpPr>
          <p:nvPr/>
        </p:nvSpPr>
        <p:spPr bwMode="auto">
          <a:xfrm>
            <a:off x="6150314" y="17974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8"/>
          <p:cNvSpPr>
            <a:spLocks noChangeAspect="1" noChangeArrowheads="1"/>
          </p:cNvSpPr>
          <p:nvPr/>
        </p:nvSpPr>
        <p:spPr bwMode="auto">
          <a:xfrm>
            <a:off x="5309574" y="244129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54"/>
          <p:cNvSpPr>
            <a:spLocks noChangeAspect="1" noChangeArrowheads="1"/>
          </p:cNvSpPr>
          <p:nvPr/>
        </p:nvSpPr>
        <p:spPr bwMode="auto">
          <a:xfrm>
            <a:off x="7298394" y="312201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62"/>
          <p:cNvSpPr>
            <a:spLocks noChangeAspect="1" noChangeArrowheads="1"/>
          </p:cNvSpPr>
          <p:nvPr/>
        </p:nvSpPr>
        <p:spPr bwMode="auto">
          <a:xfrm>
            <a:off x="6923744" y="244129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74"/>
          <p:cNvSpPr>
            <a:spLocks noChangeAspect="1" noChangeArrowheads="1"/>
          </p:cNvSpPr>
          <p:nvPr/>
        </p:nvSpPr>
        <p:spPr bwMode="auto">
          <a:xfrm>
            <a:off x="4595834" y="9909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8001024" y="947458"/>
            <a:ext cx="144000" cy="2520000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80445" y="1538632"/>
            <a:ext cx="492443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内部结点</a:t>
            </a:r>
            <a:endParaRPr lang="zh-CN" altLang="en-US" sz="20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844" y="428604"/>
            <a:ext cx="150019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判定树：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39" name="直接连接符 38"/>
          <p:cNvCxnSpPr>
            <a:stCxn id="44" idx="2"/>
            <a:endCxn id="11" idx="7"/>
          </p:cNvCxnSpPr>
          <p:nvPr/>
        </p:nvCxnSpPr>
        <p:spPr>
          <a:xfrm rot="10800000" flipV="1">
            <a:off x="3293250" y="1206957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1" idx="3"/>
            <a:endCxn id="13" idx="7"/>
          </p:cNvCxnSpPr>
          <p:nvPr/>
        </p:nvCxnSpPr>
        <p:spPr>
          <a:xfrm rot="5400000">
            <a:off x="2550934" y="205755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1" idx="5"/>
            <a:endCxn id="18" idx="1"/>
          </p:cNvCxnSpPr>
          <p:nvPr/>
        </p:nvCxnSpPr>
        <p:spPr>
          <a:xfrm rot="16200000" flipH="1">
            <a:off x="3358019" y="209121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5"/>
            <a:endCxn id="16" idx="0"/>
          </p:cNvCxnSpPr>
          <p:nvPr/>
        </p:nvCxnSpPr>
        <p:spPr>
          <a:xfrm rot="16200000" flipH="1">
            <a:off x="4021644" y="284490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5"/>
            <a:endCxn id="10" idx="0"/>
          </p:cNvCxnSpPr>
          <p:nvPr/>
        </p:nvCxnSpPr>
        <p:spPr>
          <a:xfrm rot="16200000" flipH="1">
            <a:off x="2407474" y="284490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4" idx="6"/>
            <a:endCxn id="28" idx="1"/>
          </p:cNvCxnSpPr>
          <p:nvPr/>
        </p:nvCxnSpPr>
        <p:spPr>
          <a:xfrm>
            <a:off x="5027834" y="1206958"/>
            <a:ext cx="1185745" cy="6537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8" idx="3"/>
            <a:endCxn id="30" idx="7"/>
          </p:cNvCxnSpPr>
          <p:nvPr/>
        </p:nvCxnSpPr>
        <p:spPr>
          <a:xfrm rot="5400000">
            <a:off x="5776734" y="206771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8" idx="5"/>
            <a:endCxn id="35" idx="1"/>
          </p:cNvCxnSpPr>
          <p:nvPr/>
        </p:nvCxnSpPr>
        <p:spPr>
          <a:xfrm rot="16200000" flipH="1">
            <a:off x="6583819" y="210137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0" idx="5"/>
            <a:endCxn id="27" idx="0"/>
          </p:cNvCxnSpPr>
          <p:nvPr/>
        </p:nvCxnSpPr>
        <p:spPr>
          <a:xfrm rot="16200000" flipH="1">
            <a:off x="5633274" y="285506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5" idx="5"/>
            <a:endCxn id="33" idx="0"/>
          </p:cNvCxnSpPr>
          <p:nvPr/>
        </p:nvCxnSpPr>
        <p:spPr>
          <a:xfrm rot="16200000" flipH="1">
            <a:off x="7247444" y="285506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10800000" flipV="1">
            <a:off x="3428992" y="1357298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3428992" y="2071678"/>
            <a:ext cx="433610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6200000" flipH="1">
            <a:off x="4065831" y="2779955"/>
            <a:ext cx="428628" cy="297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33418" y="4054707"/>
            <a:ext cx="8281986" cy="453183"/>
          </a:xfrm>
          <a:prstGeom prst="rect">
            <a:avLst/>
          </a:prstGeom>
          <a:ln>
            <a:noFill/>
            <a:headEnd/>
            <a:tailEnd type="none" w="lg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）在查找成功时，会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到某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内部结点，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时的平均查找长度：　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64" y="4769087"/>
            <a:ext cx="4143404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285720" y="642918"/>
            <a:ext cx="8329340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不成功二分查找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比较过程经历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了一条从判定树根到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某个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外部结点的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路径，所需的关键字比较次数是该路径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内部结点的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总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数，即</a:t>
            </a:r>
            <a:r>
              <a:rPr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该外部结点的层次减</a:t>
            </a:r>
            <a:r>
              <a:rPr lang="en-US" altLang="zh-CN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94" name="Oval 40"/>
          <p:cNvSpPr>
            <a:spLocks noChangeAspect="1" noChangeArrowheads="1"/>
          </p:cNvSpPr>
          <p:nvPr/>
        </p:nvSpPr>
        <p:spPr bwMode="auto">
          <a:xfrm>
            <a:off x="5283008" y="3501799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Oval 48"/>
          <p:cNvSpPr>
            <a:spLocks noChangeAspect="1" noChangeArrowheads="1"/>
          </p:cNvSpPr>
          <p:nvPr/>
        </p:nvSpPr>
        <p:spPr bwMode="auto">
          <a:xfrm>
            <a:off x="4886018" y="4367132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53"/>
          <p:cNvSpPr>
            <a:spLocks noChangeAspect="1" noChangeArrowheads="1"/>
          </p:cNvSpPr>
          <p:nvPr/>
        </p:nvSpPr>
        <p:spPr bwMode="auto">
          <a:xfrm>
            <a:off x="4214810" y="5290161"/>
            <a:ext cx="1035742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25~28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Oval 74"/>
          <p:cNvSpPr>
            <a:spLocks noChangeAspect="1" noChangeArrowheads="1"/>
          </p:cNvSpPr>
          <p:nvPr/>
        </p:nvSpPr>
        <p:spPr bwMode="auto">
          <a:xfrm>
            <a:off x="4311782" y="2916792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72000" y="1928802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26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43108" y="521495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0" name="直接连接符 19"/>
          <p:cNvCxnSpPr>
            <a:stCxn id="99" idx="6"/>
            <a:endCxn id="94" idx="1"/>
          </p:cNvCxnSpPr>
          <p:nvPr/>
        </p:nvCxnSpPr>
        <p:spPr>
          <a:xfrm>
            <a:off x="4743782" y="3132792"/>
            <a:ext cx="602491" cy="43227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4" idx="3"/>
            <a:endCxn id="95" idx="0"/>
          </p:cNvCxnSpPr>
          <p:nvPr/>
        </p:nvCxnSpPr>
        <p:spPr>
          <a:xfrm rot="5400000">
            <a:off x="4975847" y="3996706"/>
            <a:ext cx="496598" cy="2442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5" idx="3"/>
            <a:endCxn id="97" idx="0"/>
          </p:cNvCxnSpPr>
          <p:nvPr/>
        </p:nvCxnSpPr>
        <p:spPr>
          <a:xfrm rot="5400000">
            <a:off x="4563835" y="4904713"/>
            <a:ext cx="554294" cy="21660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下箭头 24"/>
          <p:cNvSpPr/>
          <p:nvPr/>
        </p:nvSpPr>
        <p:spPr>
          <a:xfrm>
            <a:off x="4214810" y="1928802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3"/>
          <p:cNvSpPr>
            <a:spLocks noChangeAspect="1" noChangeArrowheads="1"/>
          </p:cNvSpPr>
          <p:nvPr/>
        </p:nvSpPr>
        <p:spPr bwMode="auto">
          <a:xfrm>
            <a:off x="1988510" y="31210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2" name="Oval 4"/>
          <p:cNvSpPr>
            <a:spLocks noChangeAspect="1" noChangeArrowheads="1"/>
          </p:cNvSpPr>
          <p:nvPr/>
        </p:nvSpPr>
        <p:spPr bwMode="auto">
          <a:xfrm>
            <a:off x="2454600" y="179639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Oval 12"/>
          <p:cNvSpPr>
            <a:spLocks noChangeAspect="1" noChangeArrowheads="1"/>
          </p:cNvSpPr>
          <p:nvPr/>
        </p:nvSpPr>
        <p:spPr bwMode="auto">
          <a:xfrm>
            <a:off x="1613860" y="2440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18"/>
          <p:cNvSpPr>
            <a:spLocks noChangeAspect="1" noChangeArrowheads="1"/>
          </p:cNvSpPr>
          <p:nvPr/>
        </p:nvSpPr>
        <p:spPr bwMode="auto">
          <a:xfrm>
            <a:off x="3602680" y="31210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Oval 26"/>
          <p:cNvSpPr>
            <a:spLocks noChangeAspect="1" noChangeArrowheads="1"/>
          </p:cNvSpPr>
          <p:nvPr/>
        </p:nvSpPr>
        <p:spPr bwMode="auto">
          <a:xfrm>
            <a:off x="3228030" y="244028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39"/>
          <p:cNvSpPr>
            <a:spLocks noChangeAspect="1" noChangeArrowheads="1"/>
          </p:cNvSpPr>
          <p:nvPr/>
        </p:nvSpPr>
        <p:spPr bwMode="auto">
          <a:xfrm>
            <a:off x="5214310" y="31311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40"/>
          <p:cNvSpPr>
            <a:spLocks noChangeAspect="1" noChangeArrowheads="1"/>
          </p:cNvSpPr>
          <p:nvPr/>
        </p:nvSpPr>
        <p:spPr bwMode="auto">
          <a:xfrm>
            <a:off x="5680400" y="180655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Oval 48"/>
          <p:cNvSpPr>
            <a:spLocks noChangeAspect="1" noChangeArrowheads="1"/>
          </p:cNvSpPr>
          <p:nvPr/>
        </p:nvSpPr>
        <p:spPr bwMode="auto">
          <a:xfrm>
            <a:off x="4839660" y="24504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Oval 54"/>
          <p:cNvSpPr>
            <a:spLocks noChangeAspect="1" noChangeArrowheads="1"/>
          </p:cNvSpPr>
          <p:nvPr/>
        </p:nvSpPr>
        <p:spPr bwMode="auto">
          <a:xfrm>
            <a:off x="6828480" y="313116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62"/>
          <p:cNvSpPr>
            <a:spLocks noChangeAspect="1" noChangeArrowheads="1"/>
          </p:cNvSpPr>
          <p:nvPr/>
        </p:nvSpPr>
        <p:spPr bwMode="auto">
          <a:xfrm>
            <a:off x="6453830" y="245044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48939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2~3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2237427" y="38484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3~10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1071567" y="317789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&lt;2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310356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15~20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3851597" y="38484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20~25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Rectangle 31"/>
          <p:cNvSpPr>
            <a:spLocks noChangeArrowheads="1"/>
          </p:cNvSpPr>
          <p:nvPr/>
        </p:nvSpPr>
        <p:spPr bwMode="auto">
          <a:xfrm>
            <a:off x="2685737" y="3177887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~15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4715197" y="386877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28~29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546322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29~30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53"/>
          <p:cNvSpPr>
            <a:spLocks noChangeArrowheads="1"/>
          </p:cNvSpPr>
          <p:nvPr/>
        </p:nvSpPr>
        <p:spPr bwMode="auto">
          <a:xfrm>
            <a:off x="4297367" y="31880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25~28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58"/>
          <p:cNvSpPr>
            <a:spLocks noChangeArrowheads="1"/>
          </p:cNvSpPr>
          <p:nvPr/>
        </p:nvSpPr>
        <p:spPr bwMode="auto">
          <a:xfrm>
            <a:off x="6329367" y="386877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35~40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59"/>
          <p:cNvSpPr>
            <a:spLocks noChangeArrowheads="1"/>
          </p:cNvSpPr>
          <p:nvPr/>
        </p:nvSpPr>
        <p:spPr bwMode="auto">
          <a:xfrm>
            <a:off x="7077397" y="385861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&gt;40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67"/>
          <p:cNvSpPr>
            <a:spLocks noChangeArrowheads="1"/>
          </p:cNvSpPr>
          <p:nvPr/>
        </p:nvSpPr>
        <p:spPr bwMode="auto">
          <a:xfrm>
            <a:off x="5911537" y="3188056"/>
            <a:ext cx="648000" cy="3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30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~35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74"/>
          <p:cNvSpPr>
            <a:spLocks noChangeAspect="1" noChangeArrowheads="1"/>
          </p:cNvSpPr>
          <p:nvPr/>
        </p:nvSpPr>
        <p:spPr bwMode="auto">
          <a:xfrm>
            <a:off x="4125920" y="1000108"/>
            <a:ext cx="432000" cy="43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3866" y="2857496"/>
            <a:ext cx="107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外部结点</a:t>
            </a:r>
            <a:endParaRPr lang="zh-CN" altLang="en-US" sz="16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2" name="直接箭头连接符 101"/>
          <p:cNvCxnSpPr>
            <a:stCxn id="101" idx="2"/>
          </p:cNvCxnSpPr>
          <p:nvPr/>
        </p:nvCxnSpPr>
        <p:spPr>
          <a:xfrm rot="5400000">
            <a:off x="7616681" y="3223236"/>
            <a:ext cx="590140" cy="535769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1" idx="1"/>
            <a:endCxn id="99" idx="3"/>
          </p:cNvCxnSpPr>
          <p:nvPr/>
        </p:nvCxnSpPr>
        <p:spPr>
          <a:xfrm rot="10800000" flipV="1">
            <a:off x="6559538" y="3026772"/>
            <a:ext cx="1084329" cy="323283"/>
          </a:xfrm>
          <a:prstGeom prst="straightConnector1">
            <a:avLst/>
          </a:prstGeom>
          <a:ln w="28575">
            <a:solidFill>
              <a:srgbClr val="99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28596" y="500042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带外部结点的判定树：</a:t>
            </a:r>
            <a:endParaRPr lang="zh-CN" altLang="en-US" sz="20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直接连接符 104"/>
          <p:cNvCxnSpPr>
            <a:stCxn id="100" idx="2"/>
            <a:endCxn id="72" idx="7"/>
          </p:cNvCxnSpPr>
          <p:nvPr/>
        </p:nvCxnSpPr>
        <p:spPr>
          <a:xfrm rot="10800000" flipV="1">
            <a:off x="2823336" y="1216107"/>
            <a:ext cx="1302585" cy="64355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0" idx="6"/>
            <a:endCxn id="82" idx="1"/>
          </p:cNvCxnSpPr>
          <p:nvPr/>
        </p:nvCxnSpPr>
        <p:spPr>
          <a:xfrm>
            <a:off x="4557920" y="1216108"/>
            <a:ext cx="1185745" cy="6537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72" idx="3"/>
            <a:endCxn id="75" idx="7"/>
          </p:cNvCxnSpPr>
          <p:nvPr/>
        </p:nvCxnSpPr>
        <p:spPr>
          <a:xfrm rot="5400000">
            <a:off x="2081020" y="206670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72" idx="5"/>
            <a:endCxn id="77" idx="1"/>
          </p:cNvCxnSpPr>
          <p:nvPr/>
        </p:nvCxnSpPr>
        <p:spPr>
          <a:xfrm rot="16200000" flipH="1">
            <a:off x="2888105" y="210036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75" idx="3"/>
            <a:endCxn id="90" idx="0"/>
          </p:cNvCxnSpPr>
          <p:nvPr/>
        </p:nvCxnSpPr>
        <p:spPr>
          <a:xfrm rot="5400000">
            <a:off x="1351910" y="285268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75" idx="5"/>
            <a:endCxn id="66" idx="0"/>
          </p:cNvCxnSpPr>
          <p:nvPr/>
        </p:nvCxnSpPr>
        <p:spPr>
          <a:xfrm rot="16200000" flipH="1">
            <a:off x="1937560" y="285405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66" idx="3"/>
            <a:endCxn id="88" idx="0"/>
          </p:cNvCxnSpPr>
          <p:nvPr/>
        </p:nvCxnSpPr>
        <p:spPr>
          <a:xfrm rot="5400000">
            <a:off x="1748150" y="355499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66" idx="5"/>
            <a:endCxn id="89" idx="0"/>
          </p:cNvCxnSpPr>
          <p:nvPr/>
        </p:nvCxnSpPr>
        <p:spPr>
          <a:xfrm rot="16200000" flipH="1">
            <a:off x="2279980" y="356700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77" idx="3"/>
            <a:endCxn id="93" idx="0"/>
          </p:cNvCxnSpPr>
          <p:nvPr/>
        </p:nvCxnSpPr>
        <p:spPr>
          <a:xfrm rot="5400000">
            <a:off x="2966084" y="2852676"/>
            <a:ext cx="368864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76" idx="3"/>
            <a:endCxn id="91" idx="0"/>
          </p:cNvCxnSpPr>
          <p:nvPr/>
        </p:nvCxnSpPr>
        <p:spPr>
          <a:xfrm rot="5400000">
            <a:off x="3362320" y="355499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76" idx="5"/>
            <a:endCxn id="92" idx="0"/>
          </p:cNvCxnSpPr>
          <p:nvPr/>
        </p:nvCxnSpPr>
        <p:spPr>
          <a:xfrm rot="16200000" flipH="1">
            <a:off x="3894150" y="356700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82" idx="3"/>
            <a:endCxn id="83" idx="7"/>
          </p:cNvCxnSpPr>
          <p:nvPr/>
        </p:nvCxnSpPr>
        <p:spPr>
          <a:xfrm rot="5400000">
            <a:off x="5306820" y="2076868"/>
            <a:ext cx="338420" cy="53527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82" idx="5"/>
            <a:endCxn id="87" idx="1"/>
          </p:cNvCxnSpPr>
          <p:nvPr/>
        </p:nvCxnSpPr>
        <p:spPr>
          <a:xfrm rot="16200000" flipH="1">
            <a:off x="6113905" y="2110523"/>
            <a:ext cx="338420" cy="467960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3" idx="3"/>
            <a:endCxn id="96" idx="0"/>
          </p:cNvCxnSpPr>
          <p:nvPr/>
        </p:nvCxnSpPr>
        <p:spPr>
          <a:xfrm rot="5400000">
            <a:off x="4577710" y="286284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83" idx="5"/>
            <a:endCxn id="80" idx="0"/>
          </p:cNvCxnSpPr>
          <p:nvPr/>
        </p:nvCxnSpPr>
        <p:spPr>
          <a:xfrm rot="16200000" flipH="1">
            <a:off x="5163360" y="286421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80" idx="3"/>
            <a:endCxn id="94" idx="0"/>
          </p:cNvCxnSpPr>
          <p:nvPr/>
        </p:nvCxnSpPr>
        <p:spPr>
          <a:xfrm rot="5400000">
            <a:off x="4973950" y="356515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80" idx="5"/>
            <a:endCxn id="95" idx="0"/>
          </p:cNvCxnSpPr>
          <p:nvPr/>
        </p:nvCxnSpPr>
        <p:spPr>
          <a:xfrm rot="16200000" flipH="1">
            <a:off x="5505780" y="357716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87" idx="3"/>
            <a:endCxn id="99" idx="0"/>
          </p:cNvCxnSpPr>
          <p:nvPr/>
        </p:nvCxnSpPr>
        <p:spPr>
          <a:xfrm rot="5400000">
            <a:off x="6191880" y="2862840"/>
            <a:ext cx="368873" cy="28155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87" idx="5"/>
            <a:endCxn id="86" idx="0"/>
          </p:cNvCxnSpPr>
          <p:nvPr/>
        </p:nvCxnSpPr>
        <p:spPr>
          <a:xfrm rot="16200000" flipH="1">
            <a:off x="6777530" y="2864217"/>
            <a:ext cx="311985" cy="221915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86" idx="3"/>
            <a:endCxn id="97" idx="0"/>
          </p:cNvCxnSpPr>
          <p:nvPr/>
        </p:nvCxnSpPr>
        <p:spPr>
          <a:xfrm rot="5400000">
            <a:off x="6588120" y="3565150"/>
            <a:ext cx="368873" cy="2383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86" idx="5"/>
            <a:endCxn id="98" idx="0"/>
          </p:cNvCxnSpPr>
          <p:nvPr/>
        </p:nvCxnSpPr>
        <p:spPr>
          <a:xfrm rot="16200000" flipH="1">
            <a:off x="7119950" y="3577168"/>
            <a:ext cx="358713" cy="204182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4613294" y="1378496"/>
            <a:ext cx="1036962" cy="593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0800000" flipV="1">
            <a:off x="5061714" y="2090448"/>
            <a:ext cx="612000" cy="36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rot="5400000">
            <a:off x="4464843" y="2821777"/>
            <a:ext cx="357190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85721" y="4781440"/>
            <a:ext cx="8643998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查找不成功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时，会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到某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外部结点，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时的平均查找长度：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5500702"/>
            <a:ext cx="356513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29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064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　　若整个查找过程都在内存进行，则称之为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内查找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；反之，若查找过程中需要访问外存，则称之为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外查找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。 </a:t>
            </a:r>
          </a:p>
        </p:txBody>
      </p:sp>
      <p:sp>
        <p:nvSpPr>
          <p:cNvPr id="4" name="Text Box 1030"/>
          <p:cNvSpPr txBox="1">
            <a:spLocks noChangeArrowheads="1"/>
          </p:cNvSpPr>
          <p:nvPr/>
        </p:nvSpPr>
        <p:spPr bwMode="auto">
          <a:xfrm>
            <a:off x="642910" y="785794"/>
            <a:ext cx="3143272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、内查找和外查找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86116" y="2001034"/>
            <a:ext cx="4929222" cy="1328010"/>
            <a:chOff x="3714744" y="2001034"/>
            <a:chExt cx="4929222" cy="1328010"/>
          </a:xfrm>
        </p:grpSpPr>
        <p:sp>
          <p:nvSpPr>
            <p:cNvPr id="6" name="TextBox 5"/>
            <p:cNvSpPr txBox="1"/>
            <p:nvPr/>
          </p:nvSpPr>
          <p:spPr>
            <a:xfrm>
              <a:off x="3714744" y="2928934"/>
              <a:ext cx="4929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采用数组或者链表存储的数据均在内存中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5536413" y="2464587"/>
              <a:ext cx="928694" cy="1588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14282" y="1285860"/>
            <a:ext cx="8786874" cy="148132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内部结点总数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、高度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</a:t>
            </a:r>
            <a:r>
              <a:rPr lang="zh-CN" altLang="en-US" sz="200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（高度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不计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外部结点）。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层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上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的元素个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baseline="30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，查找该层上的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个元素需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要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en-US" altLang="zh-CN" sz="2000" i="1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395288" y="214290"/>
            <a:ext cx="3319456" cy="430887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折半</a:t>
            </a:r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查找一般情况分析</a:t>
            </a:r>
            <a:endParaRPr lang="zh-CN" altLang="en-US" sz="22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66"/>
          <p:cNvGrpSpPr/>
          <p:nvPr/>
        </p:nvGrpSpPr>
        <p:grpSpPr>
          <a:xfrm>
            <a:off x="1571604" y="3214686"/>
            <a:ext cx="6235203" cy="2666727"/>
            <a:chOff x="1622946" y="2571744"/>
            <a:chExt cx="6235203" cy="2666727"/>
          </a:xfrm>
        </p:grpSpPr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3227368" y="2571744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2722543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3730605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177518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24" name="Text Box 16"/>
            <p:cNvSpPr txBox="1">
              <a:spLocks noChangeArrowheads="1"/>
            </p:cNvSpPr>
            <p:nvPr/>
          </p:nvSpPr>
          <p:spPr bwMode="auto">
            <a:xfrm>
              <a:off x="2428860" y="3571876"/>
              <a:ext cx="100013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j-ea"/>
                  <a:ea typeface="+mj-ea"/>
                  <a:cs typeface="Consolas" pitchFamily="49" charset="0"/>
                </a:rPr>
                <a:t>……</a:t>
              </a:r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162294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210818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044" name="Text Box 36"/>
            <p:cNvSpPr txBox="1">
              <a:spLocks noChangeArrowheads="1"/>
            </p:cNvSpPr>
            <p:nvPr/>
          </p:nvSpPr>
          <p:spPr bwMode="auto">
            <a:xfrm>
              <a:off x="3357554" y="450057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5857884" y="4786322"/>
              <a:ext cx="15716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外部结点层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5786447" y="3345420"/>
              <a:ext cx="2071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度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=log</a:t>
              </a:r>
              <a:r>
                <a:rPr lang="en-US" altLang="zh-CN" sz="18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5572132" y="2643182"/>
              <a:ext cx="142876" cy="1752913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171018" idx="3"/>
              <a:endCxn id="171025" idx="0"/>
            </p:cNvCxnSpPr>
            <p:nvPr/>
          </p:nvCxnSpPr>
          <p:spPr>
            <a:xfrm rot="5400000">
              <a:off x="160853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71018" idx="5"/>
              <a:endCxn id="171026" idx="0"/>
            </p:cNvCxnSpPr>
            <p:nvPr/>
          </p:nvCxnSpPr>
          <p:spPr>
            <a:xfrm rot="16200000" flipH="1">
              <a:off x="197843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71013" idx="3"/>
              <a:endCxn id="171014" idx="0"/>
            </p:cNvCxnSpPr>
            <p:nvPr/>
          </p:nvCxnSpPr>
          <p:spPr>
            <a:xfrm rot="5400000">
              <a:off x="2902698" y="2878868"/>
              <a:ext cx="377236" cy="37754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71013" idx="5"/>
              <a:endCxn id="171015" idx="0"/>
            </p:cNvCxnSpPr>
            <p:nvPr/>
          </p:nvCxnSpPr>
          <p:spPr>
            <a:xfrm rot="16200000" flipH="1">
              <a:off x="3534008" y="2879662"/>
              <a:ext cx="377236" cy="37595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272397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57173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05697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连接符 52"/>
            <p:cNvCxnSpPr>
              <a:stCxn id="50" idx="3"/>
              <a:endCxn id="51" idx="0"/>
            </p:cNvCxnSpPr>
            <p:nvPr/>
          </p:nvCxnSpPr>
          <p:spPr>
            <a:xfrm rot="5400000">
              <a:off x="255732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0" idx="5"/>
              <a:endCxn id="52" idx="0"/>
            </p:cNvCxnSpPr>
            <p:nvPr/>
          </p:nvCxnSpPr>
          <p:spPr>
            <a:xfrm rot="16200000" flipH="1">
              <a:off x="292722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4152739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4000496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4485730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连接符 57"/>
            <p:cNvCxnSpPr>
              <a:stCxn id="55" idx="3"/>
              <a:endCxn id="56" idx="0"/>
            </p:cNvCxnSpPr>
            <p:nvPr/>
          </p:nvCxnSpPr>
          <p:spPr>
            <a:xfrm rot="5400000">
              <a:off x="3986088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5" idx="5"/>
              <a:endCxn id="57" idx="0"/>
            </p:cNvCxnSpPr>
            <p:nvPr/>
          </p:nvCxnSpPr>
          <p:spPr>
            <a:xfrm rot="16200000" flipH="1">
              <a:off x="4355984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5054410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4902167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5387401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连接符 62"/>
            <p:cNvCxnSpPr>
              <a:stCxn id="60" idx="3"/>
              <a:endCxn id="61" idx="0"/>
            </p:cNvCxnSpPr>
            <p:nvPr/>
          </p:nvCxnSpPr>
          <p:spPr>
            <a:xfrm rot="5400000">
              <a:off x="4887759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0" idx="5"/>
              <a:endCxn id="62" idx="0"/>
            </p:cNvCxnSpPr>
            <p:nvPr/>
          </p:nvCxnSpPr>
          <p:spPr>
            <a:xfrm rot="16200000" flipH="1">
              <a:off x="5257655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28596" y="785794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比较大时，将判定树看成：</a:t>
            </a:r>
            <a:endParaRPr lang="zh-CN" altLang="en-US" sz="2000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714348" y="3786190"/>
            <a:ext cx="6572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等概率假设下，二分查找成功时的平均查找长度为：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286256"/>
            <a:ext cx="74580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10"/>
          <p:cNvGrpSpPr/>
          <p:nvPr/>
        </p:nvGrpSpPr>
        <p:grpSpPr>
          <a:xfrm>
            <a:off x="71406" y="476521"/>
            <a:ext cx="8858312" cy="2666727"/>
            <a:chOff x="71406" y="476521"/>
            <a:chExt cx="8858312" cy="2666727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4013185" y="476521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3508360" y="1161036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516422" y="1161036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2561006" y="2024636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3214677" y="1476653"/>
              <a:ext cx="100013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  <a:cs typeface="Consolas" pitchFamily="49" charset="0"/>
                </a:rPr>
                <a:t>……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2408763" y="2658062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2893997" y="2658062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4143371" y="2405347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6643701" y="2691099"/>
              <a:ext cx="15716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外部结点层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71406" y="1202280"/>
              <a:ext cx="2071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度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=log</a:t>
              </a:r>
              <a:r>
                <a:rPr lang="en-US" altLang="zh-CN" sz="20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53" name="直接连接符 52"/>
            <p:cNvCxnSpPr>
              <a:stCxn id="45" idx="3"/>
              <a:endCxn id="47" idx="0"/>
            </p:cNvCxnSpPr>
            <p:nvPr/>
          </p:nvCxnSpPr>
          <p:spPr>
            <a:xfrm rot="5400000">
              <a:off x="2394355" y="2438689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5" idx="5"/>
              <a:endCxn id="48" idx="0"/>
            </p:cNvCxnSpPr>
            <p:nvPr/>
          </p:nvCxnSpPr>
          <p:spPr>
            <a:xfrm rot="16200000" flipH="1">
              <a:off x="2764251" y="2435949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43" idx="0"/>
            </p:cNvCxnSpPr>
            <p:nvPr/>
          </p:nvCxnSpPr>
          <p:spPr>
            <a:xfrm rot="5400000">
              <a:off x="3688515" y="783645"/>
              <a:ext cx="377236" cy="37754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2" idx="5"/>
              <a:endCxn id="44" idx="0"/>
            </p:cNvCxnSpPr>
            <p:nvPr/>
          </p:nvCxnSpPr>
          <p:spPr>
            <a:xfrm rot="16200000" flipH="1">
              <a:off x="4319825" y="784439"/>
              <a:ext cx="377236" cy="37595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3509796" y="2024636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357553" y="2658062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3842787" y="2658062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>
              <a:stCxn id="57" idx="3"/>
              <a:endCxn id="58" idx="0"/>
            </p:cNvCxnSpPr>
            <p:nvPr/>
          </p:nvCxnSpPr>
          <p:spPr>
            <a:xfrm rot="5400000">
              <a:off x="3343145" y="2438689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7" idx="5"/>
              <a:endCxn id="59" idx="0"/>
            </p:cNvCxnSpPr>
            <p:nvPr/>
          </p:nvCxnSpPr>
          <p:spPr>
            <a:xfrm rot="16200000" flipH="1">
              <a:off x="3713041" y="2435949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4938556" y="2048157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4786313" y="2681583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5271547" y="2681583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连接符 64"/>
            <p:cNvCxnSpPr>
              <a:stCxn id="62" idx="3"/>
              <a:endCxn id="63" idx="0"/>
            </p:cNvCxnSpPr>
            <p:nvPr/>
          </p:nvCxnSpPr>
          <p:spPr>
            <a:xfrm rot="5400000">
              <a:off x="4771905" y="2462210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2" idx="5"/>
              <a:endCxn id="64" idx="0"/>
            </p:cNvCxnSpPr>
            <p:nvPr/>
          </p:nvCxnSpPr>
          <p:spPr>
            <a:xfrm rot="16200000" flipH="1">
              <a:off x="5141801" y="2459470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Oval 10"/>
            <p:cNvSpPr>
              <a:spLocks noChangeArrowheads="1"/>
            </p:cNvSpPr>
            <p:nvPr/>
          </p:nvSpPr>
          <p:spPr bwMode="auto">
            <a:xfrm>
              <a:off x="5840227" y="2048157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5687984" y="2681583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6173218" y="2681583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5" name="直接连接符 104"/>
            <p:cNvCxnSpPr>
              <a:stCxn id="102" idx="3"/>
              <a:endCxn id="103" idx="0"/>
            </p:cNvCxnSpPr>
            <p:nvPr/>
          </p:nvCxnSpPr>
          <p:spPr>
            <a:xfrm rot="5400000">
              <a:off x="5673576" y="2462210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2" idx="5"/>
              <a:endCxn id="104" idx="0"/>
            </p:cNvCxnSpPr>
            <p:nvPr/>
          </p:nvCxnSpPr>
          <p:spPr>
            <a:xfrm rot="16200000" flipH="1">
              <a:off x="6043472" y="2459470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7" name="左大括号 106"/>
            <p:cNvSpPr/>
            <p:nvPr/>
          </p:nvSpPr>
          <p:spPr>
            <a:xfrm>
              <a:off x="2194449" y="500042"/>
              <a:ext cx="214314" cy="171451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000628" y="1285860"/>
              <a:ext cx="107157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215074" y="928670"/>
              <a:ext cx="2714644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800"/>
                </a:lnSpc>
                <a:buBlip>
                  <a:blip r:embed="rId4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层有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i="1" baseline="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baseline="30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>
                <a:lnSpc>
                  <a:spcPts val="2800"/>
                </a:lnSpc>
                <a:buBlip>
                  <a:blip r:embed="rId4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成功查找比较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642910" y="3286124"/>
            <a:ext cx="6929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等概率假设下，二分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查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找不成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功时的平均查找长度为：</a:t>
            </a:r>
          </a:p>
        </p:txBody>
      </p:sp>
      <p:grpSp>
        <p:nvGrpSpPr>
          <p:cNvPr id="2" name="组合 69"/>
          <p:cNvGrpSpPr/>
          <p:nvPr/>
        </p:nvGrpSpPr>
        <p:grpSpPr>
          <a:xfrm>
            <a:off x="785786" y="4429132"/>
            <a:ext cx="5857916" cy="724263"/>
            <a:chOff x="785786" y="5429264"/>
            <a:chExt cx="5857916" cy="724263"/>
          </a:xfrm>
        </p:grpSpPr>
        <p:sp>
          <p:nvSpPr>
            <p:cNvPr id="67" name="TextBox 66"/>
            <p:cNvSpPr txBox="1"/>
            <p:nvPr/>
          </p:nvSpPr>
          <p:spPr>
            <a:xfrm>
              <a:off x="1357290" y="5753417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二分查找的时间复杂度为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000" baseline="-25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左弧形箭头 67"/>
            <p:cNvSpPr/>
            <p:nvPr/>
          </p:nvSpPr>
          <p:spPr>
            <a:xfrm>
              <a:off x="785786" y="5429264"/>
              <a:ext cx="357190" cy="714380"/>
            </a:xfrm>
            <a:prstGeom prst="curv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40"/>
          <p:cNvGrpSpPr/>
          <p:nvPr/>
        </p:nvGrpSpPr>
        <p:grpSpPr>
          <a:xfrm>
            <a:off x="1428728" y="190769"/>
            <a:ext cx="6235203" cy="2666727"/>
            <a:chOff x="1622946" y="2571744"/>
            <a:chExt cx="6235203" cy="2666727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227368" y="2571744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2722543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3730605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177518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428860" y="3571876"/>
              <a:ext cx="100013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  <a:cs typeface="Consolas" pitchFamily="49" charset="0"/>
                </a:rPr>
                <a:t>……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162294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210818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3357554" y="450057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5857884" y="4786322"/>
              <a:ext cx="15716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外部结点层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5786447" y="3345420"/>
              <a:ext cx="2071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度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=log</a:t>
              </a:r>
              <a:r>
                <a:rPr lang="en-US" altLang="zh-CN" sz="20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52" name="右大括号 51"/>
            <p:cNvSpPr/>
            <p:nvPr/>
          </p:nvSpPr>
          <p:spPr>
            <a:xfrm>
              <a:off x="5572132" y="2643182"/>
              <a:ext cx="142876" cy="1752913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45" idx="3"/>
              <a:endCxn id="47" idx="0"/>
            </p:cNvCxnSpPr>
            <p:nvPr/>
          </p:nvCxnSpPr>
          <p:spPr>
            <a:xfrm rot="5400000">
              <a:off x="160853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5" idx="5"/>
              <a:endCxn id="48" idx="0"/>
            </p:cNvCxnSpPr>
            <p:nvPr/>
          </p:nvCxnSpPr>
          <p:spPr>
            <a:xfrm rot="16200000" flipH="1">
              <a:off x="197843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43" idx="0"/>
            </p:cNvCxnSpPr>
            <p:nvPr/>
          </p:nvCxnSpPr>
          <p:spPr>
            <a:xfrm rot="5400000">
              <a:off x="2902698" y="2878868"/>
              <a:ext cx="377236" cy="37754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2" idx="5"/>
              <a:endCxn id="44" idx="0"/>
            </p:cNvCxnSpPr>
            <p:nvPr/>
          </p:nvCxnSpPr>
          <p:spPr>
            <a:xfrm rot="16200000" flipH="1">
              <a:off x="3534008" y="2879662"/>
              <a:ext cx="377236" cy="37595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272397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257173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305697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>
              <a:stCxn id="57" idx="3"/>
              <a:endCxn id="58" idx="0"/>
            </p:cNvCxnSpPr>
            <p:nvPr/>
          </p:nvCxnSpPr>
          <p:spPr>
            <a:xfrm rot="5400000">
              <a:off x="255732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7" idx="5"/>
              <a:endCxn id="59" idx="0"/>
            </p:cNvCxnSpPr>
            <p:nvPr/>
          </p:nvCxnSpPr>
          <p:spPr>
            <a:xfrm rot="16200000" flipH="1">
              <a:off x="292722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4152739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4000496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4485730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连接符 64"/>
            <p:cNvCxnSpPr>
              <a:stCxn id="62" idx="3"/>
              <a:endCxn id="63" idx="0"/>
            </p:cNvCxnSpPr>
            <p:nvPr/>
          </p:nvCxnSpPr>
          <p:spPr>
            <a:xfrm rot="5400000">
              <a:off x="3986088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2" idx="5"/>
              <a:endCxn id="64" idx="0"/>
            </p:cNvCxnSpPr>
            <p:nvPr/>
          </p:nvCxnSpPr>
          <p:spPr>
            <a:xfrm rot="16200000" flipH="1">
              <a:off x="4355984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Oval 10"/>
            <p:cNvSpPr>
              <a:spLocks noChangeArrowheads="1"/>
            </p:cNvSpPr>
            <p:nvPr/>
          </p:nvSpPr>
          <p:spPr bwMode="auto">
            <a:xfrm>
              <a:off x="5054410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4902167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5387401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5" name="直接连接符 104"/>
            <p:cNvCxnSpPr>
              <a:stCxn id="102" idx="3"/>
              <a:endCxn id="103" idx="0"/>
            </p:cNvCxnSpPr>
            <p:nvPr/>
          </p:nvCxnSpPr>
          <p:spPr>
            <a:xfrm rot="5400000">
              <a:off x="4887759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2" idx="5"/>
              <a:endCxn id="104" idx="0"/>
            </p:cNvCxnSpPr>
            <p:nvPr/>
          </p:nvCxnSpPr>
          <p:spPr>
            <a:xfrm rot="16200000" flipH="1">
              <a:off x="5257655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714480" y="378619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=log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+1) 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1048" name="Text Box 40"/>
          <p:cNvSpPr txBox="1">
            <a:spLocks noChangeArrowheads="1"/>
          </p:cNvSpPr>
          <p:nvPr/>
        </p:nvSpPr>
        <p:spPr bwMode="auto">
          <a:xfrm>
            <a:off x="428596" y="3857628"/>
            <a:ext cx="7929618" cy="154021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252000" bIns="10800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个元素，二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查找成功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时最多的关键字比较次数为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功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时最多关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键字比较次数为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40"/>
          <p:cNvGrpSpPr/>
          <p:nvPr/>
        </p:nvGrpSpPr>
        <p:grpSpPr>
          <a:xfrm>
            <a:off x="1428728" y="190769"/>
            <a:ext cx="6235203" cy="2666727"/>
            <a:chOff x="1622946" y="2571744"/>
            <a:chExt cx="6235203" cy="2666727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227368" y="2571744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2722543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3730605" y="32562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177518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428860" y="3571876"/>
              <a:ext cx="100013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j-ea"/>
                  <a:ea typeface="+mj-ea"/>
                  <a:cs typeface="Consolas" pitchFamily="49" charset="0"/>
                </a:rPr>
                <a:t>……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162294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210818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3357554" y="450057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5857884" y="4786322"/>
              <a:ext cx="15716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外部结点层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1" name="Text Box 39"/>
            <p:cNvSpPr txBox="1">
              <a:spLocks noChangeArrowheads="1"/>
            </p:cNvSpPr>
            <p:nvPr/>
          </p:nvSpPr>
          <p:spPr bwMode="auto">
            <a:xfrm>
              <a:off x="5786447" y="3345420"/>
              <a:ext cx="20717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度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=log</a:t>
              </a:r>
              <a:r>
                <a:rPr lang="en-US" altLang="zh-CN" sz="2000" baseline="-25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52" name="右大括号 51"/>
            <p:cNvSpPr/>
            <p:nvPr/>
          </p:nvSpPr>
          <p:spPr>
            <a:xfrm>
              <a:off x="5572132" y="2643182"/>
              <a:ext cx="142876" cy="1752913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45" idx="3"/>
              <a:endCxn id="47" idx="0"/>
            </p:cNvCxnSpPr>
            <p:nvPr/>
          </p:nvCxnSpPr>
          <p:spPr>
            <a:xfrm rot="5400000">
              <a:off x="160853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5" idx="5"/>
              <a:endCxn id="48" idx="0"/>
            </p:cNvCxnSpPr>
            <p:nvPr/>
          </p:nvCxnSpPr>
          <p:spPr>
            <a:xfrm rot="16200000" flipH="1">
              <a:off x="197843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43" idx="0"/>
            </p:cNvCxnSpPr>
            <p:nvPr/>
          </p:nvCxnSpPr>
          <p:spPr>
            <a:xfrm rot="5400000">
              <a:off x="2902698" y="2878868"/>
              <a:ext cx="377236" cy="37754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2" idx="5"/>
              <a:endCxn id="44" idx="0"/>
            </p:cNvCxnSpPr>
            <p:nvPr/>
          </p:nvCxnSpPr>
          <p:spPr>
            <a:xfrm rot="16200000" flipH="1">
              <a:off x="3534008" y="2879662"/>
              <a:ext cx="377236" cy="37595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2723979" y="4119859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2571736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3056970" y="4753285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连接符 59"/>
            <p:cNvCxnSpPr>
              <a:stCxn id="57" idx="3"/>
              <a:endCxn id="58" idx="0"/>
            </p:cNvCxnSpPr>
            <p:nvPr/>
          </p:nvCxnSpPr>
          <p:spPr>
            <a:xfrm rot="5400000">
              <a:off x="2557328" y="4533912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7" idx="5"/>
              <a:endCxn id="59" idx="0"/>
            </p:cNvCxnSpPr>
            <p:nvPr/>
          </p:nvCxnSpPr>
          <p:spPr>
            <a:xfrm rot="16200000" flipH="1">
              <a:off x="2927224" y="4531172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>
              <a:off x="4152739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4000496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4485730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5" name="直接连接符 64"/>
            <p:cNvCxnSpPr>
              <a:stCxn id="62" idx="3"/>
              <a:endCxn id="63" idx="0"/>
            </p:cNvCxnSpPr>
            <p:nvPr/>
          </p:nvCxnSpPr>
          <p:spPr>
            <a:xfrm rot="5400000">
              <a:off x="3986088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2" idx="5"/>
              <a:endCxn id="64" idx="0"/>
            </p:cNvCxnSpPr>
            <p:nvPr/>
          </p:nvCxnSpPr>
          <p:spPr>
            <a:xfrm rot="16200000" flipH="1">
              <a:off x="4355984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Oval 10"/>
            <p:cNvSpPr>
              <a:spLocks noChangeArrowheads="1"/>
            </p:cNvSpPr>
            <p:nvPr/>
          </p:nvSpPr>
          <p:spPr bwMode="auto">
            <a:xfrm>
              <a:off x="5054410" y="4143380"/>
              <a:ext cx="360000" cy="3600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4902167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Rectangle 18"/>
            <p:cNvSpPr>
              <a:spLocks noChangeArrowheads="1"/>
            </p:cNvSpPr>
            <p:nvPr/>
          </p:nvSpPr>
          <p:spPr bwMode="auto">
            <a:xfrm>
              <a:off x="5387401" y="4776806"/>
              <a:ext cx="184731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5" name="直接连接符 104"/>
            <p:cNvCxnSpPr>
              <a:stCxn id="102" idx="3"/>
              <a:endCxn id="103" idx="0"/>
            </p:cNvCxnSpPr>
            <p:nvPr/>
          </p:nvCxnSpPr>
          <p:spPr>
            <a:xfrm rot="5400000">
              <a:off x="4887759" y="4557433"/>
              <a:ext cx="326147" cy="1125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2" idx="5"/>
              <a:endCxn id="104" idx="0"/>
            </p:cNvCxnSpPr>
            <p:nvPr/>
          </p:nvCxnSpPr>
          <p:spPr>
            <a:xfrm rot="16200000" flipH="1">
              <a:off x="5257655" y="4554693"/>
              <a:ext cx="326147" cy="118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9" name="下箭头 68"/>
          <p:cNvSpPr/>
          <p:nvPr/>
        </p:nvSpPr>
        <p:spPr>
          <a:xfrm>
            <a:off x="3714744" y="3286124"/>
            <a:ext cx="285752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2000232" y="1643050"/>
            <a:ext cx="2447925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顺序查找算法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2071669" y="2938450"/>
            <a:ext cx="2376488" cy="45318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二分查找算法</a:t>
            </a:r>
          </a:p>
        </p:txBody>
      </p:sp>
      <p:sp>
        <p:nvSpPr>
          <p:cNvPr id="57348" name="AutoShape 6"/>
          <p:cNvSpPr>
            <a:spLocks noChangeArrowheads="1"/>
          </p:cNvSpPr>
          <p:nvPr/>
        </p:nvSpPr>
        <p:spPr bwMode="auto">
          <a:xfrm>
            <a:off x="3132138" y="2219313"/>
            <a:ext cx="215900" cy="647700"/>
          </a:xfrm>
          <a:prstGeom prst="downArrow">
            <a:avLst>
              <a:gd name="adj1" fmla="val 50000"/>
              <a:gd name="adj2" fmla="val 7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3428992" y="2290750"/>
            <a:ext cx="31512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利用了数据的有序性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00034" y="714356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1538" y="928670"/>
            <a:ext cx="7072362" cy="137018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个元素的有序表，采用折半查找方法，成功时最大的比较次数是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A.25	    B.50	  C.10		D.7</a:t>
            </a:r>
            <a:endParaRPr lang="zh-CN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2786058"/>
            <a:ext cx="6500858" cy="9527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成功时最大比较次数为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(n+1)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101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答案：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1538" y="928670"/>
            <a:ext cx="7643866" cy="140038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个元素的有序表，采用折半查找方法，不成功时最大的比较次数是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A.25	     B.50	  C.10		D.7</a:t>
            </a:r>
            <a:endParaRPr lang="zh-CN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3000372"/>
            <a:ext cx="6429420" cy="98755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不成功时最大比较次数为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(n+1)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101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=7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答案：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26"/>
          <p:cNvSpPr txBox="1">
            <a:spLocks noChangeArrowheads="1"/>
          </p:cNvSpPr>
          <p:nvPr/>
        </p:nvSpPr>
        <p:spPr bwMode="auto">
          <a:xfrm>
            <a:off x="357158" y="500042"/>
            <a:ext cx="2643206" cy="430887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折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半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查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找的扩展</a:t>
            </a:r>
            <a:endParaRPr kumimoji="1"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1285860"/>
            <a:ext cx="8072494" cy="2057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假设递增有序顺序表为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，其中可能存在多个相同关键字的元素，现在求第一个大于等于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的元素位置（从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开始的下标），如果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大于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中全部元素，则返回结果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=7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[0..6]={1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6}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时返回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时返回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时返回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4000504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采用基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本折半查找算法，对于上述</a:t>
            </a:r>
            <a:r>
              <a:rPr lang="en-US" altLang="zh-CN" sz="2000" i="1" smtClean="0"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，当</a:t>
            </a:r>
            <a:r>
              <a:rPr lang="en-US" altLang="zh-CN" sz="2000" i="1" smtClean="0"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ea typeface="仿宋" pitchFamily="49" charset="-122"/>
                <a:cs typeface="Times New Roman" pitchFamily="18" charset="0"/>
              </a:rPr>
              <a:t>=4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时返回</a:t>
            </a:r>
            <a:r>
              <a:rPr lang="en-US" altLang="zh-CN" sz="2000" smtClean="0"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，显然是错误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的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4286248" y="3429000"/>
            <a:ext cx="214314" cy="35719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714356"/>
            <a:ext cx="8072494" cy="204158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为此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修改基本折半查找方法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，设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[low..high]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是当前的查找区间，首先确定该区间的中点位置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mid=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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(low+high)/2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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，然后将待查的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值与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[mid].key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比较：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[mid].key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，修改新的查找区间为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[low..mid-1]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&gt;R[mid].key 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，修改新的查找区间为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[mid+1..high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500438"/>
            <a:ext cx="821537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在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比较相等时也需要向左逼近即在左区间</a:t>
            </a:r>
            <a:r>
              <a:rPr lang="en-US" altLang="zh-CN" sz="2000" i="1" smtClean="0"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ea typeface="仿宋" pitchFamily="49" charset="-122"/>
                <a:cs typeface="Times New Roman" pitchFamily="18" charset="0"/>
              </a:rPr>
              <a:t>[low..mid-1]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中继续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查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找</a:t>
            </a:r>
            <a:r>
              <a:rPr lang="zh-CN" altLang="en-US" sz="2000" smtClean="0"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ea typeface="仿宋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这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样的过程一直到查找区间</a:t>
            </a:r>
            <a:r>
              <a:rPr lang="en-US" altLang="zh-CN" sz="2000" i="1" smtClean="0"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ea typeface="仿宋" pitchFamily="49" charset="-122"/>
                <a:cs typeface="Times New Roman" pitchFamily="18" charset="0"/>
              </a:rPr>
              <a:t>[low..high]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为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空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ea typeface="仿宋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2000" i="1" smtClean="0"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ea typeface="仿宋" pitchFamily="49" charset="-122"/>
                <a:cs typeface="Times New Roman" pitchFamily="18" charset="0"/>
              </a:rPr>
              <a:t>[low..high]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为空时有</a:t>
            </a:r>
            <a:r>
              <a:rPr lang="en-US" altLang="zh-CN" sz="2000" smtClean="0">
                <a:ea typeface="仿宋" pitchFamily="49" charset="-122"/>
                <a:cs typeface="Times New Roman" pitchFamily="18" charset="0"/>
              </a:rPr>
              <a:t>low=high+1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，此时</a:t>
            </a:r>
            <a:r>
              <a:rPr lang="en-US" altLang="zh-CN" sz="2000" i="1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[high+1]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或者</a:t>
            </a:r>
            <a:r>
              <a:rPr lang="en-US" altLang="zh-CN" sz="2000" i="1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[low]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就是第一个大于等于</a:t>
            </a:r>
            <a:r>
              <a:rPr lang="en-US" altLang="zh-CN" sz="2000" i="1" smtClean="0"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的元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素</a:t>
            </a:r>
            <a:r>
              <a:rPr lang="zh-CN" altLang="zh-CN" sz="2000" smtClean="0"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3714744" y="2928934"/>
            <a:ext cx="285752" cy="357190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214282" y="806845"/>
            <a:ext cx="8572560" cy="4034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BinSearch2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R[],int n,KeyType k)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low=0,high=n-1,mid;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查找区间有一个或者更多元素时</a:t>
            </a: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mid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=(low+high)/2;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(k&lt;=R[mid].key)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high=mid-1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继续在左区间查找</a:t>
            </a: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low=mid+1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继续在右区间查找</a:t>
            </a: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39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214414" y="1785926"/>
            <a:ext cx="2000264" cy="144921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marL="342900" indent="-342900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顺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序表</a:t>
            </a:r>
          </a:p>
          <a:p>
            <a:pPr marL="342900" indent="-342900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</a:p>
          <a:p>
            <a:pPr marL="342900" indent="-342900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他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71472" y="3571876"/>
            <a:ext cx="81137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在查找的同时对表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修改操作（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如插入和删除），则相应的表称之为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动态查找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表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称之为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静态查找表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363" name="Text Box 1027"/>
          <p:cNvSpPr txBox="1">
            <a:spLocks noChangeArrowheads="1"/>
          </p:cNvSpPr>
          <p:nvPr/>
        </p:nvSpPr>
        <p:spPr bwMode="auto">
          <a:xfrm>
            <a:off x="684213" y="476250"/>
            <a:ext cx="3101969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、查找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的数据组织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1214422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采用何种存储结构？</a:t>
            </a:r>
            <a:endParaRPr lang="zh-CN" altLang="en-US" sz="200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6"/>
          <p:cNvSpPr txBox="1">
            <a:spLocks noChangeArrowheads="1"/>
          </p:cNvSpPr>
          <p:nvPr/>
        </p:nvSpPr>
        <p:spPr bwMode="auto">
          <a:xfrm>
            <a:off x="928662" y="1285860"/>
            <a:ext cx="2643206" cy="430887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、索引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00100" y="2143116"/>
            <a:ext cx="500066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索引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存储</a:t>
            </a:r>
            <a:r>
              <a:rPr lang="zh-CN" altLang="en-US" sz="200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结</a:t>
            </a:r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构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= </a:t>
            </a:r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主数据表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+ </a:t>
            </a:r>
            <a:r>
              <a:rPr lang="zh-CN" altLang="en-US" sz="2000" smtClean="0">
                <a:solidFill>
                  <a:srgbClr val="FF33CC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索引表</a:t>
            </a:r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      </a:t>
            </a:r>
            <a:endParaRPr lang="zh-CN" altLang="en-US" sz="2000" dirty="0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349" name="Text Box 325" descr="纸莎草纸"/>
          <p:cNvSpPr txBox="1">
            <a:spLocks noChangeArrowheads="1"/>
          </p:cNvSpPr>
          <p:nvPr/>
        </p:nvSpPr>
        <p:spPr bwMode="auto">
          <a:xfrm>
            <a:off x="395288" y="379413"/>
            <a:ext cx="4819654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9.2.3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索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引存储结构和分块查找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1189" y="2786058"/>
            <a:ext cx="8247091" cy="176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索引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表中的每一项称为索引项，索引项的一般形式是：</a:t>
            </a: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2000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en-US" sz="2000" dirty="0" smtClean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关键字，地址</a:t>
            </a:r>
            <a:r>
              <a:rPr lang="zh-CN" altLang="en-US" sz="2000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关键字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唯一标识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个元素，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地址作为指向该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关键字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对应元素的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指针，也可以是相对地址。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09686" y="142852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38248" y="307499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14813" y="571480"/>
            <a:ext cx="492443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学生表</a:t>
            </a:r>
            <a:endParaRPr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786314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215206" y="3071810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组合 28"/>
          <p:cNvGrpSpPr/>
          <p:nvPr/>
        </p:nvGrpSpPr>
        <p:grpSpPr>
          <a:xfrm>
            <a:off x="3929058" y="5000636"/>
            <a:ext cx="1071570" cy="857256"/>
            <a:chOff x="3929058" y="5000636"/>
            <a:chExt cx="1071570" cy="857256"/>
          </a:xfrm>
        </p:grpSpPr>
        <p:sp>
          <p:nvSpPr>
            <p:cNvPr id="21" name="下弧形箭头 20"/>
            <p:cNvSpPr/>
            <p:nvPr/>
          </p:nvSpPr>
          <p:spPr>
            <a:xfrm>
              <a:off x="3929058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1934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提取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29"/>
          <p:cNvGrpSpPr/>
          <p:nvPr/>
        </p:nvGrpSpPr>
        <p:grpSpPr>
          <a:xfrm>
            <a:off x="6500826" y="5000636"/>
            <a:ext cx="1071570" cy="857256"/>
            <a:chOff x="6500826" y="5000636"/>
            <a:chExt cx="1071570" cy="857256"/>
          </a:xfrm>
        </p:grpSpPr>
        <p:sp>
          <p:nvSpPr>
            <p:cNvPr id="23" name="下弧形箭头 22"/>
            <p:cNvSpPr/>
            <p:nvPr/>
          </p:nvSpPr>
          <p:spPr>
            <a:xfrm>
              <a:off x="6500826" y="5000636"/>
              <a:ext cx="1071570" cy="360000"/>
            </a:xfrm>
            <a:prstGeom prst="curved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3702" y="545778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排序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71406" y="2214554"/>
            <a:ext cx="3571900" cy="2661096"/>
            <a:chOff x="71406" y="2214554"/>
            <a:chExt cx="3571900" cy="2661096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43218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381533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348" y="4210068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53709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06" y="306285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存储地址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228599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存储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500298" y="2214554"/>
              <a:ext cx="252000" cy="57150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0100" y="25717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CC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主数</a:t>
              </a:r>
              <a:r>
                <a:rPr lang="zh-CN" altLang="en-US" sz="1800" dirty="0" smtClean="0">
                  <a:solidFill>
                    <a:srgbClr val="CC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据表</a:t>
              </a:r>
              <a:endParaRPr lang="zh-CN" altLang="en-US" sz="1800" dirty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43834" y="257174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FF33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索引表</a:t>
            </a:r>
            <a:endParaRPr lang="zh-CN" altLang="en-US" sz="18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314" y="428604"/>
            <a:ext cx="107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示例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2000232" y="3429000"/>
            <a:ext cx="4500594" cy="752066"/>
            <a:chOff x="2428860" y="5391578"/>
            <a:chExt cx="4500594" cy="752066"/>
          </a:xfrm>
        </p:grpSpPr>
        <p:sp>
          <p:nvSpPr>
            <p:cNvPr id="13" name="TextBox 12"/>
            <p:cNvSpPr txBox="1"/>
            <p:nvPr/>
          </p:nvSpPr>
          <p:spPr>
            <a:xfrm>
              <a:off x="2857488" y="574353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学生表的索引存储结构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4553157" y="3267281"/>
              <a:ext cx="252000" cy="450059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52562" y="128904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28662" y="164623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202938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662" y="2424118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662" y="275114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12769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14546" y="78579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主数</a:t>
            </a:r>
            <a:r>
              <a:rPr lang="zh-CN" altLang="en-US" sz="1800" dirty="0" smtClean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据表</a:t>
            </a:r>
            <a:endParaRPr lang="zh-CN" altLang="en-US" sz="1800" dirty="0">
              <a:solidFill>
                <a:srgbClr val="CC00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238776" y="1289048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67404" y="78898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FF33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索引表</a:t>
            </a:r>
            <a:endParaRPr lang="zh-CN" altLang="en-US" sz="18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94"/>
          <p:cNvSpPr txBox="1">
            <a:spLocks noChangeArrowheads="1"/>
          </p:cNvSpPr>
          <p:nvPr/>
        </p:nvSpPr>
        <p:spPr bwMode="auto">
          <a:xfrm>
            <a:off x="714348" y="1571612"/>
            <a:ext cx="6929486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0" bIns="10800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</a:t>
            </a:r>
            <a:r>
              <a:rPr lang="zh-CN" altLang="en-US" sz="20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引</a:t>
            </a:r>
            <a:r>
              <a:rPr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（有序）中按关键字查找：采用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二分查找。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主数据块</a:t>
            </a: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查找：跳到主数据块中对应地址的元素。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79115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查找过程：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738314" y="1817632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36"/>
                <a:gridCol w="1677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张三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李四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王五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刘六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4414" y="217482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4414" y="255797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4414" y="295270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4414" y="327973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805490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  <a:endParaRPr lang="zh-CN" altLang="en-US" sz="16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0298" y="131437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主数</a:t>
            </a:r>
            <a:r>
              <a:rPr lang="zh-CN" altLang="en-US" sz="1800" dirty="0" smtClean="0">
                <a:solidFill>
                  <a:srgbClr val="CC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据表</a:t>
            </a:r>
            <a:endParaRPr lang="zh-CN" altLang="en-US" sz="1800" dirty="0">
              <a:solidFill>
                <a:srgbClr val="CC00FF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524528" y="1817632"/>
          <a:ext cx="1833554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908"/>
                <a:gridCol w="95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地址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3333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solidFill>
                            <a:srgbClr val="00B0F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B0F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953156" y="13175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FF33CC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索引表</a:t>
            </a:r>
            <a:endParaRPr lang="zh-CN" altLang="en-US" sz="1800" dirty="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785794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查找学号</a:t>
            </a:r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的姓名：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748346" y="2919409"/>
            <a:ext cx="42862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850901" y="3078163"/>
            <a:ext cx="6607178" cy="1279524"/>
          </a:xfrm>
          <a:custGeom>
            <a:avLst/>
            <a:gdLst>
              <a:gd name="connsiteX0" fmla="*/ 6159500 w 6646863"/>
              <a:gd name="connsiteY0" fmla="*/ 26987 h 1279524"/>
              <a:gd name="connsiteX1" fmla="*/ 6435725 w 6646863"/>
              <a:gd name="connsiteY1" fmla="*/ 46037 h 1279524"/>
              <a:gd name="connsiteX2" fmla="*/ 6607175 w 6646863"/>
              <a:gd name="connsiteY2" fmla="*/ 303212 h 1279524"/>
              <a:gd name="connsiteX3" fmla="*/ 6597650 w 6646863"/>
              <a:gd name="connsiteY3" fmla="*/ 827087 h 1279524"/>
              <a:gd name="connsiteX4" fmla="*/ 6311900 w 6646863"/>
              <a:gd name="connsiteY4" fmla="*/ 979487 h 1279524"/>
              <a:gd name="connsiteX5" fmla="*/ 5235575 w 6646863"/>
              <a:gd name="connsiteY5" fmla="*/ 1150937 h 1279524"/>
              <a:gd name="connsiteX6" fmla="*/ 2921000 w 6646863"/>
              <a:gd name="connsiteY6" fmla="*/ 1236662 h 1279524"/>
              <a:gd name="connsiteX7" fmla="*/ 415925 w 6646863"/>
              <a:gd name="connsiteY7" fmla="*/ 893762 h 1279524"/>
              <a:gd name="connsiteX8" fmla="*/ 425450 w 6646863"/>
              <a:gd name="connsiteY8" fmla="*/ 84137 h 1279524"/>
              <a:gd name="connsiteX0" fmla="*/ 6159500 w 6721472"/>
              <a:gd name="connsiteY0" fmla="*/ 26987 h 1279524"/>
              <a:gd name="connsiteX1" fmla="*/ 6435725 w 6721472"/>
              <a:gd name="connsiteY1" fmla="*/ 46037 h 1279524"/>
              <a:gd name="connsiteX2" fmla="*/ 6607175 w 6721472"/>
              <a:gd name="connsiteY2" fmla="*/ 303212 h 1279524"/>
              <a:gd name="connsiteX3" fmla="*/ 6597650 w 6721472"/>
              <a:gd name="connsiteY3" fmla="*/ 827087 h 1279524"/>
              <a:gd name="connsiteX4" fmla="*/ 5864240 w 6721472"/>
              <a:gd name="connsiteY4" fmla="*/ 1065217 h 1279524"/>
              <a:gd name="connsiteX5" fmla="*/ 5235575 w 6721472"/>
              <a:gd name="connsiteY5" fmla="*/ 1150937 h 1279524"/>
              <a:gd name="connsiteX6" fmla="*/ 2921000 w 6721472"/>
              <a:gd name="connsiteY6" fmla="*/ 1236662 h 1279524"/>
              <a:gd name="connsiteX7" fmla="*/ 415925 w 6721472"/>
              <a:gd name="connsiteY7" fmla="*/ 893762 h 1279524"/>
              <a:gd name="connsiteX8" fmla="*/ 425450 w 6721472"/>
              <a:gd name="connsiteY8" fmla="*/ 84137 h 1279524"/>
              <a:gd name="connsiteX0" fmla="*/ 6159500 w 6607178"/>
              <a:gd name="connsiteY0" fmla="*/ 26987 h 1279524"/>
              <a:gd name="connsiteX1" fmla="*/ 6435725 w 6607178"/>
              <a:gd name="connsiteY1" fmla="*/ 46037 h 1279524"/>
              <a:gd name="connsiteX2" fmla="*/ 6607175 w 6607178"/>
              <a:gd name="connsiteY2" fmla="*/ 303212 h 1279524"/>
              <a:gd name="connsiteX3" fmla="*/ 6435743 w 6607178"/>
              <a:gd name="connsiteY3" fmla="*/ 850903 h 1279524"/>
              <a:gd name="connsiteX4" fmla="*/ 5864240 w 6607178"/>
              <a:gd name="connsiteY4" fmla="*/ 1065217 h 1279524"/>
              <a:gd name="connsiteX5" fmla="*/ 5235575 w 6607178"/>
              <a:gd name="connsiteY5" fmla="*/ 1150937 h 1279524"/>
              <a:gd name="connsiteX6" fmla="*/ 2921000 w 6607178"/>
              <a:gd name="connsiteY6" fmla="*/ 1236662 h 1279524"/>
              <a:gd name="connsiteX7" fmla="*/ 415925 w 6607178"/>
              <a:gd name="connsiteY7" fmla="*/ 893762 h 1279524"/>
              <a:gd name="connsiteX8" fmla="*/ 425450 w 6607178"/>
              <a:gd name="connsiteY8" fmla="*/ 84137 h 127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7178" h="1279524">
                <a:moveTo>
                  <a:pt x="6159500" y="26987"/>
                </a:moveTo>
                <a:cubicBezTo>
                  <a:pt x="6260306" y="13493"/>
                  <a:pt x="6361113" y="0"/>
                  <a:pt x="6435725" y="46037"/>
                </a:cubicBezTo>
                <a:cubicBezTo>
                  <a:pt x="6510337" y="92074"/>
                  <a:pt x="6607172" y="169068"/>
                  <a:pt x="6607175" y="303212"/>
                </a:cubicBezTo>
                <a:cubicBezTo>
                  <a:pt x="6607178" y="437356"/>
                  <a:pt x="6559565" y="723902"/>
                  <a:pt x="6435743" y="850903"/>
                </a:cubicBezTo>
                <a:cubicBezTo>
                  <a:pt x="6311921" y="977904"/>
                  <a:pt x="6064268" y="1015211"/>
                  <a:pt x="5864240" y="1065217"/>
                </a:cubicBezTo>
                <a:cubicBezTo>
                  <a:pt x="5664212" y="1115223"/>
                  <a:pt x="5726115" y="1122363"/>
                  <a:pt x="5235575" y="1150937"/>
                </a:cubicBezTo>
                <a:cubicBezTo>
                  <a:pt x="4745035" y="1179511"/>
                  <a:pt x="3724275" y="1279524"/>
                  <a:pt x="2921000" y="1236662"/>
                </a:cubicBezTo>
                <a:cubicBezTo>
                  <a:pt x="2117725" y="1193800"/>
                  <a:pt x="831850" y="1085849"/>
                  <a:pt x="415925" y="893762"/>
                </a:cubicBezTo>
                <a:cubicBezTo>
                  <a:pt x="0" y="701675"/>
                  <a:pt x="212725" y="392906"/>
                  <a:pt x="425450" y="84137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243253" y="2928934"/>
            <a:ext cx="1000132" cy="357190"/>
          </a:xfrm>
          <a:prstGeom prst="roundRect">
            <a:avLst/>
          </a:prstGeom>
          <a:solidFill>
            <a:schemeClr val="dk1">
              <a:alpha val="1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43174" y="4572008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9" grpId="0" animBg="1"/>
      <p:bldP spid="30" grpId="0" animBg="1"/>
      <p:bldP spid="30" grpId="1" animBg="1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142976" y="1500174"/>
            <a:ext cx="1390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思路：</a:t>
            </a:r>
            <a:endParaRPr kumimoji="1"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11188" y="620713"/>
            <a:ext cx="2232025" cy="430887"/>
          </a:xfrm>
          <a:prstGeom prst="rect">
            <a:avLst/>
          </a:prstGeom>
          <a:solidFill>
            <a:srgbClr val="A9B3F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、分块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</a:t>
            </a:r>
            <a:endParaRPr lang="zh-CN" altLang="en-US" sz="22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071670" y="2000240"/>
            <a:ext cx="3962400" cy="2311400"/>
          </a:xfrm>
          <a:custGeom>
            <a:avLst/>
            <a:gdLst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  <a:gd name="connsiteX0" fmla="*/ 0 w 3962400"/>
              <a:gd name="connsiteY0" fmla="*/ 2311400 h 2311400"/>
              <a:gd name="connsiteX1" fmla="*/ 254000 w 3962400"/>
              <a:gd name="connsiteY1" fmla="*/ 1955800 h 2311400"/>
              <a:gd name="connsiteX2" fmla="*/ 596900 w 3962400"/>
              <a:gd name="connsiteY2" fmla="*/ 1930400 h 2311400"/>
              <a:gd name="connsiteX3" fmla="*/ 863600 w 3962400"/>
              <a:gd name="connsiteY3" fmla="*/ 2032000 h 2311400"/>
              <a:gd name="connsiteX4" fmla="*/ 1041400 w 3962400"/>
              <a:gd name="connsiteY4" fmla="*/ 2146300 h 2311400"/>
              <a:gd name="connsiteX5" fmla="*/ 1231900 w 3962400"/>
              <a:gd name="connsiteY5" fmla="*/ 1917700 h 2311400"/>
              <a:gd name="connsiteX6" fmla="*/ 1587500 w 3962400"/>
              <a:gd name="connsiteY6" fmla="*/ 1346200 h 2311400"/>
              <a:gd name="connsiteX7" fmla="*/ 1739900 w 3962400"/>
              <a:gd name="connsiteY7" fmla="*/ 1219200 h 2311400"/>
              <a:gd name="connsiteX8" fmla="*/ 1968500 w 3962400"/>
              <a:gd name="connsiteY8" fmla="*/ 1371600 h 2311400"/>
              <a:gd name="connsiteX9" fmla="*/ 2057400 w 3962400"/>
              <a:gd name="connsiteY9" fmla="*/ 1524000 h 2311400"/>
              <a:gd name="connsiteX10" fmla="*/ 2260600 w 3962400"/>
              <a:gd name="connsiteY10" fmla="*/ 1511300 h 2311400"/>
              <a:gd name="connsiteX11" fmla="*/ 2286000 w 3962400"/>
              <a:gd name="connsiteY11" fmla="*/ 1346200 h 2311400"/>
              <a:gd name="connsiteX12" fmla="*/ 2324100 w 3962400"/>
              <a:gd name="connsiteY12" fmla="*/ 1143000 h 2311400"/>
              <a:gd name="connsiteX13" fmla="*/ 2400300 w 3962400"/>
              <a:gd name="connsiteY13" fmla="*/ 1028700 h 2311400"/>
              <a:gd name="connsiteX14" fmla="*/ 2476500 w 3962400"/>
              <a:gd name="connsiteY14" fmla="*/ 939800 h 2311400"/>
              <a:gd name="connsiteX15" fmla="*/ 2603500 w 3962400"/>
              <a:gd name="connsiteY15" fmla="*/ 736600 h 2311400"/>
              <a:gd name="connsiteX16" fmla="*/ 2882900 w 3962400"/>
              <a:gd name="connsiteY16" fmla="*/ 355600 h 2311400"/>
              <a:gd name="connsiteX17" fmla="*/ 3149600 w 3962400"/>
              <a:gd name="connsiteY17" fmla="*/ 609600 h 2311400"/>
              <a:gd name="connsiteX18" fmla="*/ 3200400 w 3962400"/>
              <a:gd name="connsiteY18" fmla="*/ 711200 h 2311400"/>
              <a:gd name="connsiteX19" fmla="*/ 3276600 w 3962400"/>
              <a:gd name="connsiteY19" fmla="*/ 774700 h 2311400"/>
              <a:gd name="connsiteX20" fmla="*/ 3390900 w 3962400"/>
              <a:gd name="connsiteY20" fmla="*/ 774700 h 2311400"/>
              <a:gd name="connsiteX21" fmla="*/ 3606800 w 3962400"/>
              <a:gd name="connsiteY21" fmla="*/ 571500 h 2311400"/>
              <a:gd name="connsiteX22" fmla="*/ 3606800 w 3962400"/>
              <a:gd name="connsiteY22" fmla="*/ 457200 h 2311400"/>
              <a:gd name="connsiteX23" fmla="*/ 3644900 w 3962400"/>
              <a:gd name="connsiteY23" fmla="*/ 266700 h 2311400"/>
              <a:gd name="connsiteX24" fmla="*/ 3721100 w 3962400"/>
              <a:gd name="connsiteY24" fmla="*/ 114300 h 2311400"/>
              <a:gd name="connsiteX25" fmla="*/ 3962400 w 3962400"/>
              <a:gd name="connsiteY25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2400" h="2311400">
                <a:moveTo>
                  <a:pt x="0" y="2311400"/>
                </a:moveTo>
                <a:cubicBezTo>
                  <a:pt x="77258" y="2165350"/>
                  <a:pt x="154517" y="2019300"/>
                  <a:pt x="254000" y="1955800"/>
                </a:cubicBezTo>
                <a:cubicBezTo>
                  <a:pt x="353483" y="1892300"/>
                  <a:pt x="495300" y="1917700"/>
                  <a:pt x="596900" y="1930400"/>
                </a:cubicBezTo>
                <a:cubicBezTo>
                  <a:pt x="698500" y="1943100"/>
                  <a:pt x="789517" y="1996017"/>
                  <a:pt x="863600" y="2032000"/>
                </a:cubicBezTo>
                <a:cubicBezTo>
                  <a:pt x="937683" y="2067983"/>
                  <a:pt x="980017" y="2165350"/>
                  <a:pt x="1041400" y="2146300"/>
                </a:cubicBezTo>
                <a:cubicBezTo>
                  <a:pt x="1102783" y="2127250"/>
                  <a:pt x="1140883" y="2051050"/>
                  <a:pt x="1231900" y="1917700"/>
                </a:cubicBezTo>
                <a:cubicBezTo>
                  <a:pt x="1322917" y="1784350"/>
                  <a:pt x="1502833" y="1462617"/>
                  <a:pt x="1587500" y="1346200"/>
                </a:cubicBezTo>
                <a:cubicBezTo>
                  <a:pt x="1672167" y="1229783"/>
                  <a:pt x="1676400" y="1214967"/>
                  <a:pt x="1739900" y="1219200"/>
                </a:cubicBezTo>
                <a:cubicBezTo>
                  <a:pt x="1803400" y="1223433"/>
                  <a:pt x="1915583" y="1320800"/>
                  <a:pt x="1968500" y="1371600"/>
                </a:cubicBezTo>
                <a:cubicBezTo>
                  <a:pt x="2021417" y="1422400"/>
                  <a:pt x="2008717" y="1500717"/>
                  <a:pt x="2057400" y="1524000"/>
                </a:cubicBezTo>
                <a:cubicBezTo>
                  <a:pt x="2106083" y="1547283"/>
                  <a:pt x="2222500" y="1540933"/>
                  <a:pt x="2260600" y="1511300"/>
                </a:cubicBezTo>
                <a:cubicBezTo>
                  <a:pt x="2298700" y="1481667"/>
                  <a:pt x="2275417" y="1407583"/>
                  <a:pt x="2286000" y="1346200"/>
                </a:cubicBezTo>
                <a:cubicBezTo>
                  <a:pt x="2296583" y="1284817"/>
                  <a:pt x="2305050" y="1195917"/>
                  <a:pt x="2324100" y="1143000"/>
                </a:cubicBezTo>
                <a:cubicBezTo>
                  <a:pt x="2343150" y="1090083"/>
                  <a:pt x="2374900" y="1062567"/>
                  <a:pt x="2400300" y="1028700"/>
                </a:cubicBezTo>
                <a:cubicBezTo>
                  <a:pt x="2425700" y="994833"/>
                  <a:pt x="2442633" y="988483"/>
                  <a:pt x="2476500" y="939800"/>
                </a:cubicBezTo>
                <a:cubicBezTo>
                  <a:pt x="2510367" y="891117"/>
                  <a:pt x="2535767" y="833967"/>
                  <a:pt x="2603500" y="736600"/>
                </a:cubicBezTo>
                <a:cubicBezTo>
                  <a:pt x="2671233" y="639233"/>
                  <a:pt x="2791883" y="376767"/>
                  <a:pt x="2882900" y="355600"/>
                </a:cubicBezTo>
                <a:cubicBezTo>
                  <a:pt x="2973917" y="334433"/>
                  <a:pt x="3096683" y="550333"/>
                  <a:pt x="3149600" y="609600"/>
                </a:cubicBezTo>
                <a:cubicBezTo>
                  <a:pt x="3202517" y="668867"/>
                  <a:pt x="3179233" y="683683"/>
                  <a:pt x="3200400" y="711200"/>
                </a:cubicBezTo>
                <a:cubicBezTo>
                  <a:pt x="3221567" y="738717"/>
                  <a:pt x="3244850" y="764117"/>
                  <a:pt x="3276600" y="774700"/>
                </a:cubicBezTo>
                <a:cubicBezTo>
                  <a:pt x="3308350" y="785283"/>
                  <a:pt x="3335867" y="808567"/>
                  <a:pt x="3390900" y="774700"/>
                </a:cubicBezTo>
                <a:cubicBezTo>
                  <a:pt x="3445933" y="740833"/>
                  <a:pt x="3570817" y="624417"/>
                  <a:pt x="3606800" y="571500"/>
                </a:cubicBezTo>
                <a:cubicBezTo>
                  <a:pt x="3642783" y="518583"/>
                  <a:pt x="3600450" y="508000"/>
                  <a:pt x="3606800" y="457200"/>
                </a:cubicBezTo>
                <a:cubicBezTo>
                  <a:pt x="3613150" y="406400"/>
                  <a:pt x="3625850" y="323850"/>
                  <a:pt x="3644900" y="266700"/>
                </a:cubicBezTo>
                <a:cubicBezTo>
                  <a:pt x="3663950" y="209550"/>
                  <a:pt x="3668183" y="158750"/>
                  <a:pt x="3721100" y="114300"/>
                </a:cubicBezTo>
                <a:cubicBezTo>
                  <a:pt x="3774017" y="69850"/>
                  <a:pt x="3868208" y="34925"/>
                  <a:pt x="3962400" y="0"/>
                </a:cubicBezTo>
              </a:path>
            </a:pathLst>
          </a:custGeom>
          <a:ln w="28575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5"/>
          <p:cNvGrpSpPr/>
          <p:nvPr/>
        </p:nvGrpSpPr>
        <p:grpSpPr>
          <a:xfrm>
            <a:off x="2076432" y="1928802"/>
            <a:ext cx="4084667" cy="2571768"/>
            <a:chOff x="2076432" y="1928802"/>
            <a:chExt cx="4084667" cy="2571768"/>
          </a:xfrm>
        </p:grpSpPr>
        <p:sp>
          <p:nvSpPr>
            <p:cNvPr id="5" name="矩形 4"/>
            <p:cNvSpPr/>
            <p:nvPr/>
          </p:nvSpPr>
          <p:spPr>
            <a:xfrm>
              <a:off x="2076432" y="3643314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28992" y="2786058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03777" y="1928802"/>
              <a:ext cx="1357322" cy="8572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57950" y="202875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数据整体无序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3414704" y="2786058"/>
            <a:ext cx="4872072" cy="1428760"/>
            <a:chOff x="3414704" y="2786058"/>
            <a:chExt cx="4872072" cy="1428760"/>
          </a:xfrm>
        </p:grpSpPr>
        <p:sp>
          <p:nvSpPr>
            <p:cNvPr id="9" name="TextBox 8"/>
            <p:cNvSpPr txBox="1"/>
            <p:nvPr/>
          </p:nvSpPr>
          <p:spPr>
            <a:xfrm>
              <a:off x="5929322" y="3571876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仿宋" pitchFamily="49" charset="-122"/>
                  <a:ea typeface="仿宋" pitchFamily="49" charset="-122"/>
                </a:rPr>
                <a:t>分块后按块有序</a:t>
              </a:r>
              <a:endParaRPr lang="zh-CN" altLang="en-US" sz="2000" dirty="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0800000" flipV="1">
              <a:off x="3414704" y="3929066"/>
              <a:ext cx="2500330" cy="285752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1"/>
            </p:cNvCxnSpPr>
            <p:nvPr/>
          </p:nvCxnSpPr>
          <p:spPr>
            <a:xfrm rot="10800000">
              <a:off x="4786314" y="3500441"/>
              <a:ext cx="1143008" cy="271491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7" idx="2"/>
            </p:cNvCxnSpPr>
            <p:nvPr/>
          </p:nvCxnSpPr>
          <p:spPr>
            <a:xfrm rot="16200000" flipV="1">
              <a:off x="5298684" y="2969812"/>
              <a:ext cx="857256" cy="489747"/>
            </a:xfrm>
            <a:prstGeom prst="straightConnector1">
              <a:avLst/>
            </a:prstGeom>
            <a:ln w="28575">
              <a:solidFill>
                <a:srgbClr val="99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/>
          <p:cNvSpPr/>
          <p:nvPr/>
        </p:nvSpPr>
        <p:spPr>
          <a:xfrm>
            <a:off x="2100245" y="4070818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56298" y="3848103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024176" y="4071942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2" name="椭圆 21"/>
          <p:cNvSpPr/>
          <p:nvPr/>
        </p:nvSpPr>
        <p:spPr>
          <a:xfrm>
            <a:off x="3213554" y="3867153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3" name="椭圆 22"/>
          <p:cNvSpPr/>
          <p:nvPr/>
        </p:nvSpPr>
        <p:spPr>
          <a:xfrm>
            <a:off x="2714612" y="3905253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4" name="椭圆 23"/>
          <p:cNvSpPr/>
          <p:nvPr/>
        </p:nvSpPr>
        <p:spPr>
          <a:xfrm>
            <a:off x="3500430" y="3405187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5" name="椭圆 24"/>
          <p:cNvSpPr/>
          <p:nvPr/>
        </p:nvSpPr>
        <p:spPr>
          <a:xfrm>
            <a:off x="3713620" y="3162298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6" name="椭圆 25"/>
          <p:cNvSpPr/>
          <p:nvPr/>
        </p:nvSpPr>
        <p:spPr>
          <a:xfrm>
            <a:off x="3946984" y="3267074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7" name="椭圆 26"/>
          <p:cNvSpPr/>
          <p:nvPr/>
        </p:nvSpPr>
        <p:spPr>
          <a:xfrm>
            <a:off x="4266074" y="3419474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8" name="椭圆 27"/>
          <p:cNvSpPr/>
          <p:nvPr/>
        </p:nvSpPr>
        <p:spPr>
          <a:xfrm>
            <a:off x="4418474" y="2889710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9" name="椭圆 28"/>
          <p:cNvSpPr/>
          <p:nvPr/>
        </p:nvSpPr>
        <p:spPr>
          <a:xfrm>
            <a:off x="4910140" y="2305042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0" name="椭圆 29"/>
          <p:cNvSpPr/>
          <p:nvPr/>
        </p:nvSpPr>
        <p:spPr>
          <a:xfrm>
            <a:off x="5785322" y="2000240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1" name="椭圆 30"/>
          <p:cNvSpPr/>
          <p:nvPr/>
        </p:nvSpPr>
        <p:spPr>
          <a:xfrm>
            <a:off x="5624520" y="2427744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2" name="椭圆 31"/>
          <p:cNvSpPr/>
          <p:nvPr/>
        </p:nvSpPr>
        <p:spPr>
          <a:xfrm>
            <a:off x="5500694" y="2580144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3" name="椭圆 32"/>
          <p:cNvSpPr/>
          <p:nvPr/>
        </p:nvSpPr>
        <p:spPr>
          <a:xfrm>
            <a:off x="5142380" y="2524119"/>
            <a:ext cx="144000" cy="144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2089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b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，设有一个线性表，其中包含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kumimoji="1" lang="zh-CN" altLang="en-US" sz="20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kumimoji="1" lang="zh-CN" altLang="en-US" sz="20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0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kumimoji="1" lang="zh-CN" altLang="en-US" sz="20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4F5E0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kumimoji="1"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kumimoji="1"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66</a:t>
            </a:r>
            <a:r>
              <a:rPr kumimoji="1"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71</a:t>
            </a:r>
            <a:r>
              <a:rPr kumimoji="1" lang="zh-CN" altLang="en-US" sz="20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78</a:t>
            </a:r>
            <a:r>
              <a:rPr kumimoji="1" lang="zh-CN" altLang="en-US" sz="20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kumimoji="1" lang="zh-CN" altLang="en-US" sz="20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kumimoji="1" lang="zh-CN" altLang="en-US" sz="20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206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85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87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72" y="2500306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分块</a:t>
            </a:r>
            <a:r>
              <a:rPr kumimoji="1" lang="zh-CN" alt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=25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个元素分为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块，每块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中有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642910" y="3214686"/>
            <a:ext cx="6715172" cy="2428892"/>
            <a:chOff x="642910" y="3214686"/>
            <a:chExt cx="6715172" cy="2428892"/>
          </a:xfrm>
        </p:grpSpPr>
        <p:grpSp>
          <p:nvGrpSpPr>
            <p:cNvPr id="3" name="组合 14"/>
            <p:cNvGrpSpPr/>
            <p:nvPr/>
          </p:nvGrpSpPr>
          <p:grpSpPr>
            <a:xfrm>
              <a:off x="2120902" y="3357562"/>
              <a:ext cx="5237180" cy="2286016"/>
              <a:chOff x="1835150" y="3643312"/>
              <a:chExt cx="5237180" cy="2286016"/>
            </a:xfrm>
          </p:grpSpPr>
          <p:sp>
            <p:nvSpPr>
              <p:cNvPr id="188417" name="Freeform 1"/>
              <p:cNvSpPr>
                <a:spLocks/>
              </p:cNvSpPr>
              <p:nvPr/>
            </p:nvSpPr>
            <p:spPr bwMode="auto">
              <a:xfrm>
                <a:off x="1908175" y="3644900"/>
                <a:ext cx="4751388" cy="461665"/>
              </a:xfrm>
              <a:custGeom>
                <a:avLst/>
                <a:gdLst/>
                <a:ahLst/>
                <a:cxnLst>
                  <a:cxn ang="0">
                    <a:pos x="0" y="1134"/>
                  </a:cxn>
                  <a:cxn ang="0">
                    <a:pos x="227" y="998"/>
                  </a:cxn>
                  <a:cxn ang="0">
                    <a:pos x="363" y="1089"/>
                  </a:cxn>
                  <a:cxn ang="0">
                    <a:pos x="589" y="1089"/>
                  </a:cxn>
                  <a:cxn ang="0">
                    <a:pos x="635" y="907"/>
                  </a:cxn>
                  <a:cxn ang="0">
                    <a:pos x="725" y="817"/>
                  </a:cxn>
                  <a:cxn ang="0">
                    <a:pos x="816" y="862"/>
                  </a:cxn>
                  <a:cxn ang="0">
                    <a:pos x="1134" y="862"/>
                  </a:cxn>
                  <a:cxn ang="0">
                    <a:pos x="1179" y="771"/>
                  </a:cxn>
                  <a:cxn ang="0">
                    <a:pos x="1315" y="590"/>
                  </a:cxn>
                  <a:cxn ang="0">
                    <a:pos x="1451" y="635"/>
                  </a:cxn>
                  <a:cxn ang="0">
                    <a:pos x="1542" y="680"/>
                  </a:cxn>
                  <a:cxn ang="0">
                    <a:pos x="1723" y="635"/>
                  </a:cxn>
                  <a:cxn ang="0">
                    <a:pos x="1769" y="590"/>
                  </a:cxn>
                  <a:cxn ang="0">
                    <a:pos x="1859" y="454"/>
                  </a:cxn>
                  <a:cxn ang="0">
                    <a:pos x="2041" y="408"/>
                  </a:cxn>
                  <a:cxn ang="0">
                    <a:pos x="2132" y="454"/>
                  </a:cxn>
                  <a:cxn ang="0">
                    <a:pos x="2268" y="499"/>
                  </a:cxn>
                  <a:cxn ang="0">
                    <a:pos x="2358" y="499"/>
                  </a:cxn>
                  <a:cxn ang="0">
                    <a:pos x="2449" y="363"/>
                  </a:cxn>
                  <a:cxn ang="0">
                    <a:pos x="2540" y="91"/>
                  </a:cxn>
                  <a:cxn ang="0">
                    <a:pos x="2676" y="91"/>
                  </a:cxn>
                  <a:cxn ang="0">
                    <a:pos x="2767" y="182"/>
                  </a:cxn>
                  <a:cxn ang="0">
                    <a:pos x="2857" y="182"/>
                  </a:cxn>
                  <a:cxn ang="0">
                    <a:pos x="2903" y="45"/>
                  </a:cxn>
                  <a:cxn ang="0">
                    <a:pos x="2993" y="0"/>
                  </a:cxn>
                </a:cxnLst>
                <a:rect l="0" t="0" r="r" b="b"/>
                <a:pathLst>
                  <a:path w="2993" h="1134">
                    <a:moveTo>
                      <a:pt x="0" y="1134"/>
                    </a:moveTo>
                    <a:cubicBezTo>
                      <a:pt x="83" y="1070"/>
                      <a:pt x="166" y="1006"/>
                      <a:pt x="227" y="998"/>
                    </a:cubicBezTo>
                    <a:cubicBezTo>
                      <a:pt x="288" y="990"/>
                      <a:pt x="303" y="1074"/>
                      <a:pt x="363" y="1089"/>
                    </a:cubicBezTo>
                    <a:cubicBezTo>
                      <a:pt x="423" y="1104"/>
                      <a:pt x="544" y="1119"/>
                      <a:pt x="589" y="1089"/>
                    </a:cubicBezTo>
                    <a:cubicBezTo>
                      <a:pt x="634" y="1059"/>
                      <a:pt x="612" y="952"/>
                      <a:pt x="635" y="907"/>
                    </a:cubicBezTo>
                    <a:cubicBezTo>
                      <a:pt x="658" y="862"/>
                      <a:pt x="695" y="824"/>
                      <a:pt x="725" y="817"/>
                    </a:cubicBezTo>
                    <a:cubicBezTo>
                      <a:pt x="755" y="810"/>
                      <a:pt x="748" y="855"/>
                      <a:pt x="816" y="862"/>
                    </a:cubicBezTo>
                    <a:cubicBezTo>
                      <a:pt x="884" y="869"/>
                      <a:pt x="1074" y="877"/>
                      <a:pt x="1134" y="862"/>
                    </a:cubicBezTo>
                    <a:cubicBezTo>
                      <a:pt x="1194" y="847"/>
                      <a:pt x="1149" y="816"/>
                      <a:pt x="1179" y="771"/>
                    </a:cubicBezTo>
                    <a:cubicBezTo>
                      <a:pt x="1209" y="726"/>
                      <a:pt x="1270" y="613"/>
                      <a:pt x="1315" y="590"/>
                    </a:cubicBezTo>
                    <a:cubicBezTo>
                      <a:pt x="1360" y="567"/>
                      <a:pt x="1413" y="620"/>
                      <a:pt x="1451" y="635"/>
                    </a:cubicBezTo>
                    <a:cubicBezTo>
                      <a:pt x="1489" y="650"/>
                      <a:pt x="1497" y="680"/>
                      <a:pt x="1542" y="680"/>
                    </a:cubicBezTo>
                    <a:cubicBezTo>
                      <a:pt x="1587" y="680"/>
                      <a:pt x="1685" y="650"/>
                      <a:pt x="1723" y="635"/>
                    </a:cubicBezTo>
                    <a:cubicBezTo>
                      <a:pt x="1761" y="620"/>
                      <a:pt x="1746" y="620"/>
                      <a:pt x="1769" y="590"/>
                    </a:cubicBezTo>
                    <a:cubicBezTo>
                      <a:pt x="1792" y="560"/>
                      <a:pt x="1814" y="484"/>
                      <a:pt x="1859" y="454"/>
                    </a:cubicBezTo>
                    <a:cubicBezTo>
                      <a:pt x="1904" y="424"/>
                      <a:pt x="1996" y="408"/>
                      <a:pt x="2041" y="408"/>
                    </a:cubicBezTo>
                    <a:cubicBezTo>
                      <a:pt x="2086" y="408"/>
                      <a:pt x="2094" y="439"/>
                      <a:pt x="2132" y="454"/>
                    </a:cubicBezTo>
                    <a:cubicBezTo>
                      <a:pt x="2170" y="469"/>
                      <a:pt x="2230" y="492"/>
                      <a:pt x="2268" y="499"/>
                    </a:cubicBezTo>
                    <a:cubicBezTo>
                      <a:pt x="2306" y="506"/>
                      <a:pt x="2328" y="522"/>
                      <a:pt x="2358" y="499"/>
                    </a:cubicBezTo>
                    <a:cubicBezTo>
                      <a:pt x="2388" y="476"/>
                      <a:pt x="2419" y="431"/>
                      <a:pt x="2449" y="363"/>
                    </a:cubicBezTo>
                    <a:cubicBezTo>
                      <a:pt x="2479" y="295"/>
                      <a:pt x="2502" y="136"/>
                      <a:pt x="2540" y="91"/>
                    </a:cubicBezTo>
                    <a:cubicBezTo>
                      <a:pt x="2578" y="46"/>
                      <a:pt x="2638" y="76"/>
                      <a:pt x="2676" y="91"/>
                    </a:cubicBezTo>
                    <a:cubicBezTo>
                      <a:pt x="2714" y="106"/>
                      <a:pt x="2737" y="167"/>
                      <a:pt x="2767" y="182"/>
                    </a:cubicBezTo>
                    <a:cubicBezTo>
                      <a:pt x="2797" y="197"/>
                      <a:pt x="2834" y="205"/>
                      <a:pt x="2857" y="182"/>
                    </a:cubicBezTo>
                    <a:cubicBezTo>
                      <a:pt x="2880" y="159"/>
                      <a:pt x="2880" y="75"/>
                      <a:pt x="2903" y="45"/>
                    </a:cubicBezTo>
                    <a:cubicBezTo>
                      <a:pt x="2926" y="15"/>
                      <a:pt x="2959" y="7"/>
                      <a:pt x="2993" y="0"/>
                    </a:cubicBez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18" name="Line 2"/>
              <p:cNvSpPr>
                <a:spLocks noChangeShapeType="1"/>
              </p:cNvSpPr>
              <p:nvPr/>
            </p:nvSpPr>
            <p:spPr bwMode="auto">
              <a:xfrm>
                <a:off x="1835150" y="5300663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19" name="Line 3"/>
              <p:cNvSpPr>
                <a:spLocks noChangeShapeType="1"/>
              </p:cNvSpPr>
              <p:nvPr/>
            </p:nvSpPr>
            <p:spPr bwMode="auto">
              <a:xfrm>
                <a:off x="2916238" y="4941888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0" name="Line 4"/>
              <p:cNvSpPr>
                <a:spLocks noChangeShapeType="1"/>
              </p:cNvSpPr>
              <p:nvPr/>
            </p:nvSpPr>
            <p:spPr bwMode="auto">
              <a:xfrm>
                <a:off x="3924300" y="4581525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1" name="Line 5"/>
              <p:cNvSpPr>
                <a:spLocks noChangeShapeType="1"/>
              </p:cNvSpPr>
              <p:nvPr/>
            </p:nvSpPr>
            <p:spPr bwMode="auto">
              <a:xfrm>
                <a:off x="4932363" y="4292600"/>
                <a:ext cx="100806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2" name="Line 6"/>
              <p:cNvSpPr>
                <a:spLocks noChangeShapeType="1"/>
              </p:cNvSpPr>
              <p:nvPr/>
            </p:nvSpPr>
            <p:spPr bwMode="auto">
              <a:xfrm>
                <a:off x="5915025" y="3643312"/>
                <a:ext cx="1008063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lg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423" name="Line 7"/>
              <p:cNvSpPr>
                <a:spLocks noChangeShapeType="1"/>
              </p:cNvSpPr>
              <p:nvPr/>
            </p:nvSpPr>
            <p:spPr bwMode="auto">
              <a:xfrm flipV="1">
                <a:off x="2071670" y="4071941"/>
                <a:ext cx="5000660" cy="1857387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wrap="square" anchor="ctr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42910" y="3214686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数据特性：</a:t>
              </a: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2500298" y="3500438"/>
            <a:ext cx="5143536" cy="2471812"/>
            <a:chOff x="2500298" y="3500438"/>
            <a:chExt cx="5143536" cy="2471812"/>
          </a:xfrm>
        </p:grpSpPr>
        <p:sp>
          <p:nvSpPr>
            <p:cNvPr id="16" name="TextBox 15"/>
            <p:cNvSpPr txBox="1"/>
            <p:nvPr/>
          </p:nvSpPr>
          <p:spPr>
            <a:xfrm>
              <a:off x="3071802" y="5572140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每块建立一个</a:t>
              </a: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索引项  </a:t>
              </a:r>
              <a:r>
                <a:rPr kumimoji="1"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  <a:sym typeface="Wingdings"/>
                </a:rPr>
                <a:t> </a:t>
              </a:r>
              <a:r>
                <a:rPr kumimoji="1" lang="zh-CN" altLang="en-US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索引表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500298" y="5072074"/>
              <a:ext cx="1071570" cy="57150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V="1">
              <a:off x="3536149" y="4893479"/>
              <a:ext cx="928694" cy="428628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4250529" y="4750603"/>
              <a:ext cx="1143008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5000628" y="4643446"/>
              <a:ext cx="1357322" cy="214314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5607851" y="4107661"/>
              <a:ext cx="1928826" cy="714380"/>
            </a:xfrm>
            <a:prstGeom prst="straightConnector1">
              <a:avLst/>
            </a:prstGeom>
            <a:ln w="28575">
              <a:solidFill>
                <a:srgbClr val="4F5E0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94"/>
          <p:cNvSpPr txBox="1">
            <a:spLocks noChangeArrowheads="1"/>
          </p:cNvSpPr>
          <p:nvPr/>
        </p:nvSpPr>
        <p:spPr bwMode="auto">
          <a:xfrm>
            <a:off x="500034" y="1571612"/>
            <a:ext cx="8143932" cy="135303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0" bIns="10800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索</a:t>
            </a:r>
            <a:r>
              <a:rPr lang="zh-CN" altLang="en-US" sz="20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引</a:t>
            </a:r>
            <a:r>
              <a:rPr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（有序）中按关键字查找：可以顺序查找块，也可以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二分查找块。</a:t>
            </a:r>
            <a:endParaRPr kumimoji="1"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在对应的</a:t>
            </a:r>
            <a:r>
              <a:rPr kumimoji="1" lang="zh-CN" altLang="en-US" sz="20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数据块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（无序）中查找：只能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顺序查找块中元素。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8575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1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分块查找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过程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758" name="Group 366"/>
          <p:cNvGraphicFramePr>
            <a:graphicFrameLocks noGrp="1"/>
          </p:cNvGraphicFramePr>
          <p:nvPr/>
        </p:nvGraphicFramePr>
        <p:xfrm>
          <a:off x="179388" y="3422650"/>
          <a:ext cx="8785225" cy="1402080"/>
        </p:xfrm>
        <a:graphic>
          <a:graphicData uri="http://schemas.openxmlformats.org/drawingml/2006/table">
            <a:tbl>
              <a:tblPr/>
              <a:tblGrid>
                <a:gridCol w="352425"/>
                <a:gridCol w="349250"/>
                <a:gridCol w="323850"/>
                <a:gridCol w="379412"/>
                <a:gridCol w="352425"/>
                <a:gridCol w="352425"/>
                <a:gridCol w="349250"/>
                <a:gridCol w="352425"/>
                <a:gridCol w="350838"/>
                <a:gridCol w="350837"/>
                <a:gridCol w="352425"/>
                <a:gridCol w="350838"/>
                <a:gridCol w="352425"/>
                <a:gridCol w="350837"/>
                <a:gridCol w="352425"/>
                <a:gridCol w="350838"/>
                <a:gridCol w="350837"/>
                <a:gridCol w="352425"/>
                <a:gridCol w="349250"/>
                <a:gridCol w="352425"/>
                <a:gridCol w="352425"/>
                <a:gridCol w="350838"/>
                <a:gridCol w="352425"/>
                <a:gridCol w="349250"/>
                <a:gridCol w="35242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B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24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7785" name="Group 393"/>
          <p:cNvGraphicFramePr>
            <a:graphicFrameLocks noGrp="1"/>
          </p:cNvGraphicFramePr>
          <p:nvPr/>
        </p:nvGraphicFramePr>
        <p:xfrm>
          <a:off x="2700338" y="1322388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/>
                <a:gridCol w="579437"/>
                <a:gridCol w="519113"/>
                <a:gridCol w="642937"/>
                <a:gridCol w="5810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786" name="Text Box 394"/>
          <p:cNvSpPr txBox="1">
            <a:spLocks noChangeArrowheads="1"/>
          </p:cNvSpPr>
          <p:nvPr/>
        </p:nvSpPr>
        <p:spPr bwMode="auto">
          <a:xfrm>
            <a:off x="3635375" y="830263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187787" name="Text Box 395"/>
          <p:cNvSpPr txBox="1">
            <a:spLocks noChangeArrowheads="1"/>
          </p:cNvSpPr>
          <p:nvPr/>
        </p:nvSpPr>
        <p:spPr bwMode="auto">
          <a:xfrm>
            <a:off x="5724525" y="1335088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187788" name="Text Box 396"/>
          <p:cNvSpPr txBox="1">
            <a:spLocks noChangeArrowheads="1"/>
          </p:cNvSpPr>
          <p:nvPr/>
        </p:nvSpPr>
        <p:spPr bwMode="auto">
          <a:xfrm>
            <a:off x="5724525" y="1766888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187789" name="Freeform 397"/>
          <p:cNvSpPr>
            <a:spLocks/>
          </p:cNvSpPr>
          <p:nvPr/>
        </p:nvSpPr>
        <p:spPr bwMode="auto">
          <a:xfrm>
            <a:off x="469900" y="2025650"/>
            <a:ext cx="2387600" cy="1397000"/>
          </a:xfrm>
          <a:custGeom>
            <a:avLst/>
            <a:gdLst/>
            <a:ahLst/>
            <a:cxnLst>
              <a:cxn ang="0">
                <a:pos x="1504" y="0"/>
              </a:cxn>
              <a:cxn ang="0">
                <a:pos x="0" y="880"/>
              </a:cxn>
            </a:cxnLst>
            <a:rect l="0" t="0" r="r" b="b"/>
            <a:pathLst>
              <a:path w="1504" h="880">
                <a:moveTo>
                  <a:pt x="1504" y="0"/>
                </a:moveTo>
                <a:lnTo>
                  <a:pt x="0" y="880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0" name="Freeform 398"/>
          <p:cNvSpPr>
            <a:spLocks/>
          </p:cNvSpPr>
          <p:nvPr/>
        </p:nvSpPr>
        <p:spPr bwMode="auto">
          <a:xfrm>
            <a:off x="2195513" y="2025650"/>
            <a:ext cx="1258887" cy="1397000"/>
          </a:xfrm>
          <a:custGeom>
            <a:avLst/>
            <a:gdLst/>
            <a:ahLst/>
            <a:cxnLst>
              <a:cxn ang="0">
                <a:pos x="793" y="0"/>
              </a:cxn>
              <a:cxn ang="0">
                <a:pos x="0" y="880"/>
              </a:cxn>
            </a:cxnLst>
            <a:rect l="0" t="0" r="r" b="b"/>
            <a:pathLst>
              <a:path w="793" h="880">
                <a:moveTo>
                  <a:pt x="793" y="0"/>
                </a:moveTo>
                <a:lnTo>
                  <a:pt x="0" y="880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1" name="Freeform 399"/>
          <p:cNvSpPr>
            <a:spLocks/>
          </p:cNvSpPr>
          <p:nvPr/>
        </p:nvSpPr>
        <p:spPr bwMode="auto">
          <a:xfrm>
            <a:off x="3851275" y="2051050"/>
            <a:ext cx="276225" cy="1371600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864"/>
              </a:cxn>
            </a:cxnLst>
            <a:rect l="0" t="0" r="r" b="b"/>
            <a:pathLst>
              <a:path w="174" h="864">
                <a:moveTo>
                  <a:pt x="174" y="0"/>
                </a:moveTo>
                <a:lnTo>
                  <a:pt x="0" y="864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2" name="Freeform 400"/>
          <p:cNvSpPr>
            <a:spLocks/>
          </p:cNvSpPr>
          <p:nvPr/>
        </p:nvSpPr>
        <p:spPr bwMode="auto">
          <a:xfrm>
            <a:off x="4876800" y="2025650"/>
            <a:ext cx="774700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" y="880"/>
              </a:cxn>
            </a:cxnLst>
            <a:rect l="0" t="0" r="r" b="b"/>
            <a:pathLst>
              <a:path w="488" h="880">
                <a:moveTo>
                  <a:pt x="0" y="0"/>
                </a:moveTo>
                <a:lnTo>
                  <a:pt x="488" y="880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3" name="Freeform 401"/>
          <p:cNvSpPr>
            <a:spLocks/>
          </p:cNvSpPr>
          <p:nvPr/>
        </p:nvSpPr>
        <p:spPr bwMode="auto">
          <a:xfrm>
            <a:off x="5486400" y="2025650"/>
            <a:ext cx="1893888" cy="1397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" y="880"/>
              </a:cxn>
            </a:cxnLst>
            <a:rect l="0" t="0" r="r" b="b"/>
            <a:pathLst>
              <a:path w="1193" h="880">
                <a:moveTo>
                  <a:pt x="0" y="0"/>
                </a:moveTo>
                <a:lnTo>
                  <a:pt x="1193" y="880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7794" name="Text Box 402"/>
          <p:cNvSpPr txBox="1">
            <a:spLocks noChangeArrowheads="1"/>
          </p:cNvSpPr>
          <p:nvPr/>
        </p:nvSpPr>
        <p:spPr bwMode="auto">
          <a:xfrm>
            <a:off x="1214414" y="3000372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主数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据表</a:t>
            </a:r>
          </a:p>
        </p:txBody>
      </p:sp>
      <p:sp>
        <p:nvSpPr>
          <p:cNvPr id="187795" name="Text Box 403"/>
          <p:cNvSpPr txBox="1">
            <a:spLocks noChangeArrowheads="1"/>
          </p:cNvSpPr>
          <p:nvPr/>
        </p:nvSpPr>
        <p:spPr bwMode="auto">
          <a:xfrm>
            <a:off x="2571736" y="4857760"/>
            <a:ext cx="3857652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latin typeface="仿宋" pitchFamily="49" charset="-122"/>
                <a:ea typeface="仿宋" pitchFamily="49" charset="-122"/>
                <a:cs typeface="Times New Roman" pitchFamily="18" charset="0"/>
              </a:rPr>
              <a:t>分块查找的索引存储结构</a:t>
            </a:r>
          </a:p>
        </p:txBody>
      </p:sp>
      <p:sp>
        <p:nvSpPr>
          <p:cNvPr id="187796" name="Text Box 404"/>
          <p:cNvSpPr txBox="1">
            <a:spLocks noChangeArrowheads="1"/>
          </p:cNvSpPr>
          <p:nvPr/>
        </p:nvSpPr>
        <p:spPr bwMode="auto">
          <a:xfrm>
            <a:off x="571472" y="5429264"/>
            <a:ext cx="6911975" cy="936255"/>
          </a:xfrm>
          <a:prstGeom prst="rect">
            <a:avLst/>
          </a:prstGeom>
          <a:ln>
            <a:noFill/>
            <a:headEnd/>
            <a:tailEnd type="none" w="lg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bIns="10800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）顺序查找索引表，比较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）在对应块中查找，比较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次，共比较</a:t>
            </a:r>
            <a:r>
              <a:rPr lang="en-US" altLang="zh-CN" sz="2000" dirty="0">
                <a:solidFill>
                  <a:srgbClr val="CC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次。</a:t>
            </a:r>
          </a:p>
        </p:txBody>
      </p:sp>
      <p:sp>
        <p:nvSpPr>
          <p:cNvPr id="187797" name="Oval 405"/>
          <p:cNvSpPr>
            <a:spLocks noChangeArrowheads="1"/>
          </p:cNvSpPr>
          <p:nvPr/>
        </p:nvSpPr>
        <p:spPr bwMode="auto">
          <a:xfrm>
            <a:off x="27971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798" name="Text Box 406"/>
          <p:cNvSpPr txBox="1">
            <a:spLocks noChangeArrowheads="1"/>
          </p:cNvSpPr>
          <p:nvPr/>
        </p:nvSpPr>
        <p:spPr bwMode="auto">
          <a:xfrm>
            <a:off x="357158" y="357166"/>
            <a:ext cx="1892282" cy="400110"/>
          </a:xfrm>
          <a:prstGeom prst="rect">
            <a:avLst/>
          </a:prstGeom>
          <a:solidFill>
            <a:srgbClr val="CC00CC"/>
          </a:solidFill>
          <a:ln w="2857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分块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查找演示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7799" name="Oval 407"/>
          <p:cNvSpPr>
            <a:spLocks noChangeArrowheads="1"/>
          </p:cNvSpPr>
          <p:nvPr/>
        </p:nvSpPr>
        <p:spPr bwMode="auto">
          <a:xfrm>
            <a:off x="3360738" y="1204913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0" name="Oval 408"/>
          <p:cNvSpPr>
            <a:spLocks noChangeArrowheads="1"/>
          </p:cNvSpPr>
          <p:nvPr/>
        </p:nvSpPr>
        <p:spPr bwMode="auto">
          <a:xfrm>
            <a:off x="3924300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1" name="Oval 409"/>
          <p:cNvSpPr>
            <a:spLocks noChangeArrowheads="1"/>
          </p:cNvSpPr>
          <p:nvPr/>
        </p:nvSpPr>
        <p:spPr bwMode="auto">
          <a:xfrm>
            <a:off x="44989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2" name="Oval 410"/>
          <p:cNvSpPr>
            <a:spLocks noChangeArrowheads="1"/>
          </p:cNvSpPr>
          <p:nvPr/>
        </p:nvSpPr>
        <p:spPr bwMode="auto">
          <a:xfrm>
            <a:off x="5435600" y="3557070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3" name="Oval 411"/>
          <p:cNvSpPr>
            <a:spLocks noChangeArrowheads="1"/>
          </p:cNvSpPr>
          <p:nvPr/>
        </p:nvSpPr>
        <p:spPr bwMode="auto">
          <a:xfrm>
            <a:off x="5775325" y="3557070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4" name="Oval 412"/>
          <p:cNvSpPr>
            <a:spLocks noChangeArrowheads="1"/>
          </p:cNvSpPr>
          <p:nvPr/>
        </p:nvSpPr>
        <p:spPr bwMode="auto">
          <a:xfrm>
            <a:off x="6143625" y="3557070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5" name="Oval 413"/>
          <p:cNvSpPr>
            <a:spLocks noChangeArrowheads="1"/>
          </p:cNvSpPr>
          <p:nvPr/>
        </p:nvSpPr>
        <p:spPr bwMode="auto">
          <a:xfrm>
            <a:off x="6500813" y="3557070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7806" name="Text Box 414"/>
          <p:cNvSpPr txBox="1">
            <a:spLocks noChangeArrowheads="1"/>
          </p:cNvSpPr>
          <p:nvPr/>
        </p:nvSpPr>
        <p:spPr bwMode="auto">
          <a:xfrm>
            <a:off x="2714612" y="185718"/>
            <a:ext cx="381635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7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7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7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87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87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7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87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92" grpId="0" animBg="1"/>
      <p:bldP spid="187796" grpId="0" animBg="1"/>
      <p:bldP spid="187797" grpId="0" animBg="1"/>
      <p:bldP spid="187797" grpId="1" animBg="1"/>
      <p:bldP spid="187799" grpId="0" animBg="1"/>
      <p:bldP spid="187799" grpId="1" animBg="1"/>
      <p:bldP spid="187800" grpId="0" animBg="1"/>
      <p:bldP spid="187800" grpId="1" animBg="1"/>
      <p:bldP spid="187801" grpId="0" animBg="1"/>
      <p:bldP spid="187801" grpId="1" animBg="1"/>
      <p:bldP spid="187802" grpId="0" animBg="1"/>
      <p:bldP spid="187802" grpId="1" animBg="1"/>
      <p:bldP spid="187803" grpId="0" animBg="1"/>
      <p:bldP spid="187803" grpId="1" animBg="1"/>
      <p:bldP spid="187804" grpId="0" animBg="1"/>
      <p:bldP spid="187804" grpId="1" animBg="1"/>
      <p:bldP spid="187805" grpId="0" animBg="1"/>
      <p:bldP spid="187805" grpId="1" animBg="1"/>
      <p:bldP spid="187805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714356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分块查找算法设计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7" name="Group 393"/>
          <p:cNvGraphicFramePr>
            <a:graphicFrameLocks noGrp="1"/>
          </p:cNvGraphicFramePr>
          <p:nvPr/>
        </p:nvGraphicFramePr>
        <p:xfrm>
          <a:off x="428596" y="2796858"/>
          <a:ext cx="2903537" cy="775018"/>
        </p:xfrm>
        <a:graphic>
          <a:graphicData uri="http://schemas.openxmlformats.org/drawingml/2006/table">
            <a:tbl>
              <a:tblPr/>
              <a:tblGrid>
                <a:gridCol w="581025"/>
                <a:gridCol w="579437"/>
                <a:gridCol w="519113"/>
                <a:gridCol w="642937"/>
                <a:gridCol w="5810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94"/>
          <p:cNvSpPr txBox="1">
            <a:spLocks noChangeArrowheads="1"/>
          </p:cNvSpPr>
          <p:nvPr/>
        </p:nvSpPr>
        <p:spPr bwMode="auto">
          <a:xfrm>
            <a:off x="1363633" y="2366183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1868" y="2165021"/>
            <a:ext cx="5143536" cy="16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KeyType key;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//KeyType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为关键字类型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link;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指向对应块的起始下标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IdxType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索引表元素类型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3108" y="413123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IdxType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I[0..b-1]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左弧形箭头 11"/>
          <p:cNvSpPr/>
          <p:nvPr/>
        </p:nvSpPr>
        <p:spPr>
          <a:xfrm>
            <a:off x="1928794" y="3786190"/>
            <a:ext cx="214314" cy="57150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49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14348" y="2071678"/>
            <a:ext cx="7572428" cy="141446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just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用哪种数据结构来表示“表”，即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中元素是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按何种方式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组织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的？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中关键字的次序。是对无序集合查找还是对有序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查找？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684213" y="476250"/>
            <a:ext cx="2959093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、影响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查找的因素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357298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采用何种查找方法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?</a:t>
            </a:r>
            <a:endParaRPr lang="zh-CN" altLang="en-US" sz="20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93"/>
          <p:cNvGraphicFramePr>
            <a:graphicFrameLocks noGrp="1"/>
          </p:cNvGraphicFramePr>
          <p:nvPr/>
        </p:nvGraphicFramePr>
        <p:xfrm>
          <a:off x="2690290" y="1302292"/>
          <a:ext cx="2903537" cy="805498"/>
        </p:xfrm>
        <a:graphic>
          <a:graphicData uri="http://schemas.openxmlformats.org/drawingml/2006/table">
            <a:tbl>
              <a:tblPr/>
              <a:tblGrid>
                <a:gridCol w="581025"/>
                <a:gridCol w="579437"/>
                <a:gridCol w="519113"/>
                <a:gridCol w="642937"/>
                <a:gridCol w="5810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394"/>
          <p:cNvSpPr txBox="1">
            <a:spLocks noChangeArrowheads="1"/>
          </p:cNvSpPr>
          <p:nvPr/>
        </p:nvSpPr>
        <p:spPr bwMode="auto">
          <a:xfrm>
            <a:off x="3635375" y="830263"/>
            <a:ext cx="936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索引表</a:t>
            </a:r>
          </a:p>
        </p:txBody>
      </p:sp>
      <p:sp>
        <p:nvSpPr>
          <p:cNvPr id="5" name="Text Box 395"/>
          <p:cNvSpPr txBox="1">
            <a:spLocks noChangeArrowheads="1"/>
          </p:cNvSpPr>
          <p:nvPr/>
        </p:nvSpPr>
        <p:spPr bwMode="auto">
          <a:xfrm>
            <a:off x="5714477" y="1314992"/>
            <a:ext cx="9366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6" name="Text Box 396"/>
          <p:cNvSpPr txBox="1">
            <a:spLocks noChangeArrowheads="1"/>
          </p:cNvSpPr>
          <p:nvPr/>
        </p:nvSpPr>
        <p:spPr bwMode="auto">
          <a:xfrm>
            <a:off x="5714477" y="1746792"/>
            <a:ext cx="9366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7" name="Oval 405"/>
          <p:cNvSpPr>
            <a:spLocks noChangeArrowheads="1"/>
          </p:cNvSpPr>
          <p:nvPr/>
        </p:nvSpPr>
        <p:spPr bwMode="auto">
          <a:xfrm>
            <a:off x="27971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407"/>
          <p:cNvSpPr>
            <a:spLocks noChangeArrowheads="1"/>
          </p:cNvSpPr>
          <p:nvPr/>
        </p:nvSpPr>
        <p:spPr bwMode="auto">
          <a:xfrm>
            <a:off x="3360738" y="1204913"/>
            <a:ext cx="360362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Oval 408"/>
          <p:cNvSpPr>
            <a:spLocks noChangeArrowheads="1"/>
          </p:cNvSpPr>
          <p:nvPr/>
        </p:nvSpPr>
        <p:spPr bwMode="auto">
          <a:xfrm>
            <a:off x="3924300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Oval 409"/>
          <p:cNvSpPr>
            <a:spLocks noChangeArrowheads="1"/>
          </p:cNvSpPr>
          <p:nvPr/>
        </p:nvSpPr>
        <p:spPr bwMode="auto">
          <a:xfrm>
            <a:off x="4498975" y="1204913"/>
            <a:ext cx="360363" cy="576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006600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414"/>
          <p:cNvSpPr txBox="1">
            <a:spLocks noChangeArrowheads="1"/>
          </p:cNvSpPr>
          <p:nvPr/>
        </p:nvSpPr>
        <p:spPr bwMode="auto">
          <a:xfrm>
            <a:off x="2714612" y="185718"/>
            <a:ext cx="381635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键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字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785918" y="2285992"/>
            <a:ext cx="5643602" cy="971614"/>
            <a:chOff x="1785918" y="2285992"/>
            <a:chExt cx="5643602" cy="971614"/>
          </a:xfrm>
        </p:grpSpPr>
        <p:sp>
          <p:nvSpPr>
            <p:cNvPr id="13" name="TextBox 12"/>
            <p:cNvSpPr txBox="1"/>
            <p:nvPr/>
          </p:nvSpPr>
          <p:spPr>
            <a:xfrm>
              <a:off x="1785918" y="2857496"/>
              <a:ext cx="5643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在</a:t>
              </a:r>
              <a:r>
                <a:rPr lang="en-US" altLang="zh-CN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中从前向后查找刚好大于等于</a:t>
              </a:r>
              <a:r>
                <a:rPr lang="en-US" altLang="zh-CN" sz="2000" i="1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的索引元素</a:t>
              </a:r>
              <a:endParaRPr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4143372" y="2285992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2428860" y="3357562"/>
            <a:ext cx="4214842" cy="971614"/>
            <a:chOff x="2428860" y="3357562"/>
            <a:chExt cx="4214842" cy="971614"/>
          </a:xfrm>
        </p:grpSpPr>
        <p:sp>
          <p:nvSpPr>
            <p:cNvPr id="12" name="TextBox 11"/>
            <p:cNvSpPr txBox="1"/>
            <p:nvPr/>
          </p:nvSpPr>
          <p:spPr>
            <a:xfrm>
              <a:off x="4500562" y="335756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折半查找索引表</a:t>
              </a:r>
              <a:endParaRPr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143372" y="3357562"/>
              <a:ext cx="214314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8860" y="3929066"/>
              <a:ext cx="414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在</a:t>
              </a:r>
              <a:r>
                <a:rPr lang="en-US" altLang="zh-CN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中查找</a:t>
              </a:r>
              <a:r>
                <a:rPr lang="zh-CN" altLang="en-US" sz="2000" smtClean="0">
                  <a:latin typeface="+mj-ea"/>
                  <a:ea typeface="+mj-ea"/>
                  <a:cs typeface="Consolas" pitchFamily="49" charset="0"/>
                </a:rPr>
                <a:t>≥</a:t>
              </a:r>
              <a:r>
                <a:rPr lang="en-US" altLang="zh-CN" sz="2000" i="1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的最左边的索引元素</a:t>
              </a:r>
              <a:endParaRPr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85728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I[low..high]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中查找</a:t>
            </a:r>
            <a:r>
              <a:rPr lang="zh-CN" altLang="en-US" sz="2000" smtClean="0"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的最左边的索引元素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071546"/>
            <a:ext cx="3714776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I[low..high]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不空：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1705542"/>
            <a:ext cx="24288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mid=(low+high)/2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996983"/>
            <a:ext cx="200026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I[low..mid-1]</a:t>
            </a:r>
          </a:p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248" y="2996983"/>
            <a:ext cx="192882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I[mid+1..high]</a:t>
            </a:r>
          </a:p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2536020" y="2241328"/>
            <a:ext cx="928691" cy="57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5852" y="227704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≤I[mid].key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3930755" y="2275353"/>
            <a:ext cx="925302" cy="500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7686" y="227704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&gt;I[mid].key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4143380"/>
            <a:ext cx="3643338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I[low..high]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5852" y="485776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I[low..high] I[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high+1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2428860" y="5215744"/>
            <a:ext cx="2428892" cy="756506"/>
            <a:chOff x="2428860" y="5215744"/>
            <a:chExt cx="2428892" cy="756506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286116" y="535782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28860" y="5572140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C00000"/>
                  </a:solidFill>
                  <a:latin typeface="+mj-ea"/>
                  <a:ea typeface="+mj-ea"/>
                  <a:cs typeface="Consolas" pitchFamily="49" charset="0"/>
                </a:rPr>
                <a:t>≥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的最左边的元素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4" grpId="0"/>
      <p:bldP spid="15" grpId="0" animBg="1"/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采用折半查找索引表的分块查找算法如下（索引表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675685"/>
            <a:ext cx="8072494" cy="5896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IdxSearch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(IdxType I[],int b,RecType R[],int n,KeyType k) 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s=(n+b-1)/b;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为每块的元素个数，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n/b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low=0,high=b-1,mid,i;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33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low&lt;=high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折半查找，找到的位置为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mid=(low+high)/2;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(I[mid].key&gt;=k)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high=mid-1;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low=mid+1;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在主数据表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块中进行顺序查找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i=I[high+1].link;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(i&lt;=I[high+1].link+s-1 &amp;&amp; R[i].key!=k)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i++;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(i&lt;=I[high+1].link+s-1)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i+1;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查找成功，返回该元素的逻辑序号</a:t>
            </a: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查找失败，返回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286116" y="3143248"/>
            <a:ext cx="3143272" cy="369332"/>
            <a:chOff x="3286116" y="3143248"/>
            <a:chExt cx="314327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786182" y="3143248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对应的块为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high+1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3286116" y="3245932"/>
              <a:ext cx="428628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59404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分块查找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含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两次查找过程（所以分块查找最少需要</a:t>
            </a:r>
            <a:r>
              <a:rPr lang="en-US" altLang="zh-CN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次关键字比较）</a:t>
            </a:r>
            <a:endParaRPr lang="en-US" altLang="zh-CN" sz="2000" smtClean="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2059536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整个查找过程的平均查找长度，是两次查找的平均查找长度之和</a:t>
            </a:r>
            <a:endParaRPr lang="zh-CN" altLang="en-US" sz="20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000364" y="1559470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44" y="35716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3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）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时间复杂度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428596" y="2857496"/>
            <a:ext cx="8358246" cy="2643206"/>
            <a:chOff x="785786" y="2857496"/>
            <a:chExt cx="8358246" cy="2643206"/>
          </a:xfrm>
        </p:grpSpPr>
        <p:sp>
          <p:nvSpPr>
            <p:cNvPr id="9" name="TextBox 8"/>
            <p:cNvSpPr txBox="1"/>
            <p:nvPr/>
          </p:nvSpPr>
          <p:spPr>
            <a:xfrm>
              <a:off x="785786" y="2857496"/>
              <a:ext cx="7929618" cy="453183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 marL="342900" indent="-342900">
                <a:buBlip>
                  <a:blip r:embed="rId2"/>
                </a:buBlip>
              </a:pP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若以折半查找来确定元素所在的块，则成功时的平均查找长度为：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4033" y="3357562"/>
              <a:ext cx="8269999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85786" y="4429132"/>
              <a:ext cx="7858180" cy="453183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 marL="342900" indent="-342900">
                <a:buBlip>
                  <a:blip r:embed="rId2"/>
                </a:buBlip>
              </a:pPr>
              <a:r>
                <a:rPr lang="zh-CN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若以顺序查找来确定元素所在的块，则成功时的平均查找长度为：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8662" y="4929198"/>
              <a:ext cx="6869478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142984"/>
            <a:ext cx="7929618" cy="168251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如果在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个元素中查找其中任何一个元素至少要比较</a:t>
            </a:r>
            <a:r>
              <a:rPr lang="en-US" sz="2000" smtClean="0">
                <a:solidFill>
                  <a:srgbClr val="FF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次，则所用的查找方法有可能是（  ）。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折半查找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分块查找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C.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顺序查找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D.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以上都不对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571504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57356" y="321468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答：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54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28600" y="1142984"/>
            <a:ext cx="8610600" cy="167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查找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运算时间主要花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费在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关键字比较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，通常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把查找过程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中执行的关键字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平均比较个数（称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平均查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找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长度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）作为衡量一个查找算法效率优劣的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标准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查找长度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Average Search Length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）定义为：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928662" y="4315214"/>
            <a:ext cx="7177108" cy="177994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是查找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中元素的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2000" i="1" baseline="-30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是查找第</a:t>
            </a:r>
            <a:r>
              <a:rPr kumimoji="1" lang="en-US" altLang="zh-CN" sz="2000" i="1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概率，一般地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，认为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查找概率相等，即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2000" i="1" baseline="-30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=1/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2000" i="1" baseline="-30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是找到第</a:t>
            </a:r>
            <a:r>
              <a:rPr kumimoji="1" lang="en-US" altLang="zh-CN" sz="2000" i="1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个元素所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需进行的比较次数</a:t>
            </a:r>
            <a:r>
              <a:rPr kumimoji="1" lang="zh-CN" altLang="en-US" sz="2000" b="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84213" y="476250"/>
            <a:ext cx="3530597" cy="430887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 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查找方法的性能指标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3000372"/>
            <a:ext cx="1828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500034" y="714356"/>
            <a:ext cx="3071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平均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长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分为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357298"/>
            <a:ext cx="6572296" cy="10874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成功情况下的平均查找长度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——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ASL</a:t>
            </a:r>
            <a:r>
              <a:rPr kumimoji="1" lang="zh-CN" altLang="en-US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</a:t>
            </a:r>
            <a:endParaRPr kumimoji="1" lang="en-US" altLang="zh-CN" sz="2000" baseline="-25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不成功情况（失败）下的平均查找长度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——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ASL</a:t>
            </a:r>
            <a:r>
              <a:rPr kumimoji="1" lang="zh-CN" altLang="en-US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不成功</a:t>
            </a:r>
            <a:endParaRPr lang="zh-CN" altLang="en-US" sz="2000" baseline="-25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576293" y="571480"/>
            <a:ext cx="83534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：含有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成功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下（概率相等）的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平均查找长度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一元素平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均需要的关键字比较</a:t>
            </a:r>
            <a:r>
              <a:rPr kumimoji="1"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2898501"/>
          <a:ext cx="7643869" cy="101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0198"/>
                <a:gridCol w="785818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找到时的比较次数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1"/>
          <p:cNvGrpSpPr/>
          <p:nvPr/>
        </p:nvGrpSpPr>
        <p:grpSpPr>
          <a:xfrm>
            <a:off x="1928794" y="4743402"/>
            <a:ext cx="4429156" cy="900176"/>
            <a:chOff x="1571604" y="5148235"/>
            <a:chExt cx="4429156" cy="900176"/>
          </a:xfrm>
        </p:grpSpPr>
        <p:sp>
          <p:nvSpPr>
            <p:cNvPr id="5" name="TextBox 4"/>
            <p:cNvSpPr txBox="1"/>
            <p:nvPr/>
          </p:nvSpPr>
          <p:spPr>
            <a:xfrm>
              <a:off x="1571604" y="5396227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sz="2000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3174" y="5148235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1+2+3+4+5+6+7+8+9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2714612" y="5630878"/>
              <a:ext cx="2520000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57620" y="5648301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86380" y="536319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 5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4414" y="228126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286248" y="4138657"/>
            <a:ext cx="214314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428596" y="500042"/>
            <a:ext cx="83534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查找表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：含有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成功情况下的平均查找长度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查找失败（在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中未查找到）平均需要的关键字比较次数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00232" y="2178074"/>
            <a:ext cx="4572032" cy="1436722"/>
            <a:chOff x="2000232" y="1785926"/>
            <a:chExt cx="4572032" cy="1436722"/>
          </a:xfrm>
        </p:grpSpPr>
        <p:sp>
          <p:nvSpPr>
            <p:cNvPr id="4" name="TextBox 3"/>
            <p:cNvSpPr txBox="1"/>
            <p:nvPr/>
          </p:nvSpPr>
          <p:spPr>
            <a:xfrm>
              <a:off x="2357422" y="1785926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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x 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 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T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3240" y="2287514"/>
              <a:ext cx="3429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通过关键字比较后确定不在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0232" y="282253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平均关键字比较次数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857488" y="2251034"/>
              <a:ext cx="214314" cy="4680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5786" y="4403422"/>
          <a:ext cx="7643869" cy="101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00198"/>
                <a:gridCol w="785818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找到时的比较次数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smtClean="0">
                          <a:solidFill>
                            <a:srgbClr val="3333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lang="zh-CN" altLang="en-US" sz="1800" b="1">
                        <a:solidFill>
                          <a:srgbClr val="3333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5786" y="378619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3042" y="571501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按顺序查找，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ASL</a:t>
            </a:r>
            <a:r>
              <a:rPr kumimoji="1" lang="zh-CN" altLang="en-US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不成功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=9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3EE2-E77C-4A3F-BE76-CC22BE303815}" type="slidenum">
              <a:rPr lang="en-US" altLang="zh-CN" smtClean="0"/>
              <a:pPr/>
              <a:t>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9900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4205</Words>
  <Application>Microsoft Office PowerPoint</Application>
  <PresentationFormat>全屏显示(4:3)</PresentationFormat>
  <Paragraphs>825</Paragraphs>
  <Slides>54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537</cp:revision>
  <dcterms:created xsi:type="dcterms:W3CDTF">2004-04-11T01:33:44Z</dcterms:created>
  <dcterms:modified xsi:type="dcterms:W3CDTF">2021-10-10T03:02:31Z</dcterms:modified>
</cp:coreProperties>
</file>