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notesSlides/notesSlide1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Default Extension="gif" ContentType="image/gif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3" r:id="rId1"/>
  </p:sldMasterIdLst>
  <p:notesMasterIdLst>
    <p:notesMasterId r:id="rId19"/>
  </p:notesMasterIdLst>
  <p:sldIdLst>
    <p:sldId id="295" r:id="rId2"/>
    <p:sldId id="485" r:id="rId3"/>
    <p:sldId id="508" r:id="rId4"/>
    <p:sldId id="505" r:id="rId5"/>
    <p:sldId id="506" r:id="rId6"/>
    <p:sldId id="503" r:id="rId7"/>
    <p:sldId id="504" r:id="rId8"/>
    <p:sldId id="509" r:id="rId9"/>
    <p:sldId id="510" r:id="rId10"/>
    <p:sldId id="511" r:id="rId11"/>
    <p:sldId id="512" r:id="rId12"/>
    <p:sldId id="513" r:id="rId13"/>
    <p:sldId id="514" r:id="rId14"/>
    <p:sldId id="515" r:id="rId15"/>
    <p:sldId id="517" r:id="rId16"/>
    <p:sldId id="518" r:id="rId17"/>
    <p:sldId id="519" r:id="rId18"/>
  </p:sldIdLst>
  <p:sldSz cx="9144000" cy="6858000" type="screen4x3"/>
  <p:notesSz cx="6858000" cy="9144000"/>
  <p:defaultTextStyle>
    <a:defPPr>
      <a:defRPr lang="zh-CN"/>
    </a:defPPr>
    <a:lvl1pPr algn="ctr" rtl="0" fontAlgn="base">
      <a:lnSpc>
        <a:spcPct val="11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1pPr>
    <a:lvl2pPr marL="457200" algn="ctr" rtl="0" fontAlgn="base">
      <a:lnSpc>
        <a:spcPct val="11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2pPr>
    <a:lvl3pPr marL="914400" algn="ctr" rtl="0" fontAlgn="base">
      <a:lnSpc>
        <a:spcPct val="11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ctr" rtl="0" fontAlgn="base">
      <a:lnSpc>
        <a:spcPct val="11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ctr" rtl="0" fontAlgn="base">
      <a:lnSpc>
        <a:spcPct val="11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  <p:clrMru>
    <a:srgbClr val="0000FF"/>
    <a:srgbClr val="FF00FF"/>
    <a:srgbClr val="339933"/>
    <a:srgbClr val="6600CC"/>
    <a:srgbClr val="669900"/>
    <a:srgbClr val="000000"/>
    <a:srgbClr val="0033CC"/>
    <a:srgbClr val="FF3300"/>
    <a:srgbClr val="808000"/>
    <a:srgbClr val="3366CC"/>
  </p:clrMru>
</p:presentationPr>
</file>

<file path=ppt/tableStyles.xml><?xml version="1.0" encoding="utf-8"?>
<a:tblStyleLst xmlns:a="http://schemas.openxmlformats.org/drawingml/2006/main" def="{5C22544A-7EE6-4342-B048-85BDC9FD1C3A}">
  <a:tblStyle styleId="{E269D01E-BC32-4049-B463-5C60D7B0CCD2}" styleName="主题样式 2 - 强调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47" autoAdjust="0"/>
    <p:restoredTop sz="94581" autoAdjust="0"/>
  </p:normalViewPr>
  <p:slideViewPr>
    <p:cSldViewPr>
      <p:cViewPr varScale="1">
        <p:scale>
          <a:sx n="94" d="100"/>
          <a:sy n="94" d="100"/>
        </p:scale>
        <p:origin x="-114" y="-23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181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181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181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181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181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fld id="{D6836A47-F2A7-406E-887D-DAE0E45A0A36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8C1A40-83A1-49D1-BF1B-B3BEC23E6C99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219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10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11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12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13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14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15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16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17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9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>
                <a:solidFill>
                  <a:srgbClr val="FF0000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fld id="{36E68863-33C2-4D6D-B9FA-F4917E910219}" type="slidenum">
              <a:rPr lang="en-US" altLang="zh-CN" smtClean="0"/>
              <a:pPr/>
              <a:t>‹#›</a:t>
            </a:fld>
            <a:r>
              <a:rPr lang="en-US" altLang="zh-CN" smtClean="0"/>
              <a:t>/17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CAE2A1-5EAD-411B-8D38-DF501AA1BDA0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gif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gi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gi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050" descr="纸莎草纸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2428860" y="785794"/>
            <a:ext cx="3429024" cy="707886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zh-CN" altLang="en-US" sz="32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第</a:t>
            </a:r>
            <a:r>
              <a:rPr lang="en-US" altLang="zh-CN" sz="32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9</a:t>
            </a:r>
            <a:r>
              <a:rPr lang="zh-CN" altLang="en-US" sz="32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章小结</a:t>
            </a:r>
            <a:r>
              <a:rPr lang="zh-CN" altLang="en-US" sz="40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 </a:t>
            </a:r>
            <a:endParaRPr lang="zh-CN" altLang="en-US" sz="40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785786" y="1904990"/>
            <a:ext cx="857256" cy="852413"/>
            <a:chOff x="785786" y="1503812"/>
            <a:chExt cx="857256" cy="639310"/>
          </a:xfrm>
        </p:grpSpPr>
        <p:sp>
          <p:nvSpPr>
            <p:cNvPr id="8" name="Oval 8"/>
            <p:cNvSpPr>
              <a:spLocks noChangeAspect="1" noChangeArrowheads="1"/>
            </p:cNvSpPr>
            <p:nvPr/>
          </p:nvSpPr>
          <p:spPr bwMode="auto">
            <a:xfrm>
              <a:off x="785786" y="1503812"/>
              <a:ext cx="857256" cy="639310"/>
            </a:xfrm>
            <a:prstGeom prst="ellipse">
              <a:avLst/>
            </a:prstGeom>
            <a:gradFill rotWithShape="0">
              <a:gsLst>
                <a:gs pos="0">
                  <a:srgbClr val="00CCFF"/>
                </a:gs>
                <a:gs pos="100000">
                  <a:srgbClr val="00CCFF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3175">
              <a:noFill/>
              <a:round/>
              <a:headEnd/>
              <a:tailEnd/>
            </a:ln>
            <a:effectLst>
              <a:outerShdw dist="89803" dir="2700000" algn="ctr" rotWithShape="0">
                <a:srgbClr val="020202">
                  <a:alpha val="50000"/>
                </a:srgbClr>
              </a:outerShdw>
            </a:effectLst>
          </p:spPr>
          <p:txBody>
            <a:bodyPr wrap="none" lIns="98956" tIns="49478" rIns="98956" bIns="49478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" name="Oval 9"/>
            <p:cNvSpPr>
              <a:spLocks noChangeAspect="1" noChangeArrowheads="1"/>
            </p:cNvSpPr>
            <p:nvPr/>
          </p:nvSpPr>
          <p:spPr bwMode="auto">
            <a:xfrm>
              <a:off x="857224" y="1541720"/>
              <a:ext cx="755594" cy="563494"/>
            </a:xfrm>
            <a:prstGeom prst="ellipse">
              <a:avLst/>
            </a:prstGeom>
            <a:gradFill rotWithShape="0">
              <a:gsLst>
                <a:gs pos="0">
                  <a:srgbClr val="00CCFF">
                    <a:gamma/>
                    <a:shade val="46275"/>
                    <a:invGamma/>
                  </a:srgbClr>
                </a:gs>
                <a:gs pos="100000">
                  <a:srgbClr val="00CCFF"/>
                </a:gs>
              </a:gsLst>
              <a:lin ang="2700000" scaled="1"/>
            </a:gradFill>
            <a:ln w="3175">
              <a:noFill/>
              <a:round/>
              <a:headEnd/>
              <a:tailEnd/>
            </a:ln>
            <a:effectLst/>
          </p:spPr>
          <p:txBody>
            <a:bodyPr wrap="none" lIns="91435" tIns="45718" rIns="91435" bIns="45718" anchor="ctr"/>
            <a:lstStyle/>
            <a:p>
              <a:pPr algn="ctr">
                <a:defRPr/>
              </a:pPr>
              <a:r>
                <a:rPr lang="en-AU" sz="2800" dirty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nsolas" pitchFamily="49" charset="0"/>
                  <a:ea typeface="宋体" pitchFamily="2" charset="-122"/>
                  <a:cs typeface="Consolas" pitchFamily="49" charset="0"/>
                </a:rPr>
                <a:t>1</a:t>
              </a:r>
              <a:endParaRPr lang="en-AU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785918" y="2071678"/>
            <a:ext cx="3929090" cy="470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 线性表查找</a:t>
            </a:r>
            <a:endParaRPr lang="zh-CN" altLang="en-US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72040" y="190477"/>
            <a:ext cx="1799630" cy="1524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TextBox 10"/>
          <p:cNvSpPr txBox="1"/>
          <p:nvPr/>
        </p:nvSpPr>
        <p:spPr>
          <a:xfrm>
            <a:off x="1857356" y="2857496"/>
            <a:ext cx="3551294" cy="45352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z="20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Times New Roman" pitchFamily="18" charset="0"/>
                <a:sym typeface="Wingdings"/>
              </a:rPr>
              <a:t>  线性表的存储结构</a:t>
            </a:r>
            <a:endParaRPr lang="zh-CN" altLang="en-US" sz="2000" spc="5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928794" y="3571876"/>
            <a:ext cx="3286148" cy="957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5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顺序表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―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静态查找表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5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链表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―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动态查找表</a:t>
            </a:r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1</a:t>
            </a:fld>
            <a:r>
              <a:rPr lang="en-US" altLang="zh-CN" smtClean="0"/>
              <a:t>/17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14414" y="571480"/>
            <a:ext cx="7286676" cy="17338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200"/>
              </a:lnSpc>
              <a:spcBef>
                <a:spcPts val="0"/>
              </a:spcBef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有一棵含有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8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个结点的二叉排序树，其结点值为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～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H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，以下（  ）是其后序遍历结果。</a:t>
            </a:r>
          </a:p>
          <a:p>
            <a:pPr algn="l">
              <a:lnSpc>
                <a:spcPts val="3200"/>
              </a:lnSpc>
              <a:spcBef>
                <a:spcPts val="0"/>
              </a:spcBef>
            </a:pP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A.ADBCEGFH		B.BCAGEHFD</a:t>
            </a:r>
            <a:endParaRPr lang="zh-CN" altLang="en-US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ts val="3200"/>
              </a:lnSpc>
              <a:spcBef>
                <a:spcPts val="0"/>
              </a:spcBef>
            </a:pP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C.BCAEFDHG		D.BDACEFHG</a:t>
            </a:r>
            <a:endParaRPr lang="zh-CN" altLang="en-US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00166" y="2928934"/>
            <a:ext cx="7215238" cy="8270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中序序列为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ABCDEFGH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，与每一个选项的后序序列构造二叉排序树，只有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可以构造出一棵二叉排序树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</a:t>
            </a:r>
            <a:endParaRPr lang="zh-CN" altLang="en-US" sz="20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92101" y="642918"/>
            <a:ext cx="785818" cy="857255"/>
            <a:chOff x="214282" y="142852"/>
            <a:chExt cx="1000100" cy="1071569"/>
          </a:xfrm>
        </p:grpSpPr>
        <p:sp>
          <p:nvSpPr>
            <p:cNvPr id="10" name="Oval 20"/>
            <p:cNvSpPr>
              <a:spLocks noChangeArrowheads="1"/>
            </p:cNvSpPr>
            <p:nvPr/>
          </p:nvSpPr>
          <p:spPr bwMode="gray">
            <a:xfrm>
              <a:off x="214282" y="142852"/>
              <a:ext cx="1000100" cy="1071569"/>
            </a:xfrm>
            <a:prstGeom prst="ellipse">
              <a:avLst/>
            </a:prstGeom>
            <a:solidFill>
              <a:srgbClr val="F8F8F8"/>
            </a:solidFill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>
                <a:latin typeface="Calibri" pitchFamily="34" charset="0"/>
                <a:cs typeface="Arial" pitchFamily="34" charset="0"/>
              </a:endParaRPr>
            </a:p>
          </p:txBody>
        </p:sp>
        <p:sp>
          <p:nvSpPr>
            <p:cNvPr id="11" name="Oval 21"/>
            <p:cNvSpPr>
              <a:spLocks noChangeArrowheads="1"/>
            </p:cNvSpPr>
            <p:nvPr/>
          </p:nvSpPr>
          <p:spPr bwMode="gray">
            <a:xfrm>
              <a:off x="255399" y="186960"/>
              <a:ext cx="916658" cy="98335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rgbClr val="FF0000">
                  <a:alpha val="70195"/>
                </a:srgb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>
                <a:latin typeface="Calibri" pitchFamily="34" charset="0"/>
                <a:cs typeface="Arial" pitchFamily="34" charset="0"/>
              </a:endParaRPr>
            </a:p>
          </p:txBody>
        </p:sp>
        <p:sp>
          <p:nvSpPr>
            <p:cNvPr id="12" name="Oval 22"/>
            <p:cNvSpPr>
              <a:spLocks noChangeArrowheads="1"/>
            </p:cNvSpPr>
            <p:nvPr/>
          </p:nvSpPr>
          <p:spPr bwMode="gray">
            <a:xfrm>
              <a:off x="296515" y="233663"/>
              <a:ext cx="834424" cy="895136"/>
            </a:xfrm>
            <a:prstGeom prst="ellipse">
              <a:avLst/>
            </a:prstGeom>
            <a:noFill/>
            <a:ln w="38100">
              <a:solidFill>
                <a:srgbClr val="FF0000">
                  <a:alpha val="30196"/>
                </a:srgb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>
                <a:latin typeface="Calibri" pitchFamily="34" charset="0"/>
                <a:cs typeface="Arial" pitchFamily="34" charset="0"/>
              </a:endParaRPr>
            </a:p>
          </p:txBody>
        </p:sp>
        <p:sp>
          <p:nvSpPr>
            <p:cNvPr id="13" name="Text Box 23"/>
            <p:cNvSpPr txBox="1">
              <a:spLocks noChangeArrowheads="1"/>
            </p:cNvSpPr>
            <p:nvPr/>
          </p:nvSpPr>
          <p:spPr bwMode="gray">
            <a:xfrm>
              <a:off x="305200" y="416697"/>
              <a:ext cx="850370" cy="36163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1600" b="1" smtClean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  <a:cs typeface="Consolas" pitchFamily="49" charset="0"/>
                </a:rPr>
                <a:t>示例</a:t>
              </a:r>
              <a:endParaRPr lang="zh-CN" altLang="en-US" sz="16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785786" y="3000372"/>
            <a:ext cx="722313" cy="582613"/>
            <a:chOff x="1774825" y="5489593"/>
            <a:chExt cx="722313" cy="582613"/>
          </a:xfrm>
        </p:grpSpPr>
        <p:sp>
          <p:nvSpPr>
            <p:cNvPr id="15" name="Text Box 13"/>
            <p:cNvSpPr>
              <a:spLocks noChangeArrowheads="1"/>
            </p:cNvSpPr>
            <p:nvPr/>
          </p:nvSpPr>
          <p:spPr bwMode="auto">
            <a:xfrm>
              <a:off x="2124075" y="5489593"/>
              <a:ext cx="373063" cy="461963"/>
            </a:xfrm>
            <a:prstGeom prst="rect">
              <a:avLst/>
            </a:prstGeom>
            <a:noFill/>
            <a:ln w="9525" cap="flat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 algn="ctr" eaLnBrk="0" hangingPunct="0"/>
              <a:r>
                <a:rPr lang="ru-RU" altLang="zh-CN" sz="2400" b="1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  <p:grpSp>
          <p:nvGrpSpPr>
            <p:cNvPr id="16" name="Group 8"/>
            <p:cNvGrpSpPr>
              <a:grpSpLocks/>
            </p:cNvGrpSpPr>
            <p:nvPr/>
          </p:nvGrpSpPr>
          <p:grpSpPr bwMode="auto">
            <a:xfrm>
              <a:off x="1774825" y="5518173"/>
              <a:ext cx="544513" cy="554040"/>
              <a:chOff x="1019" y="1020"/>
              <a:chExt cx="399" cy="406"/>
            </a:xfrm>
          </p:grpSpPr>
          <p:pic>
            <p:nvPicPr>
              <p:cNvPr id="17" name="Picture 49" descr="阴影5"/>
              <p:cNvPicPr preferRelativeResize="0">
                <a:picLocks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039" y="1380"/>
                <a:ext cx="363" cy="46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solidFill>
                  <a:srgbClr val="FFFFFF"/>
                </a:solidFill>
                <a:miter lim="800000"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  <a:scene3d>
                <a:camera prst="orthographicFront"/>
                <a:lightRig rig="twoPt" dir="t">
                  <a:rot lat="0" lon="0" rev="7200000"/>
                </a:lightRig>
              </a:scene3d>
              <a:sp3d>
                <a:bevelT w="25400" h="19050"/>
                <a:contourClr>
                  <a:srgbClr val="FFFFFF"/>
                </a:contourClr>
              </a:sp3d>
            </p:spPr>
          </p:pic>
          <p:sp>
            <p:nvSpPr>
              <p:cNvPr id="18" name="AutoShape 8"/>
              <p:cNvSpPr>
                <a:spLocks noChangeArrowheads="1"/>
              </p:cNvSpPr>
              <p:nvPr/>
            </p:nvSpPr>
            <p:spPr bwMode="auto">
              <a:xfrm>
                <a:off x="1019" y="1020"/>
                <a:ext cx="399" cy="370"/>
              </a:xfrm>
              <a:prstGeom prst="roundRect">
                <a:avLst>
                  <a:gd name="adj" fmla="val 8380"/>
                </a:avLst>
              </a:prstGeom>
              <a:gradFill rotWithShape="1">
                <a:gsLst>
                  <a:gs pos="0">
                    <a:srgbClr val="8F0000"/>
                  </a:gs>
                  <a:gs pos="50000">
                    <a:srgbClr val="CF0001"/>
                  </a:gs>
                  <a:gs pos="100000">
                    <a:srgbClr val="F60004"/>
                  </a:gs>
                </a:gsLst>
                <a:lin ang="2700000"/>
              </a:gradFill>
              <a:ln w="9525" cap="flat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76200" dir="13500000" sy="23000" kx="1200000" algn="br" rotWithShape="0">
                  <a:prstClr val="black">
                    <a:alpha val="20000"/>
                  </a:prstClr>
                </a:outerShdw>
              </a:effectLst>
            </p:spPr>
            <p:txBody>
              <a:bodyPr wrap="none" anchor="ctr"/>
              <a:lstStyle/>
              <a:p>
                <a:pPr marL="342900" indent="-342900" algn="ctr">
                  <a:buFont typeface="Wingdings" pitchFamily="2" charset="2"/>
                  <a:buNone/>
                </a:pPr>
                <a:r>
                  <a:rPr lang="zh-CN" altLang="en-US" sz="2200" b="1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解</a:t>
                </a:r>
                <a:endParaRPr lang="ru-RU" altLang="zh-CN" sz="22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10</a:t>
            </a:fld>
            <a:r>
              <a:rPr lang="en-US" altLang="zh-CN" smtClean="0"/>
              <a:t>/17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14348" y="571480"/>
            <a:ext cx="2786082" cy="44531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z="20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  <a:sym typeface="Wingdings"/>
              </a:rPr>
              <a:t>  平衡二叉树</a:t>
            </a:r>
            <a:endParaRPr lang="zh-CN" altLang="en-US" sz="2000" spc="5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571472" y="1428735"/>
            <a:ext cx="6572296" cy="477055"/>
            <a:chOff x="1071538" y="2285996"/>
            <a:chExt cx="6572296" cy="357791"/>
          </a:xfrm>
        </p:grpSpPr>
        <p:sp>
          <p:nvSpPr>
            <p:cNvPr id="5" name="TextBox 4"/>
            <p:cNvSpPr txBox="1"/>
            <p:nvPr/>
          </p:nvSpPr>
          <p:spPr>
            <a:xfrm>
              <a:off x="1071538" y="2285997"/>
              <a:ext cx="3571900" cy="3577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二叉排序树  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+  </a:t>
              </a: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平衡特性</a:t>
              </a:r>
            </a:p>
          </p:txBody>
        </p:sp>
        <p:sp>
          <p:nvSpPr>
            <p:cNvPr id="6" name="右箭头 5"/>
            <p:cNvSpPr/>
            <p:nvPr/>
          </p:nvSpPr>
          <p:spPr>
            <a:xfrm>
              <a:off x="4825238" y="2309646"/>
              <a:ext cx="714380" cy="285752"/>
            </a:xfrm>
            <a:prstGeom prst="rightArrow">
              <a:avLst/>
            </a:prstGeom>
            <a:ln>
              <a:tailEnd type="stealth" w="med" len="lg"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572132" y="2285996"/>
              <a:ext cx="2071702" cy="3577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平衡二叉树</a:t>
              </a: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857224" y="3364431"/>
            <a:ext cx="5357850" cy="1017877"/>
            <a:chOff x="857224" y="2737637"/>
            <a:chExt cx="5357850" cy="763408"/>
          </a:xfrm>
        </p:grpSpPr>
        <p:sp>
          <p:nvSpPr>
            <p:cNvPr id="8" name="TextBox 7"/>
            <p:cNvSpPr txBox="1"/>
            <p:nvPr/>
          </p:nvSpPr>
          <p:spPr>
            <a:xfrm>
              <a:off x="857224" y="2737637"/>
              <a:ext cx="1857388" cy="3577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 algn="l">
                <a:lnSpc>
                  <a:spcPts val="3000"/>
                </a:lnSpc>
                <a:spcBef>
                  <a:spcPts val="0"/>
                </a:spcBef>
                <a:buBlip>
                  <a:blip r:embed="rId3"/>
                </a:buBlip>
              </a:pP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插入运算：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357290" y="3143254"/>
              <a:ext cx="4857784" cy="3577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按二叉排序树 方式插入   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+  </a:t>
              </a:r>
              <a:r>
                <a:rPr lang="zh-CN" altLang="en-US" sz="2000" smtClean="0">
                  <a:solidFill>
                    <a:srgbClr val="C0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调整</a:t>
              </a: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857224" y="2095490"/>
            <a:ext cx="4643470" cy="1048560"/>
            <a:chOff x="857224" y="1785931"/>
            <a:chExt cx="4643470" cy="786420"/>
          </a:xfrm>
        </p:grpSpPr>
        <p:sp>
          <p:nvSpPr>
            <p:cNvPr id="10" name="TextBox 9"/>
            <p:cNvSpPr txBox="1"/>
            <p:nvPr/>
          </p:nvSpPr>
          <p:spPr>
            <a:xfrm>
              <a:off x="857224" y="1785931"/>
              <a:ext cx="1857388" cy="3577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 algn="l">
                <a:lnSpc>
                  <a:spcPts val="3000"/>
                </a:lnSpc>
                <a:spcBef>
                  <a:spcPts val="0"/>
                </a:spcBef>
                <a:buBlip>
                  <a:blip r:embed="rId3"/>
                </a:buBlip>
              </a:pP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查找运算：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357290" y="2214560"/>
              <a:ext cx="4143404" cy="3577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与二叉排序树 相同</a:t>
              </a: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857224" y="4538122"/>
            <a:ext cx="5429288" cy="1017877"/>
            <a:chOff x="857224" y="3617905"/>
            <a:chExt cx="5429288" cy="763408"/>
          </a:xfrm>
        </p:grpSpPr>
        <p:sp>
          <p:nvSpPr>
            <p:cNvPr id="12" name="TextBox 11"/>
            <p:cNvSpPr txBox="1"/>
            <p:nvPr/>
          </p:nvSpPr>
          <p:spPr>
            <a:xfrm>
              <a:off x="857224" y="3617905"/>
              <a:ext cx="1857388" cy="3577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 algn="l">
                <a:lnSpc>
                  <a:spcPts val="3000"/>
                </a:lnSpc>
                <a:spcBef>
                  <a:spcPts val="0"/>
                </a:spcBef>
                <a:buBlip>
                  <a:blip r:embed="rId3"/>
                </a:buBlip>
              </a:pP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删除运算：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357290" y="4023522"/>
              <a:ext cx="4929222" cy="3577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按二叉排序树 方式删除   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+  </a:t>
              </a:r>
              <a:r>
                <a:rPr lang="zh-CN" altLang="en-US" sz="2000" smtClean="0">
                  <a:solidFill>
                    <a:srgbClr val="C0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调整</a:t>
              </a: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6357950" y="2952747"/>
            <a:ext cx="142876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z="20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调整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方式：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858016" y="3619501"/>
            <a:ext cx="200026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ts val="3000"/>
              </a:lnSpc>
              <a:spcBef>
                <a:spcPts val="0"/>
              </a:spcBef>
              <a:buBlip>
                <a:blip r:embed="rId4"/>
              </a:buBlip>
            </a:pP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LL</a:t>
            </a:r>
          </a:p>
          <a:p>
            <a:pPr marL="457200" indent="-457200" algn="l">
              <a:lnSpc>
                <a:spcPts val="3000"/>
              </a:lnSpc>
              <a:spcBef>
                <a:spcPts val="0"/>
              </a:spcBef>
              <a:buBlip>
                <a:blip r:embed="rId4"/>
              </a:buBlip>
            </a:pP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RR</a:t>
            </a:r>
          </a:p>
          <a:p>
            <a:pPr marL="457200" indent="-457200" algn="l">
              <a:lnSpc>
                <a:spcPts val="3000"/>
              </a:lnSpc>
              <a:spcBef>
                <a:spcPts val="0"/>
              </a:spcBef>
              <a:buBlip>
                <a:blip r:embed="rId4"/>
              </a:buBlip>
            </a:pP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LR</a:t>
            </a:r>
          </a:p>
          <a:p>
            <a:pPr marL="457200" indent="-457200" algn="l">
              <a:lnSpc>
                <a:spcPts val="3000"/>
              </a:lnSpc>
              <a:spcBef>
                <a:spcPts val="0"/>
              </a:spcBef>
              <a:buBlip>
                <a:blip r:embed="rId4"/>
              </a:buBlip>
            </a:pP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RL</a:t>
            </a:r>
            <a:endParaRPr lang="zh-CN" altLang="en-US" sz="2000" i="1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20" name="灯片编号占位符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11</a:t>
            </a:fld>
            <a:r>
              <a:rPr lang="en-US" altLang="zh-CN" smtClean="0"/>
              <a:t>/17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0034" y="761981"/>
            <a:ext cx="4714908" cy="4484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平衡二叉树与二叉排序树的</a:t>
            </a:r>
            <a:r>
              <a:rPr lang="zh-CN" altLang="en-US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差别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14348" y="1523987"/>
            <a:ext cx="7429552" cy="2064769"/>
          </a:xfrm>
          <a:prstGeom prst="rect">
            <a:avLst/>
          </a:prstGeom>
          <a:solidFill>
            <a:schemeClr val="bg1"/>
          </a:solidFill>
          <a:effectLst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lIns="180000" tIns="108000" bIns="108000" rtlCol="0">
            <a:spAutoFit/>
          </a:bodyPr>
          <a:lstStyle/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由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个关键字构造的二叉排序树高度为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Symbol"/>
              </a:rPr>
              <a:t>log</a:t>
            </a:r>
            <a:r>
              <a:rPr lang="en-US" sz="20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Symbol"/>
              </a:rPr>
              <a:t>2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Symbol"/>
              </a:rPr>
              <a:t>(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Symbol"/>
              </a:rPr>
              <a:t>n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Symbol"/>
              </a:rPr>
              <a:t>+1) ～ 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Symbol"/>
              </a:rPr>
              <a:t>n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Symbol"/>
              </a:rPr>
              <a:t>，查找效率为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Symbol"/>
              </a:rPr>
              <a:t>O(log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Symbol"/>
              </a:rPr>
              <a:t>2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Symbol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Symbol"/>
              </a:rPr>
              <a:t>)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Symbol"/>
              </a:rPr>
              <a:t>～O(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Symbol"/>
              </a:rPr>
              <a:t>n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Symbol"/>
              </a:rPr>
              <a:t>)</a:t>
            </a:r>
          </a:p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由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个关键字构造的平衡二叉树高度为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O(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Symbol"/>
              </a:rPr>
              <a:t>log</a:t>
            </a:r>
            <a:r>
              <a:rPr lang="en-US" sz="20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Symbol"/>
              </a:rPr>
              <a:t>2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Symbol"/>
              </a:rPr>
              <a:t>n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Symbol"/>
              </a:rPr>
              <a:t>)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Symbol"/>
              </a:rPr>
              <a:t>，查找效率为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Symbol"/>
              </a:rPr>
              <a:t>O(log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Symbol"/>
              </a:rPr>
              <a:t>2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Symbol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Symbol"/>
              </a:rPr>
              <a:t>)</a:t>
            </a:r>
            <a:endParaRPr lang="zh-CN" altLang="en-US" sz="20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12</a:t>
            </a:fld>
            <a:r>
              <a:rPr lang="en-US" altLang="zh-CN" smtClean="0"/>
              <a:t>/17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00100" y="428604"/>
            <a:ext cx="785818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在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含有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12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个结点的平衡二叉树上，查找关键字为</a:t>
            </a:r>
            <a:r>
              <a:rPr lang="en-US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35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（存在该结点）的结点，则依次比较的关键字有可能是（  ）。</a:t>
            </a:r>
          </a:p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A. 46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36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18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20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28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35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B. 47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37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18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27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36</a:t>
            </a:r>
          </a:p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C. 27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48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39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43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37		D. 15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45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25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35</a:t>
            </a:r>
            <a:endParaRPr lang="zh-CN" altLang="en-US" sz="2000" smtClean="0">
              <a:solidFill>
                <a:srgbClr val="FF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85786" y="3143249"/>
            <a:ext cx="7429552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pt-BR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pt-BR" sz="20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pt-BR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=1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pt-BR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pt-BR" sz="20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pt-BR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=2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pt-BR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pt-BR" sz="2000" i="1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h</a:t>
            </a:r>
            <a:r>
              <a:rPr lang="pt-BR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lang="pt-BR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pt-BR" sz="2000" i="1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h</a:t>
            </a:r>
            <a:r>
              <a:rPr lang="pt-BR" sz="20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</a:t>
            </a:r>
            <a:r>
              <a:rPr lang="pt-BR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</a:t>
            </a:r>
            <a:r>
              <a:rPr lang="pt-BR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pt-BR" sz="2000" i="1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h</a:t>
            </a:r>
            <a:r>
              <a:rPr lang="pt-BR" sz="20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-2</a:t>
            </a:r>
            <a:r>
              <a:rPr lang="pt-BR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+1</a:t>
            </a:r>
            <a:endParaRPr lang="zh-CN" altLang="en-US" sz="20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sz="20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3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=4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sz="20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4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=7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sz="20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5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=12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，求出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sz="2000" i="1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h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=12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时，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h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=5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也就是说，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12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个结点的平衡二叉树最大高度为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5</a:t>
            </a:r>
            <a:endParaRPr lang="zh-CN" altLang="en-US" sz="20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85786" y="4572008"/>
            <a:ext cx="757242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选项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比较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6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次 </a:t>
            </a:r>
            <a:r>
              <a:rPr lang="zh-CN" altLang="en-US" sz="20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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  错误；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选项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、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比较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5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次而不成功 </a:t>
            </a:r>
            <a:r>
              <a:rPr lang="zh-CN" altLang="en-US" sz="20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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  错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误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  <a:sym typeface="Wingdings"/>
            </a:endParaRPr>
          </a:p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D </a:t>
            </a:r>
            <a:r>
              <a:rPr lang="en-US" altLang="zh-CN" sz="32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√</a:t>
            </a:r>
            <a:endParaRPr lang="zh-CN" altLang="en-US" sz="3200" smtClean="0">
              <a:solidFill>
                <a:srgbClr val="FF00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214282" y="642918"/>
            <a:ext cx="785818" cy="857255"/>
            <a:chOff x="214282" y="142852"/>
            <a:chExt cx="1000100" cy="1071569"/>
          </a:xfrm>
        </p:grpSpPr>
        <p:sp>
          <p:nvSpPr>
            <p:cNvPr id="11" name="Oval 20"/>
            <p:cNvSpPr>
              <a:spLocks noChangeArrowheads="1"/>
            </p:cNvSpPr>
            <p:nvPr/>
          </p:nvSpPr>
          <p:spPr bwMode="gray">
            <a:xfrm>
              <a:off x="214282" y="142852"/>
              <a:ext cx="1000100" cy="1071569"/>
            </a:xfrm>
            <a:prstGeom prst="ellipse">
              <a:avLst/>
            </a:prstGeom>
            <a:solidFill>
              <a:srgbClr val="F8F8F8"/>
            </a:solidFill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>
                <a:latin typeface="Calibri" pitchFamily="34" charset="0"/>
                <a:cs typeface="Arial" pitchFamily="34" charset="0"/>
              </a:endParaRPr>
            </a:p>
          </p:txBody>
        </p:sp>
        <p:sp>
          <p:nvSpPr>
            <p:cNvPr id="12" name="Oval 21"/>
            <p:cNvSpPr>
              <a:spLocks noChangeArrowheads="1"/>
            </p:cNvSpPr>
            <p:nvPr/>
          </p:nvSpPr>
          <p:spPr bwMode="gray">
            <a:xfrm>
              <a:off x="255399" y="186960"/>
              <a:ext cx="916658" cy="98335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rgbClr val="FF0000">
                  <a:alpha val="70195"/>
                </a:srgb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>
                <a:latin typeface="Calibri" pitchFamily="34" charset="0"/>
                <a:cs typeface="Arial" pitchFamily="34" charset="0"/>
              </a:endParaRPr>
            </a:p>
          </p:txBody>
        </p:sp>
        <p:sp>
          <p:nvSpPr>
            <p:cNvPr id="13" name="Oval 22"/>
            <p:cNvSpPr>
              <a:spLocks noChangeArrowheads="1"/>
            </p:cNvSpPr>
            <p:nvPr/>
          </p:nvSpPr>
          <p:spPr bwMode="gray">
            <a:xfrm>
              <a:off x="296515" y="233663"/>
              <a:ext cx="834424" cy="895136"/>
            </a:xfrm>
            <a:prstGeom prst="ellipse">
              <a:avLst/>
            </a:prstGeom>
            <a:noFill/>
            <a:ln w="38100">
              <a:solidFill>
                <a:srgbClr val="FF0000">
                  <a:alpha val="30196"/>
                </a:srgb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>
                <a:latin typeface="Calibri" pitchFamily="34" charset="0"/>
                <a:cs typeface="Arial" pitchFamily="34" charset="0"/>
              </a:endParaRPr>
            </a:p>
          </p:txBody>
        </p:sp>
        <p:sp>
          <p:nvSpPr>
            <p:cNvPr id="14" name="Text Box 23"/>
            <p:cNvSpPr txBox="1">
              <a:spLocks noChangeArrowheads="1"/>
            </p:cNvSpPr>
            <p:nvPr/>
          </p:nvSpPr>
          <p:spPr bwMode="gray">
            <a:xfrm>
              <a:off x="305200" y="416697"/>
              <a:ext cx="850370" cy="36163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1600" b="1" smtClean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  <a:cs typeface="Consolas" pitchFamily="49" charset="0"/>
                </a:rPr>
                <a:t>示例</a:t>
              </a:r>
              <a:endParaRPr lang="zh-CN" altLang="en-US" sz="16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920729" y="2500306"/>
            <a:ext cx="722313" cy="582613"/>
            <a:chOff x="1774825" y="5489593"/>
            <a:chExt cx="722313" cy="582613"/>
          </a:xfrm>
        </p:grpSpPr>
        <p:sp>
          <p:nvSpPr>
            <p:cNvPr id="16" name="Text Box 13"/>
            <p:cNvSpPr>
              <a:spLocks noChangeArrowheads="1"/>
            </p:cNvSpPr>
            <p:nvPr/>
          </p:nvSpPr>
          <p:spPr bwMode="auto">
            <a:xfrm>
              <a:off x="2124075" y="5489593"/>
              <a:ext cx="373063" cy="461963"/>
            </a:xfrm>
            <a:prstGeom prst="rect">
              <a:avLst/>
            </a:prstGeom>
            <a:noFill/>
            <a:ln w="9525" cap="flat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 algn="ctr" eaLnBrk="0" hangingPunct="0"/>
              <a:r>
                <a:rPr lang="ru-RU" altLang="zh-CN" sz="2400" b="1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  <p:grpSp>
          <p:nvGrpSpPr>
            <p:cNvPr id="17" name="Group 8"/>
            <p:cNvGrpSpPr>
              <a:grpSpLocks/>
            </p:cNvGrpSpPr>
            <p:nvPr/>
          </p:nvGrpSpPr>
          <p:grpSpPr bwMode="auto">
            <a:xfrm>
              <a:off x="1774825" y="5518173"/>
              <a:ext cx="544513" cy="554040"/>
              <a:chOff x="1019" y="1020"/>
              <a:chExt cx="399" cy="406"/>
            </a:xfrm>
          </p:grpSpPr>
          <p:pic>
            <p:nvPicPr>
              <p:cNvPr id="18" name="Picture 49" descr="阴影5"/>
              <p:cNvPicPr preferRelativeResize="0">
                <a:picLocks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039" y="1380"/>
                <a:ext cx="363" cy="46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solidFill>
                  <a:srgbClr val="FFFFFF"/>
                </a:solidFill>
                <a:miter lim="800000"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  <a:scene3d>
                <a:camera prst="orthographicFront"/>
                <a:lightRig rig="twoPt" dir="t">
                  <a:rot lat="0" lon="0" rev="7200000"/>
                </a:lightRig>
              </a:scene3d>
              <a:sp3d>
                <a:bevelT w="25400" h="19050"/>
                <a:contourClr>
                  <a:srgbClr val="FFFFFF"/>
                </a:contourClr>
              </a:sp3d>
            </p:spPr>
          </p:pic>
          <p:sp>
            <p:nvSpPr>
              <p:cNvPr id="19" name="AutoShape 8"/>
              <p:cNvSpPr>
                <a:spLocks noChangeArrowheads="1"/>
              </p:cNvSpPr>
              <p:nvPr/>
            </p:nvSpPr>
            <p:spPr bwMode="auto">
              <a:xfrm>
                <a:off x="1019" y="1020"/>
                <a:ext cx="399" cy="370"/>
              </a:xfrm>
              <a:prstGeom prst="roundRect">
                <a:avLst>
                  <a:gd name="adj" fmla="val 8380"/>
                </a:avLst>
              </a:prstGeom>
              <a:gradFill rotWithShape="1">
                <a:gsLst>
                  <a:gs pos="0">
                    <a:srgbClr val="8F0000"/>
                  </a:gs>
                  <a:gs pos="50000">
                    <a:srgbClr val="CF0001"/>
                  </a:gs>
                  <a:gs pos="100000">
                    <a:srgbClr val="F60004"/>
                  </a:gs>
                </a:gsLst>
                <a:lin ang="2700000"/>
              </a:gradFill>
              <a:ln w="9525" cap="flat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76200" dir="13500000" sy="23000" kx="1200000" algn="br" rotWithShape="0">
                  <a:prstClr val="black">
                    <a:alpha val="20000"/>
                  </a:prstClr>
                </a:outerShdw>
              </a:effectLst>
            </p:spPr>
            <p:txBody>
              <a:bodyPr wrap="none" anchor="ctr"/>
              <a:lstStyle/>
              <a:p>
                <a:pPr marL="342900" indent="-342900" algn="ctr">
                  <a:buFont typeface="Wingdings" pitchFamily="2" charset="2"/>
                  <a:buNone/>
                </a:pPr>
                <a:r>
                  <a:rPr lang="zh-CN" altLang="en-US" sz="2200" b="1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解</a:t>
                </a:r>
                <a:endParaRPr lang="ru-RU" altLang="zh-CN" sz="22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  <p:sp>
        <p:nvSpPr>
          <p:cNvPr id="20" name="灯片编号占位符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13</a:t>
            </a:fld>
            <a:r>
              <a:rPr lang="en-US" altLang="zh-CN" smtClean="0"/>
              <a:t>/17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14348" y="571480"/>
            <a:ext cx="3286148" cy="4414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z="20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Times New Roman" pitchFamily="18" charset="0"/>
                <a:sym typeface="Wingdings"/>
              </a:rPr>
              <a:t>  </a:t>
            </a:r>
            <a:r>
              <a:rPr lang="en-US" altLang="zh-CN" sz="20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Times New Roman" pitchFamily="18" charset="0"/>
                <a:sym typeface="Wingdings"/>
              </a:rPr>
              <a:t>B</a:t>
            </a:r>
            <a:r>
              <a:rPr lang="zh-CN" altLang="en-US" sz="20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Times New Roman" pitchFamily="18" charset="0"/>
                <a:sym typeface="Wingdings"/>
              </a:rPr>
              <a:t>树</a:t>
            </a:r>
            <a:r>
              <a:rPr lang="zh-CN" altLang="en-US" sz="20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Times New Roman" pitchFamily="18" charset="0"/>
                <a:sym typeface="Wingdings"/>
              </a:rPr>
              <a:t>和</a:t>
            </a:r>
            <a:r>
              <a:rPr lang="en-US" altLang="zh-CN" sz="20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Times New Roman" pitchFamily="18" charset="0"/>
                <a:sym typeface="Wingdings"/>
              </a:rPr>
              <a:t>B+</a:t>
            </a:r>
            <a:r>
              <a:rPr lang="zh-CN" altLang="en-US" sz="20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Times New Roman" pitchFamily="18" charset="0"/>
                <a:sym typeface="Wingdings"/>
              </a:rPr>
              <a:t>树</a:t>
            </a:r>
            <a:endParaRPr lang="zh-CN" altLang="en-US" sz="2000" spc="5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42844" y="2095492"/>
            <a:ext cx="8429684" cy="3449763"/>
            <a:chOff x="142844" y="1571618"/>
            <a:chExt cx="8429684" cy="2587322"/>
          </a:xfrm>
        </p:grpSpPr>
        <p:sp>
          <p:nvSpPr>
            <p:cNvPr id="5" name="TextBox 4"/>
            <p:cNvSpPr txBox="1"/>
            <p:nvPr/>
          </p:nvSpPr>
          <p:spPr>
            <a:xfrm>
              <a:off x="1357290" y="1571618"/>
              <a:ext cx="7215238" cy="2587322"/>
            </a:xfrm>
            <a:prstGeom prst="rect">
              <a:avLst/>
            </a:prstGeom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lIns="180000" tIns="108000" bIns="108000" rtlCol="0">
              <a:spAutoFit/>
            </a:bodyPr>
            <a:lstStyle/>
            <a:p>
              <a:pPr marL="457200" indent="-457200" algn="l">
                <a:lnSpc>
                  <a:spcPct val="150000"/>
                </a:lnSpc>
                <a:spcBef>
                  <a:spcPts val="0"/>
                </a:spcBef>
                <a:buBlip>
                  <a:blip r:embed="rId3"/>
                </a:buBlip>
              </a:pPr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n</a:t>
              </a: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个关键字的结点有</a:t>
              </a:r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n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+1</a:t>
              </a: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棵子树</a:t>
              </a:r>
              <a:endPara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  <a:p>
              <a:pPr marL="457200" indent="-457200" algn="l">
                <a:lnSpc>
                  <a:spcPct val="150000"/>
                </a:lnSpc>
                <a:spcBef>
                  <a:spcPts val="0"/>
                </a:spcBef>
                <a:buBlip>
                  <a:blip r:embed="rId3"/>
                </a:buBlip>
              </a:pP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内部结点关键字总数为</a:t>
              </a:r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n</a:t>
              </a: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，外部结点个数为</a:t>
              </a:r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n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+1</a:t>
              </a:r>
            </a:p>
            <a:p>
              <a:pPr marL="457200" indent="-457200" algn="l">
                <a:lnSpc>
                  <a:spcPct val="150000"/>
                </a:lnSpc>
                <a:spcBef>
                  <a:spcPts val="0"/>
                </a:spcBef>
                <a:buBlip>
                  <a:blip r:embed="rId3"/>
                </a:buBlip>
              </a:pP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内部结点最多关键字个数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Max = </a:t>
              </a:r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m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-1</a:t>
              </a:r>
              <a:endPara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  <a:p>
              <a:pPr marL="457200" indent="-457200" algn="l">
                <a:lnSpc>
                  <a:spcPct val="150000"/>
                </a:lnSpc>
                <a:spcBef>
                  <a:spcPts val="0"/>
                </a:spcBef>
                <a:buBlip>
                  <a:blip r:embed="rId3"/>
                </a:buBlip>
              </a:pP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内部结点最少关键字个数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Min = </a:t>
              </a: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 </a:t>
              </a:r>
              <a:r>
                <a:rPr lang="en-US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  <a:sym typeface="Symbol"/>
                </a:rPr>
                <a:t></a:t>
              </a:r>
              <a:r>
                <a:rPr lang="en-US" sz="2000" i="1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m</a:t>
              </a:r>
              <a:r>
                <a:rPr lang="en-US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/2</a:t>
              </a:r>
              <a:r>
                <a:rPr lang="en-US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  <a:sym typeface="Symbol"/>
                </a:rPr>
                <a:t></a:t>
              </a:r>
              <a:r>
                <a:rPr lang="en-US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-1</a:t>
              </a:r>
            </a:p>
            <a:p>
              <a:pPr marL="457200" indent="-457200" algn="l">
                <a:lnSpc>
                  <a:spcPct val="150000"/>
                </a:lnSpc>
                <a:spcBef>
                  <a:spcPts val="0"/>
                </a:spcBef>
                <a:buBlip>
                  <a:blip r:embed="rId3"/>
                </a:buBlip>
              </a:pP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插入关键字时，只有根结点分裂 </a:t>
              </a:r>
              <a:r>
                <a:rPr lang="zh-CN" altLang="en-US" sz="2000" smtClean="0">
                  <a:solidFill>
                    <a:srgbClr val="FF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  <a:sym typeface="Wingdings"/>
                </a:rPr>
                <a:t></a:t>
              </a: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  <a:sym typeface="Wingdings"/>
                </a:rPr>
                <a:t> 树高增加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  <a:sym typeface="Wingdings"/>
                </a:rPr>
                <a:t>1</a:t>
              </a: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  <a:sym typeface="Wingdings"/>
                </a:rPr>
                <a:t>层</a:t>
              </a:r>
              <a:endPara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endParaRPr>
            </a:p>
            <a:p>
              <a:pPr marL="457200" indent="-457200" algn="l">
                <a:lnSpc>
                  <a:spcPct val="150000"/>
                </a:lnSpc>
                <a:spcBef>
                  <a:spcPts val="0"/>
                </a:spcBef>
                <a:buBlip>
                  <a:blip r:embed="rId3"/>
                </a:buBlip>
              </a:pP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删除关键字时，只有根结点参与合并 </a:t>
              </a:r>
              <a:r>
                <a:rPr lang="zh-CN" altLang="en-US" sz="2000" smtClean="0">
                  <a:solidFill>
                    <a:srgbClr val="FF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  <a:sym typeface="Wingdings"/>
                </a:rPr>
                <a:t></a:t>
              </a: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  <a:sym typeface="Wingdings"/>
                </a:rPr>
                <a:t> 树高减少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  <a:sym typeface="Wingdings"/>
                </a:rPr>
                <a:t>1</a:t>
              </a: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  <a:sym typeface="Wingdings"/>
                </a:rPr>
                <a:t>层</a:t>
              </a:r>
              <a:endPara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endParaRPr>
            </a:p>
            <a:p>
              <a:pPr marL="457200" indent="-457200" algn="l">
                <a:lnSpc>
                  <a:spcPct val="150000"/>
                </a:lnSpc>
                <a:spcBef>
                  <a:spcPts val="0"/>
                </a:spcBef>
                <a:buBlip>
                  <a:blip r:embed="rId3"/>
                </a:buBlip>
              </a:pP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  <a:sym typeface="Wingdings"/>
                </a:rPr>
                <a:t>只能从根结点出发随机查找</a:t>
              </a:r>
              <a:endPara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pic>
          <p:nvPicPr>
            <p:cNvPr id="6" name="Picture 1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42844" y="1975062"/>
              <a:ext cx="1049401" cy="10715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7" name="TextBox 6"/>
          <p:cNvSpPr txBox="1"/>
          <p:nvPr/>
        </p:nvSpPr>
        <p:spPr>
          <a:xfrm>
            <a:off x="928662" y="1428736"/>
            <a:ext cx="2786082" cy="40735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lnSpc>
                <a:spcPts val="2600"/>
              </a:lnSpc>
              <a:spcBef>
                <a:spcPts val="0"/>
              </a:spcBef>
            </a:pPr>
            <a:r>
              <a:rPr lang="en-US" altLang="zh-CN" sz="2000" i="1" smtClean="0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m</a:t>
            </a:r>
            <a:r>
              <a:rPr lang="zh-CN" altLang="en-US" sz="2000" smtClean="0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阶</a:t>
            </a:r>
            <a:r>
              <a:rPr lang="en-US" altLang="zh-CN" sz="2000" smtClean="0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B</a:t>
            </a:r>
            <a:r>
              <a:rPr lang="zh-CN" altLang="en-US" sz="2000" smtClean="0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树</a:t>
            </a:r>
            <a:r>
              <a:rPr lang="zh-CN" altLang="en-US" sz="2000" smtClean="0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重要属性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14</a:t>
            </a:fld>
            <a:r>
              <a:rPr lang="en-US" altLang="zh-CN" smtClean="0"/>
              <a:t>/17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642910" y="761982"/>
            <a:ext cx="857256" cy="852413"/>
            <a:chOff x="785786" y="1503812"/>
            <a:chExt cx="857256" cy="639310"/>
          </a:xfrm>
        </p:grpSpPr>
        <p:sp>
          <p:nvSpPr>
            <p:cNvPr id="4" name="Oval 8"/>
            <p:cNvSpPr>
              <a:spLocks noChangeAspect="1" noChangeArrowheads="1"/>
            </p:cNvSpPr>
            <p:nvPr/>
          </p:nvSpPr>
          <p:spPr bwMode="auto">
            <a:xfrm>
              <a:off x="785786" y="1503812"/>
              <a:ext cx="857256" cy="639310"/>
            </a:xfrm>
            <a:prstGeom prst="ellipse">
              <a:avLst/>
            </a:prstGeom>
            <a:gradFill rotWithShape="0">
              <a:gsLst>
                <a:gs pos="0">
                  <a:srgbClr val="00CCFF"/>
                </a:gs>
                <a:gs pos="100000">
                  <a:srgbClr val="00CCFF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3175">
              <a:noFill/>
              <a:round/>
              <a:headEnd/>
              <a:tailEnd/>
            </a:ln>
            <a:effectLst>
              <a:outerShdw dist="89803" dir="2700000" algn="ctr" rotWithShape="0">
                <a:srgbClr val="020202">
                  <a:alpha val="50000"/>
                </a:srgbClr>
              </a:outerShdw>
            </a:effectLst>
          </p:spPr>
          <p:txBody>
            <a:bodyPr wrap="none" lIns="98956" tIns="49478" rIns="98956" bIns="49478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" name="Oval 9"/>
            <p:cNvSpPr>
              <a:spLocks noChangeAspect="1" noChangeArrowheads="1"/>
            </p:cNvSpPr>
            <p:nvPr/>
          </p:nvSpPr>
          <p:spPr bwMode="auto">
            <a:xfrm>
              <a:off x="857224" y="1541720"/>
              <a:ext cx="755594" cy="563494"/>
            </a:xfrm>
            <a:prstGeom prst="ellipse">
              <a:avLst/>
            </a:prstGeom>
            <a:gradFill rotWithShape="0">
              <a:gsLst>
                <a:gs pos="0">
                  <a:srgbClr val="00CCFF">
                    <a:gamma/>
                    <a:shade val="46275"/>
                    <a:invGamma/>
                  </a:srgbClr>
                </a:gs>
                <a:gs pos="100000">
                  <a:srgbClr val="00CCFF"/>
                </a:gs>
              </a:gsLst>
              <a:lin ang="2700000" scaled="1"/>
            </a:gradFill>
            <a:ln w="3175">
              <a:noFill/>
              <a:round/>
              <a:headEnd/>
              <a:tailEnd/>
            </a:ln>
            <a:effectLst/>
          </p:spPr>
          <p:txBody>
            <a:bodyPr wrap="none" lIns="91435" tIns="45718" rIns="91435" bIns="45718" anchor="ctr"/>
            <a:lstStyle/>
            <a:p>
              <a:pPr algn="ctr">
                <a:defRPr/>
              </a:pPr>
              <a:r>
                <a:rPr lang="en-AU" sz="280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nsolas" pitchFamily="49" charset="0"/>
                  <a:ea typeface="宋体" pitchFamily="2" charset="-122"/>
                  <a:cs typeface="Consolas" pitchFamily="49" charset="0"/>
                </a:rPr>
                <a:t>3</a:t>
              </a:r>
              <a:endParaRPr lang="en-AU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1571604" y="895448"/>
            <a:ext cx="2643206" cy="470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 哈 希 表 查 找</a:t>
            </a:r>
            <a:endParaRPr lang="zh-CN" altLang="en-US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85852" y="1904990"/>
            <a:ext cx="2286016" cy="449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哈希表组成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785918" y="2571744"/>
            <a:ext cx="5000660" cy="1418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存放数据的表空间，地址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～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</a:t>
            </a:r>
          </a:p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哈希函数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解决冲突的方法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15</a:t>
            </a:fld>
            <a:r>
              <a:rPr lang="en-US" altLang="zh-CN" smtClean="0"/>
              <a:t>/17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85786" y="571481"/>
            <a:ext cx="7786742" cy="9616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0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哈希函数：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根据记录的关键字计算出存储地址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0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解决冲突的方法：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在出现冲突时，找另外一个存储地址。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1071538" y="2095491"/>
            <a:ext cx="7500990" cy="1628429"/>
            <a:chOff x="1071538" y="1571618"/>
            <a:chExt cx="7500990" cy="1221322"/>
          </a:xfrm>
        </p:grpSpPr>
        <p:sp>
          <p:nvSpPr>
            <p:cNvPr id="4" name="下箭头 3"/>
            <p:cNvSpPr/>
            <p:nvPr/>
          </p:nvSpPr>
          <p:spPr>
            <a:xfrm>
              <a:off x="2428860" y="1571618"/>
              <a:ext cx="285752" cy="357190"/>
            </a:xfrm>
            <a:prstGeom prst="downArrow">
              <a:avLst/>
            </a:prstGeom>
            <a:ln>
              <a:tailEnd type="stealth" w="med" len="lg"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071538" y="2071684"/>
              <a:ext cx="7500990" cy="7212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 algn="l">
                <a:lnSpc>
                  <a:spcPct val="150000"/>
                </a:lnSpc>
                <a:spcBef>
                  <a:spcPts val="0"/>
                </a:spcBef>
                <a:buBlip>
                  <a:blip r:embed="rId4"/>
                </a:buBlip>
              </a:pPr>
              <a:r>
                <a:rPr lang="zh-CN" altLang="en-US" sz="2000" smtClean="0">
                  <a:solidFill>
                    <a:srgbClr val="FF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开放定址法：</a:t>
              </a: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冲突时在周围找一个新的空闲的哈希地址。</a:t>
              </a:r>
              <a:endPara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  <a:p>
              <a:pPr marL="457200" indent="-457200" algn="l">
                <a:lnSpc>
                  <a:spcPct val="150000"/>
                </a:lnSpc>
                <a:spcBef>
                  <a:spcPts val="0"/>
                </a:spcBef>
                <a:buBlip>
                  <a:blip r:embed="rId4"/>
                </a:buBlip>
              </a:pPr>
              <a:r>
                <a:rPr lang="zh-CN" altLang="en-US" sz="2000" smtClean="0">
                  <a:solidFill>
                    <a:srgbClr val="FF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拉链法：</a:t>
              </a: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把所有的同义词用单链表链接起来的方法。　</a:t>
              </a:r>
            </a:p>
          </p:txBody>
        </p:sp>
      </p:grp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16</a:t>
            </a:fld>
            <a:r>
              <a:rPr lang="en-US" altLang="zh-CN" smtClean="0"/>
              <a:t>/17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14414" y="428604"/>
            <a:ext cx="7429552" cy="21441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200"/>
              </a:lnSpc>
              <a:spcBef>
                <a:spcPts val="0"/>
              </a:spcBef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以下关于哈希查找的叙述中错误的是（   ）。</a:t>
            </a:r>
          </a:p>
          <a:p>
            <a:pPr algn="l">
              <a:lnSpc>
                <a:spcPts val="3200"/>
              </a:lnSpc>
              <a:spcBef>
                <a:spcPts val="0"/>
              </a:spcBef>
            </a:pP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A.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用拉链法解决冲突易引起堆积现象</a:t>
            </a:r>
          </a:p>
          <a:p>
            <a:pPr algn="l">
              <a:lnSpc>
                <a:spcPts val="3200"/>
              </a:lnSpc>
              <a:spcBef>
                <a:spcPts val="0"/>
              </a:spcBef>
            </a:pP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B.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用线性探测法解决冲突易引起堆积现象</a:t>
            </a:r>
          </a:p>
          <a:p>
            <a:pPr algn="l">
              <a:lnSpc>
                <a:spcPts val="3200"/>
              </a:lnSpc>
              <a:spcBef>
                <a:spcPts val="0"/>
              </a:spcBef>
            </a:pP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C.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哈希函数选得好可以减少冲突现象</a:t>
            </a:r>
          </a:p>
          <a:p>
            <a:pPr algn="l">
              <a:lnSpc>
                <a:spcPts val="3200"/>
              </a:lnSpc>
              <a:spcBef>
                <a:spcPts val="0"/>
              </a:spcBef>
            </a:pP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D.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哈希函数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H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MOD 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通常取小于等于表长的素数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14414" y="3071810"/>
            <a:ext cx="7215238" cy="2141713"/>
          </a:xfrm>
          <a:prstGeom prst="rect">
            <a:avLst/>
          </a:prstGeo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marL="457200" indent="-457200" algn="l">
              <a:lnSpc>
                <a:spcPts val="3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0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同义词冲突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：两个不同关键字记录的哈希函数值相同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 algn="l">
              <a:lnSpc>
                <a:spcPts val="3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0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非同义词冲突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：多个不同哈希函数值的记录争抢同一地址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 algn="l">
              <a:lnSpc>
                <a:spcPts val="3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0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堆积现象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：指非同义词冲突出现的现象，拉链法不会引起堆积现象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 algn="l">
              <a:lnSpc>
                <a:spcPts val="3000"/>
              </a:lnSpc>
              <a:spcBef>
                <a:spcPts val="0"/>
              </a:spcBef>
              <a:buBlip>
                <a:blip r:embed="rId3"/>
              </a:buBlip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endParaRPr lang="zh-CN" altLang="en-US" sz="20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214282" y="642918"/>
            <a:ext cx="785818" cy="857255"/>
            <a:chOff x="214282" y="142852"/>
            <a:chExt cx="1000100" cy="1071569"/>
          </a:xfrm>
        </p:grpSpPr>
        <p:sp>
          <p:nvSpPr>
            <p:cNvPr id="10" name="Oval 20"/>
            <p:cNvSpPr>
              <a:spLocks noChangeArrowheads="1"/>
            </p:cNvSpPr>
            <p:nvPr/>
          </p:nvSpPr>
          <p:spPr bwMode="gray">
            <a:xfrm>
              <a:off x="214282" y="142852"/>
              <a:ext cx="1000100" cy="1071569"/>
            </a:xfrm>
            <a:prstGeom prst="ellipse">
              <a:avLst/>
            </a:prstGeom>
            <a:solidFill>
              <a:srgbClr val="F8F8F8"/>
            </a:solidFill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>
                <a:latin typeface="Calibri" pitchFamily="34" charset="0"/>
                <a:cs typeface="Arial" pitchFamily="34" charset="0"/>
              </a:endParaRPr>
            </a:p>
          </p:txBody>
        </p:sp>
        <p:sp>
          <p:nvSpPr>
            <p:cNvPr id="11" name="Oval 21"/>
            <p:cNvSpPr>
              <a:spLocks noChangeArrowheads="1"/>
            </p:cNvSpPr>
            <p:nvPr/>
          </p:nvSpPr>
          <p:spPr bwMode="gray">
            <a:xfrm>
              <a:off x="255399" y="186960"/>
              <a:ext cx="916658" cy="98335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rgbClr val="FF0000">
                  <a:alpha val="70195"/>
                </a:srgb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>
                <a:latin typeface="Calibri" pitchFamily="34" charset="0"/>
                <a:cs typeface="Arial" pitchFamily="34" charset="0"/>
              </a:endParaRPr>
            </a:p>
          </p:txBody>
        </p:sp>
        <p:sp>
          <p:nvSpPr>
            <p:cNvPr id="12" name="Oval 22"/>
            <p:cNvSpPr>
              <a:spLocks noChangeArrowheads="1"/>
            </p:cNvSpPr>
            <p:nvPr/>
          </p:nvSpPr>
          <p:spPr bwMode="gray">
            <a:xfrm>
              <a:off x="296515" y="233663"/>
              <a:ext cx="834424" cy="895136"/>
            </a:xfrm>
            <a:prstGeom prst="ellipse">
              <a:avLst/>
            </a:prstGeom>
            <a:noFill/>
            <a:ln w="38100">
              <a:solidFill>
                <a:srgbClr val="FF0000">
                  <a:alpha val="30196"/>
                </a:srgb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>
                <a:latin typeface="Calibri" pitchFamily="34" charset="0"/>
                <a:cs typeface="Arial" pitchFamily="34" charset="0"/>
              </a:endParaRPr>
            </a:p>
          </p:txBody>
        </p:sp>
        <p:sp>
          <p:nvSpPr>
            <p:cNvPr id="13" name="Text Box 23"/>
            <p:cNvSpPr txBox="1">
              <a:spLocks noChangeArrowheads="1"/>
            </p:cNvSpPr>
            <p:nvPr/>
          </p:nvSpPr>
          <p:spPr bwMode="gray">
            <a:xfrm>
              <a:off x="305200" y="416697"/>
              <a:ext cx="850370" cy="36163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1600" b="1" smtClean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  <a:cs typeface="Consolas" pitchFamily="49" charset="0"/>
                </a:rPr>
                <a:t>示例</a:t>
              </a:r>
              <a:endParaRPr lang="zh-CN" altLang="en-US" sz="16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428596" y="3703643"/>
            <a:ext cx="722313" cy="582613"/>
            <a:chOff x="1774825" y="5489593"/>
            <a:chExt cx="722313" cy="582613"/>
          </a:xfrm>
        </p:grpSpPr>
        <p:sp>
          <p:nvSpPr>
            <p:cNvPr id="15" name="Text Box 13"/>
            <p:cNvSpPr>
              <a:spLocks noChangeArrowheads="1"/>
            </p:cNvSpPr>
            <p:nvPr/>
          </p:nvSpPr>
          <p:spPr bwMode="auto">
            <a:xfrm>
              <a:off x="2124075" y="5489593"/>
              <a:ext cx="373063" cy="461963"/>
            </a:xfrm>
            <a:prstGeom prst="rect">
              <a:avLst/>
            </a:prstGeom>
            <a:noFill/>
            <a:ln w="9525" cap="flat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 algn="ctr" eaLnBrk="0" hangingPunct="0"/>
              <a:r>
                <a:rPr lang="ru-RU" altLang="zh-CN" sz="2400" b="1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  <p:grpSp>
          <p:nvGrpSpPr>
            <p:cNvPr id="16" name="Group 8"/>
            <p:cNvGrpSpPr>
              <a:grpSpLocks/>
            </p:cNvGrpSpPr>
            <p:nvPr/>
          </p:nvGrpSpPr>
          <p:grpSpPr bwMode="auto">
            <a:xfrm>
              <a:off x="1774825" y="5518173"/>
              <a:ext cx="544513" cy="554040"/>
              <a:chOff x="1019" y="1020"/>
              <a:chExt cx="399" cy="406"/>
            </a:xfrm>
          </p:grpSpPr>
          <p:pic>
            <p:nvPicPr>
              <p:cNvPr id="17" name="Picture 49" descr="阴影5"/>
              <p:cNvPicPr preferRelativeResize="0">
                <a:picLocks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1039" y="1380"/>
                <a:ext cx="363" cy="46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solidFill>
                  <a:srgbClr val="FFFFFF"/>
                </a:solidFill>
                <a:miter lim="800000"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  <a:scene3d>
                <a:camera prst="orthographicFront"/>
                <a:lightRig rig="twoPt" dir="t">
                  <a:rot lat="0" lon="0" rev="7200000"/>
                </a:lightRig>
              </a:scene3d>
              <a:sp3d>
                <a:bevelT w="25400" h="19050"/>
                <a:contourClr>
                  <a:srgbClr val="FFFFFF"/>
                </a:contourClr>
              </a:sp3d>
            </p:spPr>
          </p:pic>
          <p:sp>
            <p:nvSpPr>
              <p:cNvPr id="18" name="AutoShape 8"/>
              <p:cNvSpPr>
                <a:spLocks noChangeArrowheads="1"/>
              </p:cNvSpPr>
              <p:nvPr/>
            </p:nvSpPr>
            <p:spPr bwMode="auto">
              <a:xfrm>
                <a:off x="1019" y="1020"/>
                <a:ext cx="399" cy="370"/>
              </a:xfrm>
              <a:prstGeom prst="roundRect">
                <a:avLst>
                  <a:gd name="adj" fmla="val 8380"/>
                </a:avLst>
              </a:prstGeom>
              <a:gradFill rotWithShape="1">
                <a:gsLst>
                  <a:gs pos="0">
                    <a:srgbClr val="8F0000"/>
                  </a:gs>
                  <a:gs pos="50000">
                    <a:srgbClr val="CF0001"/>
                  </a:gs>
                  <a:gs pos="100000">
                    <a:srgbClr val="F60004"/>
                  </a:gs>
                </a:gsLst>
                <a:lin ang="2700000"/>
              </a:gradFill>
              <a:ln w="9525" cap="flat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76200" dir="13500000" sy="23000" kx="1200000" algn="br" rotWithShape="0">
                  <a:prstClr val="black">
                    <a:alpha val="20000"/>
                  </a:prstClr>
                </a:outerShdw>
              </a:effectLst>
            </p:spPr>
            <p:txBody>
              <a:bodyPr wrap="none" anchor="ctr"/>
              <a:lstStyle/>
              <a:p>
                <a:pPr marL="342900" indent="-342900" algn="ctr">
                  <a:buFont typeface="Wingdings" pitchFamily="2" charset="2"/>
                  <a:buNone/>
                </a:pPr>
                <a:r>
                  <a:rPr lang="zh-CN" altLang="en-US" sz="2200" b="1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解</a:t>
                </a:r>
                <a:endParaRPr lang="ru-RU" altLang="zh-CN" sz="22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17</a:t>
            </a:fld>
            <a:r>
              <a:rPr lang="en-US" altLang="zh-CN" smtClean="0"/>
              <a:t>/17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71472" y="380979"/>
            <a:ext cx="3500462" cy="45352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z="20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Times New Roman" pitchFamily="18" charset="0"/>
                <a:sym typeface="Wingdings"/>
              </a:rPr>
              <a:t>  顺序表查找算法</a:t>
            </a:r>
            <a:endParaRPr lang="zh-CN" altLang="en-US" sz="2000" spc="5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71538" y="1238235"/>
            <a:ext cx="2214578" cy="14233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顺序查找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折半查找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分块查找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  <a:sym typeface="Wingdings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3000364" y="1428738"/>
            <a:ext cx="3286148" cy="1285884"/>
            <a:chOff x="3000364" y="1071553"/>
            <a:chExt cx="3286148" cy="964413"/>
          </a:xfrm>
        </p:grpSpPr>
        <p:sp>
          <p:nvSpPr>
            <p:cNvPr id="6" name="右大括号 5"/>
            <p:cNvSpPr/>
            <p:nvPr/>
          </p:nvSpPr>
          <p:spPr>
            <a:xfrm>
              <a:off x="3000364" y="1071553"/>
              <a:ext cx="214314" cy="964413"/>
            </a:xfrm>
            <a:prstGeom prst="rightBrace">
              <a:avLst/>
            </a:prstGeom>
            <a:ln>
              <a:tailEnd type="non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357554" y="1178709"/>
              <a:ext cx="2928958" cy="6202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成功情况下的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ASL</a:t>
              </a:r>
            </a:p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不成功情况下的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ASL</a:t>
              </a:r>
              <a:endPara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2</a:t>
            </a:fld>
            <a:r>
              <a:rPr lang="en-US" altLang="zh-CN" smtClean="0"/>
              <a:t>/17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03070" y="659161"/>
            <a:ext cx="750099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从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19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个元素中查找其中某个元素，如果</a:t>
            </a:r>
            <a:r>
              <a:rPr lang="zh-CN" altLang="en-US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最多进行</a:t>
            </a:r>
            <a:r>
              <a:rPr lang="en-US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5</a:t>
            </a:r>
            <a:r>
              <a:rPr lang="zh-CN" altLang="en-US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次元素之间的比较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，则采用的查找方法只可能是（  ）。</a:t>
            </a: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A.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折半查找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		B.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分块查找</a:t>
            </a: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C.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顺序查找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		D.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都不可能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00166" y="3071810"/>
            <a:ext cx="664373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=19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，折半查找的元素最多比较次数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Symbol"/>
              </a:rPr>
              <a:t>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log</a:t>
            </a:r>
            <a:r>
              <a:rPr lang="en-US" sz="20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+1)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Symbol"/>
              </a:rPr>
              <a:t>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=5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，顺序查找和分块查找所需元素比较次数会更多。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143240" y="1666062"/>
            <a:ext cx="35719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  <a:sym typeface="Symbol"/>
              </a:rPr>
              <a:t></a:t>
            </a:r>
            <a:endParaRPr lang="zh-CN" altLang="en-US" smtClean="0">
              <a:solidFill>
                <a:srgbClr val="FF0000"/>
              </a:solidFill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285720" y="571480"/>
            <a:ext cx="785818" cy="857255"/>
            <a:chOff x="214282" y="142852"/>
            <a:chExt cx="1000100" cy="1071569"/>
          </a:xfrm>
        </p:grpSpPr>
        <p:sp>
          <p:nvSpPr>
            <p:cNvPr id="10" name="Oval 20"/>
            <p:cNvSpPr>
              <a:spLocks noChangeArrowheads="1"/>
            </p:cNvSpPr>
            <p:nvPr/>
          </p:nvSpPr>
          <p:spPr bwMode="gray">
            <a:xfrm>
              <a:off x="214282" y="142852"/>
              <a:ext cx="1000100" cy="1071569"/>
            </a:xfrm>
            <a:prstGeom prst="ellipse">
              <a:avLst/>
            </a:prstGeom>
            <a:solidFill>
              <a:srgbClr val="F8F8F8"/>
            </a:solidFill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>
                <a:latin typeface="Calibri" pitchFamily="34" charset="0"/>
                <a:cs typeface="Arial" pitchFamily="34" charset="0"/>
              </a:endParaRPr>
            </a:p>
          </p:txBody>
        </p:sp>
        <p:sp>
          <p:nvSpPr>
            <p:cNvPr id="11" name="Oval 21"/>
            <p:cNvSpPr>
              <a:spLocks noChangeArrowheads="1"/>
            </p:cNvSpPr>
            <p:nvPr/>
          </p:nvSpPr>
          <p:spPr bwMode="gray">
            <a:xfrm>
              <a:off x="255399" y="186960"/>
              <a:ext cx="916658" cy="98335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rgbClr val="FF0000">
                  <a:alpha val="70195"/>
                </a:srgb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>
                <a:latin typeface="Calibri" pitchFamily="34" charset="0"/>
                <a:cs typeface="Arial" pitchFamily="34" charset="0"/>
              </a:endParaRPr>
            </a:p>
          </p:txBody>
        </p:sp>
        <p:sp>
          <p:nvSpPr>
            <p:cNvPr id="12" name="Oval 22"/>
            <p:cNvSpPr>
              <a:spLocks noChangeArrowheads="1"/>
            </p:cNvSpPr>
            <p:nvPr/>
          </p:nvSpPr>
          <p:spPr bwMode="gray">
            <a:xfrm>
              <a:off x="296515" y="233663"/>
              <a:ext cx="834424" cy="895136"/>
            </a:xfrm>
            <a:prstGeom prst="ellipse">
              <a:avLst/>
            </a:prstGeom>
            <a:noFill/>
            <a:ln w="38100">
              <a:solidFill>
                <a:srgbClr val="FF0000">
                  <a:alpha val="30196"/>
                </a:srgb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>
                <a:latin typeface="Calibri" pitchFamily="34" charset="0"/>
                <a:cs typeface="Arial" pitchFamily="34" charset="0"/>
              </a:endParaRPr>
            </a:p>
          </p:txBody>
        </p:sp>
        <p:sp>
          <p:nvSpPr>
            <p:cNvPr id="13" name="Text Box 23"/>
            <p:cNvSpPr txBox="1">
              <a:spLocks noChangeArrowheads="1"/>
            </p:cNvSpPr>
            <p:nvPr/>
          </p:nvSpPr>
          <p:spPr bwMode="gray">
            <a:xfrm>
              <a:off x="305200" y="416697"/>
              <a:ext cx="850370" cy="36163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1600" b="1" smtClean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  <a:cs typeface="Consolas" pitchFamily="49" charset="0"/>
                </a:rPr>
                <a:t>示例</a:t>
              </a:r>
              <a:endParaRPr lang="zh-CN" altLang="en-US" sz="16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849291" y="3203577"/>
            <a:ext cx="722313" cy="582613"/>
            <a:chOff x="1774825" y="5489593"/>
            <a:chExt cx="722313" cy="582613"/>
          </a:xfrm>
        </p:grpSpPr>
        <p:sp>
          <p:nvSpPr>
            <p:cNvPr id="15" name="Text Box 13"/>
            <p:cNvSpPr>
              <a:spLocks noChangeArrowheads="1"/>
            </p:cNvSpPr>
            <p:nvPr/>
          </p:nvSpPr>
          <p:spPr bwMode="auto">
            <a:xfrm>
              <a:off x="2124075" y="5489593"/>
              <a:ext cx="373063" cy="461963"/>
            </a:xfrm>
            <a:prstGeom prst="rect">
              <a:avLst/>
            </a:prstGeom>
            <a:noFill/>
            <a:ln w="9525" cap="flat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 algn="ctr" eaLnBrk="0" hangingPunct="0"/>
              <a:r>
                <a:rPr lang="ru-RU" altLang="zh-CN" sz="2400" b="1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  <p:grpSp>
          <p:nvGrpSpPr>
            <p:cNvPr id="16" name="Group 8"/>
            <p:cNvGrpSpPr>
              <a:grpSpLocks/>
            </p:cNvGrpSpPr>
            <p:nvPr/>
          </p:nvGrpSpPr>
          <p:grpSpPr bwMode="auto">
            <a:xfrm>
              <a:off x="1774825" y="5518173"/>
              <a:ext cx="544513" cy="554040"/>
              <a:chOff x="1019" y="1020"/>
              <a:chExt cx="399" cy="406"/>
            </a:xfrm>
          </p:grpSpPr>
          <p:pic>
            <p:nvPicPr>
              <p:cNvPr id="17" name="Picture 49" descr="阴影5"/>
              <p:cNvPicPr preferRelativeResize="0">
                <a:picLocks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039" y="1380"/>
                <a:ext cx="363" cy="46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solidFill>
                  <a:srgbClr val="FFFFFF"/>
                </a:solidFill>
                <a:miter lim="800000"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  <a:scene3d>
                <a:camera prst="orthographicFront"/>
                <a:lightRig rig="twoPt" dir="t">
                  <a:rot lat="0" lon="0" rev="7200000"/>
                </a:lightRig>
              </a:scene3d>
              <a:sp3d>
                <a:bevelT w="25400" h="19050"/>
                <a:contourClr>
                  <a:srgbClr val="FFFFFF"/>
                </a:contourClr>
              </a:sp3d>
            </p:spPr>
          </p:pic>
          <p:sp>
            <p:nvSpPr>
              <p:cNvPr id="18" name="AutoShape 8"/>
              <p:cNvSpPr>
                <a:spLocks noChangeArrowheads="1"/>
              </p:cNvSpPr>
              <p:nvPr/>
            </p:nvSpPr>
            <p:spPr bwMode="auto">
              <a:xfrm>
                <a:off x="1019" y="1020"/>
                <a:ext cx="399" cy="370"/>
              </a:xfrm>
              <a:prstGeom prst="roundRect">
                <a:avLst>
                  <a:gd name="adj" fmla="val 8380"/>
                </a:avLst>
              </a:prstGeom>
              <a:gradFill rotWithShape="1">
                <a:gsLst>
                  <a:gs pos="0">
                    <a:srgbClr val="8F0000"/>
                  </a:gs>
                  <a:gs pos="50000">
                    <a:srgbClr val="CF0001"/>
                  </a:gs>
                  <a:gs pos="100000">
                    <a:srgbClr val="F60004"/>
                  </a:gs>
                </a:gsLst>
                <a:lin ang="2700000"/>
              </a:gradFill>
              <a:ln w="9525" cap="flat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76200" dir="13500000" sy="23000" kx="1200000" algn="br" rotWithShape="0">
                  <a:prstClr val="black">
                    <a:alpha val="20000"/>
                  </a:prstClr>
                </a:outerShdw>
              </a:effectLst>
            </p:spPr>
            <p:txBody>
              <a:bodyPr wrap="none" anchor="ctr"/>
              <a:lstStyle/>
              <a:p>
                <a:pPr marL="342900" indent="-342900" algn="ctr">
                  <a:buFont typeface="Wingdings" pitchFamily="2" charset="2"/>
                  <a:buNone/>
                </a:pPr>
                <a:r>
                  <a:rPr lang="zh-CN" altLang="en-US" sz="2200" b="1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解</a:t>
                </a:r>
                <a:endParaRPr lang="ru-RU" altLang="zh-CN" sz="22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3</a:t>
            </a:fld>
            <a:r>
              <a:rPr lang="en-US" altLang="zh-CN" smtClean="0"/>
              <a:t>/17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42976" y="260000"/>
            <a:ext cx="7572428" cy="17338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200"/>
              </a:lnSpc>
              <a:spcBef>
                <a:spcPts val="0"/>
              </a:spcBef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一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个递增表为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R[0..11]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，采用折半查找方法，在某次成功查找到指定的记录时，以下（）是可能的记录</a:t>
            </a:r>
            <a:r>
              <a:rPr lang="zh-CN" altLang="en-US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比较序列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  <a:p>
            <a:pPr algn="l">
              <a:lnSpc>
                <a:spcPts val="3200"/>
              </a:lnSpc>
              <a:spcBef>
                <a:spcPts val="0"/>
              </a:spcBef>
            </a:pP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A.R[0]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R[5]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R[2]		B.R[0]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R[6]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R[9]</a:t>
            </a:r>
            <a:endParaRPr lang="zh-CN" altLang="en-US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ts val="3200"/>
              </a:lnSpc>
              <a:spcBef>
                <a:spcPts val="0"/>
              </a:spcBef>
            </a:pP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C.R[5]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R[8]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R[10]		D.R[5]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R[2]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R[4]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928662" y="2214554"/>
            <a:ext cx="6286544" cy="3905277"/>
            <a:chOff x="1142976" y="1571618"/>
            <a:chExt cx="6858048" cy="3000396"/>
          </a:xfrm>
        </p:grpSpPr>
        <p:sp>
          <p:nvSpPr>
            <p:cNvPr id="6" name="矩形 5"/>
            <p:cNvSpPr/>
            <p:nvPr/>
          </p:nvSpPr>
          <p:spPr>
            <a:xfrm>
              <a:off x="3786182" y="1571618"/>
              <a:ext cx="1643074" cy="396000"/>
            </a:xfrm>
            <a:prstGeom prst="rect">
              <a:avLst/>
            </a:prstGeom>
            <a:noFill/>
            <a:ln>
              <a:noFill/>
              <a:tailEnd type="stealth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>
                <a:lnSpc>
                  <a:spcPts val="2160"/>
                </a:lnSpc>
                <a:spcBef>
                  <a:spcPts val="0"/>
                </a:spcBef>
              </a:pPr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0</a:t>
              </a:r>
              <a:r>
                <a:rPr lang="zh-CN" altLang="en-US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～</a:t>
              </a:r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11</a:t>
              </a:r>
              <a:r>
                <a:rPr lang="zh-CN" altLang="en-US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mid=5</a:t>
              </a:r>
              <a:endParaRPr lang="zh-CN" altLang="en-US" sz="160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4286248" y="2000246"/>
              <a:ext cx="714380" cy="571504"/>
            </a:xfrm>
            <a:prstGeom prst="ellipse">
              <a:avLst/>
            </a:prstGeom>
            <a:solidFill>
              <a:srgbClr val="339933"/>
            </a:solidFill>
            <a:ln>
              <a:tailEnd type="stealth" w="med" len="lg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600" i="1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R</a:t>
              </a:r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[5]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2643174" y="3000378"/>
              <a:ext cx="714380" cy="571504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600" i="1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R</a:t>
              </a:r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[2]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2071670" y="2571750"/>
              <a:ext cx="1643074" cy="396000"/>
            </a:xfrm>
            <a:prstGeom prst="rect">
              <a:avLst/>
            </a:prstGeom>
            <a:noFill/>
            <a:ln>
              <a:noFill/>
              <a:tailEnd type="stealth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>
                <a:lnSpc>
                  <a:spcPts val="2160"/>
                </a:lnSpc>
                <a:spcBef>
                  <a:spcPts val="0"/>
                </a:spcBef>
              </a:pPr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0</a:t>
              </a:r>
              <a:r>
                <a:rPr lang="zh-CN" altLang="en-US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～</a:t>
              </a:r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4</a:t>
              </a:r>
              <a:r>
                <a:rPr lang="zh-CN" altLang="en-US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mid=2</a:t>
              </a:r>
              <a:endParaRPr lang="zh-CN" altLang="en-US" sz="160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1714480" y="4000510"/>
              <a:ext cx="714380" cy="571504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600" i="1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R</a:t>
              </a:r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[0]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1142976" y="3571882"/>
              <a:ext cx="1643074" cy="396000"/>
            </a:xfrm>
            <a:prstGeom prst="rect">
              <a:avLst/>
            </a:prstGeom>
            <a:noFill/>
            <a:ln>
              <a:noFill/>
              <a:tailEnd type="stealth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>
                <a:lnSpc>
                  <a:spcPts val="2160"/>
                </a:lnSpc>
                <a:spcBef>
                  <a:spcPts val="0"/>
                </a:spcBef>
              </a:pPr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0</a:t>
              </a:r>
              <a:r>
                <a:rPr lang="zh-CN" altLang="en-US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～</a:t>
              </a:r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</a:t>
              </a:r>
              <a:r>
                <a:rPr lang="zh-CN" altLang="en-US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mid=0</a:t>
              </a:r>
              <a:endParaRPr lang="zh-CN" altLang="en-US" sz="160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3500430" y="4000510"/>
              <a:ext cx="714380" cy="571504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600" i="1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R</a:t>
              </a:r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[3]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2928926" y="3571882"/>
              <a:ext cx="1643074" cy="396000"/>
            </a:xfrm>
            <a:prstGeom prst="rect">
              <a:avLst/>
            </a:prstGeom>
            <a:noFill/>
            <a:ln>
              <a:noFill/>
              <a:tailEnd type="stealth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>
                <a:lnSpc>
                  <a:spcPts val="2160"/>
                </a:lnSpc>
                <a:spcBef>
                  <a:spcPts val="0"/>
                </a:spcBef>
              </a:pPr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3</a:t>
              </a:r>
              <a:r>
                <a:rPr lang="zh-CN" altLang="en-US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～</a:t>
              </a:r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4</a:t>
              </a:r>
              <a:r>
                <a:rPr lang="zh-CN" altLang="en-US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mid=3</a:t>
              </a:r>
              <a:endParaRPr lang="zh-CN" altLang="en-US" sz="160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cxnSp>
          <p:nvCxnSpPr>
            <p:cNvPr id="22" name="直接连接符 21"/>
            <p:cNvCxnSpPr>
              <a:stCxn id="12" idx="2"/>
              <a:endCxn id="13" idx="7"/>
            </p:cNvCxnSpPr>
            <p:nvPr/>
          </p:nvCxnSpPr>
          <p:spPr>
            <a:xfrm rot="10800000" flipV="1">
              <a:off x="3252936" y="2285997"/>
              <a:ext cx="1033313" cy="798075"/>
            </a:xfrm>
            <a:prstGeom prst="line">
              <a:avLst/>
            </a:prstGeom>
            <a:ln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>
              <a:stCxn id="13" idx="3"/>
              <a:endCxn id="15" idx="7"/>
            </p:cNvCxnSpPr>
            <p:nvPr/>
          </p:nvCxnSpPr>
          <p:spPr>
            <a:xfrm rot="5400000">
              <a:off x="2238008" y="3574420"/>
              <a:ext cx="596018" cy="423552"/>
            </a:xfrm>
            <a:prstGeom prst="line">
              <a:avLst/>
            </a:prstGeom>
            <a:ln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>
              <a:stCxn id="13" idx="5"/>
              <a:endCxn id="17" idx="1"/>
            </p:cNvCxnSpPr>
            <p:nvPr/>
          </p:nvCxnSpPr>
          <p:spPr>
            <a:xfrm rot="16200000" flipH="1">
              <a:off x="3130983" y="3610139"/>
              <a:ext cx="596018" cy="352114"/>
            </a:xfrm>
            <a:prstGeom prst="line">
              <a:avLst/>
            </a:prstGeom>
            <a:ln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椭圆 27"/>
            <p:cNvSpPr/>
            <p:nvPr/>
          </p:nvSpPr>
          <p:spPr>
            <a:xfrm>
              <a:off x="6000760" y="3000378"/>
              <a:ext cx="714380" cy="571504"/>
            </a:xfrm>
            <a:prstGeom prst="ellipse">
              <a:avLst/>
            </a:prstGeom>
            <a:solidFill>
              <a:srgbClr val="339933"/>
            </a:solidFill>
            <a:ln>
              <a:tailEnd type="stealth" w="med" len="lg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600" i="1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R</a:t>
              </a:r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[8]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5429256" y="2571750"/>
              <a:ext cx="1643074" cy="396000"/>
            </a:xfrm>
            <a:prstGeom prst="rect">
              <a:avLst/>
            </a:prstGeom>
            <a:noFill/>
            <a:ln>
              <a:noFill/>
              <a:tailEnd type="stealth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>
                <a:lnSpc>
                  <a:spcPts val="2160"/>
                </a:lnSpc>
                <a:spcBef>
                  <a:spcPts val="0"/>
                </a:spcBef>
              </a:pPr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6</a:t>
              </a:r>
              <a:r>
                <a:rPr lang="zh-CN" altLang="en-US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～</a:t>
              </a:r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11</a:t>
              </a:r>
              <a:r>
                <a:rPr lang="zh-CN" altLang="en-US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mid=8</a:t>
              </a:r>
              <a:endParaRPr lang="zh-CN" altLang="en-US" sz="160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30" name="椭圆 29"/>
            <p:cNvSpPr/>
            <p:nvPr/>
          </p:nvSpPr>
          <p:spPr>
            <a:xfrm>
              <a:off x="5143504" y="4000510"/>
              <a:ext cx="714380" cy="571504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600" i="1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R</a:t>
              </a:r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[6]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4572000" y="3571882"/>
              <a:ext cx="1643074" cy="396000"/>
            </a:xfrm>
            <a:prstGeom prst="rect">
              <a:avLst/>
            </a:prstGeom>
            <a:noFill/>
            <a:ln>
              <a:noFill/>
              <a:tailEnd type="stealth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>
                <a:lnSpc>
                  <a:spcPts val="2160"/>
                </a:lnSpc>
                <a:spcBef>
                  <a:spcPts val="0"/>
                </a:spcBef>
              </a:pPr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6</a:t>
              </a:r>
              <a:r>
                <a:rPr lang="zh-CN" altLang="en-US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～</a:t>
              </a:r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7</a:t>
              </a:r>
              <a:r>
                <a:rPr lang="zh-CN" altLang="en-US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mid=6</a:t>
              </a:r>
              <a:endParaRPr lang="zh-CN" altLang="en-US" sz="160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32" name="椭圆 31"/>
            <p:cNvSpPr/>
            <p:nvPr/>
          </p:nvSpPr>
          <p:spPr>
            <a:xfrm>
              <a:off x="6929454" y="4000510"/>
              <a:ext cx="714380" cy="571504"/>
            </a:xfrm>
            <a:prstGeom prst="ellipse">
              <a:avLst/>
            </a:prstGeom>
            <a:solidFill>
              <a:srgbClr val="339933"/>
            </a:solidFill>
            <a:ln>
              <a:tailEnd type="stealth" w="med" len="lg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600" i="1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R</a:t>
              </a:r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[10]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6357950" y="3571882"/>
              <a:ext cx="1643074" cy="396000"/>
            </a:xfrm>
            <a:prstGeom prst="rect">
              <a:avLst/>
            </a:prstGeom>
            <a:noFill/>
            <a:ln>
              <a:noFill/>
              <a:tailEnd type="stealth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>
                <a:lnSpc>
                  <a:spcPts val="2160"/>
                </a:lnSpc>
                <a:spcBef>
                  <a:spcPts val="0"/>
                </a:spcBef>
              </a:pPr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9</a:t>
              </a:r>
              <a:r>
                <a:rPr lang="zh-CN" altLang="en-US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～</a:t>
              </a:r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11</a:t>
              </a:r>
              <a:r>
                <a:rPr lang="zh-CN" altLang="en-US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mid=10</a:t>
              </a:r>
              <a:endParaRPr lang="zh-CN" altLang="en-US" sz="160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cxnSp>
          <p:nvCxnSpPr>
            <p:cNvPr id="35" name="直接连接符 34"/>
            <p:cNvCxnSpPr>
              <a:stCxn id="12" idx="6"/>
              <a:endCxn id="28" idx="1"/>
            </p:cNvCxnSpPr>
            <p:nvPr/>
          </p:nvCxnSpPr>
          <p:spPr>
            <a:xfrm>
              <a:off x="5000628" y="2285998"/>
              <a:ext cx="1104751" cy="798075"/>
            </a:xfrm>
            <a:prstGeom prst="line">
              <a:avLst/>
            </a:prstGeom>
            <a:ln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>
              <a:stCxn id="28" idx="3"/>
              <a:endCxn id="30" idx="7"/>
            </p:cNvCxnSpPr>
            <p:nvPr/>
          </p:nvCxnSpPr>
          <p:spPr>
            <a:xfrm rot="5400000">
              <a:off x="5631313" y="3610139"/>
              <a:ext cx="596018" cy="352114"/>
            </a:xfrm>
            <a:prstGeom prst="line">
              <a:avLst/>
            </a:prstGeom>
            <a:ln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>
              <a:stCxn id="28" idx="5"/>
              <a:endCxn id="32" idx="1"/>
            </p:cNvCxnSpPr>
            <p:nvPr/>
          </p:nvCxnSpPr>
          <p:spPr>
            <a:xfrm rot="16200000" flipH="1">
              <a:off x="6524288" y="3574420"/>
              <a:ext cx="596018" cy="423552"/>
            </a:xfrm>
            <a:prstGeom prst="line">
              <a:avLst/>
            </a:prstGeom>
            <a:ln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1" name="TextBox 40"/>
          <p:cNvSpPr txBox="1"/>
          <p:nvPr/>
        </p:nvSpPr>
        <p:spPr>
          <a:xfrm>
            <a:off x="4643438" y="1451748"/>
            <a:ext cx="35719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Symbol"/>
              </a:rPr>
              <a:t></a:t>
            </a:r>
            <a:endParaRPr lang="zh-CN" altLang="en-US" smtClean="0">
              <a:solidFill>
                <a:srgbClr val="FF00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36" name="组合 35"/>
          <p:cNvGrpSpPr/>
          <p:nvPr/>
        </p:nvGrpSpPr>
        <p:grpSpPr>
          <a:xfrm>
            <a:off x="285720" y="214290"/>
            <a:ext cx="785818" cy="857255"/>
            <a:chOff x="214282" y="142852"/>
            <a:chExt cx="1000100" cy="1071569"/>
          </a:xfrm>
        </p:grpSpPr>
        <p:sp>
          <p:nvSpPr>
            <p:cNvPr id="42" name="Oval 20"/>
            <p:cNvSpPr>
              <a:spLocks noChangeArrowheads="1"/>
            </p:cNvSpPr>
            <p:nvPr/>
          </p:nvSpPr>
          <p:spPr bwMode="gray">
            <a:xfrm>
              <a:off x="214282" y="142852"/>
              <a:ext cx="1000100" cy="1071569"/>
            </a:xfrm>
            <a:prstGeom prst="ellipse">
              <a:avLst/>
            </a:prstGeom>
            <a:solidFill>
              <a:srgbClr val="F8F8F8"/>
            </a:solidFill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>
                <a:latin typeface="Calibri" pitchFamily="34" charset="0"/>
                <a:cs typeface="Arial" pitchFamily="34" charset="0"/>
              </a:endParaRPr>
            </a:p>
          </p:txBody>
        </p:sp>
        <p:sp>
          <p:nvSpPr>
            <p:cNvPr id="43" name="Oval 21"/>
            <p:cNvSpPr>
              <a:spLocks noChangeArrowheads="1"/>
            </p:cNvSpPr>
            <p:nvPr/>
          </p:nvSpPr>
          <p:spPr bwMode="gray">
            <a:xfrm>
              <a:off x="255399" y="186960"/>
              <a:ext cx="916658" cy="98335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rgbClr val="FF0000">
                  <a:alpha val="70195"/>
                </a:srgb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>
                <a:latin typeface="Calibri" pitchFamily="34" charset="0"/>
                <a:cs typeface="Arial" pitchFamily="34" charset="0"/>
              </a:endParaRPr>
            </a:p>
          </p:txBody>
        </p:sp>
        <p:sp>
          <p:nvSpPr>
            <p:cNvPr id="44" name="Oval 22"/>
            <p:cNvSpPr>
              <a:spLocks noChangeArrowheads="1"/>
            </p:cNvSpPr>
            <p:nvPr/>
          </p:nvSpPr>
          <p:spPr bwMode="gray">
            <a:xfrm>
              <a:off x="296515" y="233663"/>
              <a:ext cx="834424" cy="895136"/>
            </a:xfrm>
            <a:prstGeom prst="ellipse">
              <a:avLst/>
            </a:prstGeom>
            <a:noFill/>
            <a:ln w="38100">
              <a:solidFill>
                <a:srgbClr val="FF0000">
                  <a:alpha val="30196"/>
                </a:srgb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>
                <a:latin typeface="Calibri" pitchFamily="34" charset="0"/>
                <a:cs typeface="Arial" pitchFamily="34" charset="0"/>
              </a:endParaRPr>
            </a:p>
          </p:txBody>
        </p:sp>
        <p:sp>
          <p:nvSpPr>
            <p:cNvPr id="45" name="Text Box 23"/>
            <p:cNvSpPr txBox="1">
              <a:spLocks noChangeArrowheads="1"/>
            </p:cNvSpPr>
            <p:nvPr/>
          </p:nvSpPr>
          <p:spPr bwMode="gray">
            <a:xfrm>
              <a:off x="305200" y="416697"/>
              <a:ext cx="850370" cy="36163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1600" b="1" smtClean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  <a:cs typeface="Consolas" pitchFamily="49" charset="0"/>
                </a:rPr>
                <a:t>示例</a:t>
              </a:r>
              <a:endParaRPr lang="zh-CN" altLang="en-US" sz="16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endParaRP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992167" y="2428868"/>
            <a:ext cx="722313" cy="582613"/>
            <a:chOff x="1774825" y="5489593"/>
            <a:chExt cx="722313" cy="582613"/>
          </a:xfrm>
        </p:grpSpPr>
        <p:sp>
          <p:nvSpPr>
            <p:cNvPr id="47" name="Text Box 13"/>
            <p:cNvSpPr>
              <a:spLocks noChangeArrowheads="1"/>
            </p:cNvSpPr>
            <p:nvPr/>
          </p:nvSpPr>
          <p:spPr bwMode="auto">
            <a:xfrm>
              <a:off x="2124075" y="5489593"/>
              <a:ext cx="373063" cy="461963"/>
            </a:xfrm>
            <a:prstGeom prst="rect">
              <a:avLst/>
            </a:prstGeom>
            <a:noFill/>
            <a:ln w="9525" cap="flat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 algn="ctr" eaLnBrk="0" hangingPunct="0"/>
              <a:r>
                <a:rPr lang="ru-RU" altLang="zh-CN" sz="2400" b="1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  <p:grpSp>
          <p:nvGrpSpPr>
            <p:cNvPr id="48" name="Group 8"/>
            <p:cNvGrpSpPr>
              <a:grpSpLocks/>
            </p:cNvGrpSpPr>
            <p:nvPr/>
          </p:nvGrpSpPr>
          <p:grpSpPr bwMode="auto">
            <a:xfrm>
              <a:off x="1774825" y="5518173"/>
              <a:ext cx="544513" cy="554040"/>
              <a:chOff x="1019" y="1020"/>
              <a:chExt cx="399" cy="406"/>
            </a:xfrm>
          </p:grpSpPr>
          <p:pic>
            <p:nvPicPr>
              <p:cNvPr id="49" name="Picture 49" descr="阴影5"/>
              <p:cNvPicPr preferRelativeResize="0">
                <a:picLocks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039" y="1380"/>
                <a:ext cx="363" cy="46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solidFill>
                  <a:srgbClr val="FFFFFF"/>
                </a:solidFill>
                <a:miter lim="800000"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  <a:scene3d>
                <a:camera prst="orthographicFront"/>
                <a:lightRig rig="twoPt" dir="t">
                  <a:rot lat="0" lon="0" rev="7200000"/>
                </a:lightRig>
              </a:scene3d>
              <a:sp3d>
                <a:bevelT w="25400" h="19050"/>
                <a:contourClr>
                  <a:srgbClr val="FFFFFF"/>
                </a:contourClr>
              </a:sp3d>
            </p:spPr>
          </p:pic>
          <p:sp>
            <p:nvSpPr>
              <p:cNvPr id="50" name="AutoShape 8"/>
              <p:cNvSpPr>
                <a:spLocks noChangeArrowheads="1"/>
              </p:cNvSpPr>
              <p:nvPr/>
            </p:nvSpPr>
            <p:spPr bwMode="auto">
              <a:xfrm>
                <a:off x="1019" y="1020"/>
                <a:ext cx="399" cy="370"/>
              </a:xfrm>
              <a:prstGeom prst="roundRect">
                <a:avLst>
                  <a:gd name="adj" fmla="val 8380"/>
                </a:avLst>
              </a:prstGeom>
              <a:gradFill rotWithShape="1">
                <a:gsLst>
                  <a:gs pos="0">
                    <a:srgbClr val="8F0000"/>
                  </a:gs>
                  <a:gs pos="50000">
                    <a:srgbClr val="CF0001"/>
                  </a:gs>
                  <a:gs pos="100000">
                    <a:srgbClr val="F60004"/>
                  </a:gs>
                </a:gsLst>
                <a:lin ang="2700000"/>
              </a:gradFill>
              <a:ln w="9525" cap="flat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76200" dir="13500000" sy="23000" kx="1200000" algn="br" rotWithShape="0">
                  <a:prstClr val="black">
                    <a:alpha val="20000"/>
                  </a:prstClr>
                </a:outerShdw>
              </a:effectLst>
            </p:spPr>
            <p:txBody>
              <a:bodyPr wrap="none" anchor="ctr"/>
              <a:lstStyle/>
              <a:p>
                <a:pPr marL="342900" indent="-342900" algn="ctr">
                  <a:buFont typeface="Wingdings" pitchFamily="2" charset="2"/>
                  <a:buNone/>
                </a:pPr>
                <a:r>
                  <a:rPr lang="zh-CN" altLang="en-US" sz="2200" b="1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解</a:t>
                </a:r>
                <a:endParaRPr lang="ru-RU" altLang="zh-CN" sz="22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  <p:sp>
        <p:nvSpPr>
          <p:cNvPr id="51" name="灯片编号占位符 5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4</a:t>
            </a:fld>
            <a:r>
              <a:rPr lang="en-US" altLang="zh-CN" smtClean="0"/>
              <a:t>/17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71538" y="761981"/>
            <a:ext cx="7643866" cy="29649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200"/>
              </a:lnSpc>
              <a:spcBef>
                <a:spcPts val="0"/>
              </a:spcBef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当采用分块查找时，</a:t>
            </a:r>
            <a:r>
              <a:rPr lang="zh-CN" altLang="en-US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数据的组织方式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为（  ）。</a:t>
            </a:r>
          </a:p>
          <a:p>
            <a:pPr marL="457200" indent="-457200" algn="l">
              <a:lnSpc>
                <a:spcPts val="3200"/>
              </a:lnSpc>
              <a:spcBef>
                <a:spcPts val="0"/>
              </a:spcBef>
              <a:buFont typeface="+mj-lt"/>
              <a:buAutoNum type="alphaUcPeriod"/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数据分成若干块，每块内数据有序</a:t>
            </a:r>
          </a:p>
          <a:p>
            <a:pPr marL="457200" indent="-457200" algn="l">
              <a:lnSpc>
                <a:spcPts val="3200"/>
              </a:lnSpc>
              <a:spcBef>
                <a:spcPts val="0"/>
              </a:spcBef>
              <a:buFont typeface="+mj-lt"/>
              <a:buAutoNum type="alphaUcPeriod"/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数据分成若干块，每块内数据不必有序，但块间必须有序，每块内最大（或最小）的数据组成索引块</a:t>
            </a:r>
          </a:p>
          <a:p>
            <a:pPr marL="457200" indent="-457200" algn="l">
              <a:lnSpc>
                <a:spcPts val="3200"/>
              </a:lnSpc>
              <a:spcBef>
                <a:spcPts val="0"/>
              </a:spcBef>
              <a:buFont typeface="+mj-lt"/>
              <a:buAutoNum type="alphaUcPeriod"/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数据分成若干块，每块内数据有序，每块内最大（或最小）的数据组成索引块</a:t>
            </a:r>
          </a:p>
          <a:p>
            <a:pPr marL="457200" indent="-457200" algn="l">
              <a:lnSpc>
                <a:spcPts val="3200"/>
              </a:lnSpc>
              <a:spcBef>
                <a:spcPts val="0"/>
              </a:spcBef>
              <a:buFont typeface="+mj-lt"/>
              <a:buAutoNum type="alphaUcPeriod"/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数据分成若干块，每块中的数据个数必须相同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43108" y="4143380"/>
            <a:ext cx="3214710" cy="4423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块内无序，块间有序！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000892" y="2000240"/>
            <a:ext cx="35719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  <a:sym typeface="Symbol"/>
              </a:rPr>
              <a:t></a:t>
            </a:r>
            <a:endParaRPr lang="zh-CN" altLang="en-US" smtClean="0">
              <a:solidFill>
                <a:srgbClr val="FF0000"/>
              </a:solidFill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285720" y="642918"/>
            <a:ext cx="785818" cy="857255"/>
            <a:chOff x="214282" y="142852"/>
            <a:chExt cx="1000100" cy="1071569"/>
          </a:xfrm>
        </p:grpSpPr>
        <p:sp>
          <p:nvSpPr>
            <p:cNvPr id="10" name="Oval 20"/>
            <p:cNvSpPr>
              <a:spLocks noChangeArrowheads="1"/>
            </p:cNvSpPr>
            <p:nvPr/>
          </p:nvSpPr>
          <p:spPr bwMode="gray">
            <a:xfrm>
              <a:off x="214282" y="142852"/>
              <a:ext cx="1000100" cy="1071569"/>
            </a:xfrm>
            <a:prstGeom prst="ellipse">
              <a:avLst/>
            </a:prstGeom>
            <a:solidFill>
              <a:srgbClr val="F8F8F8"/>
            </a:solidFill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>
                <a:latin typeface="Calibri" pitchFamily="34" charset="0"/>
                <a:cs typeface="Arial" pitchFamily="34" charset="0"/>
              </a:endParaRPr>
            </a:p>
          </p:txBody>
        </p:sp>
        <p:sp>
          <p:nvSpPr>
            <p:cNvPr id="11" name="Oval 21"/>
            <p:cNvSpPr>
              <a:spLocks noChangeArrowheads="1"/>
            </p:cNvSpPr>
            <p:nvPr/>
          </p:nvSpPr>
          <p:spPr bwMode="gray">
            <a:xfrm>
              <a:off x="255399" y="186960"/>
              <a:ext cx="916658" cy="98335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rgbClr val="FF0000">
                  <a:alpha val="70195"/>
                </a:srgb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>
                <a:latin typeface="Calibri" pitchFamily="34" charset="0"/>
                <a:cs typeface="Arial" pitchFamily="34" charset="0"/>
              </a:endParaRPr>
            </a:p>
          </p:txBody>
        </p:sp>
        <p:sp>
          <p:nvSpPr>
            <p:cNvPr id="12" name="Oval 22"/>
            <p:cNvSpPr>
              <a:spLocks noChangeArrowheads="1"/>
            </p:cNvSpPr>
            <p:nvPr/>
          </p:nvSpPr>
          <p:spPr bwMode="gray">
            <a:xfrm>
              <a:off x="296515" y="233663"/>
              <a:ext cx="834424" cy="895136"/>
            </a:xfrm>
            <a:prstGeom prst="ellipse">
              <a:avLst/>
            </a:prstGeom>
            <a:noFill/>
            <a:ln w="38100">
              <a:solidFill>
                <a:srgbClr val="FF0000">
                  <a:alpha val="30196"/>
                </a:srgb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>
                <a:latin typeface="Calibri" pitchFamily="34" charset="0"/>
                <a:cs typeface="Arial" pitchFamily="34" charset="0"/>
              </a:endParaRPr>
            </a:p>
          </p:txBody>
        </p:sp>
        <p:sp>
          <p:nvSpPr>
            <p:cNvPr id="13" name="Text Box 23"/>
            <p:cNvSpPr txBox="1">
              <a:spLocks noChangeArrowheads="1"/>
            </p:cNvSpPr>
            <p:nvPr/>
          </p:nvSpPr>
          <p:spPr bwMode="gray">
            <a:xfrm>
              <a:off x="305200" y="416697"/>
              <a:ext cx="850370" cy="36163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1600" b="1" smtClean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  <a:cs typeface="Consolas" pitchFamily="49" charset="0"/>
                </a:rPr>
                <a:t>示例</a:t>
              </a:r>
              <a:endParaRPr lang="zh-CN" altLang="en-US" sz="16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1428728" y="4071942"/>
            <a:ext cx="722313" cy="582613"/>
            <a:chOff x="1774825" y="5489593"/>
            <a:chExt cx="722313" cy="582613"/>
          </a:xfrm>
        </p:grpSpPr>
        <p:sp>
          <p:nvSpPr>
            <p:cNvPr id="15" name="Text Box 13"/>
            <p:cNvSpPr>
              <a:spLocks noChangeArrowheads="1"/>
            </p:cNvSpPr>
            <p:nvPr/>
          </p:nvSpPr>
          <p:spPr bwMode="auto">
            <a:xfrm>
              <a:off x="2124075" y="5489593"/>
              <a:ext cx="373063" cy="461963"/>
            </a:xfrm>
            <a:prstGeom prst="rect">
              <a:avLst/>
            </a:prstGeom>
            <a:noFill/>
            <a:ln w="9525" cap="flat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 algn="ctr" eaLnBrk="0" hangingPunct="0"/>
              <a:r>
                <a:rPr lang="ru-RU" altLang="zh-CN" sz="2400" b="1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  <p:grpSp>
          <p:nvGrpSpPr>
            <p:cNvPr id="16" name="Group 8"/>
            <p:cNvGrpSpPr>
              <a:grpSpLocks/>
            </p:cNvGrpSpPr>
            <p:nvPr/>
          </p:nvGrpSpPr>
          <p:grpSpPr bwMode="auto">
            <a:xfrm>
              <a:off x="1774825" y="5518173"/>
              <a:ext cx="544513" cy="554040"/>
              <a:chOff x="1019" y="1020"/>
              <a:chExt cx="399" cy="406"/>
            </a:xfrm>
          </p:grpSpPr>
          <p:pic>
            <p:nvPicPr>
              <p:cNvPr id="17" name="Picture 49" descr="阴影5"/>
              <p:cNvPicPr preferRelativeResize="0">
                <a:picLocks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039" y="1380"/>
                <a:ext cx="363" cy="46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solidFill>
                  <a:srgbClr val="FFFFFF"/>
                </a:solidFill>
                <a:miter lim="800000"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  <a:scene3d>
                <a:camera prst="orthographicFront"/>
                <a:lightRig rig="twoPt" dir="t">
                  <a:rot lat="0" lon="0" rev="7200000"/>
                </a:lightRig>
              </a:scene3d>
              <a:sp3d>
                <a:bevelT w="25400" h="19050"/>
                <a:contourClr>
                  <a:srgbClr val="FFFFFF"/>
                </a:contourClr>
              </a:sp3d>
            </p:spPr>
          </p:pic>
          <p:sp>
            <p:nvSpPr>
              <p:cNvPr id="18" name="AutoShape 8"/>
              <p:cNvSpPr>
                <a:spLocks noChangeArrowheads="1"/>
              </p:cNvSpPr>
              <p:nvPr/>
            </p:nvSpPr>
            <p:spPr bwMode="auto">
              <a:xfrm>
                <a:off x="1019" y="1020"/>
                <a:ext cx="399" cy="370"/>
              </a:xfrm>
              <a:prstGeom prst="roundRect">
                <a:avLst>
                  <a:gd name="adj" fmla="val 8380"/>
                </a:avLst>
              </a:prstGeom>
              <a:gradFill rotWithShape="1">
                <a:gsLst>
                  <a:gs pos="0">
                    <a:srgbClr val="8F0000"/>
                  </a:gs>
                  <a:gs pos="50000">
                    <a:srgbClr val="CF0001"/>
                  </a:gs>
                  <a:gs pos="100000">
                    <a:srgbClr val="F60004"/>
                  </a:gs>
                </a:gsLst>
                <a:lin ang="2700000"/>
              </a:gradFill>
              <a:ln w="9525" cap="flat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76200" dir="13500000" sy="23000" kx="1200000" algn="br" rotWithShape="0">
                  <a:prstClr val="black">
                    <a:alpha val="20000"/>
                  </a:prstClr>
                </a:outerShdw>
              </a:effectLst>
            </p:spPr>
            <p:txBody>
              <a:bodyPr wrap="none" anchor="ctr"/>
              <a:lstStyle/>
              <a:p>
                <a:pPr marL="342900" indent="-342900" algn="ctr">
                  <a:buFont typeface="Wingdings" pitchFamily="2" charset="2"/>
                  <a:buNone/>
                </a:pPr>
                <a:r>
                  <a:rPr lang="zh-CN" altLang="en-US" sz="2200" b="1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解</a:t>
                </a:r>
                <a:endParaRPr lang="ru-RU" altLang="zh-CN" sz="22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5</a:t>
            </a:fld>
            <a:r>
              <a:rPr lang="en-US" altLang="zh-CN" smtClean="0"/>
              <a:t>/17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642910" y="761982"/>
            <a:ext cx="857256" cy="852413"/>
            <a:chOff x="785786" y="1503812"/>
            <a:chExt cx="857256" cy="639310"/>
          </a:xfrm>
        </p:grpSpPr>
        <p:sp>
          <p:nvSpPr>
            <p:cNvPr id="4" name="Oval 8"/>
            <p:cNvSpPr>
              <a:spLocks noChangeAspect="1" noChangeArrowheads="1"/>
            </p:cNvSpPr>
            <p:nvPr/>
          </p:nvSpPr>
          <p:spPr bwMode="auto">
            <a:xfrm>
              <a:off x="785786" y="1503812"/>
              <a:ext cx="857256" cy="639310"/>
            </a:xfrm>
            <a:prstGeom prst="ellipse">
              <a:avLst/>
            </a:prstGeom>
            <a:gradFill rotWithShape="0">
              <a:gsLst>
                <a:gs pos="0">
                  <a:srgbClr val="00CCFF"/>
                </a:gs>
                <a:gs pos="100000">
                  <a:srgbClr val="00CCFF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3175">
              <a:noFill/>
              <a:round/>
              <a:headEnd/>
              <a:tailEnd/>
            </a:ln>
            <a:effectLst>
              <a:outerShdw dist="89803" dir="2700000" algn="ctr" rotWithShape="0">
                <a:srgbClr val="020202">
                  <a:alpha val="50000"/>
                </a:srgbClr>
              </a:outerShdw>
            </a:effectLst>
          </p:spPr>
          <p:txBody>
            <a:bodyPr wrap="none" lIns="98956" tIns="49478" rIns="98956" bIns="49478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" name="Oval 9"/>
            <p:cNvSpPr>
              <a:spLocks noChangeAspect="1" noChangeArrowheads="1"/>
            </p:cNvSpPr>
            <p:nvPr/>
          </p:nvSpPr>
          <p:spPr bwMode="auto">
            <a:xfrm>
              <a:off x="857224" y="1541720"/>
              <a:ext cx="755594" cy="563494"/>
            </a:xfrm>
            <a:prstGeom prst="ellipse">
              <a:avLst/>
            </a:prstGeom>
            <a:gradFill rotWithShape="0">
              <a:gsLst>
                <a:gs pos="0">
                  <a:srgbClr val="00CCFF">
                    <a:gamma/>
                    <a:shade val="46275"/>
                    <a:invGamma/>
                  </a:srgbClr>
                </a:gs>
                <a:gs pos="100000">
                  <a:srgbClr val="00CCFF"/>
                </a:gs>
              </a:gsLst>
              <a:lin ang="2700000" scaled="1"/>
            </a:gradFill>
            <a:ln w="3175">
              <a:noFill/>
              <a:round/>
              <a:headEnd/>
              <a:tailEnd/>
            </a:ln>
            <a:effectLst/>
          </p:spPr>
          <p:txBody>
            <a:bodyPr wrap="none" lIns="91435" tIns="45718" rIns="91435" bIns="45718" anchor="ctr"/>
            <a:lstStyle/>
            <a:p>
              <a:pPr algn="ctr">
                <a:defRPr/>
              </a:pPr>
              <a:r>
                <a:rPr lang="en-AU" sz="2800" dirty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nsolas" pitchFamily="49" charset="0"/>
                  <a:ea typeface="宋体" pitchFamily="2" charset="-122"/>
                  <a:cs typeface="Consolas" pitchFamily="49" charset="0"/>
                </a:rPr>
                <a:t>2</a:t>
              </a:r>
              <a:endParaRPr lang="en-AU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1571604" y="958479"/>
            <a:ext cx="2214578" cy="470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 树 表 查 找</a:t>
            </a:r>
            <a:endParaRPr lang="zh-CN" altLang="en-US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71604" y="1904989"/>
            <a:ext cx="2357454" cy="45352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z="20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Times New Roman" pitchFamily="18" charset="0"/>
                <a:sym typeface="Wingdings"/>
              </a:rPr>
              <a:t>  二叉排序树</a:t>
            </a:r>
            <a:endParaRPr lang="zh-CN" altLang="en-US" sz="2000" spc="5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1000100" y="3048000"/>
            <a:ext cx="6715172" cy="477054"/>
            <a:chOff x="1000100" y="2285997"/>
            <a:chExt cx="5929354" cy="357790"/>
          </a:xfrm>
        </p:grpSpPr>
        <p:sp>
          <p:nvSpPr>
            <p:cNvPr id="9" name="TextBox 8"/>
            <p:cNvSpPr txBox="1"/>
            <p:nvPr/>
          </p:nvSpPr>
          <p:spPr>
            <a:xfrm>
              <a:off x="1000100" y="2285997"/>
              <a:ext cx="3286148" cy="3577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二叉树结构  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+  BST</a:t>
              </a: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特性</a:t>
              </a:r>
            </a:p>
          </p:txBody>
        </p:sp>
        <p:sp>
          <p:nvSpPr>
            <p:cNvPr id="10" name="右箭头 9"/>
            <p:cNvSpPr/>
            <p:nvPr/>
          </p:nvSpPr>
          <p:spPr>
            <a:xfrm>
              <a:off x="4319586" y="2344736"/>
              <a:ext cx="714380" cy="285752"/>
            </a:xfrm>
            <a:prstGeom prst="rightArrow">
              <a:avLst/>
            </a:prstGeom>
            <a:ln>
              <a:tailEnd type="stealth" w="med" len="lg"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214942" y="2285997"/>
              <a:ext cx="1714512" cy="3577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二叉排序树</a:t>
              </a: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1357290" y="3905253"/>
            <a:ext cx="385765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基本运算：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查找、插入、删除</a:t>
            </a:r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6</a:t>
            </a:fld>
            <a:r>
              <a:rPr lang="en-US" altLang="zh-CN" smtClean="0"/>
              <a:t>/17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57290" y="1352496"/>
            <a:ext cx="7143800" cy="29880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lIns="144000" tIns="108000" bIns="108000" rtlCol="0">
            <a:spAutoFit/>
          </a:bodyPr>
          <a:lstStyle/>
          <a:p>
            <a:pPr marL="457200" indent="-457200" algn="l">
              <a:lnSpc>
                <a:spcPts val="3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二叉排序树  </a:t>
            </a:r>
            <a:r>
              <a:rPr lang="zh-CN" altLang="en-US" sz="20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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  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中序序列是一个递增有序序列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 algn="l">
              <a:lnSpc>
                <a:spcPts val="3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二叉树 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 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中序序列是一个递增有序序列 </a:t>
            </a:r>
            <a:r>
              <a:rPr lang="zh-CN" altLang="en-US" sz="20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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 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二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叉排序树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 algn="l">
              <a:lnSpc>
                <a:spcPct val="200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二叉排序树中最小结点是中序序列的开始结点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 algn="l">
              <a:lnSpc>
                <a:spcPts val="3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二叉排序树中最小结点是根结点最左下结点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 algn="l">
              <a:lnSpc>
                <a:spcPct val="200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二叉排序树中最大结点是中序序列的尾结点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 algn="l">
              <a:lnSpc>
                <a:spcPts val="3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二叉排序树中最大结点是根结点最右下结点</a:t>
            </a:r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2844" y="1857364"/>
            <a:ext cx="1049401" cy="1428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1214414" y="380979"/>
            <a:ext cx="2786082" cy="40344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lnSpc>
                <a:spcPts val="2600"/>
              </a:lnSpc>
              <a:spcBef>
                <a:spcPts val="0"/>
              </a:spcBef>
            </a:pPr>
            <a:r>
              <a:rPr lang="zh-CN" altLang="en-US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二叉排序树重要属性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7</a:t>
            </a:fld>
            <a:r>
              <a:rPr lang="en-US" altLang="zh-CN" smtClean="0"/>
              <a:t>/17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00166" y="669467"/>
            <a:ext cx="67151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用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个关键字构造的一棵二叉排序树，经过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次关键字比较成功找到的元素个数最多为（  ）。</a:t>
            </a: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nb-NO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nb-NO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A.i       </a:t>
            </a:r>
            <a:r>
              <a:rPr lang="nb-NO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B.2</a:t>
            </a:r>
            <a:r>
              <a:rPr lang="nb-NO" sz="2000" i="1" baseline="30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nb-NO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</a:t>
            </a:r>
            <a:r>
              <a:rPr lang="nb-NO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C.2</a:t>
            </a:r>
            <a:r>
              <a:rPr lang="nb-NO" sz="2000" i="1" baseline="30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nb-NO" sz="2000" baseline="30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</a:t>
            </a:r>
            <a:r>
              <a:rPr lang="nb-NO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	D.2</a:t>
            </a:r>
            <a:r>
              <a:rPr lang="nb-NO" sz="2000" i="1" baseline="30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nb-NO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</a:t>
            </a:r>
            <a:endParaRPr lang="zh-CN" altLang="en-US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28794" y="2786058"/>
            <a:ext cx="528641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二叉排序树中第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层最多有</a:t>
            </a:r>
            <a:r>
              <a:rPr lang="nb-NO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nb-NO" sz="2000" i="1" baseline="30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nb-NO" sz="2000" baseline="30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个结点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</a:t>
            </a:r>
            <a:endParaRPr lang="zh-CN" altLang="en-US" sz="20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785786" y="642918"/>
            <a:ext cx="785818" cy="857255"/>
            <a:chOff x="214282" y="142852"/>
            <a:chExt cx="1000100" cy="1071569"/>
          </a:xfrm>
        </p:grpSpPr>
        <p:sp>
          <p:nvSpPr>
            <p:cNvPr id="10" name="Oval 20"/>
            <p:cNvSpPr>
              <a:spLocks noChangeArrowheads="1"/>
            </p:cNvSpPr>
            <p:nvPr/>
          </p:nvSpPr>
          <p:spPr bwMode="gray">
            <a:xfrm>
              <a:off x="214282" y="142852"/>
              <a:ext cx="1000100" cy="1071569"/>
            </a:xfrm>
            <a:prstGeom prst="ellipse">
              <a:avLst/>
            </a:prstGeom>
            <a:solidFill>
              <a:srgbClr val="F8F8F8"/>
            </a:solidFill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>
                <a:latin typeface="Calibri" pitchFamily="34" charset="0"/>
                <a:cs typeface="Arial" pitchFamily="34" charset="0"/>
              </a:endParaRPr>
            </a:p>
          </p:txBody>
        </p:sp>
        <p:sp>
          <p:nvSpPr>
            <p:cNvPr id="11" name="Oval 21"/>
            <p:cNvSpPr>
              <a:spLocks noChangeArrowheads="1"/>
            </p:cNvSpPr>
            <p:nvPr/>
          </p:nvSpPr>
          <p:spPr bwMode="gray">
            <a:xfrm>
              <a:off x="255399" y="186960"/>
              <a:ext cx="916658" cy="98335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rgbClr val="FF0000">
                  <a:alpha val="70195"/>
                </a:srgb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>
                <a:latin typeface="Calibri" pitchFamily="34" charset="0"/>
                <a:cs typeface="Arial" pitchFamily="34" charset="0"/>
              </a:endParaRPr>
            </a:p>
          </p:txBody>
        </p:sp>
        <p:sp>
          <p:nvSpPr>
            <p:cNvPr id="12" name="Oval 22"/>
            <p:cNvSpPr>
              <a:spLocks noChangeArrowheads="1"/>
            </p:cNvSpPr>
            <p:nvPr/>
          </p:nvSpPr>
          <p:spPr bwMode="gray">
            <a:xfrm>
              <a:off x="296515" y="233663"/>
              <a:ext cx="834424" cy="895136"/>
            </a:xfrm>
            <a:prstGeom prst="ellipse">
              <a:avLst/>
            </a:prstGeom>
            <a:noFill/>
            <a:ln w="38100">
              <a:solidFill>
                <a:srgbClr val="FF0000">
                  <a:alpha val="30196"/>
                </a:srgb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>
                <a:latin typeface="Calibri" pitchFamily="34" charset="0"/>
                <a:cs typeface="Arial" pitchFamily="34" charset="0"/>
              </a:endParaRPr>
            </a:p>
          </p:txBody>
        </p:sp>
        <p:sp>
          <p:nvSpPr>
            <p:cNvPr id="13" name="Text Box 23"/>
            <p:cNvSpPr txBox="1">
              <a:spLocks noChangeArrowheads="1"/>
            </p:cNvSpPr>
            <p:nvPr/>
          </p:nvSpPr>
          <p:spPr bwMode="gray">
            <a:xfrm>
              <a:off x="305200" y="416697"/>
              <a:ext cx="850370" cy="36163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1600" b="1" smtClean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  <a:cs typeface="Consolas" pitchFamily="49" charset="0"/>
                </a:rPr>
                <a:t>示例</a:t>
              </a:r>
              <a:endParaRPr lang="zh-CN" altLang="en-US" sz="16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1214414" y="2714620"/>
            <a:ext cx="722313" cy="582613"/>
            <a:chOff x="1774825" y="5489593"/>
            <a:chExt cx="722313" cy="582613"/>
          </a:xfrm>
        </p:grpSpPr>
        <p:sp>
          <p:nvSpPr>
            <p:cNvPr id="15" name="Text Box 13"/>
            <p:cNvSpPr>
              <a:spLocks noChangeArrowheads="1"/>
            </p:cNvSpPr>
            <p:nvPr/>
          </p:nvSpPr>
          <p:spPr bwMode="auto">
            <a:xfrm>
              <a:off x="2124075" y="5489593"/>
              <a:ext cx="373063" cy="461963"/>
            </a:xfrm>
            <a:prstGeom prst="rect">
              <a:avLst/>
            </a:prstGeom>
            <a:noFill/>
            <a:ln w="9525" cap="flat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 algn="ctr" eaLnBrk="0" hangingPunct="0"/>
              <a:r>
                <a:rPr lang="ru-RU" altLang="zh-CN" sz="2400" b="1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  <p:grpSp>
          <p:nvGrpSpPr>
            <p:cNvPr id="16" name="Group 8"/>
            <p:cNvGrpSpPr>
              <a:grpSpLocks/>
            </p:cNvGrpSpPr>
            <p:nvPr/>
          </p:nvGrpSpPr>
          <p:grpSpPr bwMode="auto">
            <a:xfrm>
              <a:off x="1774825" y="5518173"/>
              <a:ext cx="544513" cy="554040"/>
              <a:chOff x="1019" y="1020"/>
              <a:chExt cx="399" cy="406"/>
            </a:xfrm>
          </p:grpSpPr>
          <p:pic>
            <p:nvPicPr>
              <p:cNvPr id="17" name="Picture 49" descr="阴影5"/>
              <p:cNvPicPr preferRelativeResize="0">
                <a:picLocks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039" y="1380"/>
                <a:ext cx="363" cy="46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solidFill>
                  <a:srgbClr val="FFFFFF"/>
                </a:solidFill>
                <a:miter lim="800000"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  <a:scene3d>
                <a:camera prst="orthographicFront"/>
                <a:lightRig rig="twoPt" dir="t">
                  <a:rot lat="0" lon="0" rev="7200000"/>
                </a:lightRig>
              </a:scene3d>
              <a:sp3d>
                <a:bevelT w="25400" h="19050"/>
                <a:contourClr>
                  <a:srgbClr val="FFFFFF"/>
                </a:contourClr>
              </a:sp3d>
            </p:spPr>
          </p:pic>
          <p:sp>
            <p:nvSpPr>
              <p:cNvPr id="18" name="AutoShape 8"/>
              <p:cNvSpPr>
                <a:spLocks noChangeArrowheads="1"/>
              </p:cNvSpPr>
              <p:nvPr/>
            </p:nvSpPr>
            <p:spPr bwMode="auto">
              <a:xfrm>
                <a:off x="1019" y="1020"/>
                <a:ext cx="399" cy="370"/>
              </a:xfrm>
              <a:prstGeom prst="roundRect">
                <a:avLst>
                  <a:gd name="adj" fmla="val 8380"/>
                </a:avLst>
              </a:prstGeom>
              <a:gradFill rotWithShape="1">
                <a:gsLst>
                  <a:gs pos="0">
                    <a:srgbClr val="8F0000"/>
                  </a:gs>
                  <a:gs pos="50000">
                    <a:srgbClr val="CF0001"/>
                  </a:gs>
                  <a:gs pos="100000">
                    <a:srgbClr val="F60004"/>
                  </a:gs>
                </a:gsLst>
                <a:lin ang="2700000"/>
              </a:gradFill>
              <a:ln w="9525" cap="flat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76200" dir="13500000" sy="23000" kx="1200000" algn="br" rotWithShape="0">
                  <a:prstClr val="black">
                    <a:alpha val="20000"/>
                  </a:prstClr>
                </a:outerShdw>
              </a:effectLst>
            </p:spPr>
            <p:txBody>
              <a:bodyPr wrap="none" anchor="ctr"/>
              <a:lstStyle/>
              <a:p>
                <a:pPr marL="342900" indent="-342900" algn="ctr">
                  <a:buFont typeface="Wingdings" pitchFamily="2" charset="2"/>
                  <a:buNone/>
                </a:pPr>
                <a:r>
                  <a:rPr lang="zh-CN" altLang="en-US" sz="2200" b="1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解</a:t>
                </a:r>
                <a:endParaRPr lang="ru-RU" altLang="zh-CN" sz="22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8</a:t>
            </a:fld>
            <a:r>
              <a:rPr lang="en-US" altLang="zh-CN" smtClean="0"/>
              <a:t>/17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42976" y="142852"/>
            <a:ext cx="7643866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2600"/>
              </a:lnSpc>
              <a:spcBef>
                <a:spcPts val="600"/>
              </a:spcBef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对于下列关键字序列，不可能构成某二叉排序树中一条查找路径的序列是（  ）。</a:t>
            </a:r>
          </a:p>
          <a:p>
            <a:pPr algn="l">
              <a:lnSpc>
                <a:spcPts val="2600"/>
              </a:lnSpc>
              <a:spcBef>
                <a:spcPts val="600"/>
              </a:spcBef>
            </a:pP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A. 95, 22, 91, 24, 94, 71</a:t>
            </a:r>
          </a:p>
          <a:p>
            <a:pPr algn="l">
              <a:lnSpc>
                <a:spcPts val="2600"/>
              </a:lnSpc>
              <a:spcBef>
                <a:spcPts val="600"/>
              </a:spcBef>
            </a:pP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B. 92, 20, 91, 34, 88, 35</a:t>
            </a:r>
            <a:endParaRPr lang="zh-CN" altLang="en-US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  <a:spcBef>
                <a:spcPts val="600"/>
              </a:spcBef>
            </a:pP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C. 21, 89, 77, 29, 36, 38</a:t>
            </a:r>
          </a:p>
          <a:p>
            <a:pPr algn="l">
              <a:lnSpc>
                <a:spcPts val="2600"/>
              </a:lnSpc>
              <a:spcBef>
                <a:spcPts val="600"/>
              </a:spcBef>
            </a:pP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D. 12, 25, 71, 68, 33, 34</a:t>
            </a:r>
            <a:endParaRPr lang="zh-CN" altLang="en-US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3214678" y="4572008"/>
            <a:ext cx="1643074" cy="2000264"/>
          </a:xfrm>
          <a:prstGeom prst="ellipse">
            <a:avLst/>
          </a:prstGeom>
          <a:ln w="28575">
            <a:solidFill>
              <a:srgbClr val="FF00FF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6" name="组合 25"/>
          <p:cNvGrpSpPr/>
          <p:nvPr/>
        </p:nvGrpSpPr>
        <p:grpSpPr>
          <a:xfrm>
            <a:off x="3714744" y="2571744"/>
            <a:ext cx="2500330" cy="3820840"/>
            <a:chOff x="3714744" y="2000246"/>
            <a:chExt cx="2500330" cy="2865630"/>
          </a:xfrm>
        </p:grpSpPr>
        <p:cxnSp>
          <p:nvCxnSpPr>
            <p:cNvPr id="19" name="直接连接符 18"/>
            <p:cNvCxnSpPr/>
            <p:nvPr/>
          </p:nvCxnSpPr>
          <p:spPr>
            <a:xfrm rot="5400000">
              <a:off x="4080301" y="4378638"/>
              <a:ext cx="277085" cy="125542"/>
            </a:xfrm>
            <a:prstGeom prst="line">
              <a:avLst/>
            </a:prstGeom>
            <a:ln>
              <a:tailEnd type="non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 rot="5400000">
              <a:off x="4013496" y="3466678"/>
              <a:ext cx="277085" cy="125542"/>
            </a:xfrm>
            <a:prstGeom prst="line">
              <a:avLst/>
            </a:prstGeom>
            <a:ln>
              <a:tailEnd type="non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 rot="5400000">
              <a:off x="3962696" y="2429174"/>
              <a:ext cx="277085" cy="125542"/>
            </a:xfrm>
            <a:prstGeom prst="line">
              <a:avLst/>
            </a:prstGeom>
            <a:ln>
              <a:tailEnd type="non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5" name="椭圆 4"/>
            <p:cNvSpPr/>
            <p:nvPr/>
          </p:nvSpPr>
          <p:spPr>
            <a:xfrm>
              <a:off x="4071934" y="2000246"/>
              <a:ext cx="504000" cy="378000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b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95</a:t>
              </a:r>
              <a:endParaRPr lang="zh-CN" altLang="en-US" sz="1600" b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3714744" y="2571750"/>
              <a:ext cx="504000" cy="378000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b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22</a:t>
              </a:r>
              <a:endParaRPr lang="zh-CN" altLang="en-US" sz="1600" b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4143372" y="3033716"/>
              <a:ext cx="504000" cy="378000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b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91</a:t>
              </a:r>
              <a:endParaRPr lang="zh-CN" altLang="en-US" sz="1600" b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3714744" y="3579820"/>
              <a:ext cx="504000" cy="378000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b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24</a:t>
              </a:r>
              <a:endParaRPr lang="zh-CN" altLang="en-US" sz="1600" b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4214810" y="3937010"/>
              <a:ext cx="540000" cy="405000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b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94</a:t>
              </a:r>
              <a:endParaRPr lang="zh-CN" altLang="en-US" sz="1600" b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3786182" y="4487876"/>
              <a:ext cx="504000" cy="378000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b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71</a:t>
              </a:r>
              <a:endParaRPr lang="zh-CN" altLang="en-US" sz="1600" b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5" name="直接连接符 14"/>
            <p:cNvCxnSpPr>
              <a:stCxn id="6" idx="5"/>
              <a:endCxn id="7" idx="1"/>
            </p:cNvCxnSpPr>
            <p:nvPr/>
          </p:nvCxnSpPr>
          <p:spPr>
            <a:xfrm rot="16200000" flipH="1">
              <a:off x="4083719" y="2955609"/>
              <a:ext cx="194680" cy="72246"/>
            </a:xfrm>
            <a:prstGeom prst="line">
              <a:avLst/>
            </a:prstGeom>
            <a:ln>
              <a:tailEnd type="non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 rot="16200000" flipH="1">
              <a:off x="4088603" y="3933041"/>
              <a:ext cx="158880" cy="125542"/>
            </a:xfrm>
            <a:prstGeom prst="line">
              <a:avLst/>
            </a:prstGeom>
            <a:ln>
              <a:tailEnd type="non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5286380" y="3482584"/>
              <a:ext cx="928694" cy="3317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zh-CN" altLang="en-US" sz="2000" b="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选项</a:t>
              </a:r>
              <a:r>
                <a:rPr lang="en-US" altLang="zh-CN" sz="2000" b="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A</a:t>
              </a:r>
              <a:endParaRPr lang="zh-CN" altLang="en-US" sz="2000" b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285720" y="642918"/>
            <a:ext cx="785818" cy="857255"/>
            <a:chOff x="214282" y="142852"/>
            <a:chExt cx="1000100" cy="1071569"/>
          </a:xfrm>
        </p:grpSpPr>
        <p:sp>
          <p:nvSpPr>
            <p:cNvPr id="28" name="Oval 20"/>
            <p:cNvSpPr>
              <a:spLocks noChangeArrowheads="1"/>
            </p:cNvSpPr>
            <p:nvPr/>
          </p:nvSpPr>
          <p:spPr bwMode="gray">
            <a:xfrm>
              <a:off x="214282" y="142852"/>
              <a:ext cx="1000100" cy="1071569"/>
            </a:xfrm>
            <a:prstGeom prst="ellipse">
              <a:avLst/>
            </a:prstGeom>
            <a:solidFill>
              <a:srgbClr val="F8F8F8"/>
            </a:solidFill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>
                <a:latin typeface="Calibri" pitchFamily="34" charset="0"/>
                <a:cs typeface="Arial" pitchFamily="34" charset="0"/>
              </a:endParaRPr>
            </a:p>
          </p:txBody>
        </p:sp>
        <p:sp>
          <p:nvSpPr>
            <p:cNvPr id="29" name="Oval 21"/>
            <p:cNvSpPr>
              <a:spLocks noChangeArrowheads="1"/>
            </p:cNvSpPr>
            <p:nvPr/>
          </p:nvSpPr>
          <p:spPr bwMode="gray">
            <a:xfrm>
              <a:off x="255399" y="186960"/>
              <a:ext cx="916658" cy="98335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rgbClr val="FF0000">
                  <a:alpha val="70195"/>
                </a:srgb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>
                <a:latin typeface="Calibri" pitchFamily="34" charset="0"/>
                <a:cs typeface="Arial" pitchFamily="34" charset="0"/>
              </a:endParaRPr>
            </a:p>
          </p:txBody>
        </p:sp>
        <p:sp>
          <p:nvSpPr>
            <p:cNvPr id="30" name="Oval 22"/>
            <p:cNvSpPr>
              <a:spLocks noChangeArrowheads="1"/>
            </p:cNvSpPr>
            <p:nvPr/>
          </p:nvSpPr>
          <p:spPr bwMode="gray">
            <a:xfrm>
              <a:off x="296515" y="233663"/>
              <a:ext cx="834424" cy="895136"/>
            </a:xfrm>
            <a:prstGeom prst="ellipse">
              <a:avLst/>
            </a:prstGeom>
            <a:noFill/>
            <a:ln w="38100">
              <a:solidFill>
                <a:srgbClr val="FF0000">
                  <a:alpha val="30196"/>
                </a:srgb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>
                <a:latin typeface="Calibri" pitchFamily="34" charset="0"/>
                <a:cs typeface="Arial" pitchFamily="34" charset="0"/>
              </a:endParaRPr>
            </a:p>
          </p:txBody>
        </p:sp>
        <p:sp>
          <p:nvSpPr>
            <p:cNvPr id="31" name="Text Box 23"/>
            <p:cNvSpPr txBox="1">
              <a:spLocks noChangeArrowheads="1"/>
            </p:cNvSpPr>
            <p:nvPr/>
          </p:nvSpPr>
          <p:spPr bwMode="gray">
            <a:xfrm>
              <a:off x="305200" y="416697"/>
              <a:ext cx="850370" cy="36163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1600" b="1" smtClean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  <a:cs typeface="Consolas" pitchFamily="49" charset="0"/>
                </a:rPr>
                <a:t>示例</a:t>
              </a:r>
              <a:endParaRPr lang="zh-CN" altLang="en-US" sz="16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1571604" y="3929066"/>
            <a:ext cx="722313" cy="582613"/>
            <a:chOff x="1774825" y="5489593"/>
            <a:chExt cx="722313" cy="582613"/>
          </a:xfrm>
        </p:grpSpPr>
        <p:sp>
          <p:nvSpPr>
            <p:cNvPr id="33" name="Text Box 13"/>
            <p:cNvSpPr>
              <a:spLocks noChangeArrowheads="1"/>
            </p:cNvSpPr>
            <p:nvPr/>
          </p:nvSpPr>
          <p:spPr bwMode="auto">
            <a:xfrm>
              <a:off x="2124075" y="5489593"/>
              <a:ext cx="373063" cy="461963"/>
            </a:xfrm>
            <a:prstGeom prst="rect">
              <a:avLst/>
            </a:prstGeom>
            <a:noFill/>
            <a:ln w="9525" cap="flat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 algn="ctr" eaLnBrk="0" hangingPunct="0"/>
              <a:r>
                <a:rPr lang="ru-RU" altLang="zh-CN" sz="2400" b="1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  <p:grpSp>
          <p:nvGrpSpPr>
            <p:cNvPr id="34" name="Group 8"/>
            <p:cNvGrpSpPr>
              <a:grpSpLocks/>
            </p:cNvGrpSpPr>
            <p:nvPr/>
          </p:nvGrpSpPr>
          <p:grpSpPr bwMode="auto">
            <a:xfrm>
              <a:off x="1774825" y="5518173"/>
              <a:ext cx="544513" cy="554040"/>
              <a:chOff x="1019" y="1020"/>
              <a:chExt cx="399" cy="406"/>
            </a:xfrm>
          </p:grpSpPr>
          <p:pic>
            <p:nvPicPr>
              <p:cNvPr id="35" name="Picture 49" descr="阴影5"/>
              <p:cNvPicPr preferRelativeResize="0">
                <a:picLocks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039" y="1380"/>
                <a:ext cx="363" cy="46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solidFill>
                  <a:srgbClr val="FFFFFF"/>
                </a:solidFill>
                <a:miter lim="800000"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  <a:scene3d>
                <a:camera prst="orthographicFront"/>
                <a:lightRig rig="twoPt" dir="t">
                  <a:rot lat="0" lon="0" rev="7200000"/>
                </a:lightRig>
              </a:scene3d>
              <a:sp3d>
                <a:bevelT w="25400" h="19050"/>
                <a:contourClr>
                  <a:srgbClr val="FFFFFF"/>
                </a:contourClr>
              </a:sp3d>
            </p:spPr>
          </p:pic>
          <p:sp>
            <p:nvSpPr>
              <p:cNvPr id="36" name="AutoShape 8"/>
              <p:cNvSpPr>
                <a:spLocks noChangeArrowheads="1"/>
              </p:cNvSpPr>
              <p:nvPr/>
            </p:nvSpPr>
            <p:spPr bwMode="auto">
              <a:xfrm>
                <a:off x="1019" y="1020"/>
                <a:ext cx="399" cy="370"/>
              </a:xfrm>
              <a:prstGeom prst="roundRect">
                <a:avLst>
                  <a:gd name="adj" fmla="val 8380"/>
                </a:avLst>
              </a:prstGeom>
              <a:gradFill rotWithShape="1">
                <a:gsLst>
                  <a:gs pos="0">
                    <a:srgbClr val="8F0000"/>
                  </a:gs>
                  <a:gs pos="50000">
                    <a:srgbClr val="CF0001"/>
                  </a:gs>
                  <a:gs pos="100000">
                    <a:srgbClr val="F60004"/>
                  </a:gs>
                </a:gsLst>
                <a:lin ang="2700000"/>
              </a:gradFill>
              <a:ln w="9525" cap="flat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76200" dir="13500000" sy="23000" kx="1200000" algn="br" rotWithShape="0">
                  <a:prstClr val="black">
                    <a:alpha val="20000"/>
                  </a:prstClr>
                </a:outerShdw>
              </a:effectLst>
            </p:spPr>
            <p:txBody>
              <a:bodyPr wrap="none" anchor="ctr"/>
              <a:lstStyle/>
              <a:p>
                <a:pPr marL="342900" indent="-342900" algn="ctr">
                  <a:buFont typeface="Wingdings" pitchFamily="2" charset="2"/>
                  <a:buNone/>
                </a:pPr>
                <a:r>
                  <a:rPr lang="zh-CN" altLang="en-US" sz="2200" b="1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解</a:t>
                </a:r>
                <a:endParaRPr lang="ru-RU" altLang="zh-CN" sz="22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  <p:sp>
        <p:nvSpPr>
          <p:cNvPr id="37" name="灯片编号占位符 3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9</a:t>
            </a:fld>
            <a:r>
              <a:rPr lang="en-US" altLang="zh-CN" smtClean="0"/>
              <a:t>/17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28575">
          <a:solidFill>
            <a:srgbClr val="FF00FF"/>
          </a:solidFill>
          <a:tailEnd type="stealth" w="med" len="lg"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>
          <a:tailEnd type="none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lnSpc>
            <a:spcPts val="3000"/>
          </a:lnSpc>
          <a:spcBef>
            <a:spcPts val="0"/>
          </a:spcBef>
          <a:defRPr sz="2000" smtClean="0">
            <a:solidFill>
              <a:srgbClr val="0000FF"/>
            </a:solidFill>
            <a:ea typeface="楷体" pitchFamily="49" charset="-122"/>
            <a:cs typeface="Times New Roman" pitchFamily="18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4247</TotalTime>
  <Words>1627</Words>
  <Application>Microsoft Office PowerPoint</Application>
  <PresentationFormat>全屏显示(4:3)</PresentationFormat>
  <Paragraphs>185</Paragraphs>
  <Slides>17</Slides>
  <Notes>17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18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lcb; wbh</dc:creator>
  <cp:lastModifiedBy>Administrator</cp:lastModifiedBy>
  <cp:revision>1496</cp:revision>
  <dcterms:created xsi:type="dcterms:W3CDTF">2004-03-31T23:50:14Z</dcterms:created>
  <dcterms:modified xsi:type="dcterms:W3CDTF">2021-05-09T07:32:31Z</dcterms:modified>
</cp:coreProperties>
</file>