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4"/>
  </p:notesMasterIdLst>
  <p:sldIdLst>
    <p:sldId id="279" r:id="rId3"/>
    <p:sldId id="260" r:id="rId4"/>
    <p:sldId id="263" r:id="rId5"/>
    <p:sldId id="264" r:id="rId6"/>
    <p:sldId id="265" r:id="rId7"/>
    <p:sldId id="256" r:id="rId8"/>
    <p:sldId id="262" r:id="rId9"/>
    <p:sldId id="258" r:id="rId10"/>
    <p:sldId id="281" r:id="rId11"/>
    <p:sldId id="278" r:id="rId12"/>
    <p:sldId id="280" r:id="rId13"/>
  </p:sldIdLst>
  <p:sldSz cx="12192000" cy="6858000"/>
  <p:notesSz cx="6858000" cy="9144000"/>
  <p:custDataLst>
    <p:tags r:id="rId15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6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19903"/>
    <a:srgbClr val="000000"/>
    <a:srgbClr val="0000FF"/>
    <a:srgbClr val="FFFFA3"/>
    <a:srgbClr val="006600"/>
    <a:srgbClr val="33CC33"/>
    <a:srgbClr val="FF00FF"/>
    <a:srgbClr val="C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9" autoAdjust="0"/>
    <p:restoredTop sz="89442" autoAdjust="0"/>
  </p:normalViewPr>
  <p:slideViewPr>
    <p:cSldViewPr>
      <p:cViewPr varScale="1">
        <p:scale>
          <a:sx n="91" d="100"/>
          <a:sy n="91" d="100"/>
        </p:scale>
        <p:origin x="-147" y="-537"/>
      </p:cViewPr>
      <p:guideLst>
        <p:guide orient="horz" pos="2140"/>
        <p:guide pos="6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B883-75C8-486B-AE8B-C51D5A1D15C1}" type="datetimeFigureOut">
              <a:rPr lang="zh-CN" altLang="en-US" smtClean="0"/>
              <a:t>2022-06-28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C0E-066D-4A40-95E6-B6E6C0C47B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3620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90821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130" y="-99695"/>
            <a:ext cx="3521710" cy="1133475"/>
          </a:xfrm>
          <a:prstGeom prst="rect">
            <a:avLst/>
          </a:prstGeom>
        </p:spPr>
      </p:pic>
      <p:pic>
        <p:nvPicPr>
          <p:cNvPr id="11" name="图片 10" descr="乐高玩具&#10;&#10;低可信度描述已自动生成"/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4" t="20018" b="-57"/>
          <a:stretch>
            <a:fillRect/>
          </a:stretch>
        </p:blipFill>
        <p:spPr>
          <a:xfrm rot="10800000">
            <a:off x="8976360" y="692785"/>
            <a:ext cx="3312160" cy="6217920"/>
          </a:xfrm>
          <a:prstGeom prst="rect">
            <a:avLst/>
          </a:prstGeom>
        </p:spPr>
      </p:pic>
      <p:sp>
        <p:nvSpPr>
          <p:cNvPr id="14" name="open-book_299"/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 descr="乐高玩具&#10;&#10;低可信度描述已自动生成"/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1" r="76729"/>
          <a:stretch>
            <a:fillRect/>
          </a:stretch>
        </p:blipFill>
        <p:spPr>
          <a:xfrm rot="13844502">
            <a:off x="3201035" y="4319905"/>
            <a:ext cx="1773198" cy="3593465"/>
          </a:xfrm>
          <a:prstGeom prst="rect">
            <a:avLst/>
          </a:prstGeom>
        </p:spPr>
      </p:pic>
      <p:pic>
        <p:nvPicPr>
          <p:cNvPr id="16" name="图片 15" descr="乐高玩具&#10;&#10;低可信度描述已自动生成"/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4" t="30011" r="27509" b="-2004"/>
          <a:stretch>
            <a:fillRect/>
          </a:stretch>
        </p:blipFill>
        <p:spPr>
          <a:xfrm rot="9284501">
            <a:off x="-824865" y="2432050"/>
            <a:ext cx="3764280" cy="451866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1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BD3F3EC2-762F-4585-9ABE-3D0BD98F40C0}" type="slidenum">
              <a:rPr lang="en-US" altLang="zh-CN" smtClean="0"/>
              <a:t>‹#›</a:t>
            </a:fld>
            <a:r>
              <a:rPr lang="en-US" altLang="zh-CN"/>
              <a:t>/9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1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1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" name="灯片编号占位符 3" hidden="1"/>
          <p:cNvSpPr>
            <a:spLocks noGrp="1"/>
          </p:cNvSpPr>
          <p:nvPr userDrawn="1"/>
        </p:nvSpPr>
        <p:spPr>
          <a:xfrm>
            <a:off x="9072880" y="6381115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r"/>
            <a:fld id="{BD3F3EC2-762F-4585-9ABE-3D0BD98F40C0}" type="slidenum">
              <a:rPr lang="en-US" altLang="zh-CN" sz="1865" smtClean="0"/>
              <a:t>‹#›</a:t>
            </a:fld>
            <a:r>
              <a:rPr lang="en-US" altLang="zh-CN" sz="1865"/>
              <a:t>/9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 userDrawn="1"/>
        </p:nvSpPr>
        <p:spPr>
          <a:xfrm>
            <a:off x="9072880" y="6381115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r"/>
            <a:fld id="{BD3F3EC2-762F-4585-9ABE-3D0BD98F40C0}" type="slidenum">
              <a:rPr lang="en-US" altLang="zh-CN" sz="1865" smtClean="0"/>
              <a:t>‹#›</a:t>
            </a:fld>
            <a:r>
              <a:rPr lang="en-US" altLang="zh-CN" sz="1865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077965" y="1009780"/>
            <a:ext cx="7992888" cy="3528695"/>
            <a:chOff x="575555" y="986919"/>
            <a:chExt cx="7992888" cy="3528695"/>
          </a:xfrm>
        </p:grpSpPr>
        <p:sp>
          <p:nvSpPr>
            <p:cNvPr id="16" name="文本框 15"/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3995" y="3500884"/>
              <a:ext cx="736981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课程思政的理解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/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元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70370" y="2990850"/>
            <a:ext cx="3082925" cy="398780"/>
            <a:chOff x="11114" y="4032"/>
            <a:chExt cx="4855" cy="628"/>
          </a:xfrm>
        </p:grpSpPr>
        <p:sp>
          <p:nvSpPr>
            <p:cNvPr id="9" name="文本框 8"/>
            <p:cNvSpPr txBox="1"/>
            <p:nvPr/>
          </p:nvSpPr>
          <p:spPr>
            <a:xfrm>
              <a:off x="11521" y="4032"/>
              <a:ext cx="444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武汉大学</a:t>
              </a:r>
              <a:r>
                <a:rPr lang="en-US" altLang="zh-CN" sz="2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  </a:t>
              </a:r>
              <a:r>
                <a:rPr lang="zh-CN" altLang="en-US" sz="2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李春葆  主编</a:t>
              </a:r>
            </a:p>
          </p:txBody>
        </p:sp>
        <p:sp>
          <p:nvSpPr>
            <p:cNvPr id="21" name="圆: 空心 2"/>
            <p:cNvSpPr/>
            <p:nvPr/>
          </p:nvSpPr>
          <p:spPr>
            <a:xfrm>
              <a:off x="11114" y="4190"/>
              <a:ext cx="409" cy="409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  <a:cs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3540" y="6263217"/>
            <a:ext cx="116645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09EA8-19FB-2DAC-2CE9-66C5DD4CB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D2C838-AB85-4C71-5EF2-7FF5044115B0}"/>
              </a:ext>
            </a:extLst>
          </p:cNvPr>
          <p:cNvSpPr txBox="1"/>
          <p:nvPr/>
        </p:nvSpPr>
        <p:spPr>
          <a:xfrm>
            <a:off x="2783632" y="4731991"/>
            <a:ext cx="715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9900"/>
                </a:solidFill>
              </a:rPr>
              <a:t>黄大年-引领科研精神，践行社会主义核心价值观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70" y="980440"/>
            <a:ext cx="9245600" cy="5200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3540" y="6263217"/>
            <a:ext cx="116645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6831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876425" y="1771650"/>
            <a:ext cx="7967345" cy="4236720"/>
            <a:chOff x="866" y="2792"/>
            <a:chExt cx="12837" cy="6826"/>
          </a:xfrm>
          <a:solidFill>
            <a:schemeClr val="accent6">
              <a:lumMod val="7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245" y="6761"/>
              <a:ext cx="6075" cy="189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96000" bIns="96000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zh-CN" altLang="en-US" sz="3200" spc="5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科学方法论</a:t>
              </a:r>
              <a:r>
                <a:rPr lang="en-US" altLang="zh-CN" sz="3200" spc="5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zh-CN" sz="3200" spc="5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知识结构</a:t>
              </a:r>
              <a:r>
                <a:rPr lang="zh-CN" altLang="en-US" sz="3200" spc="5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化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1" y="2792"/>
              <a:ext cx="10287" cy="6826"/>
            </a:xfrm>
            <a:prstGeom prst="rect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</p:pic>
        <p:grpSp>
          <p:nvGrpSpPr>
            <p:cNvPr id="12" name="组合 11"/>
            <p:cNvGrpSpPr/>
            <p:nvPr/>
          </p:nvGrpSpPr>
          <p:grpSpPr>
            <a:xfrm>
              <a:off x="12870" y="5059"/>
              <a:ext cx="833" cy="1393"/>
              <a:chOff x="11706" y="7454"/>
              <a:chExt cx="583" cy="974"/>
            </a:xfrm>
            <a:grpFill/>
          </p:grpSpPr>
          <p:sp>
            <p:nvSpPr>
              <p:cNvPr id="13" name="箭头: V 形 8"/>
              <p:cNvSpPr/>
              <p:nvPr/>
            </p:nvSpPr>
            <p:spPr>
              <a:xfrm>
                <a:off x="11706" y="7454"/>
                <a:ext cx="536" cy="962"/>
              </a:xfrm>
              <a:prstGeom prst="chevron">
                <a:avLst>
                  <a:gd name="adj" fmla="val 52987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>
                <a:off x="12016" y="7959"/>
                <a:ext cx="273" cy="469"/>
              </a:xfrm>
              <a:prstGeom prst="line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866" y="5011"/>
              <a:ext cx="807" cy="1458"/>
              <a:chOff x="2783" y="7403"/>
              <a:chExt cx="561" cy="1013"/>
            </a:xfrm>
            <a:grpFill/>
          </p:grpSpPr>
          <p:sp>
            <p:nvSpPr>
              <p:cNvPr id="19" name="箭头: V 形 17"/>
              <p:cNvSpPr/>
              <p:nvPr/>
            </p:nvSpPr>
            <p:spPr>
              <a:xfrm flipH="1">
                <a:off x="2808" y="7454"/>
                <a:ext cx="536" cy="962"/>
              </a:xfrm>
              <a:prstGeom prst="chevron">
                <a:avLst>
                  <a:gd name="adj" fmla="val 52987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flipH="1">
                <a:off x="2783" y="7403"/>
                <a:ext cx="273" cy="469"/>
              </a:xfrm>
              <a:prstGeom prst="line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1127125" y="116840"/>
            <a:ext cx="5810250" cy="1379855"/>
            <a:chOff x="1775" y="184"/>
            <a:chExt cx="9150" cy="2173"/>
          </a:xfrm>
        </p:grpSpPr>
        <p:sp>
          <p:nvSpPr>
            <p:cNvPr id="30" name="TextBox 3"/>
            <p:cNvSpPr txBox="1"/>
            <p:nvPr/>
          </p:nvSpPr>
          <p:spPr>
            <a:xfrm>
              <a:off x="1883" y="184"/>
              <a:ext cx="5873" cy="919"/>
            </a:xfrm>
            <a:prstGeom prst="rect">
              <a:avLst/>
            </a:prstGeom>
            <a:solidFill>
              <a:srgbClr val="F1990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200" b="0">
                  <a:ln w="11430"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楷体" panose="02010609060101010101" pitchFamily="49" charset="-122"/>
                </a:rPr>
                <a:t>课程思政的理解</a:t>
              </a:r>
            </a:p>
          </p:txBody>
        </p:sp>
        <p:sp>
          <p:nvSpPr>
            <p:cNvPr id="2" name="Rectangle 7" descr="信纸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775" y="1633"/>
              <a:ext cx="9151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marL="342900" indent="-342900" algn="l">
                <a:buFont typeface="Wingdings" panose="05000000000000000000" charset="0"/>
                <a:buChar char="n"/>
              </a:pPr>
              <a:r>
                <a:rPr b="0">
                  <a:ln w="11430">
                    <a:noFill/>
                  </a:ln>
                  <a:solidFill>
                    <a:srgbClr val="F19903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科学方法论—知识结构化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hidden="1"/>
          <p:cNvGrpSpPr/>
          <p:nvPr/>
        </p:nvGrpSpPr>
        <p:grpSpPr>
          <a:xfrm>
            <a:off x="430953" y="-902547"/>
            <a:ext cx="9286240" cy="1618827"/>
            <a:chOff x="509" y="284"/>
            <a:chExt cx="10968" cy="1912"/>
          </a:xfrm>
        </p:grpSpPr>
        <p:sp>
          <p:nvSpPr>
            <p:cNvPr id="20" name="TextBox 3"/>
            <p:cNvSpPr txBox="1"/>
            <p:nvPr/>
          </p:nvSpPr>
          <p:spPr>
            <a:xfrm>
              <a:off x="509" y="284"/>
              <a:ext cx="10968" cy="7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735">
                  <a:ln w="11430">
                    <a:noFill/>
                  </a:ln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课程思政的理解</a:t>
              </a:r>
            </a:p>
          </p:txBody>
        </p:sp>
        <p:sp>
          <p:nvSpPr>
            <p:cNvPr id="33" name="Rectangle 7" descr="信纸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417" y="1507"/>
              <a:ext cx="6863" cy="6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200" b="0">
                  <a:ln w="11430">
                    <a:noFill/>
                  </a:ln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知识结构化—以数据结构为例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27125" y="116840"/>
            <a:ext cx="5810885" cy="1380490"/>
            <a:chOff x="1775" y="184"/>
            <a:chExt cx="9151" cy="2174"/>
          </a:xfrm>
        </p:grpSpPr>
        <p:sp>
          <p:nvSpPr>
            <p:cNvPr id="36" name="TextBox 3"/>
            <p:cNvSpPr txBox="1"/>
            <p:nvPr/>
          </p:nvSpPr>
          <p:spPr>
            <a:xfrm>
              <a:off x="1883" y="184"/>
              <a:ext cx="5873" cy="919"/>
            </a:xfrm>
            <a:prstGeom prst="rect">
              <a:avLst/>
            </a:prstGeom>
            <a:solidFill>
              <a:srgbClr val="F1990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200" b="0">
                  <a:ln w="11430"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楷体" panose="02010609060101010101" pitchFamily="49" charset="-122"/>
                </a:rPr>
                <a:t>课程思政的理解</a:t>
              </a:r>
            </a:p>
          </p:txBody>
        </p:sp>
        <p:sp>
          <p:nvSpPr>
            <p:cNvPr id="39" name="Rectangle 7" descr="信纸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775" y="1633"/>
              <a:ext cx="9151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marL="342900" indent="-342900" algn="l">
                <a:buFont typeface="Wingdings" panose="05000000000000000000" charset="0"/>
                <a:buChar char="n"/>
              </a:pPr>
              <a:r>
                <a:rPr b="0">
                  <a:ln w="11430">
                    <a:noFill/>
                  </a:ln>
                  <a:solidFill>
                    <a:srgbClr val="F19903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知识结构化—以数据结构为例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57367" y="4358961"/>
            <a:ext cx="1964545" cy="1357323"/>
            <a:chOff x="2357422" y="3929066"/>
            <a:chExt cx="1964545" cy="1357323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2357422" y="3929066"/>
              <a:ext cx="1857388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基本算法设计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</a:p>
          </p:txBody>
        </p:sp>
        <p:cxnSp>
          <p:nvCxnSpPr>
            <p:cNvPr id="42" name="直接箭头连接符 41"/>
            <p:cNvCxnSpPr>
              <a:endCxn id="56" idx="0"/>
            </p:cNvCxnSpPr>
            <p:nvPr/>
          </p:nvCxnSpPr>
          <p:spPr bwMode="auto">
            <a:xfrm rot="5400000">
              <a:off x="2256235" y="4684500"/>
              <a:ext cx="714378" cy="489399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58" idx="0"/>
            </p:cNvCxnSpPr>
            <p:nvPr/>
          </p:nvCxnSpPr>
          <p:spPr bwMode="auto">
            <a:xfrm rot="16200000" flipH="1">
              <a:off x="3696885" y="4661305"/>
              <a:ext cx="714379" cy="535785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886259" y="4358961"/>
            <a:ext cx="3118220" cy="1428760"/>
            <a:chOff x="4786314" y="3929066"/>
            <a:chExt cx="3118220" cy="1428760"/>
          </a:xfrm>
        </p:grpSpPr>
        <p:sp>
          <p:nvSpPr>
            <p:cNvPr id="45" name="圆角矩形 44"/>
            <p:cNvSpPr/>
            <p:nvPr/>
          </p:nvSpPr>
          <p:spPr bwMode="auto">
            <a:xfrm>
              <a:off x="6047146" y="3929066"/>
              <a:ext cx="1857388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基本算法设计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46" name="TextBox 7"/>
            <p:cNvSpPr txBox="1"/>
            <p:nvPr/>
          </p:nvSpPr>
          <p:spPr>
            <a:xfrm>
              <a:off x="4786314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 rot="5400000">
              <a:off x="6118584" y="4786322"/>
              <a:ext cx="785818" cy="357190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59" idx="0"/>
            </p:cNvCxnSpPr>
            <p:nvPr/>
          </p:nvCxnSpPr>
          <p:spPr bwMode="auto">
            <a:xfrm rot="16200000" flipH="1">
              <a:off x="7078298" y="4755936"/>
              <a:ext cx="714380" cy="346524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171879" y="1501758"/>
            <a:ext cx="1975212" cy="1484469"/>
            <a:chOff x="4071934" y="1109947"/>
            <a:chExt cx="1975212" cy="1484469"/>
          </a:xfrm>
        </p:grpSpPr>
        <p:sp>
          <p:nvSpPr>
            <p:cNvPr id="50" name="TextBox 12"/>
            <p:cNvSpPr txBox="1"/>
            <p:nvPr/>
          </p:nvSpPr>
          <p:spPr>
            <a:xfrm>
              <a:off x="4071934" y="2132751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286248" y="1109947"/>
              <a:ext cx="1500198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b" anchorCtr="1" compatLnSpc="1"/>
            <a:lstStyle/>
            <a:p>
              <a:pPr marL="0" marR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问题求解</a:t>
              </a:r>
              <a:endParaRPr kumimoji="0" lang="zh-CN" altLang="en-US" b="1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rot="5400000">
              <a:off x="4357686" y="1824329"/>
              <a:ext cx="428628" cy="285752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 bwMode="auto">
            <a:xfrm rot="16200000" flipH="1">
              <a:off x="5273854" y="1836853"/>
              <a:ext cx="428630" cy="260701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18"/>
            <p:cNvSpPr txBox="1"/>
            <p:nvPr/>
          </p:nvSpPr>
          <p:spPr>
            <a:xfrm>
              <a:off x="5404204" y="2132751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424083" y="5157481"/>
            <a:ext cx="7962638" cy="1285884"/>
            <a:chOff x="324138" y="4727586"/>
            <a:chExt cx="7962638" cy="1285884"/>
          </a:xfrm>
        </p:grpSpPr>
        <p:sp>
          <p:nvSpPr>
            <p:cNvPr id="56" name="圆角矩形 55"/>
            <p:cNvSpPr/>
            <p:nvPr/>
          </p:nvSpPr>
          <p:spPr bwMode="auto">
            <a:xfrm>
              <a:off x="1689428" y="5286388"/>
              <a:ext cx="1357322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基本操作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7" name="TextBox 4"/>
            <p:cNvSpPr txBox="1"/>
            <p:nvPr/>
          </p:nvSpPr>
          <p:spPr>
            <a:xfrm>
              <a:off x="5929322" y="5396227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3643306" y="5286388"/>
              <a:ext cx="1357322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基本操作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6929454" y="5286388"/>
              <a:ext cx="1357322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基本操作</a:t>
              </a:r>
              <a:r>
                <a:rPr kumimoji="0" lang="en-US" altLang="zh-CN" sz="16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60" name="圆柱形 59"/>
            <p:cNvSpPr/>
            <p:nvPr/>
          </p:nvSpPr>
          <p:spPr bwMode="auto">
            <a:xfrm>
              <a:off x="324138" y="4727586"/>
              <a:ext cx="1143008" cy="1285884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endParaRPr kumimoji="0" lang="en-US" altLang="zh-CN" sz="1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存储结构设计</a:t>
              </a: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23"/>
            <p:cNvSpPr txBox="1"/>
            <p:nvPr/>
          </p:nvSpPr>
          <p:spPr>
            <a:xfrm>
              <a:off x="3000364" y="5286388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endPara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09715" y="3073077"/>
            <a:ext cx="6053181" cy="1295410"/>
            <a:chOff x="2109770" y="2643182"/>
            <a:chExt cx="6053181" cy="1295410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2109770" y="2643182"/>
              <a:ext cx="235745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通用算法设计方法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4" name="TextBox 22"/>
            <p:cNvSpPr txBox="1"/>
            <p:nvPr/>
          </p:nvSpPr>
          <p:spPr>
            <a:xfrm>
              <a:off x="4786314" y="2786058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65" name="直接箭头连接符 64"/>
            <p:cNvCxnSpPr>
              <a:stCxn id="63" idx="2"/>
              <a:endCxn id="41" idx="0"/>
            </p:cNvCxnSpPr>
            <p:nvPr/>
          </p:nvCxnSpPr>
          <p:spPr bwMode="auto">
            <a:xfrm>
              <a:off x="3288498" y="3286124"/>
              <a:ext cx="2097405" cy="570865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 bwMode="auto">
            <a:xfrm>
              <a:off x="5805497" y="2652707"/>
              <a:ext cx="235745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通用算法设计方法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k</a:t>
              </a:r>
              <a:endParaRPr kumimoji="0" lang="zh-CN" altLang="en-US" sz="1800" b="1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67" name="直接箭头连接符 66"/>
            <p:cNvCxnSpPr>
              <a:stCxn id="66" idx="2"/>
            </p:cNvCxnSpPr>
            <p:nvPr/>
          </p:nvCxnSpPr>
          <p:spPr bwMode="auto">
            <a:xfrm rot="5400000">
              <a:off x="6661563" y="3615930"/>
              <a:ext cx="642942" cy="2381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8" name="图片 67" descr="looking-for-g9e4782f49_1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7215" y="1503680"/>
            <a:ext cx="2926715" cy="292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27125" y="116840"/>
            <a:ext cx="5810885" cy="1380490"/>
            <a:chOff x="1775" y="184"/>
            <a:chExt cx="9151" cy="2174"/>
          </a:xfrm>
        </p:grpSpPr>
        <p:sp>
          <p:nvSpPr>
            <p:cNvPr id="36" name="TextBox 3"/>
            <p:cNvSpPr txBox="1"/>
            <p:nvPr/>
          </p:nvSpPr>
          <p:spPr>
            <a:xfrm>
              <a:off x="1883" y="184"/>
              <a:ext cx="5873" cy="919"/>
            </a:xfrm>
            <a:prstGeom prst="rect">
              <a:avLst/>
            </a:prstGeom>
            <a:solidFill>
              <a:srgbClr val="F1990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200" b="0">
                  <a:ln w="11430"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楷体" panose="02010609060101010101" pitchFamily="49" charset="-122"/>
                </a:rPr>
                <a:t>课程思政的理解</a:t>
              </a:r>
            </a:p>
          </p:txBody>
        </p:sp>
        <p:sp>
          <p:nvSpPr>
            <p:cNvPr id="39" name="Rectangle 7" descr="信纸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775" y="1633"/>
              <a:ext cx="9151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marL="342900" indent="-342900" algn="l">
                <a:buFont typeface="Wingdings" panose="05000000000000000000" charset="0"/>
                <a:buChar char="n"/>
              </a:pPr>
              <a:r>
                <a:rPr b="0">
                  <a:ln w="11430">
                    <a:noFill/>
                  </a:ln>
                  <a:solidFill>
                    <a:srgbClr val="F19903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知识结构化—以数据结构为例</a:t>
              </a:r>
            </a:p>
          </p:txBody>
        </p:sp>
      </p:grpSp>
      <p:sp>
        <p:nvSpPr>
          <p:cNvPr id="2" name="TextBox 4"/>
          <p:cNvSpPr txBox="1"/>
          <p:nvPr/>
        </p:nvSpPr>
        <p:spPr>
          <a:xfrm>
            <a:off x="6809085" y="1573831"/>
            <a:ext cx="3214710" cy="420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逻辑结构特征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</a:t>
            </a: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基本运算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462187" y="1993900"/>
            <a:ext cx="1928826" cy="860227"/>
            <a:chOff x="2357422" y="1490980"/>
            <a:chExt cx="1928826" cy="860227"/>
          </a:xfrm>
        </p:grpSpPr>
        <p:sp>
          <p:nvSpPr>
            <p:cNvPr id="11" name="TextBox 5"/>
            <p:cNvSpPr txBox="1"/>
            <p:nvPr/>
          </p:nvSpPr>
          <p:spPr>
            <a:xfrm>
              <a:off x="2357422" y="1928802"/>
              <a:ext cx="1928826" cy="422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存储结构</a:t>
              </a:r>
            </a:p>
          </p:txBody>
        </p:sp>
        <p:cxnSp>
          <p:nvCxnSpPr>
            <p:cNvPr id="13" name="直接箭头连接符 12"/>
            <p:cNvCxnSpPr>
              <a:stCxn id="2" idx="2"/>
              <a:endCxn id="11" idx="0"/>
            </p:cNvCxnSpPr>
            <p:nvPr/>
          </p:nvCxnSpPr>
          <p:spPr>
            <a:xfrm>
              <a:off x="3311525" y="1490980"/>
              <a:ext cx="10160" cy="4375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135029" y="2853491"/>
            <a:ext cx="2571768" cy="898551"/>
            <a:chOff x="2040424" y="2351206"/>
            <a:chExt cx="2571768" cy="898551"/>
          </a:xfrm>
        </p:grpSpPr>
        <p:sp>
          <p:nvSpPr>
            <p:cNvPr id="21" name="TextBox 6"/>
            <p:cNvSpPr txBox="1"/>
            <p:nvPr/>
          </p:nvSpPr>
          <p:spPr>
            <a:xfrm>
              <a:off x="2040424" y="2827352"/>
              <a:ext cx="2571768" cy="422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存储结构的基本操作</a:t>
              </a:r>
            </a:p>
          </p:txBody>
        </p:sp>
        <p:cxnSp>
          <p:nvCxnSpPr>
            <p:cNvPr id="22" name="直接箭头连接符 21"/>
            <p:cNvCxnSpPr>
              <a:stCxn id="11" idx="2"/>
              <a:endCxn id="21" idx="0"/>
            </p:cNvCxnSpPr>
            <p:nvPr/>
          </p:nvCxnSpPr>
          <p:spPr>
            <a:xfrm flipH="1">
              <a:off x="3326280" y="2351206"/>
              <a:ext cx="5715" cy="47625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7277905" y="3752215"/>
            <a:ext cx="2286016" cy="898377"/>
            <a:chOff x="2183300" y="3249930"/>
            <a:chExt cx="2286016" cy="898377"/>
          </a:xfrm>
        </p:grpSpPr>
        <p:cxnSp>
          <p:nvCxnSpPr>
            <p:cNvPr id="27" name="直接箭头连接符 26"/>
            <p:cNvCxnSpPr>
              <a:stCxn id="21" idx="2"/>
              <a:endCxn id="29" idx="0"/>
            </p:cNvCxnSpPr>
            <p:nvPr/>
          </p:nvCxnSpPr>
          <p:spPr>
            <a:xfrm>
              <a:off x="3326130" y="3249930"/>
              <a:ext cx="0" cy="47625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7"/>
            <p:cNvSpPr txBox="1"/>
            <p:nvPr/>
          </p:nvSpPr>
          <p:spPr>
            <a:xfrm>
              <a:off x="2183300" y="3725902"/>
              <a:ext cx="2286016" cy="422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基本运算算法设计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62075" y="4650591"/>
            <a:ext cx="1928826" cy="909701"/>
            <a:chOff x="2367470" y="4148306"/>
            <a:chExt cx="1928826" cy="909701"/>
          </a:xfrm>
        </p:grpSpPr>
        <p:sp>
          <p:nvSpPr>
            <p:cNvPr id="31" name="TextBox 8"/>
            <p:cNvSpPr txBox="1"/>
            <p:nvPr/>
          </p:nvSpPr>
          <p:spPr>
            <a:xfrm>
              <a:off x="2367470" y="4635602"/>
              <a:ext cx="1928826" cy="422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应用算法设计</a:t>
              </a:r>
            </a:p>
          </p:txBody>
        </p:sp>
        <p:cxnSp>
          <p:nvCxnSpPr>
            <p:cNvPr id="32" name="直接箭头连接符 31"/>
            <p:cNvCxnSpPr>
              <a:stCxn id="29" idx="2"/>
              <a:endCxn id="31" idx="0"/>
            </p:cNvCxnSpPr>
            <p:nvPr/>
          </p:nvCxnSpPr>
          <p:spPr>
            <a:xfrm>
              <a:off x="3326308" y="4148306"/>
              <a:ext cx="5715" cy="4870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431931" y="5560060"/>
            <a:ext cx="2000264" cy="867536"/>
            <a:chOff x="2337326" y="5057775"/>
            <a:chExt cx="2000264" cy="867536"/>
          </a:xfrm>
        </p:grpSpPr>
        <p:sp>
          <p:nvSpPr>
            <p:cNvPr id="34" name="TextBox 9"/>
            <p:cNvSpPr txBox="1"/>
            <p:nvPr/>
          </p:nvSpPr>
          <p:spPr>
            <a:xfrm>
              <a:off x="2337326" y="5502906"/>
              <a:ext cx="2000264" cy="422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复杂算法设计</a:t>
              </a:r>
            </a:p>
          </p:txBody>
        </p:sp>
        <p:cxnSp>
          <p:nvCxnSpPr>
            <p:cNvPr id="40" name="直接箭头连接符 39"/>
            <p:cNvCxnSpPr>
              <a:stCxn id="31" idx="2"/>
              <a:endCxn id="34" idx="0"/>
            </p:cNvCxnSpPr>
            <p:nvPr/>
          </p:nvCxnSpPr>
          <p:spPr>
            <a:xfrm>
              <a:off x="3331845" y="5057775"/>
              <a:ext cx="5715" cy="4451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5664200" y="1573530"/>
            <a:ext cx="765810" cy="492379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pc="50">
                <a:ln w="11430"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各种数据结构的知识结构</a:t>
            </a:r>
          </a:p>
        </p:txBody>
      </p:sp>
      <p:pic>
        <p:nvPicPr>
          <p:cNvPr id="44" name="图片 43" descr="question-mark-1019820_1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5" y="1573530"/>
            <a:ext cx="4112260" cy="411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27125" y="60960"/>
            <a:ext cx="5810885" cy="1380490"/>
            <a:chOff x="1775" y="184"/>
            <a:chExt cx="9151" cy="2174"/>
          </a:xfrm>
        </p:grpSpPr>
        <p:sp>
          <p:nvSpPr>
            <p:cNvPr id="2" name="TextBox 3"/>
            <p:cNvSpPr txBox="1"/>
            <p:nvPr/>
          </p:nvSpPr>
          <p:spPr>
            <a:xfrm>
              <a:off x="1883" y="184"/>
              <a:ext cx="5873" cy="919"/>
            </a:xfrm>
            <a:prstGeom prst="rect">
              <a:avLst/>
            </a:prstGeom>
            <a:solidFill>
              <a:srgbClr val="F1990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200" b="0">
                  <a:ln w="11430"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楷体" panose="02010609060101010101" pitchFamily="49" charset="-122"/>
                </a:rPr>
                <a:t>课程思政的理解</a:t>
              </a:r>
            </a:p>
          </p:txBody>
        </p:sp>
        <p:sp>
          <p:nvSpPr>
            <p:cNvPr id="4" name="Rectangle 7" descr="信纸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775" y="1633"/>
              <a:ext cx="9151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marL="342900" indent="-342900" algn="l">
                <a:buFont typeface="Wingdings" panose="05000000000000000000" charset="0"/>
                <a:buChar char="n"/>
              </a:pPr>
              <a:r>
                <a:rPr b="0">
                  <a:ln w="11430">
                    <a:noFill/>
                  </a:ln>
                  <a:solidFill>
                    <a:srgbClr val="F19903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知识结构化—以数据结构为例</a:t>
              </a:r>
            </a:p>
          </p:txBody>
        </p:sp>
      </p:grpSp>
      <p:sp>
        <p:nvSpPr>
          <p:cNvPr id="5" name="TextBox 28"/>
          <p:cNvSpPr txBox="1"/>
          <p:nvPr/>
        </p:nvSpPr>
        <p:spPr>
          <a:xfrm>
            <a:off x="2305337" y="2313649"/>
            <a:ext cx="2928958" cy="420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逻辑结构特征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基本运算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2805403" y="2955640"/>
            <a:ext cx="1928826" cy="4224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存储结构</a:t>
            </a:r>
          </a:p>
        </p:txBody>
      </p:sp>
      <p:sp>
        <p:nvSpPr>
          <p:cNvPr id="7" name="TextBox 31"/>
          <p:cNvSpPr txBox="1"/>
          <p:nvPr/>
        </p:nvSpPr>
        <p:spPr>
          <a:xfrm>
            <a:off x="2488405" y="3638925"/>
            <a:ext cx="2571768" cy="4224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存储结构的基本操作</a:t>
            </a:r>
          </a:p>
        </p:txBody>
      </p:sp>
      <p:sp>
        <p:nvSpPr>
          <p:cNvPr id="8" name="TextBox 32"/>
          <p:cNvSpPr txBox="1"/>
          <p:nvPr/>
        </p:nvSpPr>
        <p:spPr>
          <a:xfrm>
            <a:off x="2631281" y="4522870"/>
            <a:ext cx="2286016" cy="4224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基本运算算法设计</a:t>
            </a:r>
          </a:p>
        </p:txBody>
      </p:sp>
      <p:sp>
        <p:nvSpPr>
          <p:cNvPr id="9" name="TextBox 33"/>
          <p:cNvSpPr txBox="1"/>
          <p:nvPr/>
        </p:nvSpPr>
        <p:spPr>
          <a:xfrm>
            <a:off x="2815451" y="5303665"/>
            <a:ext cx="1928826" cy="4224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应用算法设计</a:t>
            </a:r>
          </a:p>
        </p:txBody>
      </p:sp>
      <p:sp>
        <p:nvSpPr>
          <p:cNvPr id="10" name="TextBox 34"/>
          <p:cNvSpPr txBox="1"/>
          <p:nvPr/>
        </p:nvSpPr>
        <p:spPr>
          <a:xfrm>
            <a:off x="2775259" y="6067651"/>
            <a:ext cx="2000264" cy="4224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复杂算法设计</a:t>
            </a:r>
          </a:p>
        </p:txBody>
      </p: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3769975" y="2734308"/>
            <a:ext cx="0" cy="22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3769816" y="3378044"/>
            <a:ext cx="4445" cy="260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3774449" y="4061489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3774289" y="4945274"/>
            <a:ext cx="5715" cy="358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 flipH="1">
            <a:off x="3774785" y="5726070"/>
            <a:ext cx="5080" cy="341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16" name="组合 15"/>
          <p:cNvGrpSpPr/>
          <p:nvPr/>
        </p:nvGrpSpPr>
        <p:grpSpPr>
          <a:xfrm>
            <a:off x="5520047" y="2198185"/>
            <a:ext cx="4071966" cy="655320"/>
            <a:chOff x="3428992" y="1145977"/>
            <a:chExt cx="4071966" cy="655320"/>
          </a:xfrm>
        </p:grpSpPr>
        <p:sp>
          <p:nvSpPr>
            <p:cNvPr id="17" name="TextBox 40"/>
            <p:cNvSpPr txBox="1"/>
            <p:nvPr/>
          </p:nvSpPr>
          <p:spPr>
            <a:xfrm>
              <a:off x="3857620" y="1145977"/>
              <a:ext cx="3643338" cy="65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逻辑特征：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元素为</a:t>
              </a:r>
              <a:r>
                <a:rPr lang="zh-CN" altLang="en-US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一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对</a:t>
              </a:r>
              <a:r>
                <a:rPr lang="zh-CN" altLang="en-US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一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关系</a:t>
              </a:r>
              <a:endPara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基本运算：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查找、插入和删除</a:t>
              </a:r>
              <a:r>
                <a:rPr lang="zh-CN" altLang="en-US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等</a:t>
              </a: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3428992" y="1357298"/>
              <a:ext cx="357190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20047" y="2908621"/>
            <a:ext cx="4572032" cy="475615"/>
            <a:chOff x="3428992" y="2029146"/>
            <a:chExt cx="4572032" cy="475615"/>
          </a:xfrm>
        </p:grpSpPr>
        <p:sp>
          <p:nvSpPr>
            <p:cNvPr id="20" name="TextBox 41"/>
            <p:cNvSpPr txBox="1"/>
            <p:nvPr/>
          </p:nvSpPr>
          <p:spPr>
            <a:xfrm>
              <a:off x="4000496" y="2029146"/>
              <a:ext cx="4000528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顺序表，单链表、双链表和循环链表</a:t>
              </a: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3428992" y="2183308"/>
              <a:ext cx="357190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0047" y="3539169"/>
            <a:ext cx="4786346" cy="737235"/>
            <a:chOff x="3428992" y="2928934"/>
            <a:chExt cx="4786346" cy="737235"/>
          </a:xfrm>
        </p:grpSpPr>
        <p:sp>
          <p:nvSpPr>
            <p:cNvPr id="23" name="TextBox 42"/>
            <p:cNvSpPr txBox="1"/>
            <p:nvPr/>
          </p:nvSpPr>
          <p:spPr>
            <a:xfrm>
              <a:off x="4000496" y="2928934"/>
              <a:ext cx="4214842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单链表</a:t>
              </a:r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指针</a:t>
              </a:r>
              <a:r>
                <a:rPr lang="en-US" altLang="zh-CN" sz="1800" b="0" i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后移，在</a:t>
              </a:r>
              <a:r>
                <a:rPr lang="en-US" altLang="zh-CN" sz="1800" b="0" i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结点之后插入一个结点，删除结点</a:t>
              </a:r>
              <a:r>
                <a:rPr lang="en-US" altLang="zh-CN" sz="1800" b="0" i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的后继结点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428992" y="3123152"/>
              <a:ext cx="357190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20047" y="4450400"/>
            <a:ext cx="4500594" cy="645160"/>
            <a:chOff x="3428992" y="3786190"/>
            <a:chExt cx="4500594" cy="645160"/>
          </a:xfrm>
        </p:grpSpPr>
        <p:sp>
          <p:nvSpPr>
            <p:cNvPr id="26" name="TextBox 43"/>
            <p:cNvSpPr txBox="1"/>
            <p:nvPr/>
          </p:nvSpPr>
          <p:spPr>
            <a:xfrm>
              <a:off x="4000496" y="3786190"/>
              <a:ext cx="39290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头插法、尾插法、查找、插入和删除等算法设计</a:t>
              </a: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428992" y="4001606"/>
              <a:ext cx="357190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520047" y="5336174"/>
            <a:ext cx="4929222" cy="368300"/>
            <a:chOff x="3428992" y="4815474"/>
            <a:chExt cx="4929222" cy="368300"/>
          </a:xfrm>
        </p:grpSpPr>
        <p:sp>
          <p:nvSpPr>
            <p:cNvPr id="60" name="TextBox 44"/>
            <p:cNvSpPr txBox="1"/>
            <p:nvPr/>
          </p:nvSpPr>
          <p:spPr>
            <a:xfrm>
              <a:off x="4000496" y="4815474"/>
              <a:ext cx="435771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单链表逆置，有序单链表二路归并， </a:t>
              </a:r>
              <a:r>
                <a:rPr lang="en-US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3428992" y="4897952"/>
              <a:ext cx="357190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520047" y="5949330"/>
            <a:ext cx="4929222" cy="645160"/>
            <a:chOff x="3428992" y="5572140"/>
            <a:chExt cx="4929222" cy="645160"/>
          </a:xfrm>
        </p:grpSpPr>
        <p:sp>
          <p:nvSpPr>
            <p:cNvPr id="63" name="TextBox 45"/>
            <p:cNvSpPr txBox="1"/>
            <p:nvPr/>
          </p:nvSpPr>
          <p:spPr>
            <a:xfrm>
              <a:off x="4000496" y="5572140"/>
              <a:ext cx="435771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两个单链表的公共结点，两个有序单链表的公共结点，</a:t>
              </a:r>
              <a:r>
                <a:rPr lang="en-US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lang="zh-CN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个有序单链表的归并</a:t>
              </a:r>
              <a:r>
                <a:rPr lang="zh-CN" altLang="en-US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 </a:t>
              </a:r>
              <a:r>
                <a:rPr lang="en-US" altLang="zh-CN"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3428992" y="5776406"/>
              <a:ext cx="357190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Oval 4"/>
          <p:cNvSpPr>
            <a:spLocks noChangeArrowheads="1"/>
          </p:cNvSpPr>
          <p:nvPr/>
        </p:nvSpPr>
        <p:spPr bwMode="auto">
          <a:xfrm>
            <a:off x="3328670" y="1470660"/>
            <a:ext cx="1040765" cy="7277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0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904935" y="3226428"/>
            <a:ext cx="6191293" cy="1428760"/>
            <a:chOff x="2786050" y="2714620"/>
            <a:chExt cx="4643470" cy="1071570"/>
          </a:xfrm>
        </p:grpSpPr>
        <p:sp>
          <p:nvSpPr>
            <p:cNvPr id="5" name="圆柱形 4"/>
            <p:cNvSpPr/>
            <p:nvPr/>
          </p:nvSpPr>
          <p:spPr>
            <a:xfrm>
              <a:off x="2786050" y="2714620"/>
              <a:ext cx="1357322" cy="1071570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4810" y="3000372"/>
              <a:ext cx="3214710" cy="37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en-US" sz="2665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二维表格</a:t>
              </a:r>
              <a:r>
                <a:rPr lang="zh-CN" altLang="en-US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存放数据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72393" y="1867940"/>
            <a:ext cx="8477309" cy="1550257"/>
            <a:chOff x="769276" y="1480489"/>
            <a:chExt cx="6357982" cy="1162693"/>
          </a:xfrm>
        </p:grpSpPr>
        <p:sp>
          <p:nvSpPr>
            <p:cNvPr id="7" name="TextBox 6"/>
            <p:cNvSpPr txBox="1"/>
            <p:nvPr/>
          </p:nvSpPr>
          <p:spPr>
            <a:xfrm>
              <a:off x="769276" y="1480489"/>
              <a:ext cx="6357982" cy="37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基本运算：</a:t>
              </a:r>
              <a:r>
                <a:rPr lang="zh-CN" altLang="en-US" sz="2665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选择、投影、连接、除法</a:t>
              </a:r>
              <a:r>
                <a:rPr lang="zh-CN" altLang="en-US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2665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外连接</a:t>
              </a:r>
              <a:endParaRPr lang="zh-CN" altLang="en-US" sz="26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2500298" y="2143116"/>
              <a:ext cx="642942" cy="3571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>
              <a:off x="2997371" y="2285992"/>
              <a:ext cx="571504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3433639" y="2156742"/>
              <a:ext cx="642942" cy="2143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0800000" flipV="1">
              <a:off x="3929058" y="1928802"/>
              <a:ext cx="714380" cy="5715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4143372" y="1928802"/>
              <a:ext cx="1285884" cy="6429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2072827" y="4749171"/>
            <a:ext cx="8560435" cy="1342393"/>
            <a:chOff x="661969" y="4071942"/>
            <a:chExt cx="6420326" cy="1006795"/>
          </a:xfrm>
        </p:grpSpPr>
        <p:sp>
          <p:nvSpPr>
            <p:cNvPr id="18" name="下箭头 17"/>
            <p:cNvSpPr/>
            <p:nvPr/>
          </p:nvSpPr>
          <p:spPr>
            <a:xfrm>
              <a:off x="3286116" y="4071942"/>
              <a:ext cx="357190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969" y="4702499"/>
              <a:ext cx="6420326" cy="37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完成数据库的几乎所有查询操作用户操作</a:t>
              </a:r>
              <a:r>
                <a:rPr lang="en-US" altLang="zh-CN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—SQL</a:t>
              </a:r>
              <a:r>
                <a:rPr lang="zh-CN" altLang="en-US" sz="266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27125" y="116840"/>
            <a:ext cx="5810885" cy="1380490"/>
            <a:chOff x="1775" y="184"/>
            <a:chExt cx="9151" cy="2174"/>
          </a:xfrm>
        </p:grpSpPr>
        <p:sp>
          <p:nvSpPr>
            <p:cNvPr id="36" name="TextBox 3"/>
            <p:cNvSpPr txBox="1"/>
            <p:nvPr/>
          </p:nvSpPr>
          <p:spPr>
            <a:xfrm>
              <a:off x="1883" y="184"/>
              <a:ext cx="5873" cy="919"/>
            </a:xfrm>
            <a:prstGeom prst="rect">
              <a:avLst/>
            </a:prstGeom>
            <a:solidFill>
              <a:srgbClr val="F1990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200" b="0">
                  <a:ln w="11430"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楷体" panose="02010609060101010101" pitchFamily="49" charset="-122"/>
                </a:rPr>
                <a:t>课程思政的理解</a:t>
              </a:r>
            </a:p>
          </p:txBody>
        </p:sp>
        <p:sp>
          <p:nvSpPr>
            <p:cNvPr id="39" name="Rectangle 7" descr="信纸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775" y="1633"/>
              <a:ext cx="9151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marL="342900" indent="-342900" algn="l">
                <a:buFont typeface="Wingdings" panose="05000000000000000000" charset="0"/>
                <a:buChar char="n"/>
              </a:pPr>
              <a:r>
                <a:rPr b="0">
                  <a:ln w="11430">
                    <a:noFill/>
                  </a:ln>
                  <a:solidFill>
                    <a:srgbClr val="F19903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系统结构化—以关系数据库为例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27125" y="116840"/>
            <a:ext cx="5810885" cy="1380490"/>
            <a:chOff x="1775" y="184"/>
            <a:chExt cx="9151" cy="2174"/>
          </a:xfrm>
        </p:grpSpPr>
        <p:sp>
          <p:nvSpPr>
            <p:cNvPr id="36" name="TextBox 3"/>
            <p:cNvSpPr txBox="1"/>
            <p:nvPr/>
          </p:nvSpPr>
          <p:spPr>
            <a:xfrm>
              <a:off x="1883" y="184"/>
              <a:ext cx="5873" cy="919"/>
            </a:xfrm>
            <a:prstGeom prst="rect">
              <a:avLst/>
            </a:prstGeom>
            <a:solidFill>
              <a:srgbClr val="F1990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algn="l"/>
              <a:r>
                <a:rPr sz="3200" b="0">
                  <a:ln w="11430"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楷体" panose="02010609060101010101" pitchFamily="49" charset="-122"/>
                </a:rPr>
                <a:t>课程思政的理解</a:t>
              </a:r>
            </a:p>
          </p:txBody>
        </p:sp>
        <p:sp>
          <p:nvSpPr>
            <p:cNvPr id="39" name="Rectangle 7" descr="信纸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775" y="1633"/>
              <a:ext cx="9151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contourClr>
                  <a:schemeClr val="bg1"/>
                </a:contourClr>
              </a:sp3d>
            </a:bodyPr>
            <a:lstStyle/>
            <a:p>
              <a:pPr marL="342900" indent="-342900" algn="l">
                <a:buFont typeface="Wingdings" panose="05000000000000000000" charset="0"/>
                <a:buChar char="n"/>
              </a:pPr>
              <a:r>
                <a:rPr b="0">
                  <a:ln w="11430">
                    <a:noFill/>
                  </a:ln>
                  <a:solidFill>
                    <a:srgbClr val="F19903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楷体" panose="02010609060101010101" pitchFamily="49" charset="-122"/>
                </a:rPr>
                <a:t>系统结构化—以关系数据库为例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02315" y="5345436"/>
            <a:ext cx="1929130" cy="1339850"/>
            <a:chOff x="3067040" y="4518666"/>
            <a:chExt cx="1929130" cy="1339850"/>
          </a:xfrm>
        </p:grpSpPr>
        <p:sp>
          <p:nvSpPr>
            <p:cNvPr id="3" name="流程图: 磁盘 2"/>
            <p:cNvSpPr/>
            <p:nvPr/>
          </p:nvSpPr>
          <p:spPr bwMode="auto">
            <a:xfrm>
              <a:off x="3067040" y="4816481"/>
              <a:ext cx="1929130" cy="1042035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关系数据库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21" idx="2"/>
              <a:endCxn id="3" idx="1"/>
            </p:cNvCxnSpPr>
            <p:nvPr/>
          </p:nvCxnSpPr>
          <p:spPr bwMode="auto">
            <a:xfrm flipH="1">
              <a:off x="4031770" y="4518666"/>
              <a:ext cx="635" cy="29781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20" name="组合 19"/>
          <p:cNvGrpSpPr/>
          <p:nvPr/>
        </p:nvGrpSpPr>
        <p:grpSpPr>
          <a:xfrm>
            <a:off x="5545442" y="4058917"/>
            <a:ext cx="2643206" cy="1285884"/>
            <a:chOff x="2714612" y="3000372"/>
            <a:chExt cx="2643206" cy="1285884"/>
          </a:xfrm>
        </p:grpSpPr>
        <p:sp>
          <p:nvSpPr>
            <p:cNvPr id="21" name="矩形 20"/>
            <p:cNvSpPr/>
            <p:nvPr/>
          </p:nvSpPr>
          <p:spPr bwMode="auto">
            <a:xfrm>
              <a:off x="2714612" y="3500438"/>
              <a:ext cx="2643206" cy="7858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关系数据库的</a:t>
              </a:r>
              <a:endPara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基本运算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5400000">
              <a:off x="3806819" y="3248024"/>
              <a:ext cx="500066" cy="47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402250" y="1344907"/>
            <a:ext cx="2786398" cy="2714010"/>
            <a:chOff x="2571420" y="286362"/>
            <a:chExt cx="2786398" cy="271401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4612" y="2214554"/>
              <a:ext cx="2643206" cy="7858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>
                <a:lnSpc>
                  <a:spcPct val="2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数据库的查询（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SQL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rot="5400000">
              <a:off x="3824282" y="1962140"/>
              <a:ext cx="500066" cy="47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26" name="Picture 2" descr="http://img.sc115.com/uploads/png/110125/201101251402079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6116" y="286362"/>
              <a:ext cx="1500198" cy="1500198"/>
            </a:xfrm>
            <a:prstGeom prst="rect">
              <a:avLst/>
            </a:prstGeom>
            <a:noFill/>
          </p:spPr>
        </p:pic>
        <p:sp>
          <p:nvSpPr>
            <p:cNvPr id="27" name="TextBox 10"/>
            <p:cNvSpPr txBox="1"/>
            <p:nvPr/>
          </p:nvSpPr>
          <p:spPr>
            <a:xfrm>
              <a:off x="2571420" y="785476"/>
              <a:ext cx="92869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688714" y="1629074"/>
            <a:ext cx="3071834" cy="4857784"/>
            <a:chOff x="5857884" y="785794"/>
            <a:chExt cx="3071834" cy="4857784"/>
          </a:xfrm>
        </p:grpSpPr>
        <p:sp>
          <p:nvSpPr>
            <p:cNvPr id="30" name="右大括号 29"/>
            <p:cNvSpPr/>
            <p:nvPr/>
          </p:nvSpPr>
          <p:spPr>
            <a:xfrm>
              <a:off x="5857884" y="785794"/>
              <a:ext cx="214314" cy="4857784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12"/>
            <p:cNvSpPr txBox="1"/>
            <p:nvPr/>
          </p:nvSpPr>
          <p:spPr>
            <a:xfrm>
              <a:off x="6143636" y="3000372"/>
              <a:ext cx="278608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提出者：</a:t>
              </a:r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E.F.Codd</a:t>
              </a:r>
            </a:p>
          </p:txBody>
        </p:sp>
      </p:grpSp>
      <p:sp>
        <p:nvSpPr>
          <p:cNvPr id="32" name="TextBox 13"/>
          <p:cNvSpPr txBox="1"/>
          <p:nvPr/>
        </p:nvSpPr>
        <p:spPr>
          <a:xfrm>
            <a:off x="3281045" y="3194685"/>
            <a:ext cx="1992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33" name="图片 32" descr="question-mark-1019935_19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0" y="1595120"/>
            <a:ext cx="2855595" cy="2855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68" y="1268518"/>
            <a:ext cx="345694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67530" y="1340485"/>
            <a:ext cx="7678420" cy="465645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lnSpc>
                <a:spcPts val="3200"/>
              </a:lnSpc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E.F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Codd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1923-2003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），密执安大学哲学博士，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IBM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公司研究员，被誉为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关系数据库之父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ts val="3200"/>
              </a:lnSpc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因为在数据库管理系统的理论和实践方面的杰出贡献于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1981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年获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图灵奖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ts val="3200"/>
              </a:lnSpc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1970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年，科德发表题为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大型共享数据库的关系模型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的论文，文中首次提出了数据库的关系模型。由于关系模型简单明了、具有坚实的数学理论基础，所以一经推出就受到了学术界和产业界的高度重视和广泛响应，并很快成为数据库市场的主流。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ts val="3200"/>
              </a:lnSpc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世纪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年代以来，计算机厂商推出的数据库管理系统几乎都支持关系模型，数据库领域当前的研究工作大都以关系模型为基础。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1195705" y="116840"/>
            <a:ext cx="3729355" cy="583565"/>
          </a:xfrm>
          <a:prstGeom prst="rect">
            <a:avLst/>
          </a:prstGeom>
          <a:solidFill>
            <a:srgbClr val="F19903"/>
          </a:solidFill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楷体" panose="02010609060101010101" pitchFamily="49" charset="-122"/>
              </a:rPr>
              <a:t>课程思政的理解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68" y="1268518"/>
            <a:ext cx="345694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67530" y="1340485"/>
            <a:ext cx="7678420" cy="225651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lnSpc>
                <a:spcPts val="3200"/>
              </a:lnSpc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科德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做出的贡献，充分体现了其对职业的热爱和对梦想坚持不懈地追求。所以，年轻的朋友们，为使美好的未来和宏伟的憧憬变成现实，我们要以坚忍不拔的毅力、顽强的拼搏精神和开拓创新的行动努力奋斗！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200"/>
              </a:lnSpc>
              <a:spcBef>
                <a:spcPts val="1200"/>
              </a:spcBef>
              <a:buFont typeface="Wingdings" panose="05000000000000000000" charset="0"/>
              <a:buChar char="n"/>
            </a:pP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195705" y="116840"/>
            <a:ext cx="3729355" cy="583565"/>
          </a:xfrm>
          <a:prstGeom prst="rect">
            <a:avLst/>
          </a:prstGeom>
          <a:solidFill>
            <a:srgbClr val="F19903"/>
          </a:solidFill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楷体" panose="02010609060101010101" pitchFamily="49" charset="-122"/>
              </a:rPr>
              <a:t>课程思政的理解</a:t>
            </a:r>
          </a:p>
        </p:txBody>
      </p:sp>
    </p:spTree>
    <p:extLst>
      <p:ext uri="{BB962C8B-B14F-4D97-AF65-F5344CB8AC3E}">
        <p14:creationId xmlns:p14="http://schemas.microsoft.com/office/powerpoint/2010/main" val="41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RmNGI5YzFjZTQyNDU3MzJkZGUzZTkwMDY4MmFkZjkifQ=="/>
  <p:tag name="KSO_WPP_MARK_KEY" val="2094f954-bb66-475b-91f4-4cebcaa69d0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543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思源黑体 CN Bold</vt:lpstr>
      <vt:lpstr>思源黑体 CN Heavy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wei jj</cp:lastModifiedBy>
  <cp:revision>1095</cp:revision>
  <dcterms:created xsi:type="dcterms:W3CDTF">2004-04-02T09:54:00Z</dcterms:created>
  <dcterms:modified xsi:type="dcterms:W3CDTF">2022-06-28T13:55:56Z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6587B90DD53743D09703C4F56AAF5229</vt:lpwstr>
  </property>
  <property fmtid="{D5CDD505-2E9C-101B-9397-08002B2CF9AE}" pid="3" name="KSOProductBuildVer">
    <vt:lpwstr>2052-11.1.0.11744</vt:lpwstr>
  </property>
</Properties>
</file>