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8"/>
  </p:notesMasterIdLst>
  <p:handoutMasterIdLst>
    <p:handoutMasterId r:id="rId29"/>
  </p:handoutMasterIdLst>
  <p:sldIdLst>
    <p:sldId id="442" r:id="rId2"/>
    <p:sldId id="443" r:id="rId3"/>
    <p:sldId id="276" r:id="rId4"/>
    <p:sldId id="277" r:id="rId5"/>
    <p:sldId id="420" r:id="rId6"/>
    <p:sldId id="297" r:id="rId7"/>
    <p:sldId id="299" r:id="rId8"/>
    <p:sldId id="359" r:id="rId9"/>
    <p:sldId id="358" r:id="rId10"/>
    <p:sldId id="313" r:id="rId11"/>
    <p:sldId id="314" r:id="rId12"/>
    <p:sldId id="312" r:id="rId13"/>
    <p:sldId id="354" r:id="rId14"/>
    <p:sldId id="425" r:id="rId15"/>
    <p:sldId id="300" r:id="rId16"/>
    <p:sldId id="360" r:id="rId17"/>
    <p:sldId id="361" r:id="rId18"/>
    <p:sldId id="362" r:id="rId19"/>
    <p:sldId id="363" r:id="rId20"/>
    <p:sldId id="364" r:id="rId21"/>
    <p:sldId id="365" r:id="rId22"/>
    <p:sldId id="421" r:id="rId23"/>
    <p:sldId id="422" r:id="rId24"/>
    <p:sldId id="423" r:id="rId25"/>
    <p:sldId id="424" r:id="rId26"/>
    <p:sldId id="418" r:id="rId27"/>
  </p:sldIdLst>
  <p:sldSz cx="12192000" cy="6858000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876" userDrawn="1">
          <p15:clr>
            <a:srgbClr val="A4A3A4"/>
          </p15:clr>
        </p15:guide>
        <p15:guide id="5" pos="665" userDrawn="1">
          <p15:clr>
            <a:srgbClr val="A4A3A4"/>
          </p15:clr>
        </p15:guide>
        <p15:guide id="6" pos="70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E3B37"/>
    <a:srgbClr val="FFE985"/>
    <a:srgbClr val="FA772E"/>
    <a:srgbClr val="F19903"/>
    <a:srgbClr val="F39801"/>
    <a:srgbClr val="FBFDFC"/>
    <a:srgbClr val="9789C2"/>
    <a:srgbClr val="DFE1E0"/>
    <a:srgbClr val="FC9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581" autoAdjust="0"/>
  </p:normalViewPr>
  <p:slideViewPr>
    <p:cSldViewPr>
      <p:cViewPr varScale="1">
        <p:scale>
          <a:sx n="81" d="100"/>
          <a:sy n="81" d="100"/>
        </p:scale>
        <p:origin x="936" y="-221"/>
      </p:cViewPr>
      <p:guideLst>
        <p:guide orient="horz" pos="2160"/>
        <p:guide pos="3840"/>
        <p:guide pos="347"/>
        <p:guide pos="876"/>
        <p:guide pos="665"/>
        <p:guide pos="7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6847B-A071-429B-AA33-FCB19504000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097FA-8DFA-42D6-B51D-9968372B6D2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7CA03-422F-4176-8E43-A5E55FCB4DF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AF408-B4CC-40EF-963E-5320722B617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51C7C-E57A-4787-9ACE-A5E9E62B516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51C7C-E57A-4787-9ACE-A5E9E62B516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4CE43-288E-4587-814C-AA6B2B3A9F0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5BF9-3DB7-4854-B9AA-E4BFBB7CFFD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E01BC60-E5BF-46AE-9C12-C5D2A4F77DF1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B4607-9D89-4658-8817-6A2A8071E143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A8620B0-37A4-42F4-90EA-50595E8DD9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7B31B550-C1BF-44A8-BDA0-ADE9C9D502CE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88B33924-5E07-4170-A61E-8F316745ED23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BEA37F0-4F0E-42AF-84FA-A0737BCBF8C0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A34A19C-18C3-4596-A1D5-D246DA210D6D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2D01999B-C0E1-446F-8948-281FC9647E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5" name="fountain-pen-of-large-size_33358">
            <a:extLst>
              <a:ext uri="{FF2B5EF4-FFF2-40B4-BE49-F238E27FC236}">
                <a16:creationId xmlns:a16="http://schemas.microsoft.com/office/drawing/2014/main" id="{C12F3243-1473-4382-B1AB-758B69E63073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pen-book_299">
            <a:extLst>
              <a:ext uri="{FF2B5EF4-FFF2-40B4-BE49-F238E27FC236}">
                <a16:creationId xmlns:a16="http://schemas.microsoft.com/office/drawing/2014/main" id="{A85047D8-0958-4562-A02B-E16E56826FCC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乐高玩具&#10;&#10;低可信度描述已自动生成">
            <a:extLst>
              <a:ext uri="{FF2B5EF4-FFF2-40B4-BE49-F238E27FC236}">
                <a16:creationId xmlns:a16="http://schemas.microsoft.com/office/drawing/2014/main" id="{CAA1BC41-0E68-44F3-AA11-2BB7DA6DC2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4503">
            <a:off x="-4328811" y="2590812"/>
            <a:ext cx="7620301" cy="51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4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20A4CA-ED3A-4615-B59E-6C46FD1E6363}"/>
              </a:ext>
            </a:extLst>
          </p:cNvPr>
          <p:cNvCxnSpPr>
            <a:cxnSpLocks/>
          </p:cNvCxnSpPr>
          <p:nvPr/>
        </p:nvCxnSpPr>
        <p:spPr>
          <a:xfrm>
            <a:off x="0" y="645794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0854DD6-35D6-43AC-94FE-A7B6E7D1525A}"/>
              </a:ext>
            </a:extLst>
          </p:cNvPr>
          <p:cNvSpPr/>
          <p:nvPr/>
        </p:nvSpPr>
        <p:spPr>
          <a:xfrm>
            <a:off x="0" y="-36192"/>
            <a:ext cx="12192000" cy="5628586"/>
          </a:xfrm>
          <a:prstGeom prst="rect">
            <a:avLst/>
          </a:prstGeom>
          <a:solidFill>
            <a:srgbClr val="F2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83B6D7-2B32-4B37-9AA1-346B6A2D9A93}"/>
              </a:ext>
            </a:extLst>
          </p:cNvPr>
          <p:cNvCxnSpPr>
            <a:cxnSpLocks/>
          </p:cNvCxnSpPr>
          <p:nvPr/>
        </p:nvCxnSpPr>
        <p:spPr>
          <a:xfrm>
            <a:off x="0" y="674136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E4E91E-9AD3-4FC0-9AA2-8E8CB7989F0B}"/>
              </a:ext>
            </a:extLst>
          </p:cNvPr>
          <p:cNvCxnSpPr>
            <a:cxnSpLocks/>
          </p:cNvCxnSpPr>
          <p:nvPr/>
        </p:nvCxnSpPr>
        <p:spPr>
          <a:xfrm>
            <a:off x="0" y="617451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C07E38-3BCE-4824-AD13-0BEC6799FCCF}"/>
              </a:ext>
            </a:extLst>
          </p:cNvPr>
          <p:cNvCxnSpPr>
            <a:cxnSpLocks/>
          </p:cNvCxnSpPr>
          <p:nvPr/>
        </p:nvCxnSpPr>
        <p:spPr>
          <a:xfrm>
            <a:off x="0" y="589109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5CE14DBA-877D-4A0D-BEF9-84D062CC2A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48" y="-15977"/>
            <a:ext cx="1241778" cy="3684349"/>
          </a:xfrm>
          <a:prstGeom prst="rect">
            <a:avLst/>
          </a:prstGeom>
        </p:spPr>
      </p:pic>
      <p:pic>
        <p:nvPicPr>
          <p:cNvPr id="5" name="图片 4" descr="乐高玩具&#10;&#10;低可信度描述已自动生成">
            <a:extLst>
              <a:ext uri="{FF2B5EF4-FFF2-40B4-BE49-F238E27FC236}">
                <a16:creationId xmlns:a16="http://schemas.microsoft.com/office/drawing/2014/main" id="{46D642E3-2E81-4160-AAA1-E21ED5D01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92" y="3559870"/>
            <a:ext cx="4810764" cy="324117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7D5EB10-A3E5-4387-8040-27984BF399E5}"/>
              </a:ext>
            </a:extLst>
          </p:cNvPr>
          <p:cNvGrpSpPr/>
          <p:nvPr/>
        </p:nvGrpSpPr>
        <p:grpSpPr>
          <a:xfrm>
            <a:off x="2099555" y="986920"/>
            <a:ext cx="7992888" cy="4235125"/>
            <a:chOff x="575555" y="986919"/>
            <a:chExt cx="7992888" cy="423512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98A3B2-149E-4B6A-B14D-5AAD9EBFCD82}"/>
                </a:ext>
              </a:extLst>
            </p:cNvPr>
            <p:cNvSpPr txBox="1"/>
            <p:nvPr/>
          </p:nvSpPr>
          <p:spPr>
            <a:xfrm>
              <a:off x="575555" y="986919"/>
              <a:ext cx="7992888" cy="129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数据结构教程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EC15FDB-DB76-48BC-B60A-5721EB64E6C8}"/>
                </a:ext>
              </a:extLst>
            </p:cNvPr>
            <p:cNvSpPr txBox="1"/>
            <p:nvPr/>
          </p:nvSpPr>
          <p:spPr>
            <a:xfrm>
              <a:off x="4925030" y="2480519"/>
              <a:ext cx="3379829" cy="392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6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版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微课视频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题库版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C96F2C-8C60-4220-B67C-C88D06EA09A3}"/>
                </a:ext>
              </a:extLst>
            </p:cNvPr>
            <p:cNvSpPr txBox="1"/>
            <p:nvPr/>
          </p:nvSpPr>
          <p:spPr>
            <a:xfrm>
              <a:off x="7020272" y="3102600"/>
              <a:ext cx="1241779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李春葆  主编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2EA3A3-6097-4A72-88FB-1C4E189A49D0}"/>
                </a:ext>
              </a:extLst>
            </p:cNvPr>
            <p:cNvSpPr txBox="1"/>
            <p:nvPr/>
          </p:nvSpPr>
          <p:spPr>
            <a:xfrm>
              <a:off x="2567350" y="4376043"/>
              <a:ext cx="4009299" cy="8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1</a:t>
              </a:r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章 绪论</a:t>
              </a:r>
            </a:p>
          </p:txBody>
        </p:sp>
        <p:sp>
          <p:nvSpPr>
            <p:cNvPr id="3" name="圆: 空心 2">
              <a:extLst>
                <a:ext uri="{FF2B5EF4-FFF2-40B4-BE49-F238E27FC236}">
                  <a16:creationId xmlns:a16="http://schemas.microsoft.com/office/drawing/2014/main" id="{84334E00-098C-4CD3-BEC9-545F8671567F}"/>
                </a:ext>
              </a:extLst>
            </p:cNvPr>
            <p:cNvSpPr/>
            <p:nvPr/>
          </p:nvSpPr>
          <p:spPr>
            <a:xfrm>
              <a:off x="6825308" y="3118424"/>
              <a:ext cx="194964" cy="194964"/>
            </a:xfrm>
            <a:prstGeom prst="don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B6BD611-19BC-4DD2-BBD3-156746E37A77}"/>
              </a:ext>
            </a:extLst>
          </p:cNvPr>
          <p:cNvGrpSpPr/>
          <p:nvPr/>
        </p:nvGrpSpPr>
        <p:grpSpPr>
          <a:xfrm>
            <a:off x="-240704" y="5592394"/>
            <a:ext cx="1889956" cy="1256377"/>
            <a:chOff x="-235082" y="5592394"/>
            <a:chExt cx="1889956" cy="12563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C55F5AC-FC50-4DF5-B799-6ED5FEA9F221}"/>
                </a:ext>
              </a:extLst>
            </p:cNvPr>
            <p:cNvSpPr/>
            <p:nvPr/>
          </p:nvSpPr>
          <p:spPr>
            <a:xfrm>
              <a:off x="245" y="5592394"/>
              <a:ext cx="1489055" cy="125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32BA342-A11C-46B0-B1E8-16492C55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764" y="5640408"/>
              <a:ext cx="1187624" cy="106822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7351D0-63BD-41F6-A03D-BAB674BE1F84}"/>
                </a:ext>
              </a:extLst>
            </p:cNvPr>
            <p:cNvSpPr txBox="1"/>
            <p:nvPr/>
          </p:nvSpPr>
          <p:spPr>
            <a:xfrm>
              <a:off x="-235082" y="6627172"/>
              <a:ext cx="1889956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定价：</a:t>
              </a:r>
              <a:r>
                <a:rPr lang="en-US" altLang="zh-CN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65.00</a:t>
              </a:r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74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3264" y="1481195"/>
            <a:ext cx="797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示例：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设计一个交换两个整数的算法。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1224" y="2755481"/>
            <a:ext cx="3714776" cy="1947232"/>
          </a:xfrm>
          <a:prstGeom prst="rect">
            <a:avLst/>
          </a:prstGeom>
          <a:solidFill>
            <a:srgbClr val="F2F2F2"/>
          </a:solidFill>
          <a:ln w="22225">
            <a:solidFill>
              <a:srgbClr val="F3980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2000" err="1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swap1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err="1">
                <a:solidFill>
                  <a:srgbClr val="F3980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2000">
                <a:solidFill>
                  <a:srgbClr val="F3980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x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3980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2000" dirty="0">
                <a:solidFill>
                  <a:srgbClr val="F3980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tmp=x; x=y;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y=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}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6167438" y="3326984"/>
            <a:ext cx="214314" cy="785818"/>
          </a:xfrm>
          <a:prstGeom prst="rightBrace">
            <a:avLst/>
          </a:prstGeom>
          <a:ln w="28575">
            <a:solidFill>
              <a:srgbClr val="F398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4905" y="3525994"/>
            <a:ext cx="273915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交换形参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17017" y="4673771"/>
            <a:ext cx="8700842" cy="887864"/>
            <a:chOff x="285720" y="3500438"/>
            <a:chExt cx="7715304" cy="887864"/>
          </a:xfrm>
        </p:grpSpPr>
        <p:sp>
          <p:nvSpPr>
            <p:cNvPr id="3" name="TextBox 2"/>
            <p:cNvSpPr txBox="1"/>
            <p:nvPr/>
          </p:nvSpPr>
          <p:spPr>
            <a:xfrm>
              <a:off x="285720" y="4000504"/>
              <a:ext cx="771530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当执行语句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swap1(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a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，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b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)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时，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a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和</a:t>
              </a:r>
              <a:r>
                <a:rPr lang="en-US" altLang="zh-CN" i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b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实参值不会发生了交换。</a:t>
              </a:r>
            </a:p>
          </p:txBody>
        </p:sp>
        <p:sp>
          <p:nvSpPr>
            <p:cNvPr id="9" name="下箭头 8"/>
            <p:cNvSpPr/>
            <p:nvPr/>
          </p:nvSpPr>
          <p:spPr>
            <a:xfrm>
              <a:off x="2928926" y="3500438"/>
              <a:ext cx="214314" cy="428628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80097" y="5855474"/>
            <a:ext cx="789520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分析：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、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y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既是输入型参数，也是输出型参数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2818" y="2100368"/>
            <a:ext cx="507549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编写一个函数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swap1(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2FB3A6FD-F99A-46CA-9392-8F58EE9D6FE5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1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912DE6-4648-4096-9A07-F68916BA3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算法描述</a:t>
            </a:r>
          </a:p>
        </p:txBody>
      </p:sp>
      <p:pic>
        <p:nvPicPr>
          <p:cNvPr id="17" name="图片 16" descr="乐高玩具&#10;&#10;低可信度描述已自动生成">
            <a:extLst>
              <a:ext uri="{FF2B5EF4-FFF2-40B4-BE49-F238E27FC236}">
                <a16:creationId xmlns:a16="http://schemas.microsoft.com/office/drawing/2014/main" id="{ABB3D67A-AE33-441D-AE85-0F154A9CCDC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90995">
            <a:off x="7935399" y="2148205"/>
            <a:ext cx="8658166" cy="583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050"/>
          <p:cNvSpPr txBox="1">
            <a:spLocks noChangeArrowheads="1"/>
          </p:cNvSpPr>
          <p:nvPr/>
        </p:nvSpPr>
        <p:spPr bwMode="auto">
          <a:xfrm>
            <a:off x="1192596" y="1607426"/>
            <a:ext cx="9273457" cy="45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改正方法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采用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指针的方式来回传形参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的值，需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将上述函数改为：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0286" y="5574321"/>
            <a:ext cx="764386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上述函数的调用改为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swap2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(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&amp;</a:t>
            </a:r>
            <a:r>
              <a:rPr lang="en-US" altLang="zh-CN" i="1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&amp;</a:t>
            </a:r>
            <a:r>
              <a:rPr lang="en-US" altLang="zh-CN" i="1" err="1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  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比较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复杂。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8" y="2492897"/>
            <a:ext cx="4929222" cy="2906913"/>
          </a:xfrm>
          <a:prstGeom prst="rect">
            <a:avLst/>
          </a:prstGeom>
          <a:solidFill>
            <a:srgbClr val="F2F2F2"/>
          </a:solidFill>
          <a:ln>
            <a:solidFill>
              <a:srgbClr val="F3980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void </a:t>
            </a:r>
            <a:r>
              <a:rPr lang="en-US" altLang="zh-CN" sz="2000" dirty="0" err="1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swap2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*x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int </a:t>
            </a:r>
            <a:r>
              <a:rPr lang="en-US" altLang="zh-CN" sz="2000" dirty="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*y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{  int </a:t>
            </a:r>
            <a:r>
              <a:rPr lang="en-US" altLang="zh-CN" sz="2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tmp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=*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x;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将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的值放在</a:t>
            </a:r>
            <a:r>
              <a:rPr lang="en-US" altLang="zh-CN" sz="2000" dirty="0" err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tmp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*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x=*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y;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所指的值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改为*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</a:p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*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y=</a:t>
            </a:r>
            <a:r>
              <a:rPr lang="en-US" altLang="zh-CN" sz="2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tmp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； 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所指的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值改为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tmp</a:t>
            </a:r>
            <a:endParaRPr lang="en-US" altLang="zh-CN" sz="20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7567144" y="3707342"/>
            <a:ext cx="144000" cy="1000132"/>
          </a:xfrm>
          <a:prstGeom prst="rightBrace">
            <a:avLst/>
          </a:prstGeom>
          <a:ln w="28575">
            <a:solidFill>
              <a:srgbClr val="F398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1456" y="3554229"/>
            <a:ext cx="2273858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交换形参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和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y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所指向的值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7C296535-3B55-4E9C-81FD-4080E5AC8107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C3F8A6-ECBA-459E-AFE8-FC50A52ED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01500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算法描述</a:t>
            </a:r>
          </a:p>
        </p:txBody>
      </p:sp>
      <p:pic>
        <p:nvPicPr>
          <p:cNvPr id="13" name="图片 12" descr="乐高玩具&#10;&#10;低可信度描述已自动生成">
            <a:extLst>
              <a:ext uri="{FF2B5EF4-FFF2-40B4-BE49-F238E27FC236}">
                <a16:creationId xmlns:a16="http://schemas.microsoft.com/office/drawing/2014/main" id="{B5F5FB72-9F21-4374-A803-263C208079F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90995">
            <a:off x="8097134" y="2221549"/>
            <a:ext cx="8658166" cy="5833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2453733" y="1988841"/>
            <a:ext cx="4928151" cy="2162676"/>
          </a:xfrm>
          <a:prstGeom prst="rect">
            <a:avLst/>
          </a:prstGeom>
          <a:solidFill>
            <a:srgbClr val="F2F2F2"/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0800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void  </a:t>
            </a:r>
            <a:r>
              <a:rPr lang="en-US" altLang="zh-CN" sz="2000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swap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&amp;x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int </a:t>
            </a:r>
            <a:r>
              <a:rPr lang="en-US" altLang="zh-CN" sz="2000" dirty="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&amp;y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    </a:t>
            </a:r>
          </a:p>
          <a:p>
            <a:pPr algn="just">
              <a:lnSpc>
                <a:spcPct val="7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形参前的“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&amp;”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符号不是指针运算符</a:t>
            </a:r>
          </a:p>
          <a:p>
            <a:pPr algn="just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{  int </a:t>
            </a:r>
            <a:r>
              <a:rPr lang="en-US" altLang="zh-CN" sz="2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=x;</a:t>
            </a:r>
          </a:p>
          <a:p>
            <a:pPr algn="just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x=y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; y=</a:t>
            </a:r>
            <a:r>
              <a:rPr lang="en-US" altLang="zh-CN" sz="2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7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}    </a:t>
            </a:r>
            <a:endParaRPr lang="en-US" altLang="zh-CN" sz="20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390650" y="1498745"/>
            <a:ext cx="8462992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改正方法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2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采用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引用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型形参 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 将输出型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形参改为引用类型。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291397" y="4023921"/>
            <a:ext cx="9856795" cy="26706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当执行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语句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swap(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时，形、实参的匹配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相当于：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　　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&amp;x=a;   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//a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为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x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的引用</a:t>
            </a:r>
            <a:endParaRPr lang="en-US" altLang="zh-CN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　　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&amp;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y=b;   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//b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为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y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的引用</a:t>
            </a:r>
            <a:endParaRPr lang="en-US" altLang="zh-CN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这样，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与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共享存储空间、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与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y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共享存储空间，因此执行函数后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的值发生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了交换 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  简单明了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7453322" y="2988972"/>
            <a:ext cx="214314" cy="785818"/>
          </a:xfrm>
          <a:prstGeom prst="rightBrace">
            <a:avLst/>
          </a:prstGeom>
          <a:ln w="28575">
            <a:solidFill>
              <a:srgbClr val="F398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074" y="3131848"/>
            <a:ext cx="267740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交换形参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和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y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的值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37C6176-B5AB-4D4D-B4CA-2FBB4FB8DC46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7110BF3-FA9E-46DC-97D1-8D3A5F519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07023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算法描述</a:t>
            </a:r>
          </a:p>
        </p:txBody>
      </p:sp>
      <p:pic>
        <p:nvPicPr>
          <p:cNvPr id="13" name="图片 12" descr="乐高玩具&#10;&#10;低可信度描述已自动生成">
            <a:extLst>
              <a:ext uri="{FF2B5EF4-FFF2-40B4-BE49-F238E27FC236}">
                <a16:creationId xmlns:a16="http://schemas.microsoft.com/office/drawing/2014/main" id="{012E3A2E-A2D3-4005-8A6E-0387ACF528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90995">
            <a:off x="8951907" y="2165537"/>
            <a:ext cx="8658166" cy="583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2077368" y="2504687"/>
            <a:ext cx="3352765" cy="1943417"/>
          </a:xfrm>
          <a:prstGeom prst="rect">
            <a:avLst/>
          </a:prstGeom>
          <a:solidFill>
            <a:schemeClr val="bg1"/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marL="457200" indent="-457200" algn="just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m=2;</a:t>
            </a:r>
          </a:p>
          <a:p>
            <a:pPr marL="457200" indent="-457200" algn="just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u="sng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u="sng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u="sng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lang="en-US" altLang="zh-CN" sz="20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marL="457200" indent="-457200" algn="just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6454850" y="2780929"/>
            <a:ext cx="3457575" cy="1543308"/>
          </a:xfrm>
          <a:prstGeom prst="rect">
            <a:avLst/>
          </a:prstGeom>
          <a:solidFill>
            <a:schemeClr val="bg1"/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u="sng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000" u="sng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u="sng" dirty="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marL="457200" indent="-457200" algn="just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x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marL="457200" indent="-457200" algn="just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lang="en-US" altLang="zh-CN" sz="20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marL="457200" indent="-457200" algn="just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4141108" y="2763055"/>
            <a:ext cx="1313090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</a:t>
            </a:r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 flipH="1">
            <a:off x="3429900" y="2979080"/>
            <a:ext cx="647700" cy="288925"/>
          </a:xfrm>
          <a:prstGeom prst="line">
            <a:avLst/>
          </a:prstGeom>
          <a:noFill/>
          <a:ln w="38100">
            <a:solidFill>
              <a:srgbClr val="F3980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8332857" y="3284165"/>
            <a:ext cx="1579568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普通形参</a:t>
            </a:r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 flipH="1" flipV="1">
            <a:off x="8045519" y="3141290"/>
            <a:ext cx="360362" cy="287338"/>
          </a:xfrm>
          <a:prstGeom prst="line">
            <a:avLst/>
          </a:prstGeom>
          <a:noFill/>
          <a:ln w="38100">
            <a:solidFill>
              <a:srgbClr val="F3980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2886983" y="5137732"/>
            <a:ext cx="1254125" cy="393121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rgbClr val="FBFDFC"/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/>
            <a:r>
              <a:rPr lang="en-US" altLang="zh-CN" dirty="0" err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fun1</a:t>
            </a:r>
            <a:r>
              <a:rPr lang="en-US" altLang="zh-CN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>
                <a:solidFill>
                  <a:srgbClr val="F3980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7981155" y="5137732"/>
            <a:ext cx="1254125" cy="393121"/>
          </a:xfrm>
          <a:prstGeom prst="rect">
            <a:avLst/>
          </a:prstGeom>
          <a:gradFill>
            <a:gsLst>
              <a:gs pos="0">
                <a:srgbClr val="FFE985"/>
              </a:gs>
              <a:gs pos="58520">
                <a:srgbClr val="FCF7D7"/>
              </a:gs>
              <a:gs pos="39000">
                <a:srgbClr val="FDF4C5"/>
              </a:gs>
              <a:gs pos="100000">
                <a:srgbClr val="FBFDFC"/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/>
            <a:r>
              <a:rPr lang="en-US" altLang="zh-CN" dirty="0" err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fun2</a:t>
            </a:r>
            <a:r>
              <a:rPr lang="en-US" altLang="zh-CN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>
                <a:solidFill>
                  <a:srgbClr val="F3980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4407822" y="5407111"/>
            <a:ext cx="3376356" cy="0"/>
          </a:xfrm>
          <a:prstGeom prst="line">
            <a:avLst/>
          </a:prstGeom>
          <a:noFill/>
          <a:ln w="38100">
            <a:solidFill>
              <a:srgbClr val="F3980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4491925" y="4941978"/>
            <a:ext cx="3457575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实参到形参单向值传递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1952752" y="1450889"/>
            <a:ext cx="2852699" cy="387798"/>
          </a:xfrm>
          <a:prstGeom prst="rect">
            <a:avLst/>
          </a:prstGeom>
          <a:solidFill>
            <a:srgbClr val="F39801"/>
          </a:solidFill>
          <a:ln>
            <a:solidFill>
              <a:srgbClr val="F3980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/>
              <a:t>  </a:t>
            </a:r>
            <a:r>
              <a:rPr lang="zh-CN" altLang="en-US" sz="2400" dirty="0"/>
              <a:t>普通的参数传递</a:t>
            </a:r>
          </a:p>
        </p:txBody>
      </p:sp>
      <p:sp>
        <p:nvSpPr>
          <p:cNvPr id="14" name="上弧形箭头 13"/>
          <p:cNvSpPr/>
          <p:nvPr/>
        </p:nvSpPr>
        <p:spPr>
          <a:xfrm>
            <a:off x="5498060" y="1866853"/>
            <a:ext cx="1369342" cy="510882"/>
          </a:xfrm>
          <a:prstGeom prst="curvedDownArrow">
            <a:avLst/>
          </a:prstGeom>
          <a:gradFill>
            <a:gsLst>
              <a:gs pos="0">
                <a:srgbClr val="CE3B37"/>
              </a:gs>
              <a:gs pos="100000">
                <a:srgbClr val="FFE985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33066DD-CE11-4A3A-80A7-A54C58D2D1AC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1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362206-0D5C-46AB-93CB-13DF2234D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算法描述</a:t>
            </a:r>
          </a:p>
        </p:txBody>
      </p:sp>
      <p:pic>
        <p:nvPicPr>
          <p:cNvPr id="19" name="图片 18" descr="乐高玩具&#10;&#10;低可信度描述已自动生成">
            <a:extLst>
              <a:ext uri="{FF2B5EF4-FFF2-40B4-BE49-F238E27FC236}">
                <a16:creationId xmlns:a16="http://schemas.microsoft.com/office/drawing/2014/main" id="{FC883F96-B097-4FEB-AA3E-5C9F0AE7E2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90995">
            <a:off x="8097134" y="2221549"/>
            <a:ext cx="8658166" cy="583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8" grpId="0" animBg="1"/>
      <p:bldP spid="184329" grpId="0" animBg="1"/>
      <p:bldP spid="184330" grpId="0" animBg="1"/>
      <p:bldP spid="1843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2349575" y="2272419"/>
            <a:ext cx="3457575" cy="1943417"/>
          </a:xfrm>
          <a:prstGeom prst="rect">
            <a:avLst/>
          </a:prstGeom>
          <a:solidFill>
            <a:schemeClr val="bg1"/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marL="457200" indent="-457200" algn="just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m=2;</a:t>
            </a:r>
          </a:p>
          <a:p>
            <a:pPr marL="457200" indent="-457200" algn="just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u="sng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u="sng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lang="en-US" altLang="zh-CN" sz="20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marL="457200" indent="-457200" algn="just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6454850" y="2667668"/>
            <a:ext cx="3457575" cy="1543308"/>
          </a:xfrm>
          <a:prstGeom prst="rect">
            <a:avLst/>
          </a:prstGeom>
          <a:solidFill>
            <a:schemeClr val="bg1"/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u="sng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000" u="sng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u="sng" dirty="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&amp;x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marL="457200" indent="-457200" algn="just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x++;</a:t>
            </a:r>
          </a:p>
          <a:p>
            <a:pPr marL="457200" indent="-457200" algn="just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lang="en-US" altLang="zh-CN" sz="20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marL="457200" indent="-457200" algn="just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4341907" y="2718494"/>
            <a:ext cx="1177515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</a:t>
            </a:r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 flipH="1">
            <a:off x="3702138" y="2852937"/>
            <a:ext cx="647700" cy="288925"/>
          </a:xfrm>
          <a:prstGeom prst="line">
            <a:avLst/>
          </a:prstGeom>
          <a:noFill/>
          <a:ln w="38100">
            <a:solidFill>
              <a:srgbClr val="F3980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8280514" y="3099747"/>
            <a:ext cx="1728176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引用型形参</a:t>
            </a:r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 flipH="1" flipV="1">
            <a:off x="7993176" y="2956873"/>
            <a:ext cx="360362" cy="287337"/>
          </a:xfrm>
          <a:prstGeom prst="line">
            <a:avLst/>
          </a:prstGeom>
          <a:noFill/>
          <a:ln w="38100">
            <a:solidFill>
              <a:srgbClr val="F3980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1881158" y="1434078"/>
            <a:ext cx="3350745" cy="387798"/>
          </a:xfrm>
          <a:prstGeom prst="rect">
            <a:avLst/>
          </a:prstGeom>
          <a:solidFill>
            <a:srgbClr val="F39801"/>
          </a:solidFill>
          <a:ln>
            <a:solidFill>
              <a:srgbClr val="F3980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/>
              <a:t>  </a:t>
            </a:r>
            <a:r>
              <a:rPr lang="zh-CN" altLang="en-US" sz="2400" dirty="0"/>
              <a:t>引用类型的参数传递</a:t>
            </a: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2784367" y="5010698"/>
            <a:ext cx="1367995" cy="393121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rgbClr val="FBFDFC"/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457200" indent="-457200"/>
            <a:r>
              <a:rPr lang="en-US" altLang="zh-CN">
                <a:solidFill>
                  <a:srgbClr val="CE3B37"/>
                </a:solidFill>
                <a:latin typeface="Consolas" pitchFamily="49" charset="0"/>
              </a:rPr>
              <a:t>fun1(</a:t>
            </a:r>
            <a:r>
              <a:rPr lang="en-US" altLang="zh-CN">
                <a:solidFill>
                  <a:srgbClr val="F39801"/>
                </a:solidFill>
                <a:latin typeface="Consolas" pitchFamily="49" charset="0"/>
              </a:rPr>
              <a:t>m</a:t>
            </a:r>
            <a:r>
              <a:rPr lang="en-US" altLang="zh-CN" dirty="0">
                <a:solidFill>
                  <a:srgbClr val="CE3B37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8239550" y="5010697"/>
            <a:ext cx="1367995" cy="393121"/>
          </a:xfrm>
          <a:prstGeom prst="rect">
            <a:avLst/>
          </a:prstGeom>
          <a:gradFill>
            <a:gsLst>
              <a:gs pos="0">
                <a:srgbClr val="FFE985"/>
              </a:gs>
              <a:gs pos="58520">
                <a:srgbClr val="FCF7D7"/>
              </a:gs>
              <a:gs pos="39000">
                <a:srgbClr val="FDF4C5"/>
              </a:gs>
              <a:gs pos="100000">
                <a:srgbClr val="FBFDFC"/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457200" indent="-457200"/>
            <a:r>
              <a:rPr lang="en-US" altLang="zh-CN">
                <a:solidFill>
                  <a:srgbClr val="CE3B37"/>
                </a:solidFill>
                <a:latin typeface="Consolas" pitchFamily="49" charset="0"/>
              </a:rPr>
              <a:t>fun2(</a:t>
            </a:r>
            <a:r>
              <a:rPr lang="en-US" altLang="zh-CN">
                <a:solidFill>
                  <a:srgbClr val="F39801"/>
                </a:solidFill>
                <a:latin typeface="Consolas" pitchFamily="49" charset="0"/>
              </a:rPr>
              <a:t>x</a:t>
            </a:r>
            <a:r>
              <a:rPr lang="en-US" altLang="zh-CN" dirty="0">
                <a:solidFill>
                  <a:srgbClr val="CE3B37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 flipV="1">
            <a:off x="4487820" y="5156031"/>
            <a:ext cx="3168000" cy="0"/>
          </a:xfrm>
          <a:prstGeom prst="line">
            <a:avLst/>
          </a:prstGeom>
          <a:noFill/>
          <a:ln w="38100">
            <a:solidFill>
              <a:srgbClr val="F3980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4667241" y="4725144"/>
            <a:ext cx="3078909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实参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到形参单向值传递</a:t>
            </a:r>
          </a:p>
        </p:txBody>
      </p:sp>
      <p:sp>
        <p:nvSpPr>
          <p:cNvPr id="185357" name="Freeform 13"/>
          <p:cNvSpPr>
            <a:spLocks/>
          </p:cNvSpPr>
          <p:nvPr/>
        </p:nvSpPr>
        <p:spPr bwMode="auto">
          <a:xfrm>
            <a:off x="4505332" y="5349448"/>
            <a:ext cx="3168000" cy="49241"/>
          </a:xfrm>
          <a:custGeom>
            <a:avLst/>
            <a:gdLst/>
            <a:ahLst/>
            <a:cxnLst>
              <a:cxn ang="0">
                <a:pos x="1600" y="0"/>
              </a:cxn>
              <a:cxn ang="0">
                <a:pos x="0" y="7"/>
              </a:cxn>
            </a:cxnLst>
            <a:rect l="0" t="0" r="r" b="b"/>
            <a:pathLst>
              <a:path w="1600" h="7">
                <a:moveTo>
                  <a:pt x="1600" y="0"/>
                </a:moveTo>
                <a:lnTo>
                  <a:pt x="0" y="7"/>
                </a:lnTo>
              </a:path>
            </a:pathLst>
          </a:custGeom>
          <a:noFill/>
          <a:ln w="38100" cap="flat" cmpd="sng">
            <a:solidFill>
              <a:srgbClr val="F3980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4559260" y="5441784"/>
            <a:ext cx="3378428" cy="634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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形参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回传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给实参，实参和形参同步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发生改变</a:t>
            </a:r>
          </a:p>
        </p:txBody>
      </p:sp>
      <p:sp>
        <p:nvSpPr>
          <p:cNvPr id="16" name="上弧形箭头 15"/>
          <p:cNvSpPr/>
          <p:nvPr/>
        </p:nvSpPr>
        <p:spPr>
          <a:xfrm>
            <a:off x="5914820" y="1935796"/>
            <a:ext cx="938768" cy="336623"/>
          </a:xfrm>
          <a:prstGeom prst="curvedDownArrow">
            <a:avLst/>
          </a:prstGeom>
          <a:gradFill>
            <a:gsLst>
              <a:gs pos="0">
                <a:srgbClr val="F39801"/>
              </a:gs>
              <a:gs pos="100000">
                <a:srgbClr val="FFE985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461B4B1-0961-4998-BCC1-E0B0EA0FDB4E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2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602F61-1FF7-4923-A77F-BA5068A76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算法描述</a:t>
            </a:r>
          </a:p>
        </p:txBody>
      </p:sp>
      <p:pic>
        <p:nvPicPr>
          <p:cNvPr id="21" name="图片 20" descr="乐高玩具&#10;&#10;低可信度描述已自动生成">
            <a:extLst>
              <a:ext uri="{FF2B5EF4-FFF2-40B4-BE49-F238E27FC236}">
                <a16:creationId xmlns:a16="http://schemas.microsoft.com/office/drawing/2014/main" id="{0A65F716-0DE0-4B3C-9DF1-77616A5E0A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90995">
            <a:off x="8097134" y="2221549"/>
            <a:ext cx="8658166" cy="58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animBg="1"/>
      <p:bldP spid="185353" grpId="0" animBg="1"/>
      <p:bldP spid="185354" grpId="0" animBg="1"/>
      <p:bldP spid="185355" grpId="0"/>
      <p:bldP spid="185357" grpId="0" animBg="1"/>
      <p:bldP spid="1853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1199456" y="1970289"/>
            <a:ext cx="10473164" cy="49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1.5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设计一个算法：求一元二次方程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ax</a:t>
            </a:r>
            <a:r>
              <a:rPr lang="en-US" altLang="zh-CN" baseline="30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bx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的根。      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076260" y="1477627"/>
            <a:ext cx="23762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描述算法示例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1330101" y="2775516"/>
            <a:ext cx="9806212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算法可以采用自然语言、流程图或者表格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方式等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来描述。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3470071"/>
            <a:ext cx="1072919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但是，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一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个学习计算机的学生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应该使用某种计算机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语言来描述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算法。本课程采用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C/C++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语言描述算法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C++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的作用是在描述算法时使用其提供的引用类型！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251CC348-F57F-4EA9-92D0-03ED64AB716B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1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84C640-D0FB-4C4A-9005-841785A44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算法描述</a:t>
            </a:r>
          </a:p>
        </p:txBody>
      </p:sp>
      <p:pic>
        <p:nvPicPr>
          <p:cNvPr id="12" name="图片 11" descr="乐高玩具&#10;&#10;低可信度描述已自动生成">
            <a:extLst>
              <a:ext uri="{FF2B5EF4-FFF2-40B4-BE49-F238E27FC236}">
                <a16:creationId xmlns:a16="http://schemas.microsoft.com/office/drawing/2014/main" id="{A4D14808-0D53-4CF2-B6CC-8D32EF8012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40507">
            <a:off x="8012845" y="2904752"/>
            <a:ext cx="8658166" cy="583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407772" y="948259"/>
            <a:ext cx="6072198" cy="5860680"/>
            <a:chOff x="2571768" y="568716"/>
            <a:chExt cx="6072198" cy="5860680"/>
          </a:xfrm>
        </p:grpSpPr>
        <p:sp>
          <p:nvSpPr>
            <p:cNvPr id="70658" name="Text Box 2"/>
            <p:cNvSpPr txBox="1">
              <a:spLocks noChangeArrowheads="1"/>
            </p:cNvSpPr>
            <p:nvPr/>
          </p:nvSpPr>
          <p:spPr bwMode="auto">
            <a:xfrm>
              <a:off x="3467122" y="568716"/>
              <a:ext cx="5176844" cy="5860680"/>
            </a:xfrm>
            <a:prstGeom prst="rect">
              <a:avLst/>
            </a:prstGeom>
            <a:solidFill>
              <a:srgbClr val="F2F2F2"/>
            </a:solidFill>
            <a:ln w="25400">
              <a:solidFill>
                <a:srgbClr val="F39801"/>
              </a:solidFill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2000" err="1">
                  <a:solidFill>
                    <a:srgbClr val="F3980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int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</a:t>
              </a:r>
              <a:r>
                <a:rPr lang="en-US" altLang="zh-CN" sz="2000">
                  <a:solidFill>
                    <a:srgbClr val="CE3B3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solution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(float a</a:t>
              </a: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float b</a:t>
              </a: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float c</a:t>
              </a: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，</a:t>
              </a:r>
              <a:endPara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2000">
                  <a:solidFill>
                    <a:srgbClr val="F3980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     float &amp;x1</a:t>
              </a:r>
              <a:r>
                <a:rPr lang="zh-CN" altLang="en-US" sz="2000">
                  <a:solidFill>
                    <a:srgbClr val="F3980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F3980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float </a:t>
              </a:r>
              <a:r>
                <a:rPr lang="en-US" altLang="zh-CN" sz="2000" dirty="0">
                  <a:solidFill>
                    <a:srgbClr val="F3980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&amp;</a:t>
              </a:r>
              <a:r>
                <a:rPr lang="en-US" altLang="zh-CN" sz="2000" dirty="0" err="1">
                  <a:solidFill>
                    <a:srgbClr val="F3980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x2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)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{  float  d</a:t>
              </a: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x1</a:t>
              </a: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x2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 d=b*b-4*a*c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 if 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(d&gt;0)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 {  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x1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=(-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b+sqrt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(d))/(2*a);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x2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=(-b-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sqrt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(d))/(2*a);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    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return 2; 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	</a:t>
              </a:r>
              <a:r>
                <a:rPr lang="en-US" altLang="zh-CN" sz="200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//</a:t>
              </a:r>
              <a:r>
                <a:rPr lang="en-US" altLang="zh-CN" sz="20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个实根</a:t>
              </a:r>
              <a:endPara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 }</a:t>
              </a:r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 else 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if (d==0)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 {  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x1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=(-b)/(2*a);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    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return 1;	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</a:t>
              </a:r>
              <a:r>
                <a:rPr lang="en-US" altLang="zh-CN" sz="200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//</a:t>
              </a:r>
              <a:r>
                <a:rPr lang="en-US" altLang="zh-CN" sz="20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00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个实根</a:t>
              </a:r>
              <a:endPara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ts val="17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 }</a:t>
              </a:r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 else			 </a:t>
              </a:r>
              <a:r>
                <a:rPr lang="en-US" altLang="zh-CN" sz="200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//</a:t>
              </a:r>
              <a:r>
                <a:rPr lang="en-US" altLang="zh-CN" sz="20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d&lt;0</a:t>
              </a:r>
              <a:r>
                <a:rPr lang="zh-CN" altLang="en-US" sz="20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的情况</a:t>
              </a:r>
            </a:p>
            <a:p>
              <a:pPr>
                <a:lnSpc>
                  <a:spcPts val="17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    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return 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0;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	 </a:t>
              </a:r>
              <a:r>
                <a:rPr lang="en-US" altLang="zh-CN" sz="200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不</a:t>
              </a:r>
              <a:r>
                <a:rPr lang="zh-CN" altLang="en-US" sz="200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存在实根</a:t>
              </a:r>
              <a:endPara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}</a:t>
              </a:r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16" name="燕尾形箭头 15"/>
            <p:cNvSpPr/>
            <p:nvPr/>
          </p:nvSpPr>
          <p:spPr>
            <a:xfrm>
              <a:off x="2571768" y="3140484"/>
              <a:ext cx="785818" cy="357190"/>
            </a:xfrm>
            <a:prstGeom prst="notchedRight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24034" y="2239710"/>
            <a:ext cx="2214578" cy="3617079"/>
            <a:chOff x="6429388" y="1785926"/>
            <a:chExt cx="2214578" cy="3617079"/>
          </a:xfrm>
        </p:grpSpPr>
        <p:sp>
          <p:nvSpPr>
            <p:cNvPr id="5" name="圆角矩形 4"/>
            <p:cNvSpPr/>
            <p:nvPr/>
          </p:nvSpPr>
          <p:spPr>
            <a:xfrm>
              <a:off x="6572264" y="2857496"/>
              <a:ext cx="1571636" cy="642942"/>
            </a:xfrm>
            <a:prstGeom prst="roundRect">
              <a:avLst/>
            </a:prstGeom>
            <a:gradFill flip="none" rotWithShape="1">
              <a:gsLst>
                <a:gs pos="0">
                  <a:srgbClr val="CE3B37"/>
                </a:gs>
                <a:gs pos="100000">
                  <a:srgbClr val="FFE985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solution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9388" y="1785926"/>
              <a:ext cx="2055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输入：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a b c</a:t>
              </a:r>
              <a:endParaRPr lang="zh-CN" altLang="en-US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45980" y="4229077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输出：</a:t>
              </a: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7286644" y="2285992"/>
              <a:ext cx="142876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7286644" y="3643314"/>
              <a:ext cx="142876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72330" y="4572008"/>
              <a:ext cx="1571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00000"/>
                </a:lnSpc>
                <a:spcBef>
                  <a:spcPts val="0"/>
                </a:spcBef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根个数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ct val="100000"/>
                </a:lnSpc>
                <a:spcBef>
                  <a:spcPts val="0"/>
                </a:spcBef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x</a:t>
              </a:r>
              <a:r>
                <a:rPr lang="en-US" altLang="zh-CN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1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 x</a:t>
              </a:r>
              <a:r>
                <a:rPr lang="en-US" altLang="zh-CN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1390650" y="1384938"/>
            <a:ext cx="544513" cy="504913"/>
          </a:xfrm>
          <a:prstGeom prst="roundRect">
            <a:avLst>
              <a:gd name="adj" fmla="val 8380"/>
            </a:avLst>
          </a:prstGeom>
          <a:gradFill rotWithShape="1">
            <a:gsLst>
              <a:gs pos="0">
                <a:srgbClr val="CE3B37"/>
              </a:gs>
              <a:gs pos="100000">
                <a:srgbClr val="FFE985"/>
              </a:gs>
            </a:gsLst>
            <a:lin ang="2700000"/>
          </a:grad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marL="342900" indent="-342900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endParaRPr lang="ru-RU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63E61BE8-D52E-4E64-84C1-1361CA3BFF82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2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519FCE-4057-4078-BEEE-3FF0A45E6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算法描述</a:t>
            </a:r>
          </a:p>
        </p:txBody>
      </p:sp>
      <p:pic>
        <p:nvPicPr>
          <p:cNvPr id="23" name="图片 22" descr="乐高玩具&#10;&#10;低可信度描述已自动生成">
            <a:extLst>
              <a:ext uri="{FF2B5EF4-FFF2-40B4-BE49-F238E27FC236}">
                <a16:creationId xmlns:a16="http://schemas.microsoft.com/office/drawing/2014/main" id="{A74DFF8A-414D-4E61-B0F1-76BB91BE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90995">
            <a:off x="9412964" y="1430481"/>
            <a:ext cx="8658166" cy="5833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6106" y="2258987"/>
            <a:ext cx="10153127" cy="2755458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>
            <a:defPPr>
              <a:defRPr lang="zh-CN"/>
            </a:defPPr>
            <a:lvl1pPr algn="l">
              <a:lnSpc>
                <a:spcPct val="150000"/>
              </a:lnSpc>
              <a:defRPr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defRPr>
            </a:lvl1pPr>
          </a:lstStyle>
          <a:p>
            <a:r>
              <a:rPr lang="zh-CN" altLang="en-US"/>
              <a:t>思考题</a:t>
            </a:r>
            <a:endParaRPr lang="en-US" altLang="zh-CN" sz="2800"/>
          </a:p>
          <a:p>
            <a:r>
              <a:rPr lang="en-US" altLang="zh-CN" sz="3200">
                <a:sym typeface="Wingdings"/>
              </a:rPr>
              <a:t>    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在用</a:t>
            </a:r>
            <a:r>
              <a:rPr lang="en-US" altLang="zh-CN">
                <a:solidFill>
                  <a:schemeClr val="tx1"/>
                </a:solidFill>
                <a:sym typeface="Wingdings"/>
              </a:rPr>
              <a:t>C/C++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语言</a:t>
            </a:r>
            <a:r>
              <a:rPr lang="zh-CN" altLang="en-US">
                <a:solidFill>
                  <a:schemeClr val="tx1"/>
                </a:solidFill>
              </a:rPr>
              <a:t>描述算法时，输入型参数和输出型参数如何设计？</a:t>
            </a:r>
            <a:endParaRPr lang="en-US" altLang="zh-CN" sz="3200">
              <a:solidFill>
                <a:schemeClr val="tx1"/>
              </a:solidFill>
            </a:endParaRPr>
          </a:p>
          <a:p>
            <a:r>
              <a:rPr lang="en-US" altLang="zh-CN" sz="3200">
                <a:sym typeface="Wingdings"/>
              </a:rPr>
              <a:t>    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一个算法只能用</a:t>
            </a:r>
            <a:r>
              <a:rPr lang="en-US" altLang="zh-CN">
                <a:solidFill>
                  <a:schemeClr val="tx1"/>
                </a:solidFill>
                <a:sym typeface="Wingdings"/>
              </a:rPr>
              <a:t>C/C++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语言中的一个函数</a:t>
            </a:r>
            <a:r>
              <a:rPr lang="zh-CN" altLang="en-US">
                <a:solidFill>
                  <a:schemeClr val="tx1"/>
                </a:solidFill>
              </a:rPr>
              <a:t>描述吗？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B2A674F8-0690-4F30-BB34-0AE28861EB1F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276BA9-DB7B-4521-A5B8-FD902DF4C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算法描述</a:t>
            </a:r>
          </a:p>
        </p:txBody>
      </p:sp>
      <p:pic>
        <p:nvPicPr>
          <p:cNvPr id="11" name="图片 10" descr="卡通人物&#10;&#10;中度可信度描述已自动生成">
            <a:extLst>
              <a:ext uri="{FF2B5EF4-FFF2-40B4-BE49-F238E27FC236}">
                <a16:creationId xmlns:a16="http://schemas.microsoft.com/office/drawing/2014/main" id="{D057F6A7-C605-40FF-BAF2-E1E09F508E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5596" y="2060848"/>
            <a:ext cx="5438055" cy="54380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4848" y="1615639"/>
            <a:ext cx="381909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补充几个问题说明（</a:t>
            </a:r>
            <a:r>
              <a:rPr lang="en-US" altLang="zh-CN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1/2</a:t>
            </a:r>
            <a:r>
              <a:rPr lang="zh-CN" altLang="en-US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0650" y="2132856"/>
            <a:ext cx="6889352" cy="58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算法描述方式：自然语言、伪码、计算机语言？</a:t>
            </a:r>
            <a:endParaRPr lang="en-US" altLang="zh-CN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7488" y="3381710"/>
            <a:ext cx="4255186" cy="217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pc="30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计算机专业学生应该具备熟练地采用计算机语言描述算法的</a:t>
            </a:r>
            <a:r>
              <a:rPr lang="zh-CN" altLang="en-US" spc="30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能力</a:t>
            </a:r>
            <a:r>
              <a:rPr lang="zh-CN" altLang="en-US" spc="30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！</a:t>
            </a:r>
            <a:endParaRPr lang="zh-CN" altLang="en-US" spc="300">
              <a:solidFill>
                <a:srgbClr val="F3980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6DD803F-52EA-46A5-AE7A-F4F4CFCEBF3F}"/>
              </a:ext>
            </a:extLst>
          </p:cNvPr>
          <p:cNvGrpSpPr/>
          <p:nvPr/>
        </p:nvGrpSpPr>
        <p:grpSpPr>
          <a:xfrm>
            <a:off x="5371244" y="921536"/>
            <a:ext cx="6858000" cy="6858000"/>
            <a:chOff x="5371244" y="921536"/>
            <a:chExt cx="6858000" cy="6858000"/>
          </a:xfrm>
        </p:grpSpPr>
        <p:pic>
          <p:nvPicPr>
            <p:cNvPr id="6" name="图片 5" descr="卡通人物&#10;&#10;低可信度描述已自动生成">
              <a:extLst>
                <a:ext uri="{FF2B5EF4-FFF2-40B4-BE49-F238E27FC236}">
                  <a16:creationId xmlns:a16="http://schemas.microsoft.com/office/drawing/2014/main" id="{A1148115-69C9-42AB-930E-C952D6FAA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1244" y="921536"/>
              <a:ext cx="6858000" cy="6858000"/>
            </a:xfrm>
            <a:prstGeom prst="rect">
              <a:avLst/>
            </a:prstGeom>
          </p:spPr>
        </p:pic>
        <p:pic>
          <p:nvPicPr>
            <p:cNvPr id="7168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0" y="3073158"/>
              <a:ext cx="4255186" cy="267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extBox 3">
            <a:extLst>
              <a:ext uri="{FF2B5EF4-FFF2-40B4-BE49-F238E27FC236}">
                <a16:creationId xmlns:a16="http://schemas.microsoft.com/office/drawing/2014/main" id="{D348A4E8-B537-4166-8C01-B68E205CF3E5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1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5C6D385-BC4D-443C-9C98-43E0D42D0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5027" y="2255140"/>
            <a:ext cx="8976997" cy="58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r>
              <a:rPr lang="zh-CN" altLang="en-US" sz="2400"/>
              <a:t>采用什么语言描述算法：</a:t>
            </a:r>
            <a:r>
              <a:rPr lang="en-US" altLang="zh-CN" sz="2400"/>
              <a:t>C</a:t>
            </a:r>
            <a:r>
              <a:rPr lang="zh-CN" altLang="en-US" sz="2400"/>
              <a:t>、</a:t>
            </a:r>
            <a:r>
              <a:rPr lang="en-US" altLang="zh-CN" sz="2400"/>
              <a:t>C++</a:t>
            </a:r>
            <a:r>
              <a:rPr lang="zh-CN" altLang="en-US" sz="2400"/>
              <a:t>、</a:t>
            </a:r>
            <a:r>
              <a:rPr lang="en-US" altLang="zh-CN" sz="2400"/>
              <a:t>C#</a:t>
            </a:r>
            <a:r>
              <a:rPr lang="zh-CN" altLang="en-US" sz="2400"/>
              <a:t>、</a:t>
            </a:r>
            <a:r>
              <a:rPr lang="en-US" altLang="zh-CN" sz="2400"/>
              <a:t>Java</a:t>
            </a:r>
            <a:r>
              <a:rPr lang="zh-CN" altLang="en-US" sz="2400"/>
              <a:t>、</a:t>
            </a:r>
            <a:r>
              <a:rPr lang="en-US" altLang="zh-CN" sz="2400"/>
              <a:t>Python</a:t>
            </a:r>
            <a:r>
              <a:rPr lang="zh-CN" altLang="en-US" sz="2400"/>
              <a:t>？</a:t>
            </a:r>
            <a:endParaRPr lang="en-US" altLang="zh-CN" sz="2400"/>
          </a:p>
        </p:txBody>
      </p:sp>
      <p:sp>
        <p:nvSpPr>
          <p:cNvPr id="5" name="TextBox 4"/>
          <p:cNvSpPr txBox="1"/>
          <p:nvPr/>
        </p:nvSpPr>
        <p:spPr>
          <a:xfrm>
            <a:off x="1847528" y="3284984"/>
            <a:ext cx="6120680" cy="162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pc="30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均可。</a:t>
            </a:r>
            <a:endParaRPr lang="en-US" altLang="zh-CN" spc="300">
              <a:solidFill>
                <a:srgbClr val="F3980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zh-CN" altLang="en-US" spc="30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计算机专业学生最好采用</a:t>
            </a:r>
            <a:r>
              <a:rPr lang="en-US" altLang="zh-CN" spc="30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C/C++</a:t>
            </a:r>
            <a:r>
              <a:rPr lang="zh-CN" altLang="en-US" spc="30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！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9A6619AA-7FEA-4D5A-BCAD-E8C876BA4F18}"/>
              </a:ext>
            </a:extLst>
          </p:cNvPr>
          <p:cNvSpPr txBox="1"/>
          <p:nvPr/>
        </p:nvSpPr>
        <p:spPr>
          <a:xfrm>
            <a:off x="1271464" y="1604627"/>
            <a:ext cx="416206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补充几个问题说明（</a:t>
            </a:r>
            <a:r>
              <a:rPr lang="en-US" altLang="zh-CN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2/2</a:t>
            </a:r>
            <a:r>
              <a:rPr lang="zh-CN" altLang="en-US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61D5732-4038-4A94-9244-6DCB99FA5316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1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0549E2-568A-4832-8F90-7D22CB61E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算法描述</a:t>
            </a:r>
          </a:p>
        </p:txBody>
      </p:sp>
      <p:pic>
        <p:nvPicPr>
          <p:cNvPr id="12" name="图片 11" descr="乐高玩具&#10;&#10;低可信度描述已自动生成">
            <a:extLst>
              <a:ext uri="{FF2B5EF4-FFF2-40B4-BE49-F238E27FC236}">
                <a16:creationId xmlns:a16="http://schemas.microsoft.com/office/drawing/2014/main" id="{29085A44-5BF5-49C9-8AE7-4B2333615A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2196198"/>
            <a:ext cx="8658166" cy="583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4223792" y="2078302"/>
            <a:ext cx="459423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1.1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什</a:t>
            </a:r>
            <a:r>
              <a:rPr lang="zh-CN" altLang="en-US" sz="2800" spc="50" dirty="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么是数据结构</a:t>
            </a:r>
          </a:p>
        </p:txBody>
      </p:sp>
      <p:sp>
        <p:nvSpPr>
          <p:cNvPr id="12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23792" y="3050205"/>
            <a:ext cx="4594234" cy="523220"/>
          </a:xfrm>
          <a:prstGeom prst="rect">
            <a:avLst/>
          </a:prstGeom>
          <a:solidFill>
            <a:srgbClr val="DFE1E0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1.2 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</a:t>
            </a:r>
            <a:r>
              <a:rPr lang="zh-CN" altLang="en-US" sz="2800" spc="50" dirty="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法及其描述 </a:t>
            </a:r>
          </a:p>
        </p:txBody>
      </p:sp>
      <p:sp>
        <p:nvSpPr>
          <p:cNvPr id="13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23792" y="4022108"/>
            <a:ext cx="459423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1.3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endParaRPr lang="zh-CN" altLang="en-US" sz="2800" spc="50" dirty="0">
              <a:ln w="11430">
                <a:noFill/>
              </a:ln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23792" y="4994012"/>
            <a:ext cx="4570160" cy="523220"/>
          </a:xfrm>
          <a:prstGeom prst="rect">
            <a:avLst/>
          </a:prstGeom>
          <a:solidFill>
            <a:srgbClr val="DFE1E0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1.4 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数据结构</a:t>
            </a: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+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算法</a:t>
            </a: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=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程序</a:t>
            </a:r>
            <a:endParaRPr lang="zh-CN" altLang="en-US" sz="2800" spc="50" dirty="0">
              <a:ln w="1143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67642" y="836712"/>
            <a:ext cx="1482451" cy="1346106"/>
            <a:chOff x="520608" y="500043"/>
            <a:chExt cx="1482451" cy="1346106"/>
          </a:xfrm>
          <a:gradFill>
            <a:gsLst>
              <a:gs pos="0">
                <a:srgbClr val="F39801"/>
              </a:gs>
              <a:gs pos="100000">
                <a:srgbClr val="FC9A48"/>
              </a:gs>
            </a:gsLst>
            <a:lin ang="16200000" scaled="1"/>
          </a:gradFill>
        </p:grpSpPr>
        <p:grpSp>
          <p:nvGrpSpPr>
            <p:cNvPr id="17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  <a:grpFill/>
          </p:grpSpPr>
          <p:sp>
            <p:nvSpPr>
              <p:cNvPr id="20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21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rgbClr val="F39801"/>
              </a:soli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文本框 20"/>
            <p:cNvSpPr txBox="1">
              <a:spLocks noChangeArrowheads="1"/>
            </p:cNvSpPr>
            <p:nvPr/>
          </p:nvSpPr>
          <p:spPr bwMode="auto">
            <a:xfrm>
              <a:off x="520608" y="1243969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bg1"/>
                  </a:solidFill>
                </a:rPr>
                <a:t>CONTENTS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20"/>
            <p:cNvSpPr txBox="1">
              <a:spLocks noChangeArrowheads="1"/>
            </p:cNvSpPr>
            <p:nvPr/>
          </p:nvSpPr>
          <p:spPr bwMode="auto">
            <a:xfrm>
              <a:off x="830365" y="750133"/>
              <a:ext cx="862938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pc="150" dirty="0">
                  <a:ln w="11430"/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提纲</a:t>
              </a: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789B57D-EA10-41EB-8A82-71B7246E31F2}"/>
              </a:ext>
            </a:extLst>
          </p:cNvPr>
          <p:cNvSpPr/>
          <p:nvPr/>
        </p:nvSpPr>
        <p:spPr>
          <a:xfrm rot="5400000">
            <a:off x="3114635" y="3131095"/>
            <a:ext cx="523220" cy="398950"/>
          </a:xfrm>
          <a:prstGeom prst="triangle">
            <a:avLst/>
          </a:prstGeom>
          <a:solidFill>
            <a:srgbClr val="F39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04B5F559-5A88-49E1-AE77-1B9708DA50F2}"/>
              </a:ext>
            </a:extLst>
          </p:cNvPr>
          <p:cNvSpPr txBox="1"/>
          <p:nvPr/>
        </p:nvSpPr>
        <p:spPr>
          <a:xfrm>
            <a:off x="1055688" y="116632"/>
            <a:ext cx="236246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 绪论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28048" y="1174005"/>
            <a:ext cx="4286280" cy="5415476"/>
          </a:xfrm>
          <a:prstGeom prst="rect">
            <a:avLst/>
          </a:prstGeom>
          <a:solidFill>
            <a:srgbClr val="F2F2F2"/>
          </a:solidFill>
          <a:ln w="22225">
            <a:solidFill>
              <a:schemeClr val="accent6">
                <a:shade val="95000"/>
                <a:satMod val="10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a[60][250][1000];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(i=0;i&lt;60;i++)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(k=0;k&lt;1000;k++)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(j=0;j&lt;250;j++)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a[i][j][k]=0; 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fun();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3432" y="1174005"/>
            <a:ext cx="5786478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  <a:sym typeface="Wingdings"/>
              </a:rPr>
              <a:t> </a:t>
            </a:r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请问下面程序有什么错误？</a:t>
            </a:r>
            <a:r>
              <a:rPr 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 </a:t>
            </a:r>
            <a:endParaRPr lang="zh-CN" altLang="en-US">
              <a:solidFill>
                <a:schemeClr val="tx1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07898C1-4211-4422-B0F3-70D9B2B4F74B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pic>
        <p:nvPicPr>
          <p:cNvPr id="8" name="图片 7" descr="卡通人物&#10;&#10;中度可信度描述已自动生成">
            <a:extLst>
              <a:ext uri="{FF2B5EF4-FFF2-40B4-BE49-F238E27FC236}">
                <a16:creationId xmlns:a16="http://schemas.microsoft.com/office/drawing/2014/main" id="{F2C0F4BB-B880-41C6-AFA0-256E12F86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95" y="1052736"/>
            <a:ext cx="5688632" cy="56886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5291" y="969500"/>
            <a:ext cx="314327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  <a:sym typeface="Wingdings"/>
              </a:rPr>
              <a:t>  </a:t>
            </a:r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  <a:sym typeface="Wingdings"/>
              </a:rPr>
              <a:t>执行时</a:t>
            </a:r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栈溢出。</a:t>
            </a:r>
            <a:endParaRPr lang="zh-CN" altLang="en-US">
              <a:solidFill>
                <a:schemeClr val="tx1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488" y="1500175"/>
            <a:ext cx="421481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9704" y="1500175"/>
            <a:ext cx="3914813" cy="359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81290" y="5628167"/>
            <a:ext cx="1643074" cy="39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3980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VC++ 6.0</a:t>
            </a:r>
            <a:endParaRPr lang="zh-CN" altLang="en-US">
              <a:solidFill>
                <a:srgbClr val="F3980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4760" y="5628167"/>
            <a:ext cx="2214578" cy="39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3980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Dev-C++ 5.11</a:t>
            </a:r>
            <a:endParaRPr lang="zh-CN" altLang="en-US">
              <a:solidFill>
                <a:srgbClr val="F3980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85A1188-91CC-4D44-B0AA-CBE77B816962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9969" y="843708"/>
            <a:ext cx="187439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出错原因：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2114393"/>
            <a:ext cx="3523869" cy="185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数组在栈空间中分配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通常栈空间比较小，导致溢出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20" y="1230262"/>
            <a:ext cx="4286280" cy="5415476"/>
          </a:xfrm>
          <a:prstGeom prst="rect">
            <a:avLst/>
          </a:prstGeom>
          <a:solidFill>
            <a:srgbClr val="F2F2F2"/>
          </a:solidFill>
          <a:ln w="19050">
            <a:solidFill>
              <a:schemeClr val="accent6">
                <a:shade val="95000"/>
                <a:satMod val="10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a[60][250][1000];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(i=0;i&lt;60;i++)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(k=0;k&lt;1000;k++)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(j=0;j&lt;250;j++)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a[i][j][k]=0; 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fun();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</a:p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6" name="直接箭头连接符 5"/>
          <p:cNvCxnSpPr>
            <a:cxnSpLocks/>
          </p:cNvCxnSpPr>
          <p:nvPr/>
        </p:nvCxnSpPr>
        <p:spPr bwMode="auto">
          <a:xfrm flipH="1">
            <a:off x="5879976" y="2708920"/>
            <a:ext cx="12961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3980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091B12FC-88E1-42A2-B21C-3807D4CC0194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pic>
        <p:nvPicPr>
          <p:cNvPr id="11" name="图片 10" descr="乐高玩具&#10;&#10;低可信度描述已自动生成">
            <a:extLst>
              <a:ext uri="{FF2B5EF4-FFF2-40B4-BE49-F238E27FC236}">
                <a16:creationId xmlns:a16="http://schemas.microsoft.com/office/drawing/2014/main" id="{C66D4BC1-EDF7-4E18-84DA-204591AE34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503" y="3429000"/>
            <a:ext cx="5665554" cy="38170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314859"/>
            <a:ext cx="4286280" cy="5138477"/>
          </a:xfrm>
          <a:prstGeom prst="rect">
            <a:avLst/>
          </a:prstGeom>
          <a:solidFill>
            <a:srgbClr val="F2F2F2"/>
          </a:solidFill>
          <a:ln w="19050">
            <a:solidFill>
              <a:srgbClr val="F3980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a[60][250][1000];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(i=0;i&lt;60;i++)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(k=0;k&lt;1000;k++)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(j=0;j&lt;250;j++)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a[i][j][k]=0;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1797" y="3212976"/>
            <a:ext cx="4414752" cy="215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左弧形箭头 6"/>
          <p:cNvSpPr/>
          <p:nvPr/>
        </p:nvSpPr>
        <p:spPr bwMode="auto">
          <a:xfrm rot="16200000">
            <a:off x="5810248" y="5184458"/>
            <a:ext cx="571504" cy="1571636"/>
          </a:xfrm>
          <a:prstGeom prst="curvedRightArrow">
            <a:avLst/>
          </a:prstGeom>
          <a:gradFill>
            <a:gsLst>
              <a:gs pos="0">
                <a:srgbClr val="F39801"/>
              </a:gs>
              <a:gs pos="100000">
                <a:srgbClr val="FFE985"/>
              </a:gs>
            </a:gsLst>
            <a:lin ang="16200000" scaled="1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zh-CN" altLang="en-US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rot="10800000">
            <a:off x="5647422" y="2059260"/>
            <a:ext cx="2160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3980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896200" y="1844824"/>
            <a:ext cx="207170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在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BSS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中分配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9633FFA0-44D9-41A9-B557-793390703296}"/>
              </a:ext>
            </a:extLst>
          </p:cNvPr>
          <p:cNvSpPr txBox="1"/>
          <p:nvPr/>
        </p:nvSpPr>
        <p:spPr>
          <a:xfrm>
            <a:off x="998417" y="869597"/>
            <a:ext cx="178595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改正</a:t>
            </a:r>
            <a:r>
              <a:rPr lang="en-US" altLang="zh-CN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1C3E1D1-8B0C-428C-A5BF-237447909879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0650" y="1350191"/>
            <a:ext cx="4286280" cy="550780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3980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a[60][250][1000];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(i=0;i&lt;60;i++)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200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(j=0;j&lt;250;j++)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(k=0;k&lt;1000;k++)	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a[i][j][k]=0;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左弧形箭头 6"/>
          <p:cNvSpPr/>
          <p:nvPr/>
        </p:nvSpPr>
        <p:spPr bwMode="auto">
          <a:xfrm rot="16200000">
            <a:off x="5378200" y="5237856"/>
            <a:ext cx="571504" cy="1571636"/>
          </a:xfrm>
          <a:prstGeom prst="curvedRightArrow">
            <a:avLst/>
          </a:prstGeom>
          <a:gradFill>
            <a:gsLst>
              <a:gs pos="0">
                <a:srgbClr val="F39801"/>
              </a:gs>
              <a:gs pos="100000">
                <a:srgbClr val="FFE985"/>
              </a:gs>
            </a:gsLst>
            <a:lin ang="16200000" scaled="1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zh-CN" altLang="en-US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3462" y="4005064"/>
            <a:ext cx="4629357" cy="187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888088" y="1575227"/>
            <a:ext cx="3312938" cy="1113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980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执行时间减少为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0.083/0.268=31%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10" name="上箭头 9"/>
          <p:cNvSpPr/>
          <p:nvPr/>
        </p:nvSpPr>
        <p:spPr bwMode="auto">
          <a:xfrm>
            <a:off x="8401681" y="2999319"/>
            <a:ext cx="285752" cy="642942"/>
          </a:xfrm>
          <a:prstGeom prst="upArrow">
            <a:avLst/>
          </a:prstGeom>
          <a:gradFill>
            <a:gsLst>
              <a:gs pos="0">
                <a:srgbClr val="CE3B37"/>
              </a:gs>
              <a:gs pos="100000">
                <a:srgbClr val="FFE985"/>
              </a:gs>
            </a:gsLst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zh-CN" altLang="en-US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B0EF2B9F-F345-45ED-9026-1E9D19120ABD}"/>
              </a:ext>
            </a:extLst>
          </p:cNvPr>
          <p:cNvSpPr txBox="1"/>
          <p:nvPr/>
        </p:nvSpPr>
        <p:spPr>
          <a:xfrm>
            <a:off x="998417" y="918920"/>
            <a:ext cx="178595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改正</a:t>
            </a:r>
            <a:r>
              <a:rPr lang="en-US" altLang="zh-CN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80B0EA6-8907-4AD3-8508-9B606A0CF591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9612" y="5826455"/>
            <a:ext cx="1024996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C/C++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有助于培养学生的计算机系统观，为计算机组成、操作系统打下基础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7627548" y="1985420"/>
            <a:ext cx="1071570" cy="714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>
                <a:solidFill>
                  <a:schemeClr val="bg1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CPU</a:t>
            </a:r>
            <a:endParaRPr kumimoji="0" lang="zh-CN" altLang="en-US">
              <a:solidFill>
                <a:schemeClr val="bg1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412970" y="1842544"/>
            <a:ext cx="1357322" cy="1000132"/>
          </a:xfrm>
          <a:prstGeom prst="ellipse">
            <a:avLst/>
          </a:prstGeom>
          <a:gradFill flip="none" rotWithShape="1">
            <a:gsLst>
              <a:gs pos="22000">
                <a:schemeClr val="accent2">
                  <a:shade val="51000"/>
                  <a:satMod val="130000"/>
                </a:schemeClr>
              </a:gs>
              <a:gs pos="100000">
                <a:srgbClr val="F39801"/>
              </a:gs>
            </a:gsLst>
            <a:lin ang="135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Cache</a:t>
            </a:r>
            <a:endParaRPr kumimoji="0" lang="zh-CN" altLang="en-US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箭头连接符 7"/>
          <p:cNvCxnSpPr>
            <a:stCxn id="6" idx="6"/>
            <a:endCxn id="5" idx="1"/>
          </p:cNvCxnSpPr>
          <p:nvPr/>
        </p:nvCxnSpPr>
        <p:spPr bwMode="auto">
          <a:xfrm>
            <a:off x="6770292" y="2342610"/>
            <a:ext cx="85725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3980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" name="直接箭头连接符 9"/>
          <p:cNvCxnSpPr>
            <a:cxnSpLocks/>
            <a:endCxn id="6" idx="2"/>
          </p:cNvCxnSpPr>
          <p:nvPr/>
        </p:nvCxnSpPr>
        <p:spPr bwMode="auto">
          <a:xfrm>
            <a:off x="4698590" y="2342240"/>
            <a:ext cx="714380" cy="37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3980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238612" y="1082252"/>
            <a:ext cx="342902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数组</a:t>
            </a:r>
            <a:r>
              <a:rPr lang="zh-CN" altLang="en-US">
                <a:solidFill>
                  <a:srgbClr val="CE3B37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按行序为主序</a:t>
            </a:r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排列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19736" y="3008204"/>
            <a:ext cx="4161644" cy="1889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980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itchFamily="49" charset="0"/>
              </a:rPr>
              <a:t> for (i=0;i&lt;60;i++)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itchFamily="49" charset="0"/>
              </a:rPr>
              <a:t>     </a:t>
            </a:r>
            <a:r>
              <a:rPr lang="en-US" altLang="zh-CN" sz="2000">
                <a:solidFill>
                  <a:srgbClr val="F3980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itchFamily="49" charset="0"/>
              </a:rPr>
              <a:t>for (j=0;j&lt;250;j++)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itchFamily="49" charset="0"/>
              </a:rPr>
              <a:t>        </a:t>
            </a:r>
            <a:r>
              <a:rPr lang="en-US" altLang="zh-CN" sz="2000">
                <a:solidFill>
                  <a:srgbClr val="F3980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itchFamily="49" charset="0"/>
              </a:rPr>
              <a:t>for (k=0;k&lt;1000;k++)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itchFamily="49" charset="0"/>
              </a:rPr>
              <a:t>          a[i][j][k]=0; </a:t>
            </a:r>
            <a:endParaRPr lang="zh-CN" altLang="en-US" sz="200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56176" y="3628495"/>
            <a:ext cx="250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按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行序为主序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操作数组元素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5917405" y="5043033"/>
            <a:ext cx="357190" cy="57942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zh-CN" altLang="en-US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D98BFCBE-3610-4DFD-9868-8A3B058EC7CD}"/>
              </a:ext>
            </a:extLst>
          </p:cNvPr>
          <p:cNvSpPr txBox="1"/>
          <p:nvPr/>
        </p:nvSpPr>
        <p:spPr>
          <a:xfrm>
            <a:off x="1000120" y="910379"/>
            <a:ext cx="178595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原因：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D7EFCFE-28C2-4B39-A2A8-C140DB74A98E}"/>
              </a:ext>
            </a:extLst>
          </p:cNvPr>
          <p:cNvSpPr/>
          <p:nvPr/>
        </p:nvSpPr>
        <p:spPr>
          <a:xfrm>
            <a:off x="3198392" y="1985420"/>
            <a:ext cx="1357322" cy="714380"/>
          </a:xfrm>
          <a:prstGeom prst="rect">
            <a:avLst/>
          </a:prstGeom>
          <a:gradFill>
            <a:gsLst>
              <a:gs pos="100000">
                <a:srgbClr val="F39801"/>
              </a:gs>
              <a:gs pos="0">
                <a:srgbClr val="FA772E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8FFB6CB1-598A-46F8-ADAB-AF3EF93A6489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pic>
        <p:nvPicPr>
          <p:cNvPr id="17" name="图片 16" descr="乐高玩具&#10;&#10;低可信度描述已自动生成">
            <a:extLst>
              <a:ext uri="{FF2B5EF4-FFF2-40B4-BE49-F238E27FC236}">
                <a16:creationId xmlns:a16="http://schemas.microsoft.com/office/drawing/2014/main" id="{5084149F-F5F4-4758-AB14-5F907577BC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5789">
            <a:off x="8747199" y="1400830"/>
            <a:ext cx="8658166" cy="583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图示&#10;&#10;描述已自动生成">
            <a:extLst>
              <a:ext uri="{FF2B5EF4-FFF2-40B4-BE49-F238E27FC236}">
                <a16:creationId xmlns:a16="http://schemas.microsoft.com/office/drawing/2014/main" id="{E4474444-EAA6-4DA3-81B1-71AB46250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241757"/>
            <a:ext cx="7776864" cy="43744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2F3505-3F24-451F-8D23-5A461839BDDA}"/>
              </a:ext>
            </a:extLst>
          </p:cNvPr>
          <p:cNvSpPr txBox="1"/>
          <p:nvPr/>
        </p:nvSpPr>
        <p:spPr>
          <a:xfrm>
            <a:off x="1811524" y="5877273"/>
            <a:ext cx="8424936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本课件版权归清华大学出版社所有，仅提供教师教学使用，其他用途一律视为侵权</a:t>
            </a:r>
          </a:p>
        </p:txBody>
      </p:sp>
    </p:spTree>
    <p:extLst>
      <p:ext uri="{BB962C8B-B14F-4D97-AF65-F5344CB8AC3E}">
        <p14:creationId xmlns:p14="http://schemas.microsoft.com/office/powerpoint/2010/main" val="40983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95400" y="1425001"/>
            <a:ext cx="10534160" cy="104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4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数据元素之间的关系有逻辑关系和</a:t>
            </a:r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物理关系，对应的运算有基于逻辑结构的运算描述和基于存储结构的运算实现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        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1390650" y="2621390"/>
            <a:ext cx="7704137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39801"/>
                </a:solidFill>
                <a:latin typeface="楷体" pitchFamily="49" charset="-122"/>
                <a:ea typeface="楷体" pitchFamily="49" charset="-122"/>
              </a:rPr>
              <a:t>通常把基于存储结构的运算实现的步骤</a:t>
            </a:r>
            <a:r>
              <a:rPr lang="zh-CN" altLang="en-US" dirty="0">
                <a:solidFill>
                  <a:srgbClr val="F39801"/>
                </a:solidFill>
                <a:latin typeface="楷体" pitchFamily="49" charset="-122"/>
                <a:ea typeface="楷体" pitchFamily="49" charset="-122"/>
              </a:rPr>
              <a:t>或过程称为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dirty="0">
                <a:solidFill>
                  <a:srgbClr val="F39801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528229" y="3073823"/>
            <a:ext cx="7495252" cy="1310044"/>
            <a:chOff x="839471" y="4598672"/>
            <a:chExt cx="7495252" cy="1310044"/>
          </a:xfrm>
        </p:grpSpPr>
        <p:sp>
          <p:nvSpPr>
            <p:cNvPr id="6" name="矩形 5"/>
            <p:cNvSpPr/>
            <p:nvPr/>
          </p:nvSpPr>
          <p:spPr>
            <a:xfrm>
              <a:off x="839471" y="4908584"/>
              <a:ext cx="1357322" cy="1000132"/>
            </a:xfrm>
            <a:prstGeom prst="rect">
              <a:avLst/>
            </a:prstGeom>
            <a:gradFill flip="none" rotWithShape="1">
              <a:gsLst>
                <a:gs pos="64000">
                  <a:srgbClr val="E6905D"/>
                </a:gs>
                <a:gs pos="4762">
                  <a:srgbClr val="CE3B37"/>
                </a:gs>
                <a:gs pos="100000">
                  <a:srgbClr val="FFE985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运算功能</a:t>
              </a:r>
              <a:r>
                <a:rPr lang="zh-CN" altLang="en-US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描述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903313" y="4884709"/>
              <a:ext cx="1428760" cy="928694"/>
            </a:xfrm>
            <a:prstGeom prst="rect">
              <a:avLst/>
            </a:prstGeom>
            <a:gradFill flip="none" rotWithShape="1">
              <a:gsLst>
                <a:gs pos="64000">
                  <a:srgbClr val="E6905D"/>
                </a:gs>
                <a:gs pos="4762">
                  <a:srgbClr val="CE3B37"/>
                </a:gs>
                <a:gs pos="100000">
                  <a:srgbClr val="FFE985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运算功能</a:t>
              </a:r>
              <a:r>
                <a:rPr lang="zh-CN" altLang="en-US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实现</a:t>
              </a:r>
            </a:p>
          </p:txBody>
        </p:sp>
        <p:cxnSp>
          <p:nvCxnSpPr>
            <p:cNvPr id="10" name="直接箭头连接符 9"/>
            <p:cNvCxnSpPr>
              <a:cxnSpLocks/>
            </p:cNvCxnSpPr>
            <p:nvPr/>
          </p:nvCxnSpPr>
          <p:spPr>
            <a:xfrm>
              <a:off x="2850119" y="5391684"/>
              <a:ext cx="2015002" cy="0"/>
            </a:xfrm>
            <a:prstGeom prst="straightConnector1">
              <a:avLst/>
            </a:prstGeom>
            <a:ln w="38100">
              <a:solidFill>
                <a:srgbClr val="F3980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818084" y="4925381"/>
              <a:ext cx="2079071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基于存储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结构</a:t>
              </a: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7406029" y="4598672"/>
              <a:ext cx="928694" cy="571504"/>
            </a:xfrm>
            <a:prstGeom prst="wedgeEllipseCallout">
              <a:avLst>
                <a:gd name="adj1" fmla="val -82371"/>
                <a:gd name="adj2" fmla="val 55833"/>
              </a:avLst>
            </a:prstGeom>
            <a:gradFill>
              <a:gsLst>
                <a:gs pos="0">
                  <a:srgbClr val="F39801"/>
                </a:gs>
                <a:gs pos="100000">
                  <a:srgbClr val="FBFDFC"/>
                </a:gs>
              </a:gsLst>
            </a:gradFill>
            <a:ln>
              <a:solidFill>
                <a:srgbClr val="F3980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2781" y="4663101"/>
            <a:ext cx="657219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更一般地，</a:t>
            </a:r>
            <a:r>
              <a:rPr lang="zh-CN" altLang="en-US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是“解决问题的处理步骤” 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2506" y="5200821"/>
            <a:ext cx="6048672" cy="11668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Clr>
                <a:srgbClr val="F39801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数据是各种信息的表现形式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Clr>
                <a:srgbClr val="F39801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算法表现为“处理”和“数据”的结合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1E921D4B-CE20-410B-92C6-2F071094B676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2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55D7AD-7875-4DC7-BAEF-F4600CA43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1.2.1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什么是算法</a:t>
            </a:r>
          </a:p>
        </p:txBody>
      </p:sp>
      <p:pic>
        <p:nvPicPr>
          <p:cNvPr id="23" name="图片 22" descr="乐高玩具&#10;&#10;低可信度描述已自动生成">
            <a:extLst>
              <a:ext uri="{FF2B5EF4-FFF2-40B4-BE49-F238E27FC236}">
                <a16:creationId xmlns:a16="http://schemas.microsoft.com/office/drawing/2014/main" id="{CDDAFE1A-7087-485B-BF57-B35DC74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4149080"/>
            <a:ext cx="5807435" cy="3912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1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71465" y="2231283"/>
            <a:ext cx="8010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有穷性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：在有穷步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之后结束，算法能够停机。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271463" y="2846575"/>
            <a:ext cx="79556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确定性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：无二义性。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170329" y="4433851"/>
            <a:ext cx="4193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输入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0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个或多个输入 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098892" y="5100477"/>
            <a:ext cx="4359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输出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1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个或多个输出</a:t>
            </a:r>
          </a:p>
        </p:txBody>
      </p:sp>
      <p:sp>
        <p:nvSpPr>
          <p:cNvPr id="62469" name="AutoShape 5"/>
          <p:cNvSpPr>
            <a:spLocks/>
          </p:cNvSpPr>
          <p:nvPr/>
        </p:nvSpPr>
        <p:spPr bwMode="auto">
          <a:xfrm>
            <a:off x="5812305" y="4524366"/>
            <a:ext cx="188612" cy="1037776"/>
          </a:xfrm>
          <a:prstGeom prst="rightBrace">
            <a:avLst>
              <a:gd name="adj1" fmla="val 38909"/>
              <a:gd name="adj2" fmla="val 50000"/>
            </a:avLst>
          </a:prstGeom>
          <a:noFill/>
          <a:ln w="28575">
            <a:solidFill>
              <a:srgbClr val="F3980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906611" y="4677993"/>
            <a:ext cx="34253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表示存在数据处理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66850" y="3494072"/>
            <a:ext cx="9437661" cy="8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200"/>
              </a:lnSpc>
            </a:pP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可行性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：可通过基本运算有限次执行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来实现， </a:t>
            </a:r>
            <a:endParaRPr lang="en-US" altLang="zh-CN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也就是算法中每一个动作能够被机械地执行。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1464" y="1514561"/>
            <a:ext cx="604964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算法的五个重要的特性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26A35A45-046C-4647-ACDB-CEC59DACE8D1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B3A7D1B6-6188-462F-8B55-7CB920D2DF33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1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151658-A304-4B46-9B69-0E8A32D7E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1.2.1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什么是算法</a:t>
            </a:r>
          </a:p>
        </p:txBody>
      </p:sp>
      <p:pic>
        <p:nvPicPr>
          <p:cNvPr id="7" name="图片 6" descr="卡通人物&#10;&#10;描述已自动生成">
            <a:extLst>
              <a:ext uri="{FF2B5EF4-FFF2-40B4-BE49-F238E27FC236}">
                <a16:creationId xmlns:a16="http://schemas.microsoft.com/office/drawing/2014/main" id="{8AC5DDF5-D67D-4036-A53D-6A1A80CF85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59" y="1159697"/>
            <a:ext cx="5014515" cy="5014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0651" y="1507528"/>
            <a:ext cx="2797138" cy="387798"/>
          </a:xfrm>
          <a:prstGeom prst="rect">
            <a:avLst/>
          </a:prstGeom>
          <a:solidFill>
            <a:srgbClr val="F39801"/>
          </a:solidFill>
          <a:ln>
            <a:solidFill>
              <a:srgbClr val="F3980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算法和程序</a:t>
            </a: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区别</a:t>
            </a:r>
            <a:endParaRPr lang="zh-CN" altLang="en-US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1464" y="3134709"/>
            <a:ext cx="10191739" cy="160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是指使用某种计算机语言对一个算法的具体实现，即具体要怎么做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buClr>
                <a:srgbClr val="F39801"/>
              </a:buClr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侧重于对解决问题的方法描述，即要做什么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5" name="椭圆形标注 4"/>
          <p:cNvSpPr/>
          <p:nvPr/>
        </p:nvSpPr>
        <p:spPr>
          <a:xfrm>
            <a:off x="2788502" y="1991301"/>
            <a:ext cx="2045725" cy="928694"/>
          </a:xfrm>
          <a:prstGeom prst="wedgeEllipseCallout">
            <a:avLst>
              <a:gd name="adj1" fmla="val -76486"/>
              <a:gd name="adj2" fmla="val 101419"/>
            </a:avLst>
          </a:prstGeom>
          <a:gradFill>
            <a:gsLst>
              <a:gs pos="0">
                <a:srgbClr val="DFE1E0"/>
              </a:gs>
              <a:gs pos="100000">
                <a:srgbClr val="FBFDFC"/>
              </a:gs>
            </a:gsLst>
          </a:gradFill>
          <a:ln>
            <a:solidFill>
              <a:srgbClr val="F3980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不一定满足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有穷性</a:t>
            </a:r>
            <a:endParaRPr lang="zh-CN" altLang="en-US">
              <a:solidFill>
                <a:srgbClr val="CE3B3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3620305" y="3529583"/>
            <a:ext cx="2115656" cy="928694"/>
          </a:xfrm>
          <a:prstGeom prst="wedgeEllipseCallout">
            <a:avLst>
              <a:gd name="adj1" fmla="val -114078"/>
              <a:gd name="adj2" fmla="val 40460"/>
            </a:avLst>
          </a:prstGeom>
          <a:gradFill>
            <a:gsLst>
              <a:gs pos="0">
                <a:srgbClr val="DFE1E0"/>
              </a:gs>
              <a:gs pos="100000">
                <a:srgbClr val="FBFDFC"/>
              </a:gs>
            </a:gsLst>
          </a:gradFill>
          <a:ln>
            <a:solidFill>
              <a:srgbClr val="F3980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一定满足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有穷性</a:t>
            </a:r>
            <a:endParaRPr lang="zh-CN" altLang="en-US">
              <a:solidFill>
                <a:srgbClr val="CE3B3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3892" y="5532521"/>
            <a:ext cx="519494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算法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用计算机语言描述  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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 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程序</a:t>
            </a:r>
            <a:endParaRPr lang="zh-CN" altLang="en-US">
              <a:solidFill>
                <a:srgbClr val="CE3B3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41770FF1-F7B0-4A85-BBE8-DF3416DCE09D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EDBE214C-8747-4404-AF80-B6659A82DB83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13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D62B48-6A09-43B2-90CA-848E6155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1.2.1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什么是算法</a:t>
            </a:r>
          </a:p>
        </p:txBody>
      </p:sp>
      <p:pic>
        <p:nvPicPr>
          <p:cNvPr id="14" name="图片 13" descr="乐高玩具&#10;&#10;低可信度描述已自动生成">
            <a:extLst>
              <a:ext uri="{FF2B5EF4-FFF2-40B4-BE49-F238E27FC236}">
                <a16:creationId xmlns:a16="http://schemas.microsoft.com/office/drawing/2014/main" id="{AAB2D8D3-6434-4DFC-8506-F59BFAA4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4149080"/>
            <a:ext cx="5807435" cy="3912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95400" y="1438188"/>
            <a:ext cx="10729192" cy="126288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CE3B37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>
                <a:solidFill>
                  <a:srgbClr val="CE3B37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>
                <a:solidFill>
                  <a:srgbClr val="CE3B37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>
                <a:solidFill>
                  <a:srgbClr val="CE3B37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考虑下列两</a:t>
            </a:r>
            <a:r>
              <a:rPr lang="zh-CN" altLang="en-US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段描述，这</a:t>
            </a:r>
            <a:r>
              <a:rPr lang="zh-CN" altLang="en-US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两段描述均不能满足</a:t>
            </a:r>
            <a:r>
              <a:rPr lang="zh-CN" altLang="en-US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算法的特性，试问</a:t>
            </a:r>
            <a:r>
              <a:rPr lang="zh-CN" altLang="en-US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它们违反</a:t>
            </a:r>
            <a:r>
              <a:rPr lang="zh-CN" altLang="en-US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了哪些特性？</a:t>
            </a:r>
            <a:endParaRPr lang="zh-CN" altLang="en-US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47090" y="3768019"/>
            <a:ext cx="3286148" cy="283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>
            <a:defPPr>
              <a:defRPr lang="zh-CN"/>
            </a:defPPr>
            <a:lvl1pPr algn="l">
              <a:lnSpc>
                <a:spcPct val="100000"/>
              </a:lnSpc>
              <a:defRPr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r>
              <a:rPr lang="en-US" altLang="zh-CN" sz="2000"/>
              <a:t>void exam1</a:t>
            </a:r>
            <a:r>
              <a:rPr lang="en-US" altLang="zh-CN" sz="2000" dirty="0"/>
              <a:t>() </a:t>
            </a:r>
          </a:p>
          <a:p>
            <a:r>
              <a:rPr lang="en-US" altLang="zh-CN" sz="2000"/>
              <a:t>{  int  n</a:t>
            </a:r>
            <a:r>
              <a:rPr lang="zh-CN" altLang="en-US" sz="2000"/>
              <a:t>＝</a:t>
            </a:r>
            <a:r>
              <a:rPr lang="en-US" altLang="zh-CN" sz="2000" dirty="0"/>
              <a:t>2;</a:t>
            </a:r>
          </a:p>
          <a:p>
            <a:r>
              <a:rPr lang="en-US" altLang="zh-CN" sz="2000"/>
              <a:t>   while (</a:t>
            </a:r>
            <a:r>
              <a:rPr lang="en-US" altLang="zh-CN" sz="2000" dirty="0" err="1"/>
              <a:t>n%</a:t>
            </a:r>
            <a:r>
              <a:rPr lang="en-US" altLang="zh-CN" sz="2000" err="1"/>
              <a:t>2</a:t>
            </a:r>
            <a:r>
              <a:rPr lang="zh-CN" altLang="en-US" sz="2000"/>
              <a:t>＝＝</a:t>
            </a:r>
            <a:r>
              <a:rPr lang="en-US" altLang="zh-CN" sz="2000" dirty="0"/>
              <a:t>0)    </a:t>
            </a:r>
          </a:p>
          <a:p>
            <a:r>
              <a:rPr lang="en-US" altLang="zh-CN" sz="2000"/>
              <a:t>       n</a:t>
            </a:r>
            <a:r>
              <a:rPr lang="zh-CN" altLang="en-US" sz="2000"/>
              <a:t>＝</a:t>
            </a:r>
            <a:r>
              <a:rPr lang="en-US" altLang="zh-CN" sz="2000" dirty="0" err="1"/>
              <a:t>n</a:t>
            </a:r>
            <a:r>
              <a:rPr lang="en-US" altLang="zh-CN" sz="2000" err="1"/>
              <a:t>+</a:t>
            </a:r>
            <a:r>
              <a:rPr lang="en-US" altLang="zh-CN" sz="2000"/>
              <a:t>2</a:t>
            </a:r>
            <a:r>
              <a:rPr lang="en-US" altLang="zh-CN" sz="2000" dirty="0"/>
              <a:t>; </a:t>
            </a:r>
          </a:p>
          <a:p>
            <a:r>
              <a:rPr lang="en-US" altLang="zh-CN" sz="2000"/>
              <a:t>   printf("%d\n"</a:t>
            </a:r>
            <a:r>
              <a:rPr lang="zh-CN" altLang="en-US" sz="2000"/>
              <a:t>，</a:t>
            </a:r>
            <a:r>
              <a:rPr lang="en-US" altLang="zh-CN" sz="2000"/>
              <a:t>n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}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6353220" y="3768019"/>
            <a:ext cx="148070" cy="2572600"/>
          </a:xfrm>
          <a:prstGeom prst="rightBrace">
            <a:avLst/>
          </a:prstGeom>
          <a:ln w="28575">
            <a:solidFill>
              <a:srgbClr val="F398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16080" y="4054237"/>
            <a:ext cx="292439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其中有一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个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死循环，违反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了算法的有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穷性特性。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16" y="3041202"/>
            <a:ext cx="257176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）描述一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B7837354-D886-4621-B2AA-41B8D274E1C8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D879D7-4A34-40E7-AB81-38E08E5D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1.2.1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什么是算法</a:t>
            </a:r>
          </a:p>
        </p:txBody>
      </p:sp>
      <p:pic>
        <p:nvPicPr>
          <p:cNvPr id="13" name="图片 12" descr="乐高玩具&#10;&#10;低可信度描述已自动生成">
            <a:extLst>
              <a:ext uri="{FF2B5EF4-FFF2-40B4-BE49-F238E27FC236}">
                <a16:creationId xmlns:a16="http://schemas.microsoft.com/office/drawing/2014/main" id="{A7BA6EFA-D63B-486B-A14E-3CD8A3E53C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3768019"/>
            <a:ext cx="5807435" cy="39126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乐高玩具&#10;&#10;低可信度描述已自动生成">
            <a:extLst>
              <a:ext uri="{FF2B5EF4-FFF2-40B4-BE49-F238E27FC236}">
                <a16:creationId xmlns:a16="http://schemas.microsoft.com/office/drawing/2014/main" id="{F7CCB38C-C90B-47CF-BE9B-8EB256AC51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30" y="1844824"/>
            <a:ext cx="8658166" cy="5833300"/>
          </a:xfrm>
          <a:prstGeom prst="rect">
            <a:avLst/>
          </a:prstGeom>
        </p:spPr>
      </p:pic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495600" y="2476486"/>
            <a:ext cx="3786214" cy="3141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>
            <a:defPPr>
              <a:defRPr lang="zh-CN"/>
            </a:defPPr>
            <a:lvl1pPr algn="l">
              <a:lnSpc>
                <a:spcPct val="100000"/>
              </a:lnSpc>
              <a:defRPr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r>
              <a:rPr lang="en-US" altLang="zh-CN" sz="2000"/>
              <a:t>void exam2</a:t>
            </a:r>
            <a:r>
              <a:rPr lang="en-US" altLang="zh-CN" sz="2000" dirty="0"/>
              <a:t>()</a:t>
            </a:r>
          </a:p>
          <a:p>
            <a:r>
              <a:rPr lang="en-US" altLang="zh-CN" sz="2000"/>
              <a:t>{  int x</a:t>
            </a:r>
            <a:r>
              <a:rPr lang="zh-CN" altLang="en-US" sz="2000"/>
              <a:t>，</a:t>
            </a:r>
            <a:r>
              <a:rPr lang="en-US" altLang="zh-CN" sz="2000"/>
              <a:t>y</a:t>
            </a:r>
            <a:r>
              <a:rPr lang="en-US" altLang="zh-CN" sz="2000" dirty="0"/>
              <a:t>;</a:t>
            </a:r>
          </a:p>
          <a:p>
            <a:r>
              <a:rPr lang="en-US" altLang="zh-CN" sz="2000"/>
              <a:t>   y=0</a:t>
            </a:r>
            <a:r>
              <a:rPr lang="en-US" altLang="zh-CN" sz="2000" dirty="0"/>
              <a:t>;</a:t>
            </a:r>
          </a:p>
          <a:p>
            <a:r>
              <a:rPr lang="en-US" altLang="zh-CN" sz="2000"/>
              <a:t>   x=5/y</a:t>
            </a:r>
            <a:r>
              <a:rPr lang="en-US" altLang="zh-CN" sz="2000" dirty="0"/>
              <a:t>;</a:t>
            </a:r>
          </a:p>
          <a:p>
            <a:r>
              <a:rPr lang="en-US" altLang="zh-CN" sz="2000"/>
              <a:t>   printf("%d</a:t>
            </a:r>
            <a:r>
              <a:rPr lang="zh-CN" altLang="en-US" sz="2000"/>
              <a:t>，</a:t>
            </a:r>
            <a:r>
              <a:rPr lang="en-US" altLang="zh-CN" sz="2000"/>
              <a:t>%d\n"</a:t>
            </a:r>
            <a:r>
              <a:rPr lang="zh-CN" altLang="en-US" sz="2000"/>
              <a:t>，</a:t>
            </a:r>
            <a:r>
              <a:rPr lang="en-US" altLang="zh-CN" sz="2000"/>
              <a:t>x</a:t>
            </a:r>
            <a:r>
              <a:rPr lang="zh-CN" altLang="en-US" sz="2000"/>
              <a:t>，</a:t>
            </a:r>
            <a:r>
              <a:rPr lang="en-US" altLang="zh-CN" sz="2000"/>
              <a:t>y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}</a:t>
            </a:r>
          </a:p>
        </p:txBody>
      </p:sp>
      <p:sp>
        <p:nvSpPr>
          <p:cNvPr id="3" name="右大括号 2"/>
          <p:cNvSpPr/>
          <p:nvPr/>
        </p:nvSpPr>
        <p:spPr>
          <a:xfrm>
            <a:off x="6670924" y="2476485"/>
            <a:ext cx="217164" cy="3141987"/>
          </a:xfrm>
          <a:prstGeom prst="rightBrace">
            <a:avLst/>
          </a:prstGeom>
          <a:ln w="28575">
            <a:solidFill>
              <a:srgbClr val="F398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76120" y="3068960"/>
            <a:ext cx="3528392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ct val="150000"/>
              </a:lnSpc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r>
              <a:rPr lang="zh-CN" altLang="en-US" sz="2400"/>
              <a:t>其中包含</a:t>
            </a:r>
            <a:r>
              <a:rPr lang="zh-CN" altLang="en-US" sz="2400" dirty="0"/>
              <a:t>除</a:t>
            </a:r>
            <a:r>
              <a:rPr lang="zh-CN" altLang="en-US" sz="2400"/>
              <a:t>零错误，违反</a:t>
            </a:r>
            <a:r>
              <a:rPr lang="zh-CN" altLang="en-US" sz="2400" dirty="0"/>
              <a:t>了算法</a:t>
            </a:r>
            <a:r>
              <a:rPr lang="zh-CN" altLang="en-US" sz="2400"/>
              <a:t>的可行性特性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83432" y="1349811"/>
            <a:ext cx="235745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 描述二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2C64E19-2973-4DF9-AB72-E6323F6DBEFB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>
          <a:xfrm>
            <a:off x="2586789" y="2842901"/>
            <a:ext cx="7251222" cy="2516667"/>
            <a:chOff x="679923" y="2513716"/>
            <a:chExt cx="5937497" cy="2516667"/>
          </a:xfrm>
        </p:grpSpPr>
        <p:sp>
          <p:nvSpPr>
            <p:cNvPr id="4" name="TextBox 3"/>
            <p:cNvSpPr txBox="1"/>
            <p:nvPr/>
          </p:nvSpPr>
          <p:spPr>
            <a:xfrm>
              <a:off x="679923" y="2513716"/>
              <a:ext cx="5000660" cy="24341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39801"/>
              </a:solidFill>
            </a:ln>
            <a:effectLst>
              <a:glow rad="139700">
                <a:srgbClr val="F39801">
                  <a:alpha val="40000"/>
                </a:srgb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08000" rIns="180000" bIns="108000" rtlCol="0">
              <a:spAutoFit/>
            </a:bodyPr>
            <a:lstStyle/>
            <a:p>
              <a:r>
                <a:rPr lang="zh-CN" altLang="en-US" dirty="0">
                  <a:solidFill>
                    <a:srgbClr val="F3980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返回值</a:t>
              </a:r>
              <a:r>
                <a:rPr lang="zh-CN" altLang="en-US" dirty="0">
                  <a:solidFill>
                    <a:srgbClr val="F3980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算法对应的函数名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(</a:t>
              </a:r>
              <a:r>
                <a:rPr lang="zh-CN" altLang="en-US" dirty="0">
                  <a:solidFill>
                    <a:srgbClr val="CE3B3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形参列表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)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{  //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临时变量的定义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 //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实现由输入参数到输出参数的操作</a:t>
              </a:r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	…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}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5916915" y="2920209"/>
              <a:ext cx="169901" cy="2110174"/>
            </a:xfrm>
            <a:prstGeom prst="rightBrace">
              <a:avLst/>
            </a:prstGeom>
            <a:ln w="28575">
              <a:solidFill>
                <a:srgbClr val="F398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4977" y="3459738"/>
              <a:ext cx="492443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函数体</a:t>
              </a:r>
            </a:p>
          </p:txBody>
        </p:sp>
      </p:grpSp>
      <p:grpSp>
        <p:nvGrpSpPr>
          <p:cNvPr id="3" name="组合 23"/>
          <p:cNvGrpSpPr/>
          <p:nvPr/>
        </p:nvGrpSpPr>
        <p:grpSpPr>
          <a:xfrm>
            <a:off x="1325006" y="5328583"/>
            <a:ext cx="7922001" cy="1616094"/>
            <a:chOff x="491598" y="5049996"/>
            <a:chExt cx="7358114" cy="1616094"/>
          </a:xfrm>
        </p:grpSpPr>
        <p:sp>
          <p:nvSpPr>
            <p:cNvPr id="7" name="TextBox 6"/>
            <p:cNvSpPr txBox="1"/>
            <p:nvPr/>
          </p:nvSpPr>
          <p:spPr>
            <a:xfrm>
              <a:off x="491598" y="5049996"/>
              <a:ext cx="7358114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600"/>
                </a:lnSpc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F3980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返回值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：通常为</a:t>
              </a:r>
              <a:r>
                <a:rPr lang="en-US" altLang="zh-CN" err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bool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类型，表示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算法是否成功执行。</a:t>
              </a:r>
              <a:endPara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600"/>
                </a:lnSpc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形参列表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：由</a:t>
              </a:r>
              <a:r>
                <a:rPr lang="zh-CN" altLang="en-US" u="heavy" dirty="0">
                  <a:solidFill>
                    <a:srgbClr val="CE3B37"/>
                  </a:solidFill>
                  <a:uFill>
                    <a:solidFill>
                      <a:srgbClr val="6600CC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输入型参数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lang="zh-CN" altLang="en-US" u="heavy" dirty="0">
                  <a:solidFill>
                    <a:srgbClr val="CE3B37"/>
                  </a:solidFill>
                  <a:uFill>
                    <a:solidFill>
                      <a:srgbClr val="7030A0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输出型参数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构成。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85256" y="6228774"/>
              <a:ext cx="1428760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算法输入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99768" y="6278292"/>
              <a:ext cx="1428760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算法输出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3320033" y="6083527"/>
              <a:ext cx="360000" cy="794"/>
            </a:xfrm>
            <a:prstGeom prst="straightConnector1">
              <a:avLst/>
            </a:prstGeom>
            <a:ln w="28575">
              <a:solidFill>
                <a:srgbClr val="F3980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5400000">
              <a:off x="5034545" y="6083527"/>
              <a:ext cx="360000" cy="794"/>
            </a:xfrm>
            <a:prstGeom prst="straightConnector1">
              <a:avLst/>
            </a:prstGeom>
            <a:ln w="28575">
              <a:solidFill>
                <a:srgbClr val="F3980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20"/>
          <p:cNvGrpSpPr/>
          <p:nvPr/>
        </p:nvGrpSpPr>
        <p:grpSpPr>
          <a:xfrm>
            <a:off x="1390650" y="1500242"/>
            <a:ext cx="4810547" cy="791447"/>
            <a:chOff x="1055558" y="1071546"/>
            <a:chExt cx="4513145" cy="791447"/>
          </a:xfrm>
        </p:grpSpPr>
        <p:sp>
          <p:nvSpPr>
            <p:cNvPr id="13" name="圆角矩形 12"/>
            <p:cNvSpPr/>
            <p:nvPr/>
          </p:nvSpPr>
          <p:spPr>
            <a:xfrm>
              <a:off x="2500298" y="1071546"/>
              <a:ext cx="1214446" cy="571504"/>
            </a:xfrm>
            <a:prstGeom prst="roundRect">
              <a:avLst/>
            </a:prstGeom>
            <a:gradFill flip="none" rotWithShape="1">
              <a:gsLst>
                <a:gs pos="0">
                  <a:srgbClr val="CE3B37"/>
                </a:gs>
                <a:gs pos="100000">
                  <a:srgbClr val="FFE985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算法</a:t>
              </a: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785918" y="1214422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5558" y="1152302"/>
              <a:ext cx="785818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输入</a:t>
              </a: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071934" y="1247760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2885" y="1179729"/>
              <a:ext cx="785818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输出</a:t>
              </a:r>
            </a:p>
          </p:txBody>
        </p:sp>
      </p:grpSp>
      <p:grpSp>
        <p:nvGrpSpPr>
          <p:cNvPr id="21" name="组合 21"/>
          <p:cNvGrpSpPr/>
          <p:nvPr/>
        </p:nvGrpSpPr>
        <p:grpSpPr>
          <a:xfrm>
            <a:off x="3495387" y="2138947"/>
            <a:ext cx="3836038" cy="844532"/>
            <a:chOff x="2926116" y="1714488"/>
            <a:chExt cx="3363512" cy="844532"/>
          </a:xfrm>
        </p:grpSpPr>
        <p:sp>
          <p:nvSpPr>
            <p:cNvPr id="19" name="燕尾形 18"/>
            <p:cNvSpPr/>
            <p:nvPr/>
          </p:nvSpPr>
          <p:spPr>
            <a:xfrm rot="5400000">
              <a:off x="2754410" y="1886194"/>
              <a:ext cx="619106" cy="275694"/>
            </a:xfrm>
            <a:prstGeom prst="chevron">
              <a:avLst/>
            </a:prstGeom>
            <a:gradFill flip="none" rotWithShape="1">
              <a:gsLst>
                <a:gs pos="0">
                  <a:srgbClr val="CE3B37"/>
                </a:gs>
                <a:gs pos="100000">
                  <a:srgbClr val="FFE985"/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74984" y="1875756"/>
              <a:ext cx="2714644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算法描述的一般格式</a:t>
              </a:r>
            </a:p>
          </p:txBody>
        </p:sp>
      </p:grpSp>
      <p:sp>
        <p:nvSpPr>
          <p:cNvPr id="23" name="TextBox 3">
            <a:extLst>
              <a:ext uri="{FF2B5EF4-FFF2-40B4-BE49-F238E27FC236}">
                <a16:creationId xmlns:a16="http://schemas.microsoft.com/office/drawing/2014/main" id="{485E187A-72C9-4F18-8469-8EF4750C45F3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2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7A9168-C45B-4895-B746-31734F4F2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算法描述</a:t>
            </a:r>
          </a:p>
        </p:txBody>
      </p:sp>
      <p:pic>
        <p:nvPicPr>
          <p:cNvPr id="22" name="图片 21" descr="卡通人物&#10;&#10;中度可信度描述已自动生成">
            <a:extLst>
              <a:ext uri="{FF2B5EF4-FFF2-40B4-BE49-F238E27FC236}">
                <a16:creationId xmlns:a16="http://schemas.microsoft.com/office/drawing/2014/main" id="{E85F912D-6D2C-4D69-A195-CB4B55486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442" y="3249394"/>
            <a:ext cx="3198003" cy="3198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3432" y="2390025"/>
            <a:ext cx="9191562" cy="3877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语言中提供了一种引用运算符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&amp;”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用于描述输出型参数。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2727" y="3990560"/>
            <a:ext cx="2015693" cy="87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a=10;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&amp;b=a;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82443" y="4909054"/>
            <a:ext cx="886905" cy="1531728"/>
            <a:chOff x="1928794" y="3119700"/>
            <a:chExt cx="785818" cy="1531728"/>
          </a:xfrm>
        </p:grpSpPr>
        <p:cxnSp>
          <p:nvCxnSpPr>
            <p:cNvPr id="7" name="直接箭头连接符 6"/>
            <p:cNvCxnSpPr>
              <a:cxnSpLocks/>
            </p:cNvCxnSpPr>
            <p:nvPr/>
          </p:nvCxnSpPr>
          <p:spPr>
            <a:xfrm flipV="1">
              <a:off x="2285190" y="3119700"/>
              <a:ext cx="0" cy="777820"/>
            </a:xfrm>
            <a:prstGeom prst="straightConnector1">
              <a:avLst/>
            </a:prstGeom>
            <a:ln w="28575">
              <a:solidFill>
                <a:srgbClr val="F3980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28794" y="3968164"/>
              <a:ext cx="785818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引用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95538" y="3308519"/>
            <a:ext cx="17738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E3B37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引用示例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9007" y="3164503"/>
            <a:ext cx="241883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endParaRPr lang="zh-CN" altLang="en-US" i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24760" y="3235940"/>
            <a:ext cx="1209416" cy="9111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10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9007" y="3911568"/>
            <a:ext cx="241883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endParaRPr lang="zh-CN" altLang="en-US" i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16991" y="4391489"/>
            <a:ext cx="3628248" cy="1179910"/>
            <a:chOff x="4643438" y="2860916"/>
            <a:chExt cx="3214710" cy="1179910"/>
          </a:xfrm>
        </p:grpSpPr>
        <p:sp>
          <p:nvSpPr>
            <p:cNvPr id="14" name="TextBox 13"/>
            <p:cNvSpPr txBox="1"/>
            <p:nvPr/>
          </p:nvSpPr>
          <p:spPr>
            <a:xfrm>
              <a:off x="4643438" y="3357562"/>
              <a:ext cx="3214710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两个变量共享内存空间</a:t>
              </a:r>
            </a:p>
          </p:txBody>
        </p:sp>
        <p:sp>
          <p:nvSpPr>
            <p:cNvPr id="15" name="上箭头 14"/>
            <p:cNvSpPr/>
            <p:nvPr/>
          </p:nvSpPr>
          <p:spPr>
            <a:xfrm>
              <a:off x="5857884" y="2860916"/>
              <a:ext cx="142876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87583" y="5278010"/>
            <a:ext cx="3063854" cy="959302"/>
            <a:chOff x="4643438" y="4214818"/>
            <a:chExt cx="2714644" cy="959302"/>
          </a:xfrm>
        </p:grpSpPr>
        <p:sp>
          <p:nvSpPr>
            <p:cNvPr id="19" name="下箭头 18"/>
            <p:cNvSpPr/>
            <p:nvPr/>
          </p:nvSpPr>
          <p:spPr>
            <a:xfrm>
              <a:off x="5857884" y="4214818"/>
              <a:ext cx="214314" cy="500066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3438" y="4786322"/>
              <a:ext cx="271464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a</a:t>
              </a: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、</a:t>
              </a:r>
              <a:r>
                <a:rPr lang="en-US" altLang="zh-CN" i="1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b</a:t>
              </a: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同步发生改变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71232" y="1594831"/>
            <a:ext cx="3063854" cy="387798"/>
          </a:xfrm>
          <a:prstGeom prst="rect">
            <a:avLst/>
          </a:prstGeom>
          <a:solidFill>
            <a:srgbClr val="F39801"/>
          </a:solidFill>
          <a:ln>
            <a:solidFill>
              <a:srgbClr val="F3980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2400"/>
              <a:t>如何描述输出型参数？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FEA1A9F9-C913-4EE5-B6B2-D94781EBF50B}"/>
              </a:ext>
            </a:extLst>
          </p:cNvPr>
          <p:cNvSpPr txBox="1"/>
          <p:nvPr/>
        </p:nvSpPr>
        <p:spPr>
          <a:xfrm>
            <a:off x="1055688" y="116632"/>
            <a:ext cx="3457359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算法及其描述 </a:t>
            </a:r>
          </a:p>
        </p:txBody>
      </p:sp>
      <p:sp>
        <p:nvSpPr>
          <p:cNvPr id="2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4D615F-BF7F-4BB9-9BA6-5BAF1CDE4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94" y="89346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算法描述</a:t>
            </a:r>
          </a:p>
        </p:txBody>
      </p:sp>
      <p:pic>
        <p:nvPicPr>
          <p:cNvPr id="27" name="图片 26" descr="乐高玩具&#10;&#10;低可信度描述已自动生成">
            <a:extLst>
              <a:ext uri="{FF2B5EF4-FFF2-40B4-BE49-F238E27FC236}">
                <a16:creationId xmlns:a16="http://schemas.microsoft.com/office/drawing/2014/main" id="{87421724-0A4B-4716-AC81-CD7D88AA5A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90995">
            <a:off x="7935399" y="2148205"/>
            <a:ext cx="8658166" cy="583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423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7500</TotalTime>
  <Words>2075</Words>
  <Application>Microsoft Office PowerPoint</Application>
  <PresentationFormat>宽屏</PresentationFormat>
  <Paragraphs>300</Paragraphs>
  <Slides>26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黑体</vt:lpstr>
      <vt:lpstr>楷体</vt:lpstr>
      <vt:lpstr>思源黑体 CN Heavy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A83381</cp:lastModifiedBy>
  <cp:revision>1110</cp:revision>
  <dcterms:created xsi:type="dcterms:W3CDTF">2004-03-31T23:50:14Z</dcterms:created>
  <dcterms:modified xsi:type="dcterms:W3CDTF">2022-06-23T05:15:39Z</dcterms:modified>
</cp:coreProperties>
</file>