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39"/>
  </p:notesMasterIdLst>
  <p:handoutMasterIdLst>
    <p:handoutMasterId r:id="rId40"/>
  </p:handoutMasterIdLst>
  <p:sldIdLst>
    <p:sldId id="442" r:id="rId2"/>
    <p:sldId id="443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396" r:id="rId31"/>
    <p:sldId id="397" r:id="rId32"/>
    <p:sldId id="407" r:id="rId33"/>
    <p:sldId id="408" r:id="rId34"/>
    <p:sldId id="409" r:id="rId35"/>
    <p:sldId id="410" r:id="rId36"/>
    <p:sldId id="411" r:id="rId37"/>
    <p:sldId id="418" r:id="rId38"/>
  </p:sldIdLst>
  <p:sldSz cx="12192000" cy="6858000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02" userDrawn="1">
          <p15:clr>
            <a:srgbClr val="A4A3A4"/>
          </p15:clr>
        </p15:guide>
        <p15:guide id="4" pos="892" userDrawn="1">
          <p15:clr>
            <a:srgbClr val="A4A3A4"/>
          </p15:clr>
        </p15:guide>
        <p15:guide id="5" pos="710" userDrawn="1">
          <p15:clr>
            <a:srgbClr val="A4A3A4"/>
          </p15:clr>
        </p15:guide>
        <p15:guide id="6" pos="70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CE3B37"/>
    <a:srgbClr val="FBFDFC"/>
    <a:srgbClr val="F39801"/>
    <a:srgbClr val="DFE1E0"/>
    <a:srgbClr val="FFE985"/>
    <a:srgbClr val="FA772E"/>
    <a:srgbClr val="F19903"/>
    <a:srgbClr val="9789C2"/>
    <a:srgbClr val="FC9A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8" autoAdjust="0"/>
    <p:restoredTop sz="94581" autoAdjust="0"/>
  </p:normalViewPr>
  <p:slideViewPr>
    <p:cSldViewPr>
      <p:cViewPr varScale="1">
        <p:scale>
          <a:sx n="81" d="100"/>
          <a:sy n="81" d="100"/>
        </p:scale>
        <p:origin x="936" y="-1085"/>
      </p:cViewPr>
      <p:guideLst>
        <p:guide orient="horz" pos="2160"/>
        <p:guide pos="3840"/>
        <p:guide pos="302"/>
        <p:guide pos="892"/>
        <p:guide pos="710"/>
        <p:guide pos="70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  <a:pPr/>
              <a:t>2022/6/23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74783F-EE0E-4BD9-8341-409464183309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D1C12-5579-4337-94A7-C0F941C4AEEA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F394C0-77C6-4507-91F0-D4F495D2EBA0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CA85BF-1C94-495A-9365-AFC7673617BB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0DF844-AA5B-4969-A23E-2CD4BE852AD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AC9C9-BDC4-4683-BCEE-2D64DE49F66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E86FE0-99DD-448C-828C-AC7DAD44176C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E3814-40D1-482A-B7AC-ED093B7A04ED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A06AF-A3F5-4A72-BF91-4EF4EEB603E4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00E30F-263D-4B22-AC12-68B212D02C2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BC58D7-6708-4C29-AD38-2DFC832E5A30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BC58D7-6708-4C29-AD38-2DFC832E5A30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E01BC60-E5BF-46AE-9C12-C5D2A4F77DF1}"/>
              </a:ext>
            </a:extLst>
          </p:cNvPr>
          <p:cNvCxnSpPr>
            <a:cxnSpLocks/>
          </p:cNvCxnSpPr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42B4607-9D89-4658-8817-6A2A8071E143}"/>
              </a:ext>
            </a:extLst>
          </p:cNvPr>
          <p:cNvCxnSpPr>
            <a:cxnSpLocks/>
          </p:cNvCxnSpPr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A93BC83C-750E-4375-9594-DCD108191C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-145081"/>
            <a:ext cx="2691329" cy="1053801"/>
          </a:xfrm>
          <a:prstGeom prst="rect">
            <a:avLst/>
          </a:prstGeom>
        </p:spPr>
      </p:pic>
      <p:sp>
        <p:nvSpPr>
          <p:cNvPr id="6" name="fountain-pen-of-large-size_33358">
            <a:extLst>
              <a:ext uri="{FF2B5EF4-FFF2-40B4-BE49-F238E27FC236}">
                <a16:creationId xmlns:a16="http://schemas.microsoft.com/office/drawing/2014/main" id="{A2F78AC5-5912-4BC2-AC98-C6E5DBE5A2A0}"/>
              </a:ext>
            </a:extLst>
          </p:cNvPr>
          <p:cNvSpPr/>
          <p:nvPr userDrawn="1"/>
        </p:nvSpPr>
        <p:spPr>
          <a:xfrm>
            <a:off x="11640616" y="181925"/>
            <a:ext cx="475891" cy="474767"/>
          </a:xfrm>
          <a:custGeom>
            <a:avLst/>
            <a:gdLst>
              <a:gd name="T0" fmla="*/ 21 w 1156"/>
              <a:gd name="T1" fmla="*/ 1088 h 1155"/>
              <a:gd name="T2" fmla="*/ 67 w 1156"/>
              <a:gd name="T3" fmla="*/ 1134 h 1155"/>
              <a:gd name="T4" fmla="*/ 8 w 1156"/>
              <a:gd name="T5" fmla="*/ 1147 h 1155"/>
              <a:gd name="T6" fmla="*/ 21 w 1156"/>
              <a:gd name="T7" fmla="*/ 1088 h 1155"/>
              <a:gd name="T8" fmla="*/ 10 w 1156"/>
              <a:gd name="T9" fmla="*/ 1052 h 1155"/>
              <a:gd name="T10" fmla="*/ 103 w 1156"/>
              <a:gd name="T11" fmla="*/ 1146 h 1155"/>
              <a:gd name="T12" fmla="*/ 294 w 1156"/>
              <a:gd name="T13" fmla="*/ 1035 h 1155"/>
              <a:gd name="T14" fmla="*/ 120 w 1156"/>
              <a:gd name="T15" fmla="*/ 861 h 1155"/>
              <a:gd name="T16" fmla="*/ 10 w 1156"/>
              <a:gd name="T17" fmla="*/ 1052 h 1155"/>
              <a:gd name="T18" fmla="*/ 443 w 1156"/>
              <a:gd name="T19" fmla="*/ 511 h 1155"/>
              <a:gd name="T20" fmla="*/ 644 w 1156"/>
              <a:gd name="T21" fmla="*/ 712 h 1155"/>
              <a:gd name="T22" fmla="*/ 547 w 1156"/>
              <a:gd name="T23" fmla="*/ 816 h 1155"/>
              <a:gd name="T24" fmla="*/ 316 w 1156"/>
              <a:gd name="T25" fmla="*/ 1019 h 1155"/>
              <a:gd name="T26" fmla="*/ 136 w 1156"/>
              <a:gd name="T27" fmla="*/ 839 h 1155"/>
              <a:gd name="T28" fmla="*/ 339 w 1156"/>
              <a:gd name="T29" fmla="*/ 608 h 1155"/>
              <a:gd name="T30" fmla="*/ 443 w 1156"/>
              <a:gd name="T31" fmla="*/ 511 h 1155"/>
              <a:gd name="T32" fmla="*/ 326 w 1156"/>
              <a:gd name="T33" fmla="*/ 929 h 1155"/>
              <a:gd name="T34" fmla="*/ 339 w 1156"/>
              <a:gd name="T35" fmla="*/ 952 h 1155"/>
              <a:gd name="T36" fmla="*/ 583 w 1156"/>
              <a:gd name="T37" fmla="*/ 720 h 1155"/>
              <a:gd name="T38" fmla="*/ 564 w 1156"/>
              <a:gd name="T39" fmla="*/ 702 h 1155"/>
              <a:gd name="T40" fmla="*/ 326 w 1156"/>
              <a:gd name="T41" fmla="*/ 929 h 1155"/>
              <a:gd name="T42" fmla="*/ 1094 w 1156"/>
              <a:gd name="T43" fmla="*/ 287 h 1155"/>
              <a:gd name="T44" fmla="*/ 715 w 1156"/>
              <a:gd name="T45" fmla="*/ 665 h 1155"/>
              <a:gd name="T46" fmla="*/ 667 w 1156"/>
              <a:gd name="T47" fmla="*/ 698 h 1155"/>
              <a:gd name="T48" fmla="*/ 457 w 1156"/>
              <a:gd name="T49" fmla="*/ 488 h 1155"/>
              <a:gd name="T50" fmla="*/ 490 w 1156"/>
              <a:gd name="T51" fmla="*/ 440 h 1155"/>
              <a:gd name="T52" fmla="*/ 818 w 1156"/>
              <a:gd name="T53" fmla="*/ 112 h 1155"/>
              <a:gd name="T54" fmla="*/ 763 w 1156"/>
              <a:gd name="T55" fmla="*/ 128 h 1155"/>
              <a:gd name="T56" fmla="*/ 481 w 1156"/>
              <a:gd name="T57" fmla="*/ 410 h 1155"/>
              <a:gd name="T58" fmla="*/ 452 w 1156"/>
              <a:gd name="T59" fmla="*/ 410 h 1155"/>
              <a:gd name="T60" fmla="*/ 452 w 1156"/>
              <a:gd name="T61" fmla="*/ 382 h 1155"/>
              <a:gd name="T62" fmla="*/ 738 w 1156"/>
              <a:gd name="T63" fmla="*/ 96 h 1155"/>
              <a:gd name="T64" fmla="*/ 747 w 1156"/>
              <a:gd name="T65" fmla="*/ 91 h 1155"/>
              <a:gd name="T66" fmla="*/ 879 w 1156"/>
              <a:gd name="T67" fmla="*/ 52 h 1155"/>
              <a:gd name="T68" fmla="*/ 1094 w 1156"/>
              <a:gd name="T69" fmla="*/ 62 h 1155"/>
              <a:gd name="T70" fmla="*/ 1094 w 1156"/>
              <a:gd name="T71" fmla="*/ 287 h 1155"/>
              <a:gd name="T72" fmla="*/ 1043 w 1156"/>
              <a:gd name="T73" fmla="*/ 82 h 1155"/>
              <a:gd name="T74" fmla="*/ 1024 w 1156"/>
              <a:gd name="T75" fmla="*/ 101 h 1155"/>
              <a:gd name="T76" fmla="*/ 1048 w 1156"/>
              <a:gd name="T77" fmla="*/ 238 h 1155"/>
              <a:gd name="T78" fmla="*/ 1071 w 1156"/>
              <a:gd name="T79" fmla="*/ 251 h 1155"/>
              <a:gd name="T80" fmla="*/ 1043 w 1156"/>
              <a:gd name="T81" fmla="*/ 82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6" h="1155">
                <a:moveTo>
                  <a:pt x="21" y="1088"/>
                </a:moveTo>
                <a:lnTo>
                  <a:pt x="67" y="1134"/>
                </a:lnTo>
                <a:cubicBezTo>
                  <a:pt x="37" y="1150"/>
                  <a:pt x="16" y="1155"/>
                  <a:pt x="8" y="1147"/>
                </a:cubicBezTo>
                <a:cubicBezTo>
                  <a:pt x="0" y="1139"/>
                  <a:pt x="5" y="1118"/>
                  <a:pt x="21" y="1088"/>
                </a:cubicBezTo>
                <a:close/>
                <a:moveTo>
                  <a:pt x="10" y="1052"/>
                </a:moveTo>
                <a:lnTo>
                  <a:pt x="103" y="1146"/>
                </a:lnTo>
                <a:cubicBezTo>
                  <a:pt x="155" y="1127"/>
                  <a:pt x="221" y="1089"/>
                  <a:pt x="294" y="1035"/>
                </a:cubicBezTo>
                <a:lnTo>
                  <a:pt x="120" y="861"/>
                </a:lnTo>
                <a:cubicBezTo>
                  <a:pt x="66" y="935"/>
                  <a:pt x="28" y="1001"/>
                  <a:pt x="10" y="1052"/>
                </a:cubicBezTo>
                <a:close/>
                <a:moveTo>
                  <a:pt x="443" y="511"/>
                </a:moveTo>
                <a:lnTo>
                  <a:pt x="644" y="712"/>
                </a:lnTo>
                <a:cubicBezTo>
                  <a:pt x="614" y="747"/>
                  <a:pt x="581" y="781"/>
                  <a:pt x="547" y="816"/>
                </a:cubicBezTo>
                <a:cubicBezTo>
                  <a:pt x="468" y="895"/>
                  <a:pt x="389" y="964"/>
                  <a:pt x="316" y="1019"/>
                </a:cubicBezTo>
                <a:lnTo>
                  <a:pt x="136" y="839"/>
                </a:lnTo>
                <a:cubicBezTo>
                  <a:pt x="191" y="767"/>
                  <a:pt x="260" y="687"/>
                  <a:pt x="339" y="608"/>
                </a:cubicBezTo>
                <a:cubicBezTo>
                  <a:pt x="374" y="574"/>
                  <a:pt x="409" y="541"/>
                  <a:pt x="443" y="511"/>
                </a:cubicBezTo>
                <a:close/>
                <a:moveTo>
                  <a:pt x="326" y="929"/>
                </a:moveTo>
                <a:cubicBezTo>
                  <a:pt x="312" y="939"/>
                  <a:pt x="325" y="963"/>
                  <a:pt x="339" y="952"/>
                </a:cubicBezTo>
                <a:cubicBezTo>
                  <a:pt x="429" y="884"/>
                  <a:pt x="504" y="800"/>
                  <a:pt x="583" y="720"/>
                </a:cubicBezTo>
                <a:cubicBezTo>
                  <a:pt x="595" y="708"/>
                  <a:pt x="576" y="689"/>
                  <a:pt x="564" y="702"/>
                </a:cubicBezTo>
                <a:cubicBezTo>
                  <a:pt x="487" y="780"/>
                  <a:pt x="414" y="862"/>
                  <a:pt x="326" y="929"/>
                </a:cubicBezTo>
                <a:close/>
                <a:moveTo>
                  <a:pt x="1094" y="287"/>
                </a:moveTo>
                <a:lnTo>
                  <a:pt x="715" y="665"/>
                </a:lnTo>
                <a:cubicBezTo>
                  <a:pt x="701" y="679"/>
                  <a:pt x="685" y="690"/>
                  <a:pt x="667" y="698"/>
                </a:cubicBezTo>
                <a:lnTo>
                  <a:pt x="457" y="488"/>
                </a:lnTo>
                <a:cubicBezTo>
                  <a:pt x="465" y="470"/>
                  <a:pt x="476" y="454"/>
                  <a:pt x="490" y="440"/>
                </a:cubicBezTo>
                <a:lnTo>
                  <a:pt x="818" y="112"/>
                </a:lnTo>
                <a:lnTo>
                  <a:pt x="763" y="128"/>
                </a:lnTo>
                <a:lnTo>
                  <a:pt x="481" y="410"/>
                </a:lnTo>
                <a:cubicBezTo>
                  <a:pt x="473" y="418"/>
                  <a:pt x="460" y="418"/>
                  <a:pt x="452" y="410"/>
                </a:cubicBezTo>
                <a:cubicBezTo>
                  <a:pt x="445" y="403"/>
                  <a:pt x="445" y="390"/>
                  <a:pt x="452" y="382"/>
                </a:cubicBezTo>
                <a:lnTo>
                  <a:pt x="738" y="96"/>
                </a:lnTo>
                <a:cubicBezTo>
                  <a:pt x="741" y="94"/>
                  <a:pt x="744" y="92"/>
                  <a:pt x="747" y="91"/>
                </a:cubicBezTo>
                <a:lnTo>
                  <a:pt x="879" y="52"/>
                </a:lnTo>
                <a:cubicBezTo>
                  <a:pt x="941" y="0"/>
                  <a:pt x="1035" y="3"/>
                  <a:pt x="1094" y="62"/>
                </a:cubicBezTo>
                <a:cubicBezTo>
                  <a:pt x="1156" y="124"/>
                  <a:pt x="1156" y="225"/>
                  <a:pt x="1094" y="287"/>
                </a:cubicBezTo>
                <a:close/>
                <a:moveTo>
                  <a:pt x="1043" y="82"/>
                </a:moveTo>
                <a:cubicBezTo>
                  <a:pt x="1029" y="71"/>
                  <a:pt x="1010" y="90"/>
                  <a:pt x="1024" y="101"/>
                </a:cubicBezTo>
                <a:cubicBezTo>
                  <a:pt x="1066" y="133"/>
                  <a:pt x="1071" y="192"/>
                  <a:pt x="1048" y="238"/>
                </a:cubicBezTo>
                <a:cubicBezTo>
                  <a:pt x="1040" y="253"/>
                  <a:pt x="1063" y="266"/>
                  <a:pt x="1071" y="251"/>
                </a:cubicBezTo>
                <a:cubicBezTo>
                  <a:pt x="1099" y="196"/>
                  <a:pt x="1095" y="121"/>
                  <a:pt x="1043" y="82"/>
                </a:cubicBez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pen-book_299">
            <a:extLst>
              <a:ext uri="{FF2B5EF4-FFF2-40B4-BE49-F238E27FC236}">
                <a16:creationId xmlns:a16="http://schemas.microsoft.com/office/drawing/2014/main" id="{7DCE4A37-067D-41E8-81A4-26605E20ADDA}"/>
              </a:ext>
            </a:extLst>
          </p:cNvPr>
          <p:cNvSpPr/>
          <p:nvPr userDrawn="1"/>
        </p:nvSpPr>
        <p:spPr>
          <a:xfrm>
            <a:off x="335360" y="114432"/>
            <a:ext cx="609685" cy="506257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88862 h 440259"/>
              <a:gd name="T41" fmla="*/ 88862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278945 h 440259"/>
              <a:gd name="T47" fmla="*/ 278945 h 440259"/>
              <a:gd name="T48" fmla="*/ 88862 h 440259"/>
              <a:gd name="T49" fmla="*/ 88862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278945 h 440259"/>
              <a:gd name="T59" fmla="*/ 278945 h 440259"/>
              <a:gd name="T60" fmla="*/ 278945 h 440259"/>
              <a:gd name="T61" fmla="*/ 278945 h 440259"/>
              <a:gd name="T62" fmla="*/ 278945 h 440259"/>
              <a:gd name="T63" fmla="*/ 278945 h 440259"/>
              <a:gd name="T64" fmla="*/ 278945 h 440259"/>
              <a:gd name="T65" fmla="*/ 278945 h 440259"/>
              <a:gd name="T66" fmla="*/ 278945 h 440259"/>
              <a:gd name="T67" fmla="*/ 278945 h 440259"/>
              <a:gd name="T68" fmla="*/ 278945 h 440259"/>
              <a:gd name="T69" fmla="*/ 278945 h 440259"/>
              <a:gd name="T70" fmla="*/ 88862 h 440259"/>
              <a:gd name="T71" fmla="*/ 88862 h 440259"/>
              <a:gd name="T72" fmla="*/ 278945 h 440259"/>
              <a:gd name="T73" fmla="*/ 278945 h 440259"/>
              <a:gd name="T74" fmla="*/ 278945 h 440259"/>
              <a:gd name="T75" fmla="*/ 278945 h 440259"/>
              <a:gd name="T76" fmla="*/ 278945 h 440259"/>
              <a:gd name="T77" fmla="*/ 278945 h 440259"/>
              <a:gd name="T78" fmla="*/ 278945 h 440259"/>
              <a:gd name="T79" fmla="*/ 278945 h 440259"/>
              <a:gd name="T80" fmla="*/ 278945 h 440259"/>
              <a:gd name="T81" fmla="*/ 278945 h 440259"/>
              <a:gd name="T82" fmla="*/ 278945 h 440259"/>
              <a:gd name="T83" fmla="*/ 278945 h 440259"/>
              <a:gd name="T84" fmla="*/ 278945 h 440259"/>
              <a:gd name="T85" fmla="*/ 278945 h 440259"/>
              <a:gd name="T86" fmla="*/ 278945 h 440259"/>
              <a:gd name="T87" fmla="*/ 278945 h 440259"/>
              <a:gd name="T88" fmla="*/ 88862 h 440259"/>
              <a:gd name="T89" fmla="*/ 88862 h 440259"/>
              <a:gd name="T90" fmla="*/ 278945 h 440259"/>
              <a:gd name="T91" fmla="*/ 278945 h 440259"/>
              <a:gd name="T92" fmla="*/ 278945 h 440259"/>
              <a:gd name="T93" fmla="*/ 278945 h 440259"/>
              <a:gd name="T94" fmla="*/ 278945 h 440259"/>
              <a:gd name="T95" fmla="*/ 278945 h 440259"/>
              <a:gd name="T96" fmla="*/ 88862 h 440259"/>
              <a:gd name="T97" fmla="*/ 88862 h 440259"/>
              <a:gd name="T98" fmla="*/ 278945 h 440259"/>
              <a:gd name="T99" fmla="*/ 278945 h 440259"/>
              <a:gd name="T100" fmla="*/ 278945 h 440259"/>
              <a:gd name="T101" fmla="*/ 278945 h 440259"/>
              <a:gd name="T102" fmla="*/ 278945 h 440259"/>
              <a:gd name="T103" fmla="*/ 278945 h 440259"/>
              <a:gd name="T104" fmla="*/ 278945 h 440259"/>
              <a:gd name="T105" fmla="*/ 278945 h 440259"/>
              <a:gd name="T106" fmla="*/ 278945 h 440259"/>
              <a:gd name="T107" fmla="*/ 278945 h 440259"/>
              <a:gd name="T108" fmla="*/ 278945 h 440259"/>
              <a:gd name="T109" fmla="*/ 278945 h 440259"/>
              <a:gd name="T110" fmla="*/ 278945 h 440259"/>
              <a:gd name="T111" fmla="*/ 278945 h 440259"/>
              <a:gd name="T112" fmla="*/ 278945 h 440259"/>
              <a:gd name="T113" fmla="*/ 278945 h 440259"/>
              <a:gd name="T114" fmla="*/ 278945 h 440259"/>
              <a:gd name="T115" fmla="*/ 278945 h 440259"/>
              <a:gd name="T116" fmla="*/ 278945 h 440259"/>
              <a:gd name="T117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336">
                <a:moveTo>
                  <a:pt x="387" y="133"/>
                </a:moveTo>
                <a:lnTo>
                  <a:pt x="387" y="108"/>
                </a:lnTo>
                <a:lnTo>
                  <a:pt x="386" y="102"/>
                </a:lnTo>
                <a:cubicBezTo>
                  <a:pt x="385" y="101"/>
                  <a:pt x="377" y="87"/>
                  <a:pt x="361" y="72"/>
                </a:cubicBezTo>
                <a:cubicBezTo>
                  <a:pt x="348" y="61"/>
                  <a:pt x="331" y="50"/>
                  <a:pt x="308" y="45"/>
                </a:cubicBezTo>
                <a:lnTo>
                  <a:pt x="308" y="0"/>
                </a:lnTo>
                <a:cubicBezTo>
                  <a:pt x="210" y="7"/>
                  <a:pt x="200" y="84"/>
                  <a:pt x="200" y="84"/>
                </a:cubicBezTo>
                <a:lnTo>
                  <a:pt x="200" y="85"/>
                </a:lnTo>
                <a:cubicBezTo>
                  <a:pt x="200" y="85"/>
                  <a:pt x="200" y="85"/>
                  <a:pt x="200" y="85"/>
                </a:cubicBezTo>
                <a:cubicBezTo>
                  <a:pt x="196" y="81"/>
                  <a:pt x="192" y="77"/>
                  <a:pt x="187" y="72"/>
                </a:cubicBezTo>
                <a:cubicBezTo>
                  <a:pt x="171" y="57"/>
                  <a:pt x="145" y="42"/>
                  <a:pt x="112" y="42"/>
                </a:cubicBezTo>
                <a:cubicBezTo>
                  <a:pt x="79" y="42"/>
                  <a:pt x="54" y="58"/>
                  <a:pt x="38" y="72"/>
                </a:cubicBezTo>
                <a:cubicBezTo>
                  <a:pt x="22" y="87"/>
                  <a:pt x="14" y="101"/>
                  <a:pt x="14" y="102"/>
                </a:cubicBezTo>
                <a:lnTo>
                  <a:pt x="12" y="108"/>
                </a:lnTo>
                <a:lnTo>
                  <a:pt x="12" y="133"/>
                </a:lnTo>
                <a:lnTo>
                  <a:pt x="0" y="133"/>
                </a:lnTo>
                <a:lnTo>
                  <a:pt x="0" y="336"/>
                </a:lnTo>
                <a:lnTo>
                  <a:pt x="404" y="336"/>
                </a:lnTo>
                <a:lnTo>
                  <a:pt x="404" y="133"/>
                </a:lnTo>
                <a:lnTo>
                  <a:pt x="387" y="133"/>
                </a:lnTo>
                <a:close/>
                <a:moveTo>
                  <a:pt x="72" y="295"/>
                </a:moveTo>
                <a:cubicBezTo>
                  <a:pt x="83" y="289"/>
                  <a:pt x="96" y="284"/>
                  <a:pt x="112" y="284"/>
                </a:cubicBezTo>
                <a:cubicBezTo>
                  <a:pt x="128" y="284"/>
                  <a:pt x="141" y="289"/>
                  <a:pt x="152" y="295"/>
                </a:cubicBezTo>
                <a:lnTo>
                  <a:pt x="72" y="295"/>
                </a:lnTo>
                <a:close/>
                <a:moveTo>
                  <a:pt x="186" y="286"/>
                </a:moveTo>
                <a:cubicBezTo>
                  <a:pt x="170" y="271"/>
                  <a:pt x="145" y="257"/>
                  <a:pt x="112" y="257"/>
                </a:cubicBezTo>
                <a:lnTo>
                  <a:pt x="112" y="257"/>
                </a:lnTo>
                <a:cubicBezTo>
                  <a:pt x="80" y="257"/>
                  <a:pt x="56" y="271"/>
                  <a:pt x="40" y="285"/>
                </a:cubicBezTo>
                <a:lnTo>
                  <a:pt x="40" y="112"/>
                </a:lnTo>
                <a:cubicBezTo>
                  <a:pt x="42" y="108"/>
                  <a:pt x="49" y="99"/>
                  <a:pt x="58" y="91"/>
                </a:cubicBezTo>
                <a:cubicBezTo>
                  <a:pt x="71" y="80"/>
                  <a:pt x="88" y="70"/>
                  <a:pt x="112" y="70"/>
                </a:cubicBezTo>
                <a:cubicBezTo>
                  <a:pt x="137" y="70"/>
                  <a:pt x="155" y="81"/>
                  <a:pt x="169" y="93"/>
                </a:cubicBezTo>
                <a:cubicBezTo>
                  <a:pt x="175" y="98"/>
                  <a:pt x="180" y="104"/>
                  <a:pt x="183" y="109"/>
                </a:cubicBezTo>
                <a:cubicBezTo>
                  <a:pt x="185" y="110"/>
                  <a:pt x="185" y="111"/>
                  <a:pt x="186" y="112"/>
                </a:cubicBezTo>
                <a:lnTo>
                  <a:pt x="186" y="286"/>
                </a:lnTo>
                <a:close/>
                <a:moveTo>
                  <a:pt x="286" y="24"/>
                </a:moveTo>
                <a:lnTo>
                  <a:pt x="286" y="42"/>
                </a:lnTo>
                <a:lnTo>
                  <a:pt x="286" y="70"/>
                </a:lnTo>
                <a:lnTo>
                  <a:pt x="286" y="229"/>
                </a:lnTo>
                <a:cubicBezTo>
                  <a:pt x="286" y="229"/>
                  <a:pt x="249" y="222"/>
                  <a:pt x="214" y="254"/>
                </a:cubicBezTo>
                <a:lnTo>
                  <a:pt x="214" y="112"/>
                </a:lnTo>
                <a:lnTo>
                  <a:pt x="214" y="112"/>
                </a:lnTo>
                <a:lnTo>
                  <a:pt x="214" y="96"/>
                </a:lnTo>
                <a:cubicBezTo>
                  <a:pt x="214" y="96"/>
                  <a:pt x="227" y="36"/>
                  <a:pt x="286" y="24"/>
                </a:cubicBezTo>
                <a:close/>
                <a:moveTo>
                  <a:pt x="246" y="295"/>
                </a:moveTo>
                <a:cubicBezTo>
                  <a:pt x="257" y="289"/>
                  <a:pt x="270" y="284"/>
                  <a:pt x="286" y="284"/>
                </a:cubicBezTo>
                <a:cubicBezTo>
                  <a:pt x="302" y="284"/>
                  <a:pt x="315" y="289"/>
                  <a:pt x="326" y="295"/>
                </a:cubicBezTo>
                <a:lnTo>
                  <a:pt x="246" y="295"/>
                </a:lnTo>
                <a:close/>
                <a:moveTo>
                  <a:pt x="360" y="286"/>
                </a:moveTo>
                <a:cubicBezTo>
                  <a:pt x="344" y="271"/>
                  <a:pt x="319" y="257"/>
                  <a:pt x="286" y="257"/>
                </a:cubicBezTo>
                <a:cubicBezTo>
                  <a:pt x="254" y="257"/>
                  <a:pt x="230" y="271"/>
                  <a:pt x="214" y="285"/>
                </a:cubicBezTo>
                <a:lnTo>
                  <a:pt x="214" y="284"/>
                </a:lnTo>
                <a:cubicBezTo>
                  <a:pt x="244" y="242"/>
                  <a:pt x="308" y="253"/>
                  <a:pt x="308" y="253"/>
                </a:cubicBezTo>
                <a:lnTo>
                  <a:pt x="308" y="73"/>
                </a:lnTo>
                <a:cubicBezTo>
                  <a:pt x="322" y="77"/>
                  <a:pt x="334" y="85"/>
                  <a:pt x="343" y="92"/>
                </a:cubicBezTo>
                <a:cubicBezTo>
                  <a:pt x="349" y="98"/>
                  <a:pt x="354" y="104"/>
                  <a:pt x="357" y="109"/>
                </a:cubicBezTo>
                <a:cubicBezTo>
                  <a:pt x="358" y="110"/>
                  <a:pt x="359" y="111"/>
                  <a:pt x="360" y="112"/>
                </a:cubicBezTo>
                <a:lnTo>
                  <a:pt x="360" y="286"/>
                </a:lnTo>
                <a:lnTo>
                  <a:pt x="360" y="286"/>
                </a:ln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D7BE164-6508-4146-94EA-FDA75CB88575}"/>
              </a:ext>
            </a:extLst>
          </p:cNvPr>
          <p:cNvCxnSpPr>
            <a:cxnSpLocks/>
          </p:cNvCxnSpPr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71544DD-9632-41A5-A978-4002F6DBE3FC}"/>
              </a:ext>
            </a:extLst>
          </p:cNvPr>
          <p:cNvCxnSpPr>
            <a:cxnSpLocks/>
          </p:cNvCxnSpPr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60523FDE-CC04-4295-857F-16F0DC8D23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-145081"/>
            <a:ext cx="2691329" cy="1053801"/>
          </a:xfrm>
          <a:prstGeom prst="rect">
            <a:avLst/>
          </a:prstGeom>
        </p:spPr>
      </p:pic>
      <p:sp>
        <p:nvSpPr>
          <p:cNvPr id="5" name="fountain-pen-of-large-size_33358">
            <a:extLst>
              <a:ext uri="{FF2B5EF4-FFF2-40B4-BE49-F238E27FC236}">
                <a16:creationId xmlns:a16="http://schemas.microsoft.com/office/drawing/2014/main" id="{04164281-F444-43E8-9116-01668DF289E0}"/>
              </a:ext>
            </a:extLst>
          </p:cNvPr>
          <p:cNvSpPr/>
          <p:nvPr userDrawn="1"/>
        </p:nvSpPr>
        <p:spPr>
          <a:xfrm>
            <a:off x="11640616" y="181925"/>
            <a:ext cx="475891" cy="474767"/>
          </a:xfrm>
          <a:custGeom>
            <a:avLst/>
            <a:gdLst>
              <a:gd name="T0" fmla="*/ 21 w 1156"/>
              <a:gd name="T1" fmla="*/ 1088 h 1155"/>
              <a:gd name="T2" fmla="*/ 67 w 1156"/>
              <a:gd name="T3" fmla="*/ 1134 h 1155"/>
              <a:gd name="T4" fmla="*/ 8 w 1156"/>
              <a:gd name="T5" fmla="*/ 1147 h 1155"/>
              <a:gd name="T6" fmla="*/ 21 w 1156"/>
              <a:gd name="T7" fmla="*/ 1088 h 1155"/>
              <a:gd name="T8" fmla="*/ 10 w 1156"/>
              <a:gd name="T9" fmla="*/ 1052 h 1155"/>
              <a:gd name="T10" fmla="*/ 103 w 1156"/>
              <a:gd name="T11" fmla="*/ 1146 h 1155"/>
              <a:gd name="T12" fmla="*/ 294 w 1156"/>
              <a:gd name="T13" fmla="*/ 1035 h 1155"/>
              <a:gd name="T14" fmla="*/ 120 w 1156"/>
              <a:gd name="T15" fmla="*/ 861 h 1155"/>
              <a:gd name="T16" fmla="*/ 10 w 1156"/>
              <a:gd name="T17" fmla="*/ 1052 h 1155"/>
              <a:gd name="T18" fmla="*/ 443 w 1156"/>
              <a:gd name="T19" fmla="*/ 511 h 1155"/>
              <a:gd name="T20" fmla="*/ 644 w 1156"/>
              <a:gd name="T21" fmla="*/ 712 h 1155"/>
              <a:gd name="T22" fmla="*/ 547 w 1156"/>
              <a:gd name="T23" fmla="*/ 816 h 1155"/>
              <a:gd name="T24" fmla="*/ 316 w 1156"/>
              <a:gd name="T25" fmla="*/ 1019 h 1155"/>
              <a:gd name="T26" fmla="*/ 136 w 1156"/>
              <a:gd name="T27" fmla="*/ 839 h 1155"/>
              <a:gd name="T28" fmla="*/ 339 w 1156"/>
              <a:gd name="T29" fmla="*/ 608 h 1155"/>
              <a:gd name="T30" fmla="*/ 443 w 1156"/>
              <a:gd name="T31" fmla="*/ 511 h 1155"/>
              <a:gd name="T32" fmla="*/ 326 w 1156"/>
              <a:gd name="T33" fmla="*/ 929 h 1155"/>
              <a:gd name="T34" fmla="*/ 339 w 1156"/>
              <a:gd name="T35" fmla="*/ 952 h 1155"/>
              <a:gd name="T36" fmla="*/ 583 w 1156"/>
              <a:gd name="T37" fmla="*/ 720 h 1155"/>
              <a:gd name="T38" fmla="*/ 564 w 1156"/>
              <a:gd name="T39" fmla="*/ 702 h 1155"/>
              <a:gd name="T40" fmla="*/ 326 w 1156"/>
              <a:gd name="T41" fmla="*/ 929 h 1155"/>
              <a:gd name="T42" fmla="*/ 1094 w 1156"/>
              <a:gd name="T43" fmla="*/ 287 h 1155"/>
              <a:gd name="T44" fmla="*/ 715 w 1156"/>
              <a:gd name="T45" fmla="*/ 665 h 1155"/>
              <a:gd name="T46" fmla="*/ 667 w 1156"/>
              <a:gd name="T47" fmla="*/ 698 h 1155"/>
              <a:gd name="T48" fmla="*/ 457 w 1156"/>
              <a:gd name="T49" fmla="*/ 488 h 1155"/>
              <a:gd name="T50" fmla="*/ 490 w 1156"/>
              <a:gd name="T51" fmla="*/ 440 h 1155"/>
              <a:gd name="T52" fmla="*/ 818 w 1156"/>
              <a:gd name="T53" fmla="*/ 112 h 1155"/>
              <a:gd name="T54" fmla="*/ 763 w 1156"/>
              <a:gd name="T55" fmla="*/ 128 h 1155"/>
              <a:gd name="T56" fmla="*/ 481 w 1156"/>
              <a:gd name="T57" fmla="*/ 410 h 1155"/>
              <a:gd name="T58" fmla="*/ 452 w 1156"/>
              <a:gd name="T59" fmla="*/ 410 h 1155"/>
              <a:gd name="T60" fmla="*/ 452 w 1156"/>
              <a:gd name="T61" fmla="*/ 382 h 1155"/>
              <a:gd name="T62" fmla="*/ 738 w 1156"/>
              <a:gd name="T63" fmla="*/ 96 h 1155"/>
              <a:gd name="T64" fmla="*/ 747 w 1156"/>
              <a:gd name="T65" fmla="*/ 91 h 1155"/>
              <a:gd name="T66" fmla="*/ 879 w 1156"/>
              <a:gd name="T67" fmla="*/ 52 h 1155"/>
              <a:gd name="T68" fmla="*/ 1094 w 1156"/>
              <a:gd name="T69" fmla="*/ 62 h 1155"/>
              <a:gd name="T70" fmla="*/ 1094 w 1156"/>
              <a:gd name="T71" fmla="*/ 287 h 1155"/>
              <a:gd name="T72" fmla="*/ 1043 w 1156"/>
              <a:gd name="T73" fmla="*/ 82 h 1155"/>
              <a:gd name="T74" fmla="*/ 1024 w 1156"/>
              <a:gd name="T75" fmla="*/ 101 h 1155"/>
              <a:gd name="T76" fmla="*/ 1048 w 1156"/>
              <a:gd name="T77" fmla="*/ 238 h 1155"/>
              <a:gd name="T78" fmla="*/ 1071 w 1156"/>
              <a:gd name="T79" fmla="*/ 251 h 1155"/>
              <a:gd name="T80" fmla="*/ 1043 w 1156"/>
              <a:gd name="T81" fmla="*/ 82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6" h="1155">
                <a:moveTo>
                  <a:pt x="21" y="1088"/>
                </a:moveTo>
                <a:lnTo>
                  <a:pt x="67" y="1134"/>
                </a:lnTo>
                <a:cubicBezTo>
                  <a:pt x="37" y="1150"/>
                  <a:pt x="16" y="1155"/>
                  <a:pt x="8" y="1147"/>
                </a:cubicBezTo>
                <a:cubicBezTo>
                  <a:pt x="0" y="1139"/>
                  <a:pt x="5" y="1118"/>
                  <a:pt x="21" y="1088"/>
                </a:cubicBezTo>
                <a:close/>
                <a:moveTo>
                  <a:pt x="10" y="1052"/>
                </a:moveTo>
                <a:lnTo>
                  <a:pt x="103" y="1146"/>
                </a:lnTo>
                <a:cubicBezTo>
                  <a:pt x="155" y="1127"/>
                  <a:pt x="221" y="1089"/>
                  <a:pt x="294" y="1035"/>
                </a:cubicBezTo>
                <a:lnTo>
                  <a:pt x="120" y="861"/>
                </a:lnTo>
                <a:cubicBezTo>
                  <a:pt x="66" y="935"/>
                  <a:pt x="28" y="1001"/>
                  <a:pt x="10" y="1052"/>
                </a:cubicBezTo>
                <a:close/>
                <a:moveTo>
                  <a:pt x="443" y="511"/>
                </a:moveTo>
                <a:lnTo>
                  <a:pt x="644" y="712"/>
                </a:lnTo>
                <a:cubicBezTo>
                  <a:pt x="614" y="747"/>
                  <a:pt x="581" y="781"/>
                  <a:pt x="547" y="816"/>
                </a:cubicBezTo>
                <a:cubicBezTo>
                  <a:pt x="468" y="895"/>
                  <a:pt x="389" y="964"/>
                  <a:pt x="316" y="1019"/>
                </a:cubicBezTo>
                <a:lnTo>
                  <a:pt x="136" y="839"/>
                </a:lnTo>
                <a:cubicBezTo>
                  <a:pt x="191" y="767"/>
                  <a:pt x="260" y="687"/>
                  <a:pt x="339" y="608"/>
                </a:cubicBezTo>
                <a:cubicBezTo>
                  <a:pt x="374" y="574"/>
                  <a:pt x="409" y="541"/>
                  <a:pt x="443" y="511"/>
                </a:cubicBezTo>
                <a:close/>
                <a:moveTo>
                  <a:pt x="326" y="929"/>
                </a:moveTo>
                <a:cubicBezTo>
                  <a:pt x="312" y="939"/>
                  <a:pt x="325" y="963"/>
                  <a:pt x="339" y="952"/>
                </a:cubicBezTo>
                <a:cubicBezTo>
                  <a:pt x="429" y="884"/>
                  <a:pt x="504" y="800"/>
                  <a:pt x="583" y="720"/>
                </a:cubicBezTo>
                <a:cubicBezTo>
                  <a:pt x="595" y="708"/>
                  <a:pt x="576" y="689"/>
                  <a:pt x="564" y="702"/>
                </a:cubicBezTo>
                <a:cubicBezTo>
                  <a:pt x="487" y="780"/>
                  <a:pt x="414" y="862"/>
                  <a:pt x="326" y="929"/>
                </a:cubicBezTo>
                <a:close/>
                <a:moveTo>
                  <a:pt x="1094" y="287"/>
                </a:moveTo>
                <a:lnTo>
                  <a:pt x="715" y="665"/>
                </a:lnTo>
                <a:cubicBezTo>
                  <a:pt x="701" y="679"/>
                  <a:pt x="685" y="690"/>
                  <a:pt x="667" y="698"/>
                </a:cubicBezTo>
                <a:lnTo>
                  <a:pt x="457" y="488"/>
                </a:lnTo>
                <a:cubicBezTo>
                  <a:pt x="465" y="470"/>
                  <a:pt x="476" y="454"/>
                  <a:pt x="490" y="440"/>
                </a:cubicBezTo>
                <a:lnTo>
                  <a:pt x="818" y="112"/>
                </a:lnTo>
                <a:lnTo>
                  <a:pt x="763" y="128"/>
                </a:lnTo>
                <a:lnTo>
                  <a:pt x="481" y="410"/>
                </a:lnTo>
                <a:cubicBezTo>
                  <a:pt x="473" y="418"/>
                  <a:pt x="460" y="418"/>
                  <a:pt x="452" y="410"/>
                </a:cubicBezTo>
                <a:cubicBezTo>
                  <a:pt x="445" y="403"/>
                  <a:pt x="445" y="390"/>
                  <a:pt x="452" y="382"/>
                </a:cubicBezTo>
                <a:lnTo>
                  <a:pt x="738" y="96"/>
                </a:lnTo>
                <a:cubicBezTo>
                  <a:pt x="741" y="94"/>
                  <a:pt x="744" y="92"/>
                  <a:pt x="747" y="91"/>
                </a:cubicBezTo>
                <a:lnTo>
                  <a:pt x="879" y="52"/>
                </a:lnTo>
                <a:cubicBezTo>
                  <a:pt x="941" y="0"/>
                  <a:pt x="1035" y="3"/>
                  <a:pt x="1094" y="62"/>
                </a:cubicBezTo>
                <a:cubicBezTo>
                  <a:pt x="1156" y="124"/>
                  <a:pt x="1156" y="225"/>
                  <a:pt x="1094" y="287"/>
                </a:cubicBezTo>
                <a:close/>
                <a:moveTo>
                  <a:pt x="1043" y="82"/>
                </a:moveTo>
                <a:cubicBezTo>
                  <a:pt x="1029" y="71"/>
                  <a:pt x="1010" y="90"/>
                  <a:pt x="1024" y="101"/>
                </a:cubicBezTo>
                <a:cubicBezTo>
                  <a:pt x="1066" y="133"/>
                  <a:pt x="1071" y="192"/>
                  <a:pt x="1048" y="238"/>
                </a:cubicBezTo>
                <a:cubicBezTo>
                  <a:pt x="1040" y="253"/>
                  <a:pt x="1063" y="266"/>
                  <a:pt x="1071" y="251"/>
                </a:cubicBezTo>
                <a:cubicBezTo>
                  <a:pt x="1099" y="196"/>
                  <a:pt x="1095" y="121"/>
                  <a:pt x="1043" y="82"/>
                </a:cubicBez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pen-book_299">
            <a:extLst>
              <a:ext uri="{FF2B5EF4-FFF2-40B4-BE49-F238E27FC236}">
                <a16:creationId xmlns:a16="http://schemas.microsoft.com/office/drawing/2014/main" id="{75E06086-52FB-4530-96F8-B8FB9719D2B5}"/>
              </a:ext>
            </a:extLst>
          </p:cNvPr>
          <p:cNvSpPr/>
          <p:nvPr userDrawn="1"/>
        </p:nvSpPr>
        <p:spPr>
          <a:xfrm>
            <a:off x="335360" y="114432"/>
            <a:ext cx="609685" cy="506257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88862 h 440259"/>
              <a:gd name="T41" fmla="*/ 88862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278945 h 440259"/>
              <a:gd name="T47" fmla="*/ 278945 h 440259"/>
              <a:gd name="T48" fmla="*/ 88862 h 440259"/>
              <a:gd name="T49" fmla="*/ 88862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278945 h 440259"/>
              <a:gd name="T59" fmla="*/ 278945 h 440259"/>
              <a:gd name="T60" fmla="*/ 278945 h 440259"/>
              <a:gd name="T61" fmla="*/ 278945 h 440259"/>
              <a:gd name="T62" fmla="*/ 278945 h 440259"/>
              <a:gd name="T63" fmla="*/ 278945 h 440259"/>
              <a:gd name="T64" fmla="*/ 278945 h 440259"/>
              <a:gd name="T65" fmla="*/ 278945 h 440259"/>
              <a:gd name="T66" fmla="*/ 278945 h 440259"/>
              <a:gd name="T67" fmla="*/ 278945 h 440259"/>
              <a:gd name="T68" fmla="*/ 278945 h 440259"/>
              <a:gd name="T69" fmla="*/ 278945 h 440259"/>
              <a:gd name="T70" fmla="*/ 88862 h 440259"/>
              <a:gd name="T71" fmla="*/ 88862 h 440259"/>
              <a:gd name="T72" fmla="*/ 278945 h 440259"/>
              <a:gd name="T73" fmla="*/ 278945 h 440259"/>
              <a:gd name="T74" fmla="*/ 278945 h 440259"/>
              <a:gd name="T75" fmla="*/ 278945 h 440259"/>
              <a:gd name="T76" fmla="*/ 278945 h 440259"/>
              <a:gd name="T77" fmla="*/ 278945 h 440259"/>
              <a:gd name="T78" fmla="*/ 278945 h 440259"/>
              <a:gd name="T79" fmla="*/ 278945 h 440259"/>
              <a:gd name="T80" fmla="*/ 278945 h 440259"/>
              <a:gd name="T81" fmla="*/ 278945 h 440259"/>
              <a:gd name="T82" fmla="*/ 278945 h 440259"/>
              <a:gd name="T83" fmla="*/ 278945 h 440259"/>
              <a:gd name="T84" fmla="*/ 278945 h 440259"/>
              <a:gd name="T85" fmla="*/ 278945 h 440259"/>
              <a:gd name="T86" fmla="*/ 278945 h 440259"/>
              <a:gd name="T87" fmla="*/ 278945 h 440259"/>
              <a:gd name="T88" fmla="*/ 88862 h 440259"/>
              <a:gd name="T89" fmla="*/ 88862 h 440259"/>
              <a:gd name="T90" fmla="*/ 278945 h 440259"/>
              <a:gd name="T91" fmla="*/ 278945 h 440259"/>
              <a:gd name="T92" fmla="*/ 278945 h 440259"/>
              <a:gd name="T93" fmla="*/ 278945 h 440259"/>
              <a:gd name="T94" fmla="*/ 278945 h 440259"/>
              <a:gd name="T95" fmla="*/ 278945 h 440259"/>
              <a:gd name="T96" fmla="*/ 88862 h 440259"/>
              <a:gd name="T97" fmla="*/ 88862 h 440259"/>
              <a:gd name="T98" fmla="*/ 278945 h 440259"/>
              <a:gd name="T99" fmla="*/ 278945 h 440259"/>
              <a:gd name="T100" fmla="*/ 278945 h 440259"/>
              <a:gd name="T101" fmla="*/ 278945 h 440259"/>
              <a:gd name="T102" fmla="*/ 278945 h 440259"/>
              <a:gd name="T103" fmla="*/ 278945 h 440259"/>
              <a:gd name="T104" fmla="*/ 278945 h 440259"/>
              <a:gd name="T105" fmla="*/ 278945 h 440259"/>
              <a:gd name="T106" fmla="*/ 278945 h 440259"/>
              <a:gd name="T107" fmla="*/ 278945 h 440259"/>
              <a:gd name="T108" fmla="*/ 278945 h 440259"/>
              <a:gd name="T109" fmla="*/ 278945 h 440259"/>
              <a:gd name="T110" fmla="*/ 278945 h 440259"/>
              <a:gd name="T111" fmla="*/ 278945 h 440259"/>
              <a:gd name="T112" fmla="*/ 278945 h 440259"/>
              <a:gd name="T113" fmla="*/ 278945 h 440259"/>
              <a:gd name="T114" fmla="*/ 278945 h 440259"/>
              <a:gd name="T115" fmla="*/ 278945 h 440259"/>
              <a:gd name="T116" fmla="*/ 278945 h 440259"/>
              <a:gd name="T117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336">
                <a:moveTo>
                  <a:pt x="387" y="133"/>
                </a:moveTo>
                <a:lnTo>
                  <a:pt x="387" y="108"/>
                </a:lnTo>
                <a:lnTo>
                  <a:pt x="386" y="102"/>
                </a:lnTo>
                <a:cubicBezTo>
                  <a:pt x="385" y="101"/>
                  <a:pt x="377" y="87"/>
                  <a:pt x="361" y="72"/>
                </a:cubicBezTo>
                <a:cubicBezTo>
                  <a:pt x="348" y="61"/>
                  <a:pt x="331" y="50"/>
                  <a:pt x="308" y="45"/>
                </a:cubicBezTo>
                <a:lnTo>
                  <a:pt x="308" y="0"/>
                </a:lnTo>
                <a:cubicBezTo>
                  <a:pt x="210" y="7"/>
                  <a:pt x="200" y="84"/>
                  <a:pt x="200" y="84"/>
                </a:cubicBezTo>
                <a:lnTo>
                  <a:pt x="200" y="85"/>
                </a:lnTo>
                <a:cubicBezTo>
                  <a:pt x="200" y="85"/>
                  <a:pt x="200" y="85"/>
                  <a:pt x="200" y="85"/>
                </a:cubicBezTo>
                <a:cubicBezTo>
                  <a:pt x="196" y="81"/>
                  <a:pt x="192" y="77"/>
                  <a:pt x="187" y="72"/>
                </a:cubicBezTo>
                <a:cubicBezTo>
                  <a:pt x="171" y="57"/>
                  <a:pt x="145" y="42"/>
                  <a:pt x="112" y="42"/>
                </a:cubicBezTo>
                <a:cubicBezTo>
                  <a:pt x="79" y="42"/>
                  <a:pt x="54" y="58"/>
                  <a:pt x="38" y="72"/>
                </a:cubicBezTo>
                <a:cubicBezTo>
                  <a:pt x="22" y="87"/>
                  <a:pt x="14" y="101"/>
                  <a:pt x="14" y="102"/>
                </a:cubicBezTo>
                <a:lnTo>
                  <a:pt x="12" y="108"/>
                </a:lnTo>
                <a:lnTo>
                  <a:pt x="12" y="133"/>
                </a:lnTo>
                <a:lnTo>
                  <a:pt x="0" y="133"/>
                </a:lnTo>
                <a:lnTo>
                  <a:pt x="0" y="336"/>
                </a:lnTo>
                <a:lnTo>
                  <a:pt x="404" y="336"/>
                </a:lnTo>
                <a:lnTo>
                  <a:pt x="404" y="133"/>
                </a:lnTo>
                <a:lnTo>
                  <a:pt x="387" y="133"/>
                </a:lnTo>
                <a:close/>
                <a:moveTo>
                  <a:pt x="72" y="295"/>
                </a:moveTo>
                <a:cubicBezTo>
                  <a:pt x="83" y="289"/>
                  <a:pt x="96" y="284"/>
                  <a:pt x="112" y="284"/>
                </a:cubicBezTo>
                <a:cubicBezTo>
                  <a:pt x="128" y="284"/>
                  <a:pt x="141" y="289"/>
                  <a:pt x="152" y="295"/>
                </a:cubicBezTo>
                <a:lnTo>
                  <a:pt x="72" y="295"/>
                </a:lnTo>
                <a:close/>
                <a:moveTo>
                  <a:pt x="186" y="286"/>
                </a:moveTo>
                <a:cubicBezTo>
                  <a:pt x="170" y="271"/>
                  <a:pt x="145" y="257"/>
                  <a:pt x="112" y="257"/>
                </a:cubicBezTo>
                <a:lnTo>
                  <a:pt x="112" y="257"/>
                </a:lnTo>
                <a:cubicBezTo>
                  <a:pt x="80" y="257"/>
                  <a:pt x="56" y="271"/>
                  <a:pt x="40" y="285"/>
                </a:cubicBezTo>
                <a:lnTo>
                  <a:pt x="40" y="112"/>
                </a:lnTo>
                <a:cubicBezTo>
                  <a:pt x="42" y="108"/>
                  <a:pt x="49" y="99"/>
                  <a:pt x="58" y="91"/>
                </a:cubicBezTo>
                <a:cubicBezTo>
                  <a:pt x="71" y="80"/>
                  <a:pt x="88" y="70"/>
                  <a:pt x="112" y="70"/>
                </a:cubicBezTo>
                <a:cubicBezTo>
                  <a:pt x="137" y="70"/>
                  <a:pt x="155" y="81"/>
                  <a:pt x="169" y="93"/>
                </a:cubicBezTo>
                <a:cubicBezTo>
                  <a:pt x="175" y="98"/>
                  <a:pt x="180" y="104"/>
                  <a:pt x="183" y="109"/>
                </a:cubicBezTo>
                <a:cubicBezTo>
                  <a:pt x="185" y="110"/>
                  <a:pt x="185" y="111"/>
                  <a:pt x="186" y="112"/>
                </a:cubicBezTo>
                <a:lnTo>
                  <a:pt x="186" y="286"/>
                </a:lnTo>
                <a:close/>
                <a:moveTo>
                  <a:pt x="286" y="24"/>
                </a:moveTo>
                <a:lnTo>
                  <a:pt x="286" y="42"/>
                </a:lnTo>
                <a:lnTo>
                  <a:pt x="286" y="70"/>
                </a:lnTo>
                <a:lnTo>
                  <a:pt x="286" y="229"/>
                </a:lnTo>
                <a:cubicBezTo>
                  <a:pt x="286" y="229"/>
                  <a:pt x="249" y="222"/>
                  <a:pt x="214" y="254"/>
                </a:cubicBezTo>
                <a:lnTo>
                  <a:pt x="214" y="112"/>
                </a:lnTo>
                <a:lnTo>
                  <a:pt x="214" y="112"/>
                </a:lnTo>
                <a:lnTo>
                  <a:pt x="214" y="96"/>
                </a:lnTo>
                <a:cubicBezTo>
                  <a:pt x="214" y="96"/>
                  <a:pt x="227" y="36"/>
                  <a:pt x="286" y="24"/>
                </a:cubicBezTo>
                <a:close/>
                <a:moveTo>
                  <a:pt x="246" y="295"/>
                </a:moveTo>
                <a:cubicBezTo>
                  <a:pt x="257" y="289"/>
                  <a:pt x="270" y="284"/>
                  <a:pt x="286" y="284"/>
                </a:cubicBezTo>
                <a:cubicBezTo>
                  <a:pt x="302" y="284"/>
                  <a:pt x="315" y="289"/>
                  <a:pt x="326" y="295"/>
                </a:cubicBezTo>
                <a:lnTo>
                  <a:pt x="246" y="295"/>
                </a:lnTo>
                <a:close/>
                <a:moveTo>
                  <a:pt x="360" y="286"/>
                </a:moveTo>
                <a:cubicBezTo>
                  <a:pt x="344" y="271"/>
                  <a:pt x="319" y="257"/>
                  <a:pt x="286" y="257"/>
                </a:cubicBezTo>
                <a:cubicBezTo>
                  <a:pt x="254" y="257"/>
                  <a:pt x="230" y="271"/>
                  <a:pt x="214" y="285"/>
                </a:cubicBezTo>
                <a:lnTo>
                  <a:pt x="214" y="284"/>
                </a:lnTo>
                <a:cubicBezTo>
                  <a:pt x="244" y="242"/>
                  <a:pt x="308" y="253"/>
                  <a:pt x="308" y="253"/>
                </a:cubicBezTo>
                <a:lnTo>
                  <a:pt x="308" y="73"/>
                </a:lnTo>
                <a:cubicBezTo>
                  <a:pt x="322" y="77"/>
                  <a:pt x="334" y="85"/>
                  <a:pt x="343" y="92"/>
                </a:cubicBezTo>
                <a:cubicBezTo>
                  <a:pt x="349" y="98"/>
                  <a:pt x="354" y="104"/>
                  <a:pt x="357" y="109"/>
                </a:cubicBezTo>
                <a:cubicBezTo>
                  <a:pt x="358" y="110"/>
                  <a:pt x="359" y="111"/>
                  <a:pt x="360" y="112"/>
                </a:cubicBezTo>
                <a:lnTo>
                  <a:pt x="360" y="286"/>
                </a:lnTo>
                <a:lnTo>
                  <a:pt x="360" y="286"/>
                </a:ln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 descr="乐高玩具&#10;&#10;低可信度描述已自动生成">
            <a:extLst>
              <a:ext uri="{FF2B5EF4-FFF2-40B4-BE49-F238E27FC236}">
                <a16:creationId xmlns:a16="http://schemas.microsoft.com/office/drawing/2014/main" id="{2B95C9A9-86E5-4081-8368-4E826713B9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64503">
            <a:off x="-4328811" y="2590812"/>
            <a:ext cx="7620301" cy="513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4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3.bin"/><Relationship Id="rId10" Type="http://schemas.microsoft.com/office/2007/relationships/hdphoto" Target="../media/hdphoto1.wdp"/><Relationship Id="rId4" Type="http://schemas.openxmlformats.org/officeDocument/2006/relationships/slide" Target="slide4.xml"/><Relationship Id="rId9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E20A4CA-ED3A-4615-B59E-6C46FD1E6363}"/>
              </a:ext>
            </a:extLst>
          </p:cNvPr>
          <p:cNvCxnSpPr>
            <a:cxnSpLocks/>
          </p:cNvCxnSpPr>
          <p:nvPr/>
        </p:nvCxnSpPr>
        <p:spPr>
          <a:xfrm>
            <a:off x="0" y="6457943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0854DD6-35D6-43AC-94FE-A7B6E7D1525A}"/>
              </a:ext>
            </a:extLst>
          </p:cNvPr>
          <p:cNvSpPr/>
          <p:nvPr/>
        </p:nvSpPr>
        <p:spPr>
          <a:xfrm>
            <a:off x="0" y="-36192"/>
            <a:ext cx="12192000" cy="5628586"/>
          </a:xfrm>
          <a:prstGeom prst="rect">
            <a:avLst/>
          </a:prstGeom>
          <a:solidFill>
            <a:srgbClr val="F298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D83B6D7-2B32-4B37-9AA1-346B6A2D9A93}"/>
              </a:ext>
            </a:extLst>
          </p:cNvPr>
          <p:cNvCxnSpPr>
            <a:cxnSpLocks/>
          </p:cNvCxnSpPr>
          <p:nvPr/>
        </p:nvCxnSpPr>
        <p:spPr>
          <a:xfrm>
            <a:off x="0" y="6741368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5E4E91E-9AD3-4FC0-9AA2-8E8CB7989F0B}"/>
              </a:ext>
            </a:extLst>
          </p:cNvPr>
          <p:cNvCxnSpPr>
            <a:cxnSpLocks/>
          </p:cNvCxnSpPr>
          <p:nvPr/>
        </p:nvCxnSpPr>
        <p:spPr>
          <a:xfrm>
            <a:off x="0" y="6174518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0C07E38-3BCE-4824-AD13-0BEC6799FCCF}"/>
              </a:ext>
            </a:extLst>
          </p:cNvPr>
          <p:cNvCxnSpPr>
            <a:cxnSpLocks/>
          </p:cNvCxnSpPr>
          <p:nvPr/>
        </p:nvCxnSpPr>
        <p:spPr>
          <a:xfrm>
            <a:off x="0" y="5891093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图片包含 游戏机&#10;&#10;描述已自动生成">
            <a:extLst>
              <a:ext uri="{FF2B5EF4-FFF2-40B4-BE49-F238E27FC236}">
                <a16:creationId xmlns:a16="http://schemas.microsoft.com/office/drawing/2014/main" id="{5CE14DBA-877D-4A0D-BEF9-84D062CC2A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248" y="-15977"/>
            <a:ext cx="1241778" cy="3684349"/>
          </a:xfrm>
          <a:prstGeom prst="rect">
            <a:avLst/>
          </a:prstGeom>
        </p:spPr>
      </p:pic>
      <p:pic>
        <p:nvPicPr>
          <p:cNvPr id="5" name="图片 4" descr="乐高玩具&#10;&#10;低可信度描述已自动生成">
            <a:extLst>
              <a:ext uri="{FF2B5EF4-FFF2-40B4-BE49-F238E27FC236}">
                <a16:creationId xmlns:a16="http://schemas.microsoft.com/office/drawing/2014/main" id="{46D642E3-2E81-4160-AAA1-E21ED5D01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92" y="3559870"/>
            <a:ext cx="4810764" cy="3241174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E7D5EB10-A3E5-4387-8040-27984BF399E5}"/>
              </a:ext>
            </a:extLst>
          </p:cNvPr>
          <p:cNvGrpSpPr/>
          <p:nvPr/>
        </p:nvGrpSpPr>
        <p:grpSpPr>
          <a:xfrm>
            <a:off x="2099555" y="986920"/>
            <a:ext cx="7992888" cy="4235125"/>
            <a:chOff x="575555" y="986919"/>
            <a:chExt cx="7992888" cy="4235125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A98A3B2-149E-4B6A-B14D-5AAD9EBFCD82}"/>
                </a:ext>
              </a:extLst>
            </p:cNvPr>
            <p:cNvSpPr txBox="1"/>
            <p:nvPr/>
          </p:nvSpPr>
          <p:spPr>
            <a:xfrm>
              <a:off x="575555" y="986919"/>
              <a:ext cx="7992888" cy="1298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6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数据结构教程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EC15FDB-DB76-48BC-B60A-5721EB64E6C8}"/>
                </a:ext>
              </a:extLst>
            </p:cNvPr>
            <p:cNvSpPr txBox="1"/>
            <p:nvPr/>
          </p:nvSpPr>
          <p:spPr>
            <a:xfrm>
              <a:off x="4925030" y="2480519"/>
              <a:ext cx="3379829" cy="392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第</a:t>
              </a:r>
              <a:r>
                <a:rPr lang="en-US" altLang="zh-CN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6</a:t>
              </a:r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版</a:t>
              </a:r>
              <a:r>
                <a:rPr lang="en-US" altLang="zh-CN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sym typeface="Wingdings 2" panose="05020102010507070707" pitchFamily="18" charset="2"/>
                </a:rPr>
                <a:t></a:t>
              </a:r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微课视频</a:t>
              </a:r>
              <a:r>
                <a:rPr lang="en-US" altLang="zh-CN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sym typeface="Wingdings 2" panose="05020102010507070707" pitchFamily="18" charset="2"/>
                </a:rPr>
                <a:t></a:t>
              </a:r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题库版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2C96F2C-8C60-4220-B67C-C88D06EA09A3}"/>
                </a:ext>
              </a:extLst>
            </p:cNvPr>
            <p:cNvSpPr txBox="1"/>
            <p:nvPr/>
          </p:nvSpPr>
          <p:spPr>
            <a:xfrm>
              <a:off x="7020272" y="3102600"/>
              <a:ext cx="1241779" cy="280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00"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李春葆  主编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F2EA3A3-6097-4A72-88FB-1C4E189A49D0}"/>
                </a:ext>
              </a:extLst>
            </p:cNvPr>
            <p:cNvSpPr txBox="1"/>
            <p:nvPr/>
          </p:nvSpPr>
          <p:spPr>
            <a:xfrm>
              <a:off x="2567350" y="4376043"/>
              <a:ext cx="4009299" cy="846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第</a:t>
              </a:r>
              <a:r>
                <a:rPr lang="en-US" altLang="zh-CN" sz="60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1</a:t>
              </a:r>
              <a:r>
                <a:rPr lang="zh-CN" altLang="en-US" sz="60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章 绪论</a:t>
              </a:r>
            </a:p>
          </p:txBody>
        </p:sp>
        <p:sp>
          <p:nvSpPr>
            <p:cNvPr id="3" name="圆: 空心 2">
              <a:extLst>
                <a:ext uri="{FF2B5EF4-FFF2-40B4-BE49-F238E27FC236}">
                  <a16:creationId xmlns:a16="http://schemas.microsoft.com/office/drawing/2014/main" id="{84334E00-098C-4CD3-BEC9-545F8671567F}"/>
                </a:ext>
              </a:extLst>
            </p:cNvPr>
            <p:cNvSpPr/>
            <p:nvPr/>
          </p:nvSpPr>
          <p:spPr>
            <a:xfrm>
              <a:off x="6825308" y="3118424"/>
              <a:ext cx="194964" cy="194964"/>
            </a:xfrm>
            <a:prstGeom prst="don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B6BD611-19BC-4DD2-BBD3-156746E37A77}"/>
              </a:ext>
            </a:extLst>
          </p:cNvPr>
          <p:cNvGrpSpPr/>
          <p:nvPr/>
        </p:nvGrpSpPr>
        <p:grpSpPr>
          <a:xfrm>
            <a:off x="-240704" y="5592394"/>
            <a:ext cx="1889956" cy="1256377"/>
            <a:chOff x="-235082" y="5592394"/>
            <a:chExt cx="1889956" cy="125637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C55F5AC-FC50-4DF5-B799-6ED5FEA9F221}"/>
                </a:ext>
              </a:extLst>
            </p:cNvPr>
            <p:cNvSpPr/>
            <p:nvPr/>
          </p:nvSpPr>
          <p:spPr>
            <a:xfrm>
              <a:off x="245" y="5592394"/>
              <a:ext cx="1489055" cy="12542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32BA342-A11C-46B0-B1E8-16492C55D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1764" y="5640408"/>
              <a:ext cx="1187624" cy="106822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07351D0-63BD-41F6-A03D-BAB674BE1F84}"/>
                </a:ext>
              </a:extLst>
            </p:cNvPr>
            <p:cNvSpPr txBox="1"/>
            <p:nvPr/>
          </p:nvSpPr>
          <p:spPr>
            <a:xfrm>
              <a:off x="-235082" y="6627172"/>
              <a:ext cx="1889956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定价：</a:t>
              </a:r>
              <a:r>
                <a:rPr lang="en-US" altLang="zh-CN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65.00</a:t>
              </a:r>
              <a:r>
                <a:rPr lang="zh-CN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774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2042367" y="2414566"/>
            <a:ext cx="8107264" cy="3757540"/>
          </a:xfrm>
          <a:prstGeom prst="rect">
            <a:avLst/>
          </a:prstGeom>
          <a:solidFill>
            <a:srgbClr val="F2F2F2"/>
          </a:solidFill>
          <a:ln w="19050">
            <a:solidFill>
              <a:schemeClr val="accent6">
                <a:shade val="95000"/>
                <a:satMod val="10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 20    	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定义最大的方阶</a:t>
            </a: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200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matrixadd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A[MAX][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MAX]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B[MAX][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MAX]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20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C[MAX][MAX])</a:t>
            </a:r>
          </a:p>
          <a:p>
            <a:pPr algn="just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int i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//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①</a:t>
            </a:r>
          </a:p>
          <a:p>
            <a:pPr algn="just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for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//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②</a:t>
            </a:r>
          </a:p>
          <a:p>
            <a:pPr algn="just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20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C[i</a:t>
            </a:r>
            <a:r>
              <a:rPr lang="en-US" altLang="zh-CN" sz="2000" dirty="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][j]=A[</a:t>
            </a:r>
            <a:r>
              <a:rPr lang="en-US" altLang="zh-CN" sz="2000" dirty="0" err="1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][j]+B[</a:t>
            </a:r>
            <a:r>
              <a:rPr lang="en-US" altLang="zh-CN" sz="2000" dirty="0" err="1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][j];</a:t>
            </a:r>
            <a:r>
              <a:rPr lang="en-US" altLang="zh-CN" sz="20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//</a:t>
            </a:r>
            <a:r>
              <a:rPr lang="en-US" altLang="zh-CN" sz="2000" dirty="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③ </a:t>
            </a: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</a:p>
        </p:txBody>
      </p:sp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1199456" y="1650110"/>
            <a:ext cx="9793087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1-6】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求两个</a:t>
            </a:r>
            <a:r>
              <a:rPr lang="en-US" altLang="zh-CN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阶方阵的相加</a:t>
            </a:r>
            <a:r>
              <a:rPr lang="en-US" altLang="zh-CN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算法如下，分析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其时间复杂度。</a:t>
            </a:r>
          </a:p>
        </p:txBody>
      </p:sp>
      <p:sp>
        <p:nvSpPr>
          <p:cNvPr id="6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6679211-AA12-4BDB-B54D-BD053EA61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5362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1.3.2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算法时间复杂度分析 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A742C68D-6000-4A36-A329-9C840F0BCAE7}"/>
              </a:ext>
            </a:extLst>
          </p:cNvPr>
          <p:cNvSpPr txBox="1"/>
          <p:nvPr/>
        </p:nvSpPr>
        <p:spPr>
          <a:xfrm>
            <a:off x="1055688" y="116632"/>
            <a:ext cx="2736056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算法分析</a:t>
            </a:r>
          </a:p>
        </p:txBody>
      </p:sp>
      <p:pic>
        <p:nvPicPr>
          <p:cNvPr id="9" name="图片 8" descr="乐高玩具&#10;&#10;低可信度描述已自动生成">
            <a:extLst>
              <a:ext uri="{FF2B5EF4-FFF2-40B4-BE49-F238E27FC236}">
                <a16:creationId xmlns:a16="http://schemas.microsoft.com/office/drawing/2014/main" id="{14620C9C-7BD8-4C33-9B9F-0C30C375F2C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21056">
            <a:off x="8543783" y="3037010"/>
            <a:ext cx="8055371" cy="54271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127125" y="1533893"/>
            <a:ext cx="5072098" cy="4511592"/>
          </a:xfrm>
          <a:prstGeom prst="rect">
            <a:avLst/>
          </a:prstGeom>
          <a:solidFill>
            <a:srgbClr val="F2F2F2"/>
          </a:solidFill>
          <a:ln w="19050">
            <a:solidFill>
              <a:srgbClr val="F3980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 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20    </a:t>
            </a:r>
            <a:r>
              <a:rPr lang="en-US" altLang="zh-CN" sz="18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定义最大的方阶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err="1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matrixadd</a:t>
            </a:r>
            <a:r>
              <a:rPr lang="en-US" altLang="zh-CN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</a:t>
            </a:r>
            <a:r>
              <a:rPr lang="zh-CN" altLang="en-US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A[MAX][</a:t>
            </a:r>
            <a:r>
              <a:rPr lang="en-US" altLang="zh-CN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MAX]</a:t>
            </a:r>
            <a:r>
              <a:rPr lang="zh-CN" altLang="en-US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1800">
              <a:solidFill>
                <a:srgbClr val="CE3B37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lang="en-US" altLang="zh-CN" sz="1800" dirty="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B[MAX][</a:t>
            </a:r>
            <a:r>
              <a:rPr lang="en-US" altLang="zh-CN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MAX]</a:t>
            </a:r>
            <a:r>
              <a:rPr lang="zh-CN" altLang="en-US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C[MAX][MAX])</a:t>
            </a:r>
          </a:p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//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①</a:t>
            </a:r>
          </a:p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//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②</a:t>
            </a:r>
          </a:p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altLang="zh-CN" sz="1800">
                <a:solidFill>
                  <a:srgbClr val="F3980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C[i</a:t>
            </a:r>
            <a:r>
              <a:rPr lang="en-US" altLang="zh-CN" sz="1800" dirty="0">
                <a:solidFill>
                  <a:srgbClr val="F3980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][j]=A[</a:t>
            </a:r>
            <a:r>
              <a:rPr lang="en-US" altLang="zh-CN" sz="1800" dirty="0" err="1">
                <a:solidFill>
                  <a:srgbClr val="F3980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3980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][j]+B[</a:t>
            </a:r>
            <a:r>
              <a:rPr lang="en-US" altLang="zh-CN" sz="1800" dirty="0" err="1">
                <a:solidFill>
                  <a:srgbClr val="F3980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3980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>
                <a:solidFill>
                  <a:srgbClr val="F3980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j]; //</a:t>
            </a:r>
            <a:r>
              <a:rPr lang="en-US" altLang="zh-CN" sz="1800" dirty="0">
                <a:solidFill>
                  <a:srgbClr val="F3980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③ 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98336" y="2009647"/>
            <a:ext cx="4754247" cy="1135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>
                <a:solidFill>
                  <a:srgbClr val="CE3B37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除变量定义语句外，该算法包括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个可执行语句①、②和③。</a:t>
            </a:r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6199223" y="3909647"/>
            <a:ext cx="4604069" cy="387798"/>
            <a:chOff x="4929190" y="2514317"/>
            <a:chExt cx="4604069" cy="387798"/>
          </a:xfrm>
        </p:grpSpPr>
        <p:sp>
          <p:nvSpPr>
            <p:cNvPr id="11" name="TextBox 10"/>
            <p:cNvSpPr txBox="1"/>
            <p:nvPr/>
          </p:nvSpPr>
          <p:spPr>
            <a:xfrm>
              <a:off x="5601070" y="2514317"/>
              <a:ext cx="3932189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频度为</a:t>
              </a:r>
              <a:r>
                <a:rPr lang="en-US" altLang="zh-CN" i="1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，循环体执行</a:t>
              </a:r>
              <a:r>
                <a:rPr lang="en-US" altLang="zh-CN" i="1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次</a:t>
              </a:r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V="1">
              <a:off x="4929190" y="2689208"/>
              <a:ext cx="684000" cy="0"/>
            </a:xfrm>
            <a:prstGeom prst="line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9"/>
          <p:cNvGrpSpPr/>
          <p:nvPr/>
        </p:nvGrpSpPr>
        <p:grpSpPr>
          <a:xfrm>
            <a:off x="6199223" y="4452395"/>
            <a:ext cx="2743582" cy="387798"/>
            <a:chOff x="4929190" y="3057065"/>
            <a:chExt cx="2743582" cy="387798"/>
          </a:xfrm>
        </p:grpSpPr>
        <p:sp>
          <p:nvSpPr>
            <p:cNvPr id="12" name="TextBox 11"/>
            <p:cNvSpPr txBox="1"/>
            <p:nvPr/>
          </p:nvSpPr>
          <p:spPr>
            <a:xfrm>
              <a:off x="5601070" y="3057065"/>
              <a:ext cx="2071702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频度为</a:t>
              </a:r>
              <a:r>
                <a:rPr lang="en-US" altLang="zh-CN" i="1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i="1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+1)</a:t>
              </a:r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 flipV="1">
              <a:off x="4929190" y="3209924"/>
              <a:ext cx="684000" cy="0"/>
            </a:xfrm>
            <a:prstGeom prst="line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20"/>
          <p:cNvGrpSpPr/>
          <p:nvPr/>
        </p:nvGrpSpPr>
        <p:grpSpPr>
          <a:xfrm>
            <a:off x="6256337" y="5041479"/>
            <a:ext cx="2286016" cy="387798"/>
            <a:chOff x="4929190" y="3658349"/>
            <a:chExt cx="2286016" cy="387798"/>
          </a:xfrm>
        </p:grpSpPr>
        <p:sp>
          <p:nvSpPr>
            <p:cNvPr id="13" name="TextBox 12"/>
            <p:cNvSpPr txBox="1"/>
            <p:nvPr/>
          </p:nvSpPr>
          <p:spPr>
            <a:xfrm>
              <a:off x="5572132" y="3658349"/>
              <a:ext cx="1643074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频度为</a:t>
              </a:r>
              <a:r>
                <a:rPr lang="en-US" altLang="zh-CN" i="1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baseline="3000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 flipV="1">
              <a:off x="4929190" y="3786190"/>
              <a:ext cx="684000" cy="0"/>
            </a:xfrm>
            <a:prstGeom prst="line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21"/>
          <p:cNvGrpSpPr/>
          <p:nvPr/>
        </p:nvGrpSpPr>
        <p:grpSpPr>
          <a:xfrm>
            <a:off x="7399345" y="5020222"/>
            <a:ext cx="3571900" cy="1823242"/>
            <a:chOff x="5379354" y="3929066"/>
            <a:chExt cx="3571900" cy="1823242"/>
          </a:xfrm>
        </p:grpSpPr>
        <p:sp>
          <p:nvSpPr>
            <p:cNvPr id="5" name="TextBox 4"/>
            <p:cNvSpPr txBox="1"/>
            <p:nvPr/>
          </p:nvSpPr>
          <p:spPr>
            <a:xfrm>
              <a:off x="5429255" y="4542772"/>
              <a:ext cx="3041025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所有语句频度之和为：</a:t>
              </a:r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79354" y="4875145"/>
              <a:ext cx="3571900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400"/>
                </a:lnSpc>
              </a:pPr>
              <a:r>
                <a:rPr lang="en-US" altLang="zh-CN" sz="2200">
                  <a:solidFill>
                    <a:srgbClr val="CE3B37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T(</a:t>
              </a:r>
              <a:r>
                <a:rPr lang="en-US" altLang="zh-CN" sz="2200" i="1">
                  <a:solidFill>
                    <a:srgbClr val="CE3B37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200">
                  <a:solidFill>
                    <a:srgbClr val="CE3B37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 = </a:t>
              </a:r>
              <a:r>
                <a:rPr lang="en-US" altLang="zh-CN" sz="2200" i="1">
                  <a:solidFill>
                    <a:srgbClr val="CE3B37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200">
                  <a:solidFill>
                    <a:srgbClr val="CE3B37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+1+</a:t>
              </a:r>
              <a:r>
                <a:rPr lang="en-US" altLang="zh-CN" sz="2200" i="1">
                  <a:solidFill>
                    <a:srgbClr val="CE3B37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200">
                  <a:solidFill>
                    <a:srgbClr val="CE3B37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200" i="1">
                  <a:solidFill>
                    <a:srgbClr val="CE3B37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200">
                  <a:solidFill>
                    <a:srgbClr val="CE3B37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+1)+</a:t>
              </a:r>
              <a:r>
                <a:rPr lang="en-US" altLang="zh-CN" sz="2200" i="1">
                  <a:solidFill>
                    <a:srgbClr val="CE3B37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200" baseline="30000">
                  <a:solidFill>
                    <a:srgbClr val="CE3B37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 </a:t>
              </a:r>
            </a:p>
            <a:p>
              <a:pPr algn="l">
                <a:lnSpc>
                  <a:spcPts val="2400"/>
                </a:lnSpc>
              </a:pPr>
              <a:r>
                <a:rPr lang="en-US" altLang="zh-CN" sz="2200">
                  <a:solidFill>
                    <a:srgbClr val="CE3B37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= 2</a:t>
              </a:r>
              <a:r>
                <a:rPr lang="en-US" altLang="zh-CN" sz="2200" i="1">
                  <a:solidFill>
                    <a:srgbClr val="CE3B37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200" baseline="30000">
                  <a:solidFill>
                    <a:srgbClr val="CE3B37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200">
                  <a:solidFill>
                    <a:srgbClr val="CE3B37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+2</a:t>
              </a:r>
              <a:r>
                <a:rPr lang="en-US" altLang="zh-CN" sz="2200" i="1">
                  <a:solidFill>
                    <a:srgbClr val="CE3B37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200">
                  <a:solidFill>
                    <a:srgbClr val="CE3B37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endParaRPr lang="zh-CN" altLang="en-US" sz="2200">
                <a:solidFill>
                  <a:srgbClr val="CE3B37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下箭头 17"/>
            <p:cNvSpPr/>
            <p:nvPr/>
          </p:nvSpPr>
          <p:spPr>
            <a:xfrm>
              <a:off x="6929454" y="3929066"/>
              <a:ext cx="214314" cy="500066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0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44DA8DA-55DF-4C95-8B2B-965CB9DD0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5362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1.3.2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算法时间复杂度分析 </a:t>
            </a: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E2549216-EEE2-4394-9091-04A22EB9B7EC}"/>
              </a:ext>
            </a:extLst>
          </p:cNvPr>
          <p:cNvSpPr txBox="1"/>
          <p:nvPr/>
        </p:nvSpPr>
        <p:spPr>
          <a:xfrm>
            <a:off x="1055688" y="116632"/>
            <a:ext cx="2736056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1390650" y="2101609"/>
            <a:ext cx="7848600" cy="873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算法中执行时间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是问题规模</a:t>
            </a:r>
            <a:r>
              <a:rPr lang="en-US" altLang="zh-CN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的某个函数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，记作：</a:t>
            </a:r>
            <a:endParaRPr lang="en-US" altLang="zh-CN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T(</a:t>
            </a:r>
            <a:r>
              <a:rPr lang="en-US" altLang="zh-CN" i="1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O(</a:t>
            </a:r>
            <a:r>
              <a:rPr lang="en-US" altLang="zh-CN" i="1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i="1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dirty="0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</a:t>
            </a:r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1390650" y="1497238"/>
            <a:ext cx="5637497" cy="387798"/>
          </a:xfrm>
          <a:prstGeom prst="rect">
            <a:avLst/>
          </a:prstGeom>
          <a:solidFill>
            <a:srgbClr val="F3980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sz="2400" dirty="0">
                <a:sym typeface="Wingdings"/>
              </a:rPr>
              <a:t>  </a:t>
            </a:r>
            <a:r>
              <a:rPr lang="zh-CN" altLang="en-US" sz="2400" dirty="0"/>
              <a:t>算法的执行时间用时间复杂度来表示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65928" y="3103856"/>
            <a:ext cx="10470385" cy="113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记号“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”读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作“</a:t>
            </a:r>
            <a:r>
              <a:rPr lang="zh-CN" altLang="en-US">
                <a:solidFill>
                  <a:srgbClr val="F3980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</a:t>
            </a:r>
            <a:r>
              <a:rPr lang="en-US" altLang="zh-CN">
                <a:solidFill>
                  <a:srgbClr val="F3980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”，它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表示随问题规模</a:t>
            </a:r>
            <a:r>
              <a:rPr lang="en-US" altLang="zh-CN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的增大算法执行时间的增长率和</a:t>
            </a:r>
            <a:r>
              <a:rPr lang="en-US" altLang="zh-CN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rgbClr val="F3980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增长率</a:t>
            </a:r>
            <a:r>
              <a:rPr lang="zh-CN" altLang="en-US">
                <a:solidFill>
                  <a:srgbClr val="F3980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相同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  <a:r>
              <a:rPr lang="zh-CN" altLang="en-US">
                <a:solidFill>
                  <a:srgbClr val="CE3B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趋势分析</a:t>
            </a:r>
            <a:endParaRPr lang="en-US" altLang="zh-CN" dirty="0">
              <a:solidFill>
                <a:srgbClr val="CE3B37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2917009" y="4437111"/>
            <a:ext cx="5915295" cy="2388485"/>
            <a:chOff x="1714480" y="3071810"/>
            <a:chExt cx="6357982" cy="3000396"/>
          </a:xfrm>
        </p:grpSpPr>
        <p:cxnSp>
          <p:nvCxnSpPr>
            <p:cNvPr id="8" name="直接箭头连接符 7"/>
            <p:cNvCxnSpPr/>
            <p:nvPr/>
          </p:nvCxnSpPr>
          <p:spPr>
            <a:xfrm flipV="1">
              <a:off x="1714480" y="5715016"/>
              <a:ext cx="5857916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678629" y="4679165"/>
              <a:ext cx="278608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29322" y="4214818"/>
              <a:ext cx="714380" cy="34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2060"/>
                  </a:solidFill>
                  <a:latin typeface="Consolas" pitchFamily="49" charset="0"/>
                  <a:cs typeface="Consolas" pitchFamily="49" charset="0"/>
                </a:rPr>
                <a:t>T(</a:t>
              </a:r>
              <a:r>
                <a:rPr lang="en-US" altLang="zh-CN" sz="2000" i="1" dirty="0">
                  <a:solidFill>
                    <a:srgbClr val="002060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dirty="0">
                  <a:solidFill>
                    <a:srgbClr val="002060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20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72396" y="5498443"/>
              <a:ext cx="500066" cy="34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879600" y="3175000"/>
              <a:ext cx="4660900" cy="2384173"/>
            </a:xfrm>
            <a:custGeom>
              <a:avLst/>
              <a:gdLst>
                <a:gd name="connsiteX0" fmla="*/ 0 w 4660900"/>
                <a:gd name="connsiteY0" fmla="*/ 2247900 h 2247900"/>
                <a:gd name="connsiteX1" fmla="*/ 1587500 w 4660900"/>
                <a:gd name="connsiteY1" fmla="*/ 2032000 h 2247900"/>
                <a:gd name="connsiteX2" fmla="*/ 2794000 w 4660900"/>
                <a:gd name="connsiteY2" fmla="*/ 1358900 h 2247900"/>
                <a:gd name="connsiteX3" fmla="*/ 4025900 w 4660900"/>
                <a:gd name="connsiteY3" fmla="*/ 635000 h 2247900"/>
                <a:gd name="connsiteX4" fmla="*/ 4660900 w 4660900"/>
                <a:gd name="connsiteY4" fmla="*/ 0 h 2247900"/>
                <a:gd name="connsiteX0" fmla="*/ 0 w 4660900"/>
                <a:gd name="connsiteY0" fmla="*/ 2247900 h 2247900"/>
                <a:gd name="connsiteX1" fmla="*/ 1587500 w 4660900"/>
                <a:gd name="connsiteY1" fmla="*/ 2032000 h 2247900"/>
                <a:gd name="connsiteX2" fmla="*/ 2763838 w 4660900"/>
                <a:gd name="connsiteY2" fmla="*/ 1325570 h 2247900"/>
                <a:gd name="connsiteX3" fmla="*/ 4025900 w 4660900"/>
                <a:gd name="connsiteY3" fmla="*/ 635000 h 2247900"/>
                <a:gd name="connsiteX4" fmla="*/ 4660900 w 4660900"/>
                <a:gd name="connsiteY4" fmla="*/ 0 h 2247900"/>
                <a:gd name="connsiteX0" fmla="*/ 0 w 4660900"/>
                <a:gd name="connsiteY0" fmla="*/ 2247900 h 2247900"/>
                <a:gd name="connsiteX1" fmla="*/ 1587500 w 4660900"/>
                <a:gd name="connsiteY1" fmla="*/ 2032000 h 2247900"/>
                <a:gd name="connsiteX2" fmla="*/ 2763838 w 4660900"/>
                <a:gd name="connsiteY2" fmla="*/ 1325570 h 2247900"/>
                <a:gd name="connsiteX3" fmla="*/ 3978284 w 4660900"/>
                <a:gd name="connsiteY3" fmla="*/ 539752 h 2247900"/>
                <a:gd name="connsiteX4" fmla="*/ 4660900 w 4660900"/>
                <a:gd name="connsiteY4" fmla="*/ 0 h 2247900"/>
                <a:gd name="connsiteX0" fmla="*/ 0 w 4660900"/>
                <a:gd name="connsiteY0" fmla="*/ 2247900 h 2247900"/>
                <a:gd name="connsiteX1" fmla="*/ 1587500 w 4660900"/>
                <a:gd name="connsiteY1" fmla="*/ 2032000 h 2247900"/>
                <a:gd name="connsiteX2" fmla="*/ 1978020 w 4660900"/>
                <a:gd name="connsiteY2" fmla="*/ 1754198 h 2247900"/>
                <a:gd name="connsiteX3" fmla="*/ 2763838 w 4660900"/>
                <a:gd name="connsiteY3" fmla="*/ 1325570 h 2247900"/>
                <a:gd name="connsiteX4" fmla="*/ 3978284 w 4660900"/>
                <a:gd name="connsiteY4" fmla="*/ 539752 h 2247900"/>
                <a:gd name="connsiteX5" fmla="*/ 4660900 w 4660900"/>
                <a:gd name="connsiteY5" fmla="*/ 0 h 2247900"/>
                <a:gd name="connsiteX0" fmla="*/ 0 w 4660900"/>
                <a:gd name="connsiteY0" fmla="*/ 2247900 h 2361685"/>
                <a:gd name="connsiteX1" fmla="*/ 1192202 w 4660900"/>
                <a:gd name="connsiteY1" fmla="*/ 2325702 h 2361685"/>
                <a:gd name="connsiteX2" fmla="*/ 1587500 w 4660900"/>
                <a:gd name="connsiteY2" fmla="*/ 2032000 h 2361685"/>
                <a:gd name="connsiteX3" fmla="*/ 1978020 w 4660900"/>
                <a:gd name="connsiteY3" fmla="*/ 1754198 h 2361685"/>
                <a:gd name="connsiteX4" fmla="*/ 2763838 w 4660900"/>
                <a:gd name="connsiteY4" fmla="*/ 1325570 h 2361685"/>
                <a:gd name="connsiteX5" fmla="*/ 3978284 w 4660900"/>
                <a:gd name="connsiteY5" fmla="*/ 539752 h 2361685"/>
                <a:gd name="connsiteX6" fmla="*/ 4660900 w 4660900"/>
                <a:gd name="connsiteY6" fmla="*/ 0 h 2361685"/>
                <a:gd name="connsiteX0" fmla="*/ 0 w 4660900"/>
                <a:gd name="connsiteY0" fmla="*/ 2247900 h 2361685"/>
                <a:gd name="connsiteX1" fmla="*/ 1192202 w 4660900"/>
                <a:gd name="connsiteY1" fmla="*/ 2325702 h 2361685"/>
                <a:gd name="connsiteX2" fmla="*/ 1587500 w 4660900"/>
                <a:gd name="connsiteY2" fmla="*/ 2032000 h 2361685"/>
                <a:gd name="connsiteX3" fmla="*/ 2120896 w 4660900"/>
                <a:gd name="connsiteY3" fmla="*/ 1611322 h 2361685"/>
                <a:gd name="connsiteX4" fmla="*/ 2763838 w 4660900"/>
                <a:gd name="connsiteY4" fmla="*/ 1325570 h 2361685"/>
                <a:gd name="connsiteX5" fmla="*/ 3978284 w 4660900"/>
                <a:gd name="connsiteY5" fmla="*/ 539752 h 2361685"/>
                <a:gd name="connsiteX6" fmla="*/ 4660900 w 4660900"/>
                <a:gd name="connsiteY6" fmla="*/ 0 h 2361685"/>
                <a:gd name="connsiteX0" fmla="*/ 0 w 4660900"/>
                <a:gd name="connsiteY0" fmla="*/ 2247900 h 2384173"/>
                <a:gd name="connsiteX1" fmla="*/ 1192202 w 4660900"/>
                <a:gd name="connsiteY1" fmla="*/ 2325702 h 2384173"/>
                <a:gd name="connsiteX2" fmla="*/ 1763706 w 4660900"/>
                <a:gd name="connsiteY2" fmla="*/ 1897074 h 2384173"/>
                <a:gd name="connsiteX3" fmla="*/ 2120896 w 4660900"/>
                <a:gd name="connsiteY3" fmla="*/ 1611322 h 2384173"/>
                <a:gd name="connsiteX4" fmla="*/ 2763838 w 4660900"/>
                <a:gd name="connsiteY4" fmla="*/ 1325570 h 2384173"/>
                <a:gd name="connsiteX5" fmla="*/ 3978284 w 4660900"/>
                <a:gd name="connsiteY5" fmla="*/ 539752 h 2384173"/>
                <a:gd name="connsiteX6" fmla="*/ 4660900 w 4660900"/>
                <a:gd name="connsiteY6" fmla="*/ 0 h 2384173"/>
                <a:gd name="connsiteX0" fmla="*/ 0 w 4660900"/>
                <a:gd name="connsiteY0" fmla="*/ 2247900 h 2384173"/>
                <a:gd name="connsiteX1" fmla="*/ 1192202 w 4660900"/>
                <a:gd name="connsiteY1" fmla="*/ 2325702 h 2384173"/>
                <a:gd name="connsiteX2" fmla="*/ 1763706 w 4660900"/>
                <a:gd name="connsiteY2" fmla="*/ 1897074 h 2384173"/>
                <a:gd name="connsiteX3" fmla="*/ 2263772 w 4660900"/>
                <a:gd name="connsiteY3" fmla="*/ 1539884 h 2384173"/>
                <a:gd name="connsiteX4" fmla="*/ 2763838 w 4660900"/>
                <a:gd name="connsiteY4" fmla="*/ 1325570 h 2384173"/>
                <a:gd name="connsiteX5" fmla="*/ 3978284 w 4660900"/>
                <a:gd name="connsiteY5" fmla="*/ 539752 h 2384173"/>
                <a:gd name="connsiteX6" fmla="*/ 4660900 w 4660900"/>
                <a:gd name="connsiteY6" fmla="*/ 0 h 238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60900" h="2384173">
                  <a:moveTo>
                    <a:pt x="0" y="2247900"/>
                  </a:moveTo>
                  <a:cubicBezTo>
                    <a:pt x="195850" y="2231688"/>
                    <a:pt x="898251" y="2384173"/>
                    <a:pt x="1192202" y="2325702"/>
                  </a:cubicBezTo>
                  <a:cubicBezTo>
                    <a:pt x="1486153" y="2267231"/>
                    <a:pt x="1629886" y="1963145"/>
                    <a:pt x="1763706" y="1897074"/>
                  </a:cubicBezTo>
                  <a:cubicBezTo>
                    <a:pt x="2096883" y="1830620"/>
                    <a:pt x="2097083" y="1635135"/>
                    <a:pt x="2263772" y="1539884"/>
                  </a:cubicBezTo>
                  <a:cubicBezTo>
                    <a:pt x="2430461" y="1444633"/>
                    <a:pt x="2478086" y="1492259"/>
                    <a:pt x="2763838" y="1325570"/>
                  </a:cubicBezTo>
                  <a:cubicBezTo>
                    <a:pt x="3049590" y="1158881"/>
                    <a:pt x="3662107" y="760680"/>
                    <a:pt x="3978284" y="539752"/>
                  </a:cubicBezTo>
                  <a:cubicBezTo>
                    <a:pt x="4294461" y="318824"/>
                    <a:pt x="4498975" y="204258"/>
                    <a:pt x="4660900" y="0"/>
                  </a:cubicBezTo>
                </a:path>
              </a:pathLst>
            </a:custGeom>
            <a:ln w="28575">
              <a:solidFill>
                <a:srgbClr val="808000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879600" y="3771900"/>
              <a:ext cx="4978400" cy="1841500"/>
            </a:xfrm>
            <a:custGeom>
              <a:avLst/>
              <a:gdLst>
                <a:gd name="connsiteX0" fmla="*/ 0 w 4978400"/>
                <a:gd name="connsiteY0" fmla="*/ 1841500 h 1841500"/>
                <a:gd name="connsiteX1" fmla="*/ 1168400 w 4978400"/>
                <a:gd name="connsiteY1" fmla="*/ 1689100 h 1841500"/>
                <a:gd name="connsiteX2" fmla="*/ 2400300 w 4978400"/>
                <a:gd name="connsiteY2" fmla="*/ 1384300 h 1841500"/>
                <a:gd name="connsiteX3" fmla="*/ 3619500 w 4978400"/>
                <a:gd name="connsiteY3" fmla="*/ 698500 h 1841500"/>
                <a:gd name="connsiteX4" fmla="*/ 4978400 w 4978400"/>
                <a:gd name="connsiteY4" fmla="*/ 0 h 1841500"/>
                <a:gd name="connsiteX0" fmla="*/ 0 w 4978400"/>
                <a:gd name="connsiteY0" fmla="*/ 1841500 h 1841500"/>
                <a:gd name="connsiteX1" fmla="*/ 1120764 w 4978400"/>
                <a:gd name="connsiteY1" fmla="*/ 1443050 h 1841500"/>
                <a:gd name="connsiteX2" fmla="*/ 2400300 w 4978400"/>
                <a:gd name="connsiteY2" fmla="*/ 1384300 h 1841500"/>
                <a:gd name="connsiteX3" fmla="*/ 3619500 w 4978400"/>
                <a:gd name="connsiteY3" fmla="*/ 698500 h 1841500"/>
                <a:gd name="connsiteX4" fmla="*/ 4978400 w 4978400"/>
                <a:gd name="connsiteY4" fmla="*/ 0 h 1841500"/>
                <a:gd name="connsiteX0" fmla="*/ 0 w 4978400"/>
                <a:gd name="connsiteY0" fmla="*/ 1841500 h 1841500"/>
                <a:gd name="connsiteX1" fmla="*/ 1049326 w 4978400"/>
                <a:gd name="connsiteY1" fmla="*/ 1585926 h 1841500"/>
                <a:gd name="connsiteX2" fmla="*/ 2400300 w 4978400"/>
                <a:gd name="connsiteY2" fmla="*/ 1384300 h 1841500"/>
                <a:gd name="connsiteX3" fmla="*/ 3619500 w 4978400"/>
                <a:gd name="connsiteY3" fmla="*/ 698500 h 1841500"/>
                <a:gd name="connsiteX4" fmla="*/ 4978400 w 4978400"/>
                <a:gd name="connsiteY4" fmla="*/ 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78400" h="1841500">
                  <a:moveTo>
                    <a:pt x="0" y="1841500"/>
                  </a:moveTo>
                  <a:cubicBezTo>
                    <a:pt x="384175" y="1803400"/>
                    <a:pt x="649276" y="1662126"/>
                    <a:pt x="1049326" y="1585926"/>
                  </a:cubicBezTo>
                  <a:cubicBezTo>
                    <a:pt x="1449376" y="1509726"/>
                    <a:pt x="1971938" y="1532204"/>
                    <a:pt x="2400300" y="1384300"/>
                  </a:cubicBezTo>
                  <a:cubicBezTo>
                    <a:pt x="2828662" y="1236396"/>
                    <a:pt x="3189817" y="929217"/>
                    <a:pt x="3619500" y="698500"/>
                  </a:cubicBezTo>
                  <a:cubicBezTo>
                    <a:pt x="4049183" y="467783"/>
                    <a:pt x="4513791" y="233891"/>
                    <a:pt x="4978400" y="0"/>
                  </a:cubicBezTo>
                </a:path>
              </a:pathLst>
            </a:custGeom>
            <a:ln w="28575">
              <a:solidFill>
                <a:srgbClr val="002060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206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3570" y="3071810"/>
              <a:ext cx="714380" cy="34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solidFill>
                    <a:srgbClr val="808000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dirty="0">
                  <a:solidFill>
                    <a:srgbClr val="80800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 dirty="0">
                  <a:solidFill>
                    <a:srgbClr val="808000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dirty="0">
                  <a:solidFill>
                    <a:srgbClr val="808000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2000" dirty="0">
                <a:solidFill>
                  <a:srgbClr val="808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rot="5400000">
              <a:off x="3194582" y="5500702"/>
              <a:ext cx="428628" cy="1588"/>
            </a:xfrm>
            <a:prstGeom prst="straightConnector1">
              <a:avLst/>
            </a:prstGeom>
            <a:ln>
              <a:prstDash val="sysDash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204630" y="5673722"/>
              <a:ext cx="571504" cy="34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1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0E5CE26-41A4-454F-B13A-42738D805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5362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1.3.2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算法时间复杂度分析 </a:t>
            </a: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EB9142D7-78A3-4CA3-AC4B-932048C79FBB}"/>
              </a:ext>
            </a:extLst>
          </p:cNvPr>
          <p:cNvSpPr txBox="1"/>
          <p:nvPr/>
        </p:nvSpPr>
        <p:spPr>
          <a:xfrm>
            <a:off x="1055688" y="116632"/>
            <a:ext cx="2736056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算法分析</a:t>
            </a:r>
          </a:p>
        </p:txBody>
      </p:sp>
      <p:pic>
        <p:nvPicPr>
          <p:cNvPr id="23" name="图片 22" descr="乐高玩具&#10;&#10;低可信度描述已自动生成">
            <a:extLst>
              <a:ext uri="{FF2B5EF4-FFF2-40B4-BE49-F238E27FC236}">
                <a16:creationId xmlns:a16="http://schemas.microsoft.com/office/drawing/2014/main" id="{675EFDE4-8A84-432F-90B2-4F9C75CC462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02720">
            <a:off x="8340068" y="4013938"/>
            <a:ext cx="4479761" cy="30181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185975" y="1484785"/>
            <a:ext cx="7820050" cy="2078454"/>
          </a:xfrm>
          <a:prstGeom prst="rect">
            <a:avLst/>
          </a:prstGeom>
          <a:solidFill>
            <a:schemeClr val="bg1"/>
          </a:solidFill>
          <a:ln>
            <a:solidFill>
              <a:srgbClr val="F3980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ts val="3400"/>
              </a:lnSpc>
            </a:pP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   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“</a:t>
            </a:r>
            <a:r>
              <a:rPr lang="en-US" altLang="zh-CN" sz="2000" dirty="0"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O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”的形式定义为：</a:t>
            </a:r>
          </a:p>
          <a:p>
            <a:pPr algn="just">
              <a:lnSpc>
                <a:spcPts val="3400"/>
              </a:lnSpc>
            </a:pPr>
            <a:r>
              <a:rPr lang="en-US" altLang="zh-CN" sz="200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    T(</a:t>
            </a:r>
            <a:r>
              <a:rPr lang="en-US" altLang="zh-CN" sz="2000" i="1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 = O(</a:t>
            </a:r>
            <a:r>
              <a:rPr lang="en-US" altLang="zh-CN" sz="2000" i="1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))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表示存在一个正的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常数</a:t>
            </a:r>
            <a:r>
              <a:rPr lang="en-US" altLang="zh-CN" sz="2000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c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，使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得当</a:t>
            </a:r>
            <a:r>
              <a:rPr lang="en-US" altLang="zh-CN" sz="2000" i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≥</a:t>
            </a:r>
            <a:r>
              <a:rPr lang="en-US" altLang="zh-CN" sz="2000" i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 sz="2000" baseline="-30000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时都满足：</a:t>
            </a:r>
          </a:p>
          <a:p>
            <a:pPr algn="just">
              <a:lnSpc>
                <a:spcPts val="3400"/>
              </a:lnSpc>
            </a:pP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              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|T(</a:t>
            </a:r>
            <a:r>
              <a:rPr lang="en-US" altLang="zh-CN" sz="2000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)|≤</a:t>
            </a:r>
            <a:r>
              <a:rPr lang="en-US" altLang="zh-CN" sz="2000" i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c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|</a:t>
            </a:r>
            <a:r>
              <a:rPr lang="en-US" altLang="zh-CN" sz="2000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)|      </a:t>
            </a:r>
          </a:p>
        </p:txBody>
      </p:sp>
      <p:grpSp>
        <p:nvGrpSpPr>
          <p:cNvPr id="2" name="组合 19"/>
          <p:cNvGrpSpPr/>
          <p:nvPr/>
        </p:nvGrpSpPr>
        <p:grpSpPr>
          <a:xfrm>
            <a:off x="4799856" y="3661941"/>
            <a:ext cx="2839075" cy="1089665"/>
            <a:chOff x="3189300" y="2571744"/>
            <a:chExt cx="2382832" cy="1089665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 flipV="1">
              <a:off x="4300563" y="2571744"/>
              <a:ext cx="0" cy="360363"/>
            </a:xfrm>
            <a:prstGeom prst="line">
              <a:avLst/>
            </a:prstGeom>
            <a:ln>
              <a:solidFill>
                <a:srgbClr val="F39801"/>
              </a:solidFill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3189300" y="2978145"/>
              <a:ext cx="2382832" cy="68326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f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(</a:t>
              </a:r>
              <a:r>
                <a:rPr lang="en-US" altLang="zh-CN" i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n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)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是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T(</a:t>
              </a:r>
              <a:r>
                <a:rPr lang="en-US" altLang="zh-CN" i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n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)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的</a:t>
              </a:r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上界</a:t>
              </a:r>
            </a:p>
          </p:txBody>
        </p:sp>
      </p:grpSp>
      <p:grpSp>
        <p:nvGrpSpPr>
          <p:cNvPr id="3" name="组合 20"/>
          <p:cNvGrpSpPr/>
          <p:nvPr/>
        </p:nvGrpSpPr>
        <p:grpSpPr>
          <a:xfrm>
            <a:off x="1976877" y="4486016"/>
            <a:ext cx="8856984" cy="839377"/>
            <a:chOff x="-348689" y="3376138"/>
            <a:chExt cx="8856984" cy="839377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3827774" y="3376138"/>
              <a:ext cx="0" cy="360363"/>
            </a:xfrm>
            <a:prstGeom prst="line">
              <a:avLst/>
            </a:prstGeom>
            <a:ln>
              <a:solidFill>
                <a:srgbClr val="F39801"/>
              </a:solidFill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-348689" y="3753850"/>
              <a:ext cx="8856984" cy="46166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这种上界可能很多，通常取最接近的上界，即</a:t>
              </a:r>
              <a:r>
                <a:rPr lang="zh-CN" altLang="en-US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紧凑上界</a:t>
              </a:r>
              <a:endParaRPr lang="zh-CN" altLang="en-US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</p:grpSp>
      <p:grpSp>
        <p:nvGrpSpPr>
          <p:cNvPr id="7" name="组合 18"/>
          <p:cNvGrpSpPr/>
          <p:nvPr/>
        </p:nvGrpSpPr>
        <p:grpSpPr>
          <a:xfrm>
            <a:off x="1866144" y="5489247"/>
            <a:ext cx="5842618" cy="1039011"/>
            <a:chOff x="-627676" y="4787765"/>
            <a:chExt cx="5842618" cy="1039011"/>
          </a:xfrm>
        </p:grpSpPr>
        <p:sp>
          <p:nvSpPr>
            <p:cNvPr id="10" name="TextBox 9"/>
            <p:cNvSpPr txBox="1"/>
            <p:nvPr/>
          </p:nvSpPr>
          <p:spPr>
            <a:xfrm>
              <a:off x="-627676" y="4787765"/>
              <a:ext cx="1928826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大致情况：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71736" y="5143512"/>
              <a:ext cx="857256" cy="2954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lim</a:t>
              </a:r>
              <a:endPara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41207" y="5531310"/>
              <a:ext cx="1087785" cy="2954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i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n 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→ ∞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7554" y="4980992"/>
              <a:ext cx="857256" cy="2954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T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(</a:t>
              </a:r>
              <a:r>
                <a:rPr lang="en-US" altLang="zh-CN" i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n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)</a:t>
              </a:r>
              <a:endPara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57554" y="5500702"/>
              <a:ext cx="857256" cy="2954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f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(</a:t>
              </a:r>
              <a:r>
                <a:rPr lang="en-US" altLang="zh-CN" i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n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)</a:t>
              </a:r>
              <a:endPara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500430" y="532229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071934" y="5214950"/>
              <a:ext cx="1143008" cy="2954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=</a:t>
              </a:r>
              <a:r>
                <a:rPr lang="en-US" altLang="zh-CN" i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 c</a:t>
              </a:r>
              <a:endPara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</p:grpSp>
      <p:sp>
        <p:nvSpPr>
          <p:cNvPr id="20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4C3DA52-53EE-4236-B181-C9E14B9EB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5362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1.3.2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算法时间复杂度分析 </a:t>
            </a: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A5EDB4C0-8085-4954-B2F5-27445D8BCD9E}"/>
              </a:ext>
            </a:extLst>
          </p:cNvPr>
          <p:cNvSpPr txBox="1"/>
          <p:nvPr/>
        </p:nvSpPr>
        <p:spPr>
          <a:xfrm>
            <a:off x="1055688" y="116632"/>
            <a:ext cx="2736056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算法分析</a:t>
            </a:r>
          </a:p>
        </p:txBody>
      </p:sp>
      <p:pic>
        <p:nvPicPr>
          <p:cNvPr id="23" name="图片 22" descr="乐高玩具&#10;&#10;低可信度描述已自动生成">
            <a:extLst>
              <a:ext uri="{FF2B5EF4-FFF2-40B4-BE49-F238E27FC236}">
                <a16:creationId xmlns:a16="http://schemas.microsoft.com/office/drawing/2014/main" id="{E89B4F50-BB67-4D76-AA75-1DD3DC02C96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02720">
            <a:off x="9747868" y="3217034"/>
            <a:ext cx="4888264" cy="32933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5476" y="2589401"/>
            <a:ext cx="857256" cy="3007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lim</a:t>
            </a:r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8592" y="2922082"/>
            <a:ext cx="571504" cy="250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→∞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81294" y="2426881"/>
            <a:ext cx="2139042" cy="3007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baseline="30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-1000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+2</a:t>
            </a:r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4236" y="2852790"/>
            <a:ext cx="357190" cy="3007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i="1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baseline="30000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>
              <a:solidFill>
                <a:srgbClr val="CE3B37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6960096" y="2801448"/>
            <a:ext cx="1872208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052888" y="2638476"/>
            <a:ext cx="571504" cy="3007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0650" y="1708460"/>
            <a:ext cx="14287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CE3B37"/>
                </a:solidFill>
                <a:latin typeface="楷体" pitchFamily="49" charset="-122"/>
                <a:ea typeface="楷体" pitchFamily="49" charset="-122"/>
              </a:rPr>
              <a:t>例如：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19536" y="2567039"/>
            <a:ext cx="4275940" cy="39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T(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)=2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baseline="30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-1000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+2 = O(</a:t>
            </a:r>
            <a:r>
              <a:rPr lang="en-US" altLang="zh-CN" i="1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baseline="30000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95476" y="3946723"/>
            <a:ext cx="857256" cy="3007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lim</a:t>
            </a:r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88592" y="4279404"/>
            <a:ext cx="571504" cy="250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→∞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81294" y="3784203"/>
            <a:ext cx="2139042" cy="3007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baseline="30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-1000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+2</a:t>
            </a:r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4236" y="4210112"/>
            <a:ext cx="357190" cy="3007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i="1">
                <a:solidFill>
                  <a:srgbClr val="F3980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baseline="30000">
                <a:solidFill>
                  <a:srgbClr val="F3980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>
              <a:solidFill>
                <a:srgbClr val="F3980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>
            <a:off x="6960096" y="4158770"/>
            <a:ext cx="1872208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052888" y="3995798"/>
            <a:ext cx="571504" cy="3007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∞</a:t>
            </a:r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19536" y="3924361"/>
            <a:ext cx="4275940" cy="39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T(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)=2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baseline="30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-1000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+2 ≠ O(</a:t>
            </a:r>
            <a:r>
              <a:rPr lang="en-US" altLang="zh-CN" i="1">
                <a:solidFill>
                  <a:srgbClr val="F3980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baseline="30000">
                <a:solidFill>
                  <a:srgbClr val="F3980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95476" y="5161169"/>
            <a:ext cx="857256" cy="3007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lim</a:t>
            </a:r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88592" y="5493850"/>
            <a:ext cx="571504" cy="250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→∞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81294" y="4998649"/>
            <a:ext cx="2139042" cy="3007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baseline="30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-1000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+2</a:t>
            </a:r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4236" y="5424558"/>
            <a:ext cx="357190" cy="3007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i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baseline="3000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直接连接符 24"/>
          <p:cNvCxnSpPr>
            <a:cxnSpLocks/>
          </p:cNvCxnSpPr>
          <p:nvPr/>
        </p:nvCxnSpPr>
        <p:spPr>
          <a:xfrm>
            <a:off x="6960096" y="5373216"/>
            <a:ext cx="1872208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052888" y="5210244"/>
            <a:ext cx="571504" cy="3007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19536" y="5138807"/>
            <a:ext cx="4275940" cy="39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T(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)=2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baseline="30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-1000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+2 ≠ O(</a:t>
            </a:r>
            <a:r>
              <a:rPr lang="en-US" altLang="zh-CN" i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baseline="3000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5B30DBA-2077-401E-A55E-06382A534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5362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1.3.2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算法时间复杂度分析 </a:t>
            </a: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3AAE33D1-415C-4D86-951B-CE6F0DC06663}"/>
              </a:ext>
            </a:extLst>
          </p:cNvPr>
          <p:cNvSpPr txBox="1"/>
          <p:nvPr/>
        </p:nvSpPr>
        <p:spPr>
          <a:xfrm>
            <a:off x="1055688" y="116632"/>
            <a:ext cx="2736056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算法分析</a:t>
            </a:r>
          </a:p>
        </p:txBody>
      </p:sp>
      <p:pic>
        <p:nvPicPr>
          <p:cNvPr id="32" name="图片 31" descr="乐高玩具&#10;&#10;低可信度描述已自动生成">
            <a:extLst>
              <a:ext uri="{FF2B5EF4-FFF2-40B4-BE49-F238E27FC236}">
                <a16:creationId xmlns:a16="http://schemas.microsoft.com/office/drawing/2014/main" id="{0E5163E6-8292-4343-BCF3-6F395427509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29832">
            <a:off x="7781217" y="2118098"/>
            <a:ext cx="8055371" cy="54271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ext Box 2"/>
          <p:cNvSpPr txBox="1">
            <a:spLocks noChangeArrowheads="1"/>
          </p:cNvSpPr>
          <p:nvPr/>
        </p:nvSpPr>
        <p:spPr bwMode="auto">
          <a:xfrm>
            <a:off x="1559495" y="3302145"/>
            <a:ext cx="9576817" cy="113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也就是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只求出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最高阶，忽略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其低阶项和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常系数，这样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既可简化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的计算，又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能比较客观地反映出当</a:t>
            </a:r>
            <a:r>
              <a:rPr lang="en-US" altLang="zh-CN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很大时算法的时间性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能。     </a:t>
            </a:r>
            <a:endParaRPr lang="en-US" altLang="zh-CN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1971" name="AutoShape 3"/>
          <p:cNvSpPr>
            <a:spLocks noChangeArrowheads="1"/>
          </p:cNvSpPr>
          <p:nvPr/>
        </p:nvSpPr>
        <p:spPr bwMode="auto">
          <a:xfrm>
            <a:off x="5951984" y="1746060"/>
            <a:ext cx="3240360" cy="863600"/>
          </a:xfrm>
          <a:prstGeom prst="wedgeRectCallout">
            <a:avLst>
              <a:gd name="adj1" fmla="val -63490"/>
              <a:gd name="adj2" fmla="val 137759"/>
            </a:avLst>
          </a:prstGeom>
          <a:gradFill>
            <a:gsLst>
              <a:gs pos="0">
                <a:srgbClr val="DFE1E0"/>
              </a:gs>
              <a:gs pos="100000">
                <a:srgbClr val="FBFDFC"/>
              </a:gs>
            </a:gsLst>
          </a:gradFill>
          <a:ln>
            <a:solidFill>
              <a:srgbClr val="F3980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ts val="26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本质</a:t>
            </a:r>
            <a:r>
              <a:rPr lang="zh-CN" altLang="en-US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上讲，是一种</a:t>
            </a:r>
            <a:r>
              <a:rPr lang="en-US" altLang="zh-CN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T(</a:t>
            </a:r>
            <a:r>
              <a:rPr lang="en-US" altLang="zh-CN" i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</a:t>
            </a:r>
            <a:r>
              <a:rPr lang="zh-CN" altLang="en-US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最高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数量级的比较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24232" y="5013176"/>
            <a:ext cx="5143536" cy="4616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例如：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i="1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2</a:t>
            </a:r>
            <a:r>
              <a:rPr lang="en-US" altLang="zh-CN" i="1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baseline="30000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+2</a:t>
            </a:r>
            <a:r>
              <a:rPr lang="en-US" altLang="zh-CN" i="1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 = O(</a:t>
            </a:r>
            <a:r>
              <a:rPr lang="en-US" altLang="zh-CN" i="1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baseline="30000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>
              <a:solidFill>
                <a:srgbClr val="CE3B37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D2EA0EA-5C49-4EA5-963A-40A0E28F4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5362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1.3.2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算法时间复杂度分析 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FAF9946F-221D-4FAC-AFAA-D3E4D0BC66EB}"/>
              </a:ext>
            </a:extLst>
          </p:cNvPr>
          <p:cNvSpPr txBox="1"/>
          <p:nvPr/>
        </p:nvSpPr>
        <p:spPr>
          <a:xfrm>
            <a:off x="1055688" y="116632"/>
            <a:ext cx="2736056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算法分析</a:t>
            </a:r>
          </a:p>
        </p:txBody>
      </p:sp>
      <p:pic>
        <p:nvPicPr>
          <p:cNvPr id="11" name="图片 10" descr="乐高玩具&#10;&#10;低可信度描述已自动生成">
            <a:extLst>
              <a:ext uri="{FF2B5EF4-FFF2-40B4-BE49-F238E27FC236}">
                <a16:creationId xmlns:a16="http://schemas.microsoft.com/office/drawing/2014/main" id="{2D329A3A-FBC8-40AE-BEDC-639813201C9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02720">
            <a:off x="8340068" y="4013938"/>
            <a:ext cx="4479761" cy="30181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ext Box 2"/>
          <p:cNvSpPr txBox="1">
            <a:spLocks noChangeArrowheads="1"/>
          </p:cNvSpPr>
          <p:nvPr/>
        </p:nvSpPr>
        <p:spPr bwMode="auto">
          <a:xfrm>
            <a:off x="1413645" y="2348880"/>
            <a:ext cx="9866931" cy="3897569"/>
          </a:xfrm>
          <a:prstGeom prst="rect">
            <a:avLst/>
          </a:prstGeom>
          <a:solidFill>
            <a:schemeClr val="bg1"/>
          </a:solidFill>
          <a:ln>
            <a:solidFill>
              <a:srgbClr val="F3980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 marL="457200" indent="-457200" algn="l">
              <a:lnSpc>
                <a:spcPct val="150000"/>
              </a:lnSpc>
              <a:buClr>
                <a:srgbClr val="F3980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一个没有循环的算法的执行时间与问题规模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无关，记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作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O(1)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，也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称作</a:t>
            </a:r>
            <a:r>
              <a:rPr lang="zh-CN" altLang="en-US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常数阶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。</a:t>
            </a:r>
          </a:p>
          <a:p>
            <a:pPr marL="457200" indent="-457200" algn="l">
              <a:lnSpc>
                <a:spcPct val="150000"/>
              </a:lnSpc>
              <a:buClr>
                <a:srgbClr val="F3980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一个只有一重循环的算法的执行时间与问题规模</a:t>
            </a:r>
            <a:r>
              <a:rPr lang="en-US" altLang="zh-CN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的增长呈线性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增大关系，记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作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O(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，也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称</a:t>
            </a:r>
            <a:r>
              <a:rPr lang="zh-CN" altLang="en-US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线性阶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。</a:t>
            </a:r>
          </a:p>
          <a:p>
            <a:pPr marL="457200" indent="-457200" algn="l">
              <a:lnSpc>
                <a:spcPct val="150000"/>
              </a:lnSpc>
              <a:buClr>
                <a:srgbClr val="F3980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其余常用的算法时间复杂度还有</a:t>
            </a:r>
            <a:r>
              <a:rPr lang="zh-CN" altLang="en-US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平方阶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O(</a:t>
            </a:r>
            <a:r>
              <a:rPr lang="en-US" altLang="zh-CN" i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 baseline="30000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、</a:t>
            </a:r>
            <a:r>
              <a:rPr lang="zh-CN" altLang="en-US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立方阶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O(</a:t>
            </a:r>
            <a:r>
              <a:rPr lang="en-US" altLang="zh-CN" i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 baseline="30000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、</a:t>
            </a:r>
            <a:r>
              <a:rPr lang="zh-CN" altLang="en-US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对数阶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O(</a:t>
            </a:r>
            <a:r>
              <a:rPr lang="en-US" altLang="zh-CN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log</a:t>
            </a:r>
            <a:r>
              <a:rPr lang="en-US" altLang="zh-CN" baseline="-30000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2</a:t>
            </a:r>
            <a:r>
              <a:rPr lang="en-US" altLang="zh-CN" i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、</a:t>
            </a:r>
            <a:r>
              <a:rPr lang="zh-CN" altLang="en-US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指数阶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O(</a:t>
            </a:r>
            <a:r>
              <a:rPr lang="en-US" altLang="zh-CN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2</a:t>
            </a:r>
            <a:r>
              <a:rPr lang="en-US" altLang="zh-CN" i="1" baseline="30000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等。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4029" y="1524426"/>
            <a:ext cx="12858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一般地：</a:t>
            </a:r>
          </a:p>
        </p:txBody>
      </p:sp>
      <p:sp>
        <p:nvSpPr>
          <p:cNvPr id="6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622A71C-A95A-4266-A4DB-CE30B1A9C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5362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1.3.2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算法时间复杂度分析 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7D644171-03B7-47F5-BF99-8A685AC07B51}"/>
              </a:ext>
            </a:extLst>
          </p:cNvPr>
          <p:cNvSpPr txBox="1"/>
          <p:nvPr/>
        </p:nvSpPr>
        <p:spPr>
          <a:xfrm>
            <a:off x="1055688" y="116632"/>
            <a:ext cx="2736056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12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12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12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1079708" y="1426844"/>
            <a:ext cx="10776932" cy="1325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各种不同算法时间复杂度的比较关系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如下：              </a:t>
            </a:r>
            <a:endParaRPr lang="en-US" altLang="zh-CN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O(1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)&lt;O(</a:t>
            </a:r>
            <a:r>
              <a:rPr lang="en-US" altLang="zh-CN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baseline="-30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)&lt;O(</a:t>
            </a:r>
            <a:r>
              <a:rPr lang="en-US" altLang="zh-CN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)&lt;O(</a:t>
            </a:r>
            <a:r>
              <a:rPr lang="en-US" altLang="zh-CN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baseline="-30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)&lt;O(</a:t>
            </a:r>
            <a:r>
              <a:rPr lang="en-US" altLang="zh-CN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baseline="30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)&lt;O(</a:t>
            </a:r>
            <a:r>
              <a:rPr lang="en-US" altLang="zh-CN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baseline="30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)&lt;O(</a:t>
            </a:r>
            <a:r>
              <a:rPr lang="en-US" altLang="zh-CN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i="1" baseline="30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)&lt;O(</a:t>
            </a:r>
            <a:r>
              <a:rPr lang="en-US" altLang="zh-CN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!)</a:t>
            </a:r>
            <a:endParaRPr lang="en-US" altLang="zh-CN" b="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767408" y="3860745"/>
            <a:ext cx="10513168" cy="185243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　</a:t>
            </a: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　算法时间性能比较：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假如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求同一问题有两个算法：</a:t>
            </a:r>
            <a:r>
              <a:rPr lang="en-US" altLang="zh-CN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A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和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B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，如果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算法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A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的平均时间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复杂度为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O(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，而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算法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B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的平均时间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复杂度为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O(</a:t>
            </a:r>
            <a:r>
              <a:rPr lang="en-US" altLang="zh-CN" i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 baseline="30000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　　</a:t>
            </a:r>
            <a:r>
              <a:rPr lang="zh-CN" altLang="en-US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一般</a:t>
            </a: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情况下，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认为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算法</a:t>
            </a:r>
            <a:r>
              <a:rPr lang="en-US" altLang="zh-CN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的时间性能好比算法</a:t>
            </a:r>
            <a:r>
              <a:rPr lang="en-US" altLang="zh-CN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11"/>
          <p:cNvGrpSpPr/>
          <p:nvPr/>
        </p:nvGrpSpPr>
        <p:grpSpPr>
          <a:xfrm>
            <a:off x="8688286" y="2905629"/>
            <a:ext cx="1800202" cy="910276"/>
            <a:chOff x="6447246" y="1701790"/>
            <a:chExt cx="1339464" cy="910276"/>
          </a:xfrm>
        </p:grpSpPr>
        <p:sp>
          <p:nvSpPr>
            <p:cNvPr id="5" name="右大括号 4"/>
            <p:cNvSpPr/>
            <p:nvPr/>
          </p:nvSpPr>
          <p:spPr>
            <a:xfrm rot="5400000">
              <a:off x="7045539" y="1103497"/>
              <a:ext cx="142878" cy="1339463"/>
            </a:xfrm>
            <a:prstGeom prst="rightBrace">
              <a:avLst/>
            </a:prstGeom>
            <a:ln>
              <a:solidFill>
                <a:srgbClr val="F39801"/>
              </a:solidFill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15140" y="1928802"/>
              <a:ext cx="1071570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指数阶</a:t>
              </a:r>
            </a:p>
          </p:txBody>
        </p:sp>
      </p:grpSp>
      <p:grpSp>
        <p:nvGrpSpPr>
          <p:cNvPr id="3" name="组合 10"/>
          <p:cNvGrpSpPr/>
          <p:nvPr/>
        </p:nvGrpSpPr>
        <p:grpSpPr>
          <a:xfrm>
            <a:off x="1991543" y="2937646"/>
            <a:ext cx="6552728" cy="878259"/>
            <a:chOff x="627170" y="1714490"/>
            <a:chExt cx="4875643" cy="878259"/>
          </a:xfrm>
        </p:grpSpPr>
        <p:sp>
          <p:nvSpPr>
            <p:cNvPr id="7" name="右大括号 6"/>
            <p:cNvSpPr/>
            <p:nvPr/>
          </p:nvSpPr>
          <p:spPr>
            <a:xfrm rot="5400000">
              <a:off x="3035187" y="-693527"/>
              <a:ext cx="59610" cy="4875643"/>
            </a:xfrm>
            <a:prstGeom prst="rightBrace">
              <a:avLst/>
            </a:prstGeom>
            <a:ln>
              <a:solidFill>
                <a:srgbClr val="F39801"/>
              </a:solidFill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00744" y="1909485"/>
              <a:ext cx="1357322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多项式阶</a:t>
              </a:r>
            </a:p>
          </p:txBody>
        </p:sp>
      </p:grpSp>
      <p:sp>
        <p:nvSpPr>
          <p:cNvPr id="12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D422883-FC5C-4D8D-BA43-B25DF2078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5362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1.3.2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算法时间复杂度分析 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55086DD6-F08B-49C8-A585-466E41095A20}"/>
              </a:ext>
            </a:extLst>
          </p:cNvPr>
          <p:cNvSpPr txBox="1"/>
          <p:nvPr/>
        </p:nvSpPr>
        <p:spPr>
          <a:xfrm>
            <a:off x="1055688" y="116632"/>
            <a:ext cx="2736056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算法分析</a:t>
            </a:r>
          </a:p>
        </p:txBody>
      </p:sp>
      <p:pic>
        <p:nvPicPr>
          <p:cNvPr id="15" name="图片 14" descr="乐高玩具&#10;&#10;低可信度描述已自动生成">
            <a:extLst>
              <a:ext uri="{FF2B5EF4-FFF2-40B4-BE49-F238E27FC236}">
                <a16:creationId xmlns:a16="http://schemas.microsoft.com/office/drawing/2014/main" id="{28D21EED-E21D-48D6-AC01-9C14347D9A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02720">
            <a:off x="8340068" y="4013938"/>
            <a:ext cx="4479761" cy="30181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21877" y="2158180"/>
            <a:ext cx="8338619" cy="182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某算法的时间复杂度为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O(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 baseline="30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2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，表明该算法的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（  ）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。</a:t>
            </a: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algn="l"/>
            <a:endParaRPr lang="zh-CN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A.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问题规模是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 baseline="30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2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			B.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执行时间等于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 baseline="30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2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 </a:t>
            </a:r>
            <a:endParaRPr lang="zh-CN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C.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执行时间与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 baseline="30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2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成正比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		D.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问题规模与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 baseline="30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2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成正比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73782" y="4806919"/>
            <a:ext cx="149624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答：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4" name="Text Box 23">
            <a:extLst>
              <a:ext uri="{FF2B5EF4-FFF2-40B4-BE49-F238E27FC236}">
                <a16:creationId xmlns:a16="http://schemas.microsoft.com/office/drawing/2014/main" id="{464DD88D-012A-47F8-97AF-2D4E27F021A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271464" y="1555269"/>
            <a:ext cx="915747" cy="3937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sz="2400">
                <a:solidFill>
                  <a:srgbClr val="CE3B37"/>
                </a:solidFill>
              </a:rPr>
              <a:t>示例</a:t>
            </a:r>
          </a:p>
        </p:txBody>
      </p:sp>
      <p:sp>
        <p:nvSpPr>
          <p:cNvPr id="85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ED8B87F-E019-47E9-BAB7-CC985F875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5362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1.3.2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算法时间复杂度分析 </a:t>
            </a:r>
          </a:p>
        </p:txBody>
      </p:sp>
      <p:sp>
        <p:nvSpPr>
          <p:cNvPr id="86" name="TextBox 3">
            <a:extLst>
              <a:ext uri="{FF2B5EF4-FFF2-40B4-BE49-F238E27FC236}">
                <a16:creationId xmlns:a16="http://schemas.microsoft.com/office/drawing/2014/main" id="{CDA31C61-668F-44EB-B7E0-B1B16E743654}"/>
              </a:ext>
            </a:extLst>
          </p:cNvPr>
          <p:cNvSpPr txBox="1"/>
          <p:nvPr/>
        </p:nvSpPr>
        <p:spPr>
          <a:xfrm>
            <a:off x="1055688" y="116632"/>
            <a:ext cx="2736056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算法分析</a:t>
            </a:r>
          </a:p>
        </p:txBody>
      </p:sp>
      <p:pic>
        <p:nvPicPr>
          <p:cNvPr id="4" name="图片 3" descr="图片包含 游戏机, 灯光, 灯&#10;&#10;描述已自动生成">
            <a:extLst>
              <a:ext uri="{FF2B5EF4-FFF2-40B4-BE49-F238E27FC236}">
                <a16:creationId xmlns:a16="http://schemas.microsoft.com/office/drawing/2014/main" id="{6AEE8A83-438F-4BB9-A4B3-EAA4A8A2FD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2212750"/>
            <a:ext cx="4777426" cy="477742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0991" y="2212750"/>
            <a:ext cx="8194242" cy="135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下面几种算法时间复杂度中，时间复杂度最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高</a:t>
            </a:r>
            <a:r>
              <a:rPr lang="zh-CN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的是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endParaRPr lang="zh-CN" altLang="zh-CN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A.O(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baseline="-25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  B.O(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baseline="30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     C.O(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	   D.O(2</a:t>
            </a:r>
            <a:r>
              <a:rPr lang="en-US" altLang="zh-CN" i="1" baseline="30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zh-CN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87211" y="4226435"/>
            <a:ext cx="14287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答：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85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A2F1D66-2F04-4470-A394-4E4F920DC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5362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1.3.2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算法时间复杂度分析 </a:t>
            </a:r>
          </a:p>
        </p:txBody>
      </p:sp>
      <p:sp>
        <p:nvSpPr>
          <p:cNvPr id="86" name="TextBox 3">
            <a:extLst>
              <a:ext uri="{FF2B5EF4-FFF2-40B4-BE49-F238E27FC236}">
                <a16:creationId xmlns:a16="http://schemas.microsoft.com/office/drawing/2014/main" id="{6FDF209E-08F5-4D94-8BA4-585ACF8C7BAF}"/>
              </a:ext>
            </a:extLst>
          </p:cNvPr>
          <p:cNvSpPr txBox="1"/>
          <p:nvPr/>
        </p:nvSpPr>
        <p:spPr>
          <a:xfrm>
            <a:off x="1055688" y="116632"/>
            <a:ext cx="2736056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算法分析</a:t>
            </a:r>
          </a:p>
        </p:txBody>
      </p:sp>
      <p:sp>
        <p:nvSpPr>
          <p:cNvPr id="87" name="Text Box 23">
            <a:extLst>
              <a:ext uri="{FF2B5EF4-FFF2-40B4-BE49-F238E27FC236}">
                <a16:creationId xmlns:a16="http://schemas.microsoft.com/office/drawing/2014/main" id="{577D49A4-EE80-48C2-A6B0-1EFF39DDFC3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271464" y="1555269"/>
            <a:ext cx="915747" cy="3937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sz="2400">
                <a:solidFill>
                  <a:srgbClr val="CE3B37"/>
                </a:solidFill>
              </a:rPr>
              <a:t>示例</a:t>
            </a:r>
          </a:p>
        </p:txBody>
      </p:sp>
      <p:pic>
        <p:nvPicPr>
          <p:cNvPr id="88" name="图片 87" descr="图片包含 游戏机, 灯光, 灯&#10;&#10;描述已自动生成">
            <a:extLst>
              <a:ext uri="{FF2B5EF4-FFF2-40B4-BE49-F238E27FC236}">
                <a16:creationId xmlns:a16="http://schemas.microsoft.com/office/drawing/2014/main" id="{A77974FF-8C78-43BF-B3AE-2A22FC99AF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2212750"/>
            <a:ext cx="4777426" cy="47774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 descr="新闻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4223792" y="2078302"/>
            <a:ext cx="4594234" cy="523220"/>
          </a:xfrm>
          <a:prstGeom prst="rect">
            <a:avLst/>
          </a:prstGeom>
          <a:solidFill>
            <a:srgbClr val="F39801"/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>
                  <a:noFill/>
                </a:ln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1.1 </a:t>
            </a:r>
            <a:r>
              <a:rPr lang="zh-CN" altLang="en-US" sz="2800" spc="50">
                <a:ln w="11430">
                  <a:noFill/>
                </a:ln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什</a:t>
            </a:r>
            <a:r>
              <a:rPr lang="zh-CN" altLang="en-US" sz="2800" spc="50" dirty="0">
                <a:ln w="11430">
                  <a:noFill/>
                </a:ln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么是数据结构</a:t>
            </a:r>
          </a:p>
        </p:txBody>
      </p:sp>
      <p:sp>
        <p:nvSpPr>
          <p:cNvPr id="12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223792" y="3050205"/>
            <a:ext cx="4594234" cy="523220"/>
          </a:xfrm>
          <a:prstGeom prst="rect">
            <a:avLst/>
          </a:prstGeom>
          <a:solidFill>
            <a:srgbClr val="DFE1E0"/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1.2 </a:t>
            </a:r>
            <a:r>
              <a:rPr lang="zh-CN" altLang="en-US" sz="2800" spc="5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</a:t>
            </a:r>
            <a:r>
              <a:rPr lang="zh-CN" altLang="en-US" sz="2800" spc="50" dirty="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法及其描述 </a:t>
            </a:r>
          </a:p>
        </p:txBody>
      </p:sp>
      <p:sp>
        <p:nvSpPr>
          <p:cNvPr id="13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223792" y="4022108"/>
            <a:ext cx="4594234" cy="523220"/>
          </a:xfrm>
          <a:prstGeom prst="rect">
            <a:avLst/>
          </a:prstGeom>
          <a:solidFill>
            <a:srgbClr val="F39801"/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>
                  <a:noFill/>
                </a:ln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1.3 </a:t>
            </a:r>
            <a:r>
              <a:rPr lang="zh-CN" altLang="en-US" sz="2800" spc="50">
                <a:ln w="11430">
                  <a:noFill/>
                </a:ln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算法分析</a:t>
            </a:r>
            <a:endParaRPr lang="zh-CN" altLang="en-US" sz="2800" spc="50" dirty="0">
              <a:ln w="11430">
                <a:noFill/>
              </a:ln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4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223792" y="4994012"/>
            <a:ext cx="4570160" cy="523220"/>
          </a:xfrm>
          <a:prstGeom prst="rect">
            <a:avLst/>
          </a:prstGeom>
          <a:solidFill>
            <a:srgbClr val="DFE1E0"/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微软雅黑" pitchFamily="34" charset="-122"/>
              </a:rPr>
              <a:t>1.4 </a:t>
            </a:r>
            <a:r>
              <a:rPr lang="zh-CN" altLang="en-US" sz="2800" spc="5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微软雅黑" pitchFamily="34" charset="-122"/>
              </a:rPr>
              <a:t>数据结构</a:t>
            </a:r>
            <a:r>
              <a:rPr lang="en-US" altLang="zh-CN" sz="2800" spc="5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微软雅黑" pitchFamily="34" charset="-122"/>
              </a:rPr>
              <a:t>+</a:t>
            </a:r>
            <a:r>
              <a:rPr lang="zh-CN" altLang="en-US" sz="2800" spc="5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微软雅黑" pitchFamily="34" charset="-122"/>
              </a:rPr>
              <a:t>算法</a:t>
            </a:r>
            <a:r>
              <a:rPr lang="en-US" altLang="zh-CN" sz="2800" spc="5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微软雅黑" pitchFamily="34" charset="-122"/>
              </a:rPr>
              <a:t>=</a:t>
            </a:r>
            <a:r>
              <a:rPr lang="zh-CN" altLang="en-US" sz="2800" spc="5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微软雅黑" pitchFamily="34" charset="-122"/>
              </a:rPr>
              <a:t>程序</a:t>
            </a:r>
            <a:endParaRPr lang="zh-CN" altLang="en-US" sz="2800" spc="50" dirty="0">
              <a:ln w="1143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167642" y="836712"/>
            <a:ext cx="1482451" cy="1346106"/>
            <a:chOff x="520608" y="500043"/>
            <a:chExt cx="1482451" cy="1346106"/>
          </a:xfrm>
          <a:gradFill>
            <a:gsLst>
              <a:gs pos="0">
                <a:srgbClr val="F39801"/>
              </a:gs>
              <a:gs pos="100000">
                <a:srgbClr val="FC9A48"/>
              </a:gs>
            </a:gsLst>
            <a:lin ang="16200000" scaled="1"/>
          </a:gradFill>
        </p:grpSpPr>
        <p:grpSp>
          <p:nvGrpSpPr>
            <p:cNvPr id="17" name="组合 79"/>
            <p:cNvGrpSpPr>
              <a:grpSpLocks/>
            </p:cNvGrpSpPr>
            <p:nvPr/>
          </p:nvGrpSpPr>
          <p:grpSpPr bwMode="auto">
            <a:xfrm>
              <a:off x="639103" y="500043"/>
              <a:ext cx="1289687" cy="1346106"/>
              <a:chOff x="6372294" y="2488774"/>
              <a:chExt cx="2520450" cy="2513016"/>
            </a:xfrm>
            <a:grpFill/>
          </p:grpSpPr>
          <p:sp>
            <p:nvSpPr>
              <p:cNvPr id="20" name="任意多边形 82"/>
              <p:cNvSpPr/>
              <p:nvPr/>
            </p:nvSpPr>
            <p:spPr>
              <a:xfrm rot="3738964">
                <a:off x="6379728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>
                <a:outerShdw blurRad="127000" dist="63500" dir="7380000" sx="102000" sy="102000" algn="tr" rotWithShape="0">
                  <a:prstClr val="black">
                    <a:alpha val="39000"/>
                  </a:prst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"/>
                  <a:ea typeface="宋体"/>
                </a:endParaRPr>
              </a:p>
            </p:txBody>
          </p:sp>
          <p:sp>
            <p:nvSpPr>
              <p:cNvPr id="21" name="任意多边形 83"/>
              <p:cNvSpPr/>
              <p:nvPr/>
            </p:nvSpPr>
            <p:spPr>
              <a:xfrm rot="16377237">
                <a:off x="6372293" y="2510364"/>
                <a:ext cx="2476802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solidFill>
                <a:srgbClr val="F39801"/>
              </a:soli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" name="文本框 20"/>
            <p:cNvSpPr txBox="1">
              <a:spLocks noChangeArrowheads="1"/>
            </p:cNvSpPr>
            <p:nvPr/>
          </p:nvSpPr>
          <p:spPr bwMode="auto">
            <a:xfrm>
              <a:off x="520608" y="1243969"/>
              <a:ext cx="1482451" cy="33855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1600" dirty="0">
                  <a:solidFill>
                    <a:schemeClr val="bg1"/>
                  </a:solidFill>
                </a:rPr>
                <a:t>CONTENTS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9" name="文本框 20"/>
            <p:cNvSpPr txBox="1">
              <a:spLocks noChangeArrowheads="1"/>
            </p:cNvSpPr>
            <p:nvPr/>
          </p:nvSpPr>
          <p:spPr bwMode="auto">
            <a:xfrm>
              <a:off x="830365" y="750133"/>
              <a:ext cx="862938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contourClr>
                  <a:srgbClr val="DDDDDD"/>
                </a:contourClr>
              </a:sp3d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pc="150" dirty="0">
                  <a:ln w="11430"/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提纲</a:t>
              </a:r>
            </a:p>
          </p:txBody>
        </p:sp>
      </p:grp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8789B57D-EA10-41EB-8A82-71B7246E31F2}"/>
              </a:ext>
            </a:extLst>
          </p:cNvPr>
          <p:cNvSpPr/>
          <p:nvPr/>
        </p:nvSpPr>
        <p:spPr>
          <a:xfrm rot="5400000">
            <a:off x="3114635" y="4067199"/>
            <a:ext cx="523220" cy="398950"/>
          </a:xfrm>
          <a:prstGeom prst="triangle">
            <a:avLst/>
          </a:prstGeom>
          <a:solidFill>
            <a:srgbClr val="F39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04B5F559-5A88-49E1-AE77-1B9708DA50F2}"/>
              </a:ext>
            </a:extLst>
          </p:cNvPr>
          <p:cNvSpPr txBox="1"/>
          <p:nvPr/>
        </p:nvSpPr>
        <p:spPr>
          <a:xfrm>
            <a:off x="1055688" y="116632"/>
            <a:ext cx="2362466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 绪论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1026"/>
          <p:cNvSpPr txBox="1">
            <a:spLocks noChangeArrowheads="1"/>
          </p:cNvSpPr>
          <p:nvPr/>
        </p:nvSpPr>
        <p:spPr bwMode="auto">
          <a:xfrm>
            <a:off x="2456082" y="2349103"/>
            <a:ext cx="81439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600"/>
              </a:lnSpc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算法中的</a:t>
            </a: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基本操作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一般是最深层循环内的</a:t>
            </a:r>
            <a:r>
              <a:rPr lang="zh-CN" altLang="en-US"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原操作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。</a:t>
            </a: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algn="just">
              <a:lnSpc>
                <a:spcPts val="3600"/>
              </a:lnSpc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算法执行时间大致 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= </a:t>
            </a: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基本</a:t>
            </a:r>
            <a:r>
              <a:rPr lang="zh-CN" altLang="en-US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操作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所需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的时间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×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其运算次数。     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416050" y="1524589"/>
            <a:ext cx="3887787" cy="387798"/>
          </a:xfrm>
          <a:prstGeom prst="rect">
            <a:avLst/>
          </a:prstGeom>
          <a:solidFill>
            <a:srgbClr val="F3980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sz="2400"/>
              <a:t>简化</a:t>
            </a:r>
            <a:r>
              <a:rPr lang="zh-CN" altLang="en-US" sz="2400" dirty="0"/>
              <a:t>的算法时间复杂度分析</a:t>
            </a:r>
          </a:p>
        </p:txBody>
      </p:sp>
      <p:grpSp>
        <p:nvGrpSpPr>
          <p:cNvPr id="2" name="组合 8"/>
          <p:cNvGrpSpPr/>
          <p:nvPr/>
        </p:nvGrpSpPr>
        <p:grpSpPr>
          <a:xfrm>
            <a:off x="2207568" y="3717032"/>
            <a:ext cx="8143932" cy="1740474"/>
            <a:chOff x="-32" y="2539937"/>
            <a:chExt cx="8143932" cy="1740474"/>
          </a:xfrm>
        </p:grpSpPr>
        <p:sp>
          <p:nvSpPr>
            <p:cNvPr id="5" name="TextBox 4"/>
            <p:cNvSpPr txBox="1"/>
            <p:nvPr/>
          </p:nvSpPr>
          <p:spPr>
            <a:xfrm>
              <a:off x="-32" y="3892613"/>
              <a:ext cx="8143932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 在算法分析时，计算</a:t>
              </a:r>
              <a:r>
                <a:rPr lang="en-US" altLang="zh-CN" i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T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(</a:t>
              </a:r>
              <a:r>
                <a:rPr lang="en-US" altLang="zh-CN" i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n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)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时仅仅考虑</a:t>
              </a:r>
              <a:r>
                <a:rPr lang="zh-CN" altLang="en-US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基本操作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的运算次数。</a:t>
              </a:r>
            </a:p>
          </p:txBody>
        </p:sp>
        <p:sp>
          <p:nvSpPr>
            <p:cNvPr id="6" name="下箭头 5"/>
            <p:cNvSpPr/>
            <p:nvPr/>
          </p:nvSpPr>
          <p:spPr>
            <a:xfrm>
              <a:off x="3778950" y="2539937"/>
              <a:ext cx="365170" cy="1032837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4810" y="2668558"/>
              <a:ext cx="1000132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转化</a:t>
              </a:r>
            </a:p>
          </p:txBody>
        </p:sp>
      </p:grpSp>
      <p:sp>
        <p:nvSpPr>
          <p:cNvPr id="10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F5BBC03-A1E2-48A6-AC4B-0619A52AE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5362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1.3.2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算法时间复杂度分析 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D87BDC4-443B-41F4-9E1D-E428778F0426}"/>
              </a:ext>
            </a:extLst>
          </p:cNvPr>
          <p:cNvSpPr txBox="1"/>
          <p:nvPr/>
        </p:nvSpPr>
        <p:spPr>
          <a:xfrm>
            <a:off x="1055688" y="116632"/>
            <a:ext cx="2736056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算法分析</a:t>
            </a:r>
          </a:p>
        </p:txBody>
      </p:sp>
      <p:pic>
        <p:nvPicPr>
          <p:cNvPr id="13" name="图片 12" descr="乐高玩具&#10;&#10;低可信度描述已自动生成">
            <a:extLst>
              <a:ext uri="{FF2B5EF4-FFF2-40B4-BE49-F238E27FC236}">
                <a16:creationId xmlns:a16="http://schemas.microsoft.com/office/drawing/2014/main" id="{D6C4A675-D524-4CD7-8A89-8048B1F751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29832">
            <a:off x="8164314" y="1747030"/>
            <a:ext cx="8055371" cy="54271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423592" y="2289005"/>
            <a:ext cx="7344816" cy="3512651"/>
          </a:xfrm>
          <a:prstGeom prst="rect">
            <a:avLst/>
          </a:prstGeom>
          <a:solidFill>
            <a:srgbClr val="F2F2F2"/>
          </a:solidFill>
          <a:ln w="22225">
            <a:solidFill>
              <a:schemeClr val="accent6">
                <a:shade val="95000"/>
                <a:satMod val="10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MAX   20    </a:t>
            </a:r>
            <a:r>
              <a:rPr lang="en-US" altLang="zh-CN" sz="18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定义最大的方阶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matrixadd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A[MAX][MAX]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B[MAX][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MAX]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C[MAX][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MAX])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just">
              <a:lnSpc>
                <a:spcPct val="100000"/>
              </a:lnSpc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</a:p>
          <a:p>
            <a:pPr algn="just">
              <a:lnSpc>
                <a:spcPct val="100000"/>
              </a:lnSpc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</a:t>
            </a:r>
            <a:r>
              <a:rPr lang="en-US" altLang="zh-CN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C[i</a:t>
            </a:r>
            <a:r>
              <a:rPr lang="en-US" altLang="zh-CN" sz="1800" dirty="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][j]=A[</a:t>
            </a:r>
            <a:r>
              <a:rPr lang="en-US" altLang="zh-CN" sz="1800" dirty="0" err="1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][j]+B[</a:t>
            </a:r>
            <a:r>
              <a:rPr lang="en-US" altLang="zh-CN" sz="1800" dirty="0" err="1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][j]; 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36195" name="AutoShape 3"/>
          <p:cNvSpPr>
            <a:spLocks/>
          </p:cNvSpPr>
          <p:nvPr/>
        </p:nvSpPr>
        <p:spPr bwMode="auto">
          <a:xfrm>
            <a:off x="5273347" y="6056561"/>
            <a:ext cx="1570050" cy="484205"/>
          </a:xfrm>
          <a:prstGeom prst="borderCallout2">
            <a:avLst>
              <a:gd name="adj1" fmla="val 21556"/>
              <a:gd name="adj2" fmla="val -4597"/>
              <a:gd name="adj3" fmla="val 21556"/>
              <a:gd name="adj4" fmla="val -4597"/>
              <a:gd name="adj5" fmla="val -154185"/>
              <a:gd name="adj6" fmla="val -11865"/>
            </a:avLst>
          </a:prstGeom>
          <a:gradFill>
            <a:gsLst>
              <a:gs pos="0">
                <a:srgbClr val="FBFDFC"/>
              </a:gs>
              <a:gs pos="100000">
                <a:srgbClr val="DFE1E0"/>
              </a:gs>
            </a:gsLst>
          </a:gradFill>
          <a:ln w="38100">
            <a:solidFill>
              <a:srgbClr val="F3980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ts val="25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基本操作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271464" y="1633990"/>
            <a:ext cx="10297143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1.6】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求两个</a:t>
            </a:r>
            <a:r>
              <a:rPr lang="en-US" altLang="zh-CN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阶方阵的相加</a:t>
            </a:r>
            <a:r>
              <a:rPr lang="en-US" altLang="zh-CN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算法如下，分析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其时间复杂度。</a:t>
            </a:r>
          </a:p>
        </p:txBody>
      </p:sp>
      <p:sp>
        <p:nvSpPr>
          <p:cNvPr id="8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BA0E017-EB33-465B-BBCE-CBB83987F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5362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1.3.2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算法时间复杂度分析 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105324D0-E1FF-4436-9965-30D6AFF6D133}"/>
              </a:ext>
            </a:extLst>
          </p:cNvPr>
          <p:cNvSpPr txBox="1"/>
          <p:nvPr/>
        </p:nvSpPr>
        <p:spPr>
          <a:xfrm>
            <a:off x="1055688" y="116632"/>
            <a:ext cx="2736056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算法分析</a:t>
            </a:r>
          </a:p>
        </p:txBody>
      </p:sp>
      <p:pic>
        <p:nvPicPr>
          <p:cNvPr id="11" name="图片 10" descr="乐高玩具&#10;&#10;低可信度描述已自动生成">
            <a:extLst>
              <a:ext uri="{FF2B5EF4-FFF2-40B4-BE49-F238E27FC236}">
                <a16:creationId xmlns:a16="http://schemas.microsoft.com/office/drawing/2014/main" id="{E82FA1B5-1B3C-4B4E-BD5D-BE8DACFACD7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29832">
            <a:off x="8164314" y="1747030"/>
            <a:ext cx="8055371" cy="54271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786956"/>
              </p:ext>
            </p:extLst>
          </p:nvPr>
        </p:nvGraphicFramePr>
        <p:xfrm>
          <a:off x="6096000" y="5877272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name="公式" r:id="rId3" imgW="114120" imgH="215640" progId="">
                  <p:embed/>
                </p:oleObj>
              </mc:Choice>
              <mc:Fallback>
                <p:oleObj name="公式" r:id="rId3" imgW="114120" imgH="215640" progId="">
                  <p:embed/>
                  <p:pic>
                    <p:nvPicPr>
                      <p:cNvPr id="317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877272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Text Box 2053"/>
          <p:cNvSpPr txBox="1">
            <a:spLocks noChangeArrowheads="1"/>
          </p:cNvSpPr>
          <p:nvPr/>
        </p:nvSpPr>
        <p:spPr bwMode="auto">
          <a:xfrm>
            <a:off x="1434872" y="6395493"/>
            <a:ext cx="9720658" cy="38779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这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种简化的时间复杂度分析方法得到的</a:t>
            </a: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结果相同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，但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分析过程更简单。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930250" y="1381713"/>
            <a:ext cx="6331500" cy="24118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3980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just"/>
            <a:r>
              <a:rPr lang="en-US" altLang="zh-CN" sz="16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matrixadd</a:t>
            </a:r>
            <a:r>
              <a:rPr lang="en-US" altLang="zh-CN" sz="16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6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</a:t>
            </a:r>
            <a:r>
              <a:rPr lang="zh-CN" altLang="en-US" sz="16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6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A[MAX][</a:t>
            </a:r>
            <a:r>
              <a:rPr lang="en-US" altLang="zh-CN" sz="16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MAX]</a:t>
            </a:r>
            <a:r>
              <a:rPr lang="zh-CN" altLang="en-US" sz="16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6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B[MAX][</a:t>
            </a:r>
            <a:r>
              <a:rPr lang="en-US" altLang="zh-CN" sz="16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MAX]</a:t>
            </a:r>
            <a:r>
              <a:rPr lang="zh-CN" altLang="en-US" sz="16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16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/>
            <a:r>
              <a:rPr lang="en-US" altLang="zh-CN" sz="16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6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C[MAX][MAX])</a:t>
            </a:r>
          </a:p>
          <a:p>
            <a:pPr algn="just"/>
            <a:r>
              <a:rPr lang="en-US" altLang="zh-CN" sz="16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lang="zh-CN" altLang="en-US" sz="16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6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/>
            <a:r>
              <a:rPr lang="en-US" altLang="zh-CN" sz="16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lang="en-US" altLang="zh-CN" sz="16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6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6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6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6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just"/>
            <a:r>
              <a:rPr lang="en-US" altLang="zh-CN" sz="16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</a:t>
            </a:r>
            <a:r>
              <a:rPr lang="en-US" altLang="zh-CN" sz="16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16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lang="en-US" altLang="zh-CN" sz="16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6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6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</a:p>
          <a:p>
            <a:pPr algn="just"/>
            <a:r>
              <a:rPr lang="en-US" altLang="zh-CN" sz="16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</a:t>
            </a:r>
            <a:r>
              <a:rPr lang="en-US" altLang="zh-CN" sz="16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C[i</a:t>
            </a:r>
            <a:r>
              <a:rPr lang="en-US" altLang="zh-CN" sz="1600" dirty="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][j]=A[</a:t>
            </a:r>
            <a:r>
              <a:rPr lang="en-US" altLang="zh-CN" sz="1600" dirty="0" err="1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][j]+B[</a:t>
            </a:r>
            <a:r>
              <a:rPr lang="en-US" altLang="zh-CN" sz="1600" dirty="0" err="1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][j]; </a:t>
            </a:r>
          </a:p>
          <a:p>
            <a:pPr algn="just"/>
            <a:r>
              <a:rPr lang="en-US" altLang="zh-CN" sz="16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2374383" y="3961366"/>
            <a:ext cx="8114106" cy="2433680"/>
            <a:chOff x="1849151" y="3116940"/>
            <a:chExt cx="8114106" cy="2433680"/>
          </a:xfrm>
        </p:grpSpPr>
        <p:sp>
          <p:nvSpPr>
            <p:cNvPr id="31746" name="Text Box 2"/>
            <p:cNvSpPr txBox="1">
              <a:spLocks noChangeArrowheads="1"/>
            </p:cNvSpPr>
            <p:nvPr/>
          </p:nvSpPr>
          <p:spPr bwMode="auto">
            <a:xfrm>
              <a:off x="1849151" y="3116940"/>
              <a:ext cx="8114106" cy="2433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b="0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zh-CN" altLang="en-US" b="0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　</a:t>
              </a:r>
              <a:r>
                <a:rPr lang="zh-CN" altLang="en-US" dirty="0">
                  <a:solidFill>
                    <a:srgbClr val="CE3B37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解</a:t>
              </a:r>
              <a:r>
                <a:rPr lang="zh-CN" altLang="en-US" dirty="0">
                  <a:solidFill>
                    <a:srgbClr val="CE3B37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lang="zh-CN" altLang="en-US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该算法中的基本操作是两重循环中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最深层的语句</a:t>
              </a:r>
              <a:endPara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altLang="zh-CN">
                  <a:solidFill>
                    <a:srgbClr val="CE3B37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dirty="0">
                  <a:solidFill>
                    <a:srgbClr val="CE3B37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dirty="0" err="1">
                  <a:solidFill>
                    <a:srgbClr val="CE3B37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dirty="0">
                  <a:solidFill>
                    <a:srgbClr val="CE3B37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][j]=A[</a:t>
              </a:r>
              <a:r>
                <a:rPr lang="en-US" altLang="zh-CN" dirty="0" err="1">
                  <a:solidFill>
                    <a:srgbClr val="CE3B37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dirty="0">
                  <a:solidFill>
                    <a:srgbClr val="CE3B37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][j]+B[</a:t>
              </a:r>
              <a:r>
                <a:rPr lang="en-US" altLang="zh-CN" dirty="0" err="1">
                  <a:solidFill>
                    <a:srgbClr val="CE3B37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dirty="0">
                  <a:solidFill>
                    <a:srgbClr val="CE3B37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</a:t>
              </a:r>
              <a:r>
                <a:rPr lang="en-US" altLang="zh-CN">
                  <a:solidFill>
                    <a:srgbClr val="CE3B37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j]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，分析</a:t>
              </a:r>
              <a:r>
                <a:rPr lang="zh-CN" altLang="en-US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它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的频度，即</a:t>
              </a:r>
              <a:r>
                <a:rPr lang="zh-CN" altLang="en-US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</a:p>
            <a:p>
              <a:pPr algn="l">
                <a:lnSpc>
                  <a:spcPct val="150000"/>
                </a:lnSpc>
              </a:pP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T(</a:t>
              </a:r>
              <a:r>
                <a:rPr lang="en-US" altLang="zh-CN" i="1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 =</a:t>
              </a:r>
              <a:endPara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     = O(</a:t>
              </a:r>
              <a:r>
                <a:rPr lang="en-US" altLang="zh-CN" i="1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baseline="3000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</a:p>
          </p:txBody>
        </p:sp>
        <p:pic>
          <p:nvPicPr>
            <p:cNvPr id="31749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66271" y="4076283"/>
              <a:ext cx="3929090" cy="903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968D854-9EE6-4699-B7D0-F029426B9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5362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1.3.2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算法时间复杂度分析 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38D452B6-3ECB-4203-BE86-3C5E7249B1FD}"/>
              </a:ext>
            </a:extLst>
          </p:cNvPr>
          <p:cNvSpPr txBox="1"/>
          <p:nvPr/>
        </p:nvSpPr>
        <p:spPr>
          <a:xfrm>
            <a:off x="1055688" y="116632"/>
            <a:ext cx="2736056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算法分析</a:t>
            </a:r>
          </a:p>
        </p:txBody>
      </p:sp>
      <p:pic>
        <p:nvPicPr>
          <p:cNvPr id="14" name="图片 13" descr="乐高玩具&#10;&#10;低可信度描述已自动生成">
            <a:extLst>
              <a:ext uri="{FF2B5EF4-FFF2-40B4-BE49-F238E27FC236}">
                <a16:creationId xmlns:a16="http://schemas.microsoft.com/office/drawing/2014/main" id="{B3D7416E-978F-450A-8CBC-BB35C5B0790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29832">
            <a:off x="8164314" y="1747030"/>
            <a:ext cx="8055371" cy="54271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8456" y="2071003"/>
            <a:ext cx="52565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下列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程序段的时间复杂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度是（  ）。</a:t>
            </a:r>
            <a:endParaRPr lang="en-US" altLang="zh-CN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5520" y="5157192"/>
            <a:ext cx="8928992" cy="39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A.O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baseline="-25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B.O(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   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C.O(</a:t>
            </a:r>
            <a:r>
              <a:rPr lang="en-US" altLang="zh-CN" i="1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baseline="-25000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i="1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dirty="0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</a:t>
            </a:r>
            <a:r>
              <a:rPr lang="en-US" altLang="zh-CN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D.O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baseline="30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3851" y="2897454"/>
            <a:ext cx="3286148" cy="1543308"/>
          </a:xfrm>
          <a:prstGeom prst="rect">
            <a:avLst/>
          </a:prstGeom>
          <a:solidFill>
            <a:schemeClr val="bg1"/>
          </a:solidFill>
          <a:ln>
            <a:solidFill>
              <a:srgbClr val="F3980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count=0;</a:t>
            </a: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for(k=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1;k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n;k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*=2)</a:t>
            </a: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for(j=1;j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2000" dirty="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count++;</a:t>
            </a:r>
            <a:endParaRPr lang="zh-CN" altLang="en-US" sz="2000" dirty="0">
              <a:solidFill>
                <a:srgbClr val="CE3B37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798665" y="5952811"/>
            <a:ext cx="4000528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说明：本题为</a:t>
            </a:r>
            <a:r>
              <a:rPr lang="en-US" altLang="zh-CN" sz="1800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2014</a:t>
            </a:r>
            <a:r>
              <a:rPr lang="zh-CN" altLang="en-US" sz="1800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年全国考研题 </a:t>
            </a:r>
          </a:p>
        </p:txBody>
      </p:sp>
      <p:sp>
        <p:nvSpPr>
          <p:cNvPr id="8" name="AutoShape 3"/>
          <p:cNvSpPr>
            <a:spLocks/>
          </p:cNvSpPr>
          <p:nvPr/>
        </p:nvSpPr>
        <p:spPr bwMode="auto">
          <a:xfrm>
            <a:off x="7392144" y="4157097"/>
            <a:ext cx="1570050" cy="484205"/>
          </a:xfrm>
          <a:prstGeom prst="borderCallout2">
            <a:avLst>
              <a:gd name="adj1" fmla="val 21556"/>
              <a:gd name="adj2" fmla="val -4597"/>
              <a:gd name="adj3" fmla="val 21556"/>
              <a:gd name="adj4" fmla="val -4597"/>
              <a:gd name="adj5" fmla="val 8087"/>
              <a:gd name="adj6" fmla="val -70586"/>
            </a:avLst>
          </a:prstGeom>
          <a:gradFill>
            <a:gsLst>
              <a:gs pos="0">
                <a:srgbClr val="DFE1E0"/>
              </a:gs>
              <a:gs pos="100000">
                <a:srgbClr val="FBFDFC"/>
              </a:gs>
            </a:gsLst>
          </a:gradFill>
          <a:ln>
            <a:solidFill>
              <a:srgbClr val="F3980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ts val="25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基本操作</a:t>
            </a:r>
          </a:p>
        </p:txBody>
      </p:sp>
      <p:sp>
        <p:nvSpPr>
          <p:cNvPr id="10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7EC7A9-4BD1-4B27-88AD-6ED911463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5362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1.3.2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算法时间复杂度分析 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22C3F013-7AC6-41AC-810E-D6FEF57280E1}"/>
              </a:ext>
            </a:extLst>
          </p:cNvPr>
          <p:cNvSpPr txBox="1"/>
          <p:nvPr/>
        </p:nvSpPr>
        <p:spPr>
          <a:xfrm>
            <a:off x="1055688" y="116632"/>
            <a:ext cx="2736056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算法分析</a:t>
            </a:r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2BD13FE4-C42B-4ACA-AF7B-B583E571132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271464" y="1555269"/>
            <a:ext cx="915747" cy="3937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sz="2400">
                <a:solidFill>
                  <a:srgbClr val="CE3B37"/>
                </a:solidFill>
              </a:rPr>
              <a:t>示例</a:t>
            </a:r>
          </a:p>
        </p:txBody>
      </p:sp>
      <p:pic>
        <p:nvPicPr>
          <p:cNvPr id="13" name="图片 12" descr="图片包含 游戏机, 灯光, 灯&#10;&#10;描述已自动生成">
            <a:extLst>
              <a:ext uri="{FF2B5EF4-FFF2-40B4-BE49-F238E27FC236}">
                <a16:creationId xmlns:a16="http://schemas.microsoft.com/office/drawing/2014/main" id="{DDD069C7-190A-46CF-87B5-8B39AC3CB0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16"/>
          <a:stretch/>
        </p:blipFill>
        <p:spPr>
          <a:xfrm rot="1954317">
            <a:off x="7878967" y="1611379"/>
            <a:ext cx="4777426" cy="17047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4075366" y="2272300"/>
            <a:ext cx="3024187" cy="34049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0000" tIns="180000" bIns="144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2000" dirty="0" err="1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func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</a:p>
          <a:p>
            <a:pPr algn="just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s=0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(s&lt;n)</a:t>
            </a:r>
          </a:p>
          <a:p>
            <a:pPr algn="just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algn="just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s=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s+i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en-US" altLang="zh-CN" sz="20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1258531" y="1596174"/>
            <a:ext cx="6553200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1-7】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分析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以下算法的时间复杂度。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7320136" y="3861048"/>
            <a:ext cx="1810460" cy="655728"/>
            <a:chOff x="3929058" y="2763224"/>
            <a:chExt cx="1810460" cy="655728"/>
          </a:xfrm>
        </p:grpSpPr>
        <p:sp>
          <p:nvSpPr>
            <p:cNvPr id="91140" name="Text Box 4"/>
            <p:cNvSpPr txBox="1">
              <a:spLocks noChangeArrowheads="1"/>
            </p:cNvSpPr>
            <p:nvPr/>
          </p:nvSpPr>
          <p:spPr bwMode="auto">
            <a:xfrm>
              <a:off x="4293658" y="2860255"/>
              <a:ext cx="144586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dirty="0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基本操作</a:t>
              </a:r>
            </a:p>
          </p:txBody>
        </p:sp>
        <p:sp>
          <p:nvSpPr>
            <p:cNvPr id="6" name="右大括号 5"/>
            <p:cNvSpPr/>
            <p:nvPr/>
          </p:nvSpPr>
          <p:spPr>
            <a:xfrm>
              <a:off x="3929058" y="2763224"/>
              <a:ext cx="171440" cy="655728"/>
            </a:xfrm>
            <a:prstGeom prst="rightBrace">
              <a:avLst/>
            </a:prstGeom>
            <a:ln>
              <a:solidFill>
                <a:srgbClr val="F39801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70E2D41-6E14-4A09-9774-7F3415808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5362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1.3.2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算法时间复杂度分析 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7CFBF603-3A37-4F67-9351-84406BFA012F}"/>
              </a:ext>
            </a:extLst>
          </p:cNvPr>
          <p:cNvSpPr txBox="1"/>
          <p:nvPr/>
        </p:nvSpPr>
        <p:spPr>
          <a:xfrm>
            <a:off x="1055688" y="116632"/>
            <a:ext cx="2736056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算法分析</a:t>
            </a:r>
          </a:p>
        </p:txBody>
      </p:sp>
      <p:pic>
        <p:nvPicPr>
          <p:cNvPr id="12" name="图片 11" descr="乐高玩具&#10;&#10;低可信度描述已自动生成">
            <a:extLst>
              <a:ext uri="{FF2B5EF4-FFF2-40B4-BE49-F238E27FC236}">
                <a16:creationId xmlns:a16="http://schemas.microsoft.com/office/drawing/2014/main" id="{28C0A048-FCE8-4D81-AFA1-C742537F811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29832">
            <a:off x="8164314" y="1747030"/>
            <a:ext cx="8055371" cy="54271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4205836" y="1874829"/>
            <a:ext cx="6569096" cy="9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>
                <a:solidFill>
                  <a:srgbClr val="CE3B37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r>
              <a:rPr lang="zh-CN" altLang="en-US" dirty="0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循环语句，设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执行的次数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，变量</a:t>
            </a:r>
            <a:r>
              <a:rPr lang="en-US" altLang="zh-CN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递增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，直到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为止，有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graphicFrame>
        <p:nvGraphicFramePr>
          <p:cNvPr id="2058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087367"/>
              </p:ext>
            </p:extLst>
          </p:nvPr>
        </p:nvGraphicFramePr>
        <p:xfrm>
          <a:off x="7196032" y="6451296"/>
          <a:ext cx="101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" name="Equation" r:id="rId3" imgW="101520" imgH="177480" progId="">
                  <p:embed/>
                </p:oleObj>
              </mc:Choice>
              <mc:Fallback>
                <p:oleObj name="Equation" r:id="rId3" imgW="101520" imgH="177480" progId="">
                  <p:embed/>
                  <p:pic>
                    <p:nvPicPr>
                      <p:cNvPr id="2058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6032" y="6451296"/>
                        <a:ext cx="1016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134854" y="3003194"/>
            <a:ext cx="732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循环结束：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+1)/2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≥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，或者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+1)/2+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。     </a:t>
            </a:r>
            <a:endParaRPr lang="zh-CN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47"/>
          <p:cNvGrpSpPr/>
          <p:nvPr/>
        </p:nvGrpSpPr>
        <p:grpSpPr>
          <a:xfrm>
            <a:off x="9336360" y="3714343"/>
            <a:ext cx="2507872" cy="981716"/>
            <a:chOff x="6429388" y="2344730"/>
            <a:chExt cx="2143140" cy="981716"/>
          </a:xfrm>
        </p:grpSpPr>
        <p:cxnSp>
          <p:nvCxnSpPr>
            <p:cNvPr id="28" name="直接箭头连接符 27"/>
            <p:cNvCxnSpPr/>
            <p:nvPr/>
          </p:nvCxnSpPr>
          <p:spPr>
            <a:xfrm rot="5400000" flipH="1" flipV="1">
              <a:off x="7331888" y="2486812"/>
              <a:ext cx="285752" cy="1588"/>
            </a:xfrm>
            <a:prstGeom prst="straightConnector1">
              <a:avLst/>
            </a:prstGeom>
            <a:ln w="28575">
              <a:solidFill>
                <a:srgbClr val="F3980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429388" y="2643182"/>
              <a:ext cx="2143140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用于修正的常量</a:t>
              </a:r>
            </a:p>
          </p:txBody>
        </p:sp>
      </p:grpSp>
      <p:sp>
        <p:nvSpPr>
          <p:cNvPr id="42" name="Text Box 2"/>
          <p:cNvSpPr txBox="1">
            <a:spLocks noChangeArrowheads="1"/>
          </p:cNvSpPr>
          <p:nvPr/>
        </p:nvSpPr>
        <p:spPr bwMode="auto">
          <a:xfrm>
            <a:off x="1437730" y="1845274"/>
            <a:ext cx="2697124" cy="340493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F39801"/>
            </a:solidFill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0000" tIns="180000" bIns="144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2000" dirty="0" err="1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func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</a:p>
          <a:p>
            <a:pPr algn="just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s=0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(s&lt;n)</a:t>
            </a:r>
          </a:p>
          <a:p>
            <a:pPr algn="just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2000" dirty="0" err="1">
                <a:solidFill>
                  <a:srgbClr val="F3980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F3980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algn="just">
              <a:lnSpc>
                <a:spcPct val="100000"/>
              </a:lnSpc>
            </a:pPr>
            <a:r>
              <a:rPr lang="en-US" altLang="zh-CN" sz="2000">
                <a:solidFill>
                  <a:srgbClr val="F3980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2000" dirty="0">
                <a:solidFill>
                  <a:srgbClr val="F3980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s=</a:t>
            </a:r>
            <a:r>
              <a:rPr lang="en-US" altLang="zh-CN" sz="2000" dirty="0" err="1">
                <a:solidFill>
                  <a:srgbClr val="F3980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s+i</a:t>
            </a:r>
            <a:r>
              <a:rPr lang="en-US" altLang="zh-CN" sz="2000" dirty="0">
                <a:solidFill>
                  <a:srgbClr val="F3980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en-US" altLang="zh-CN" sz="20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3" name="组合 38"/>
          <p:cNvGrpSpPr/>
          <p:nvPr/>
        </p:nvGrpSpPr>
        <p:grpSpPr>
          <a:xfrm>
            <a:off x="4583832" y="3974369"/>
            <a:ext cx="3749558" cy="2034393"/>
            <a:chOff x="2524900" y="2779907"/>
            <a:chExt cx="3749558" cy="2034393"/>
          </a:xfrm>
        </p:grpSpPr>
        <p:sp>
          <p:nvSpPr>
            <p:cNvPr id="26" name="TextBox 25"/>
            <p:cNvSpPr txBox="1"/>
            <p:nvPr/>
          </p:nvSpPr>
          <p:spPr>
            <a:xfrm>
              <a:off x="2524900" y="2779907"/>
              <a:ext cx="928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则：       </a:t>
              </a:r>
              <a:endParaRPr lang="zh-CN" alt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</a:blip>
            <a:srcRect/>
            <a:stretch>
              <a:fillRect/>
            </a:stretch>
          </p:blipFill>
          <p:spPr bwMode="auto">
            <a:xfrm>
              <a:off x="3774128" y="3209330"/>
              <a:ext cx="2500330" cy="741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6" cstate="print">
              <a:grayscl/>
            </a:blip>
            <a:srcRect/>
            <a:stretch>
              <a:fillRect/>
            </a:stretch>
          </p:blipFill>
          <p:spPr bwMode="auto">
            <a:xfrm>
              <a:off x="3845566" y="4280900"/>
              <a:ext cx="215265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3898051-0A9B-4202-B824-3F3C83984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5362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1.3.2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算法时间复杂度分析 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DC4167A9-08E7-44C9-B0F1-6CE44514582B}"/>
              </a:ext>
            </a:extLst>
          </p:cNvPr>
          <p:cNvSpPr txBox="1"/>
          <p:nvPr/>
        </p:nvSpPr>
        <p:spPr>
          <a:xfrm>
            <a:off x="1055688" y="116632"/>
            <a:ext cx="2736056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算法分析</a:t>
            </a:r>
          </a:p>
        </p:txBody>
      </p:sp>
      <p:pic>
        <p:nvPicPr>
          <p:cNvPr id="19" name="图片 18" descr="乐高玩具&#10;&#10;低可信度描述已自动生成">
            <a:extLst>
              <a:ext uri="{FF2B5EF4-FFF2-40B4-BE49-F238E27FC236}">
                <a16:creationId xmlns:a16="http://schemas.microsoft.com/office/drawing/2014/main" id="{31AD3B49-8B8A-4AE3-A8C2-75CE378CFCD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02720">
            <a:off x="8340068" y="4013938"/>
            <a:ext cx="4479761" cy="30181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921551" y="2139414"/>
            <a:ext cx="10214761" cy="19232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5000"/>
              </a:lnSpc>
            </a:pP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定义：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设一个算法的输入规模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i="1" baseline="-25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是所有输入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的集合，任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一输入</a:t>
            </a:r>
            <a:r>
              <a:rPr lang="en-US" altLang="zh-CN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∈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i="1" baseline="-25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出现的概率，有   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，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是算法在输入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下的执行时间，则算法的</a:t>
            </a: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平均时间复杂</a:t>
            </a:r>
            <a:r>
              <a:rPr lang="zh-CN" altLang="en-US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度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为：</a:t>
            </a:r>
          </a:p>
        </p:txBody>
      </p:sp>
      <p:sp>
        <p:nvSpPr>
          <p:cNvPr id="35" name="Rectangle 3" descr="信纸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397825" y="1483551"/>
            <a:ext cx="4758921" cy="387798"/>
          </a:xfrm>
          <a:prstGeom prst="rect">
            <a:avLst/>
          </a:prstGeom>
          <a:solidFill>
            <a:srgbClr val="F3980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最好、最坏和平均时间复杂度分析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426751"/>
              </p:ext>
            </p:extLst>
          </p:nvPr>
        </p:nvGraphicFramePr>
        <p:xfrm>
          <a:off x="5744059" y="4128118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" name="Equation" r:id="rId5" imgW="101520" imgH="190440" progId="">
                  <p:embed/>
                </p:oleObj>
              </mc:Choice>
              <mc:Fallback>
                <p:oleObj name="Equation" r:id="rId5" imgW="101520" imgH="190440" progId="">
                  <p:embed/>
                  <p:pic>
                    <p:nvPicPr>
                      <p:cNvPr id="36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4059" y="4128118"/>
                        <a:ext cx="1016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925065"/>
              </p:ext>
            </p:extLst>
          </p:nvPr>
        </p:nvGraphicFramePr>
        <p:xfrm>
          <a:off x="5643391" y="2755914"/>
          <a:ext cx="1026709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" name="Equation" r:id="rId7" imgW="698400" imgH="533160" progId="">
                  <p:embed/>
                </p:oleObj>
              </mc:Choice>
              <mc:Fallback>
                <p:oleObj name="Equation" r:id="rId7" imgW="698400" imgH="533160" progId="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contrast="-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391" y="2755914"/>
                        <a:ext cx="1026709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794026" y="4449588"/>
            <a:ext cx="2603947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EA78F8-2E37-4731-886B-24BC216E1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5362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1.3.2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算法时间复杂度分析 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AE4AC4F-E03D-4315-8AA8-C2BD0FF4C6A6}"/>
              </a:ext>
            </a:extLst>
          </p:cNvPr>
          <p:cNvSpPr txBox="1"/>
          <p:nvPr/>
        </p:nvSpPr>
        <p:spPr>
          <a:xfrm>
            <a:off x="1055688" y="116632"/>
            <a:ext cx="2736056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算法分析</a:t>
            </a:r>
          </a:p>
        </p:txBody>
      </p:sp>
      <p:pic>
        <p:nvPicPr>
          <p:cNvPr id="13" name="图片 12" descr="乐高玩具&#10;&#10;低可信度描述已自动生成">
            <a:extLst>
              <a:ext uri="{FF2B5EF4-FFF2-40B4-BE49-F238E27FC236}">
                <a16:creationId xmlns:a16="http://schemas.microsoft.com/office/drawing/2014/main" id="{7C2B5880-65EF-4C33-AA2E-4D55581B8C79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02720">
            <a:off x="8340068" y="4013938"/>
            <a:ext cx="4479761" cy="30181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6179924" y="1728063"/>
            <a:ext cx="184731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6179924" y="1728063"/>
            <a:ext cx="184731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6179924" y="1728063"/>
            <a:ext cx="184731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9" name="Text Box 15"/>
          <p:cNvSpPr txBox="1">
            <a:spLocks noChangeArrowheads="1"/>
          </p:cNvSpPr>
          <p:nvPr/>
        </p:nvSpPr>
        <p:spPr bwMode="auto">
          <a:xfrm>
            <a:off x="1409332" y="1625678"/>
            <a:ext cx="7925076" cy="4247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的整数序列递增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排序（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=10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  <a:endParaRPr lang="zh-CN" altLang="en-US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0720" name="AutoShape 16"/>
          <p:cNvSpPr>
            <a:spLocks/>
          </p:cNvSpPr>
          <p:nvPr/>
        </p:nvSpPr>
        <p:spPr bwMode="auto">
          <a:xfrm>
            <a:off x="8328248" y="2503326"/>
            <a:ext cx="518818" cy="2520000"/>
          </a:xfrm>
          <a:prstGeom prst="rightBrace">
            <a:avLst>
              <a:gd name="adj1" fmla="val 50138"/>
              <a:gd name="adj2" fmla="val 50000"/>
            </a:avLst>
          </a:prstGeom>
          <a:ln>
            <a:solidFill>
              <a:srgbClr val="F39801"/>
            </a:solidFill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21" name="Text Box 17"/>
          <p:cNvSpPr txBox="1">
            <a:spLocks noChangeArrowheads="1"/>
          </p:cNvSpPr>
          <p:nvPr/>
        </p:nvSpPr>
        <p:spPr bwMode="auto">
          <a:xfrm>
            <a:off x="9144031" y="3592712"/>
            <a:ext cx="1368152" cy="38779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i="1" baseline="-25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en-US" altLang="zh-CN" i="1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上箭头 7"/>
          <p:cNvSpPr/>
          <p:nvPr/>
        </p:nvSpPr>
        <p:spPr>
          <a:xfrm>
            <a:off x="5910022" y="5176505"/>
            <a:ext cx="371956" cy="521664"/>
          </a:xfrm>
          <a:prstGeom prst="upArrow">
            <a:avLst/>
          </a:prstGeom>
          <a:gradFill>
            <a:gsLst>
              <a:gs pos="0">
                <a:srgbClr val="CE3B37"/>
              </a:gs>
              <a:gs pos="95000">
                <a:schemeClr val="accent2">
                  <a:tint val="15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31741" y="5910611"/>
            <a:ext cx="729636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所有可能的初始序列有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个，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=10! 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)=1/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49645" y="2462031"/>
            <a:ext cx="5143536" cy="2546430"/>
          </a:xfrm>
          <a:prstGeom prst="rect">
            <a:avLst/>
          </a:prstGeom>
          <a:gradFill>
            <a:gsLst>
              <a:gs pos="0">
                <a:srgbClr val="DFE1E0"/>
              </a:gs>
              <a:gs pos="100000">
                <a:srgbClr val="FBFDFC"/>
              </a:gs>
            </a:gsLst>
          </a:gradFill>
          <a:ln w="19050">
            <a:solidFill>
              <a:schemeClr val="accent6">
                <a:shade val="95000"/>
                <a:satMod val="10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44000" bIns="144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={1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10}</a:t>
            </a:r>
          </a:p>
          <a:p>
            <a:pPr algn="l">
              <a:lnSpc>
                <a:spcPct val="150000"/>
              </a:lnSpc>
            </a:pP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={2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10}</a:t>
            </a:r>
          </a:p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</a:p>
          <a:p>
            <a:pPr algn="l">
              <a:lnSpc>
                <a:spcPct val="150000"/>
              </a:lnSpc>
            </a:pP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i="1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={10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1}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13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8EFD61B-375D-4A32-B1E4-3AB1FFF8F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5362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1.3.2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算法时间复杂度分析 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E5C03CCF-F803-4013-8B60-5F01C669821E}"/>
              </a:ext>
            </a:extLst>
          </p:cNvPr>
          <p:cNvSpPr txBox="1"/>
          <p:nvPr/>
        </p:nvSpPr>
        <p:spPr>
          <a:xfrm>
            <a:off x="1055688" y="116632"/>
            <a:ext cx="2736056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算法分析</a:t>
            </a:r>
          </a:p>
        </p:txBody>
      </p:sp>
      <p:pic>
        <p:nvPicPr>
          <p:cNvPr id="17" name="图片 16" descr="乐高玩具&#10;&#10;低可信度描述已自动生成">
            <a:extLst>
              <a:ext uri="{FF2B5EF4-FFF2-40B4-BE49-F238E27FC236}">
                <a16:creationId xmlns:a16="http://schemas.microsoft.com/office/drawing/2014/main" id="{7516643B-30C1-448E-836C-924F15AA5A2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29832">
            <a:off x="8164314" y="1747030"/>
            <a:ext cx="8055371" cy="54271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5951414" y="2815811"/>
            <a:ext cx="640860" cy="224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800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∈</a:t>
            </a:r>
            <a:r>
              <a:rPr lang="en-US" altLang="zh-CN" sz="1800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800" i="1" baseline="-25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en-US" altLang="zh-CN" sz="1800" i="1" baseline="-25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1416050" y="2190803"/>
            <a:ext cx="6336135" cy="55976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算法的</a:t>
            </a:r>
            <a:r>
              <a:rPr lang="zh-CN" altLang="en-US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最坏时间复杂度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为：</a:t>
            </a:r>
            <a:r>
              <a:rPr lang="en-US" altLang="zh-CN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W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)=</a:t>
            </a:r>
            <a:r>
              <a:rPr lang="en-US" altLang="zh-CN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MAX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{</a:t>
            </a:r>
            <a:r>
              <a:rPr lang="en-US" altLang="zh-CN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T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)}</a:t>
            </a:r>
          </a:p>
        </p:txBody>
      </p:sp>
      <p:sp>
        <p:nvSpPr>
          <p:cNvPr id="216070" name="Text Box 6"/>
          <p:cNvSpPr txBox="1">
            <a:spLocks noChangeArrowheads="1"/>
          </p:cNvSpPr>
          <p:nvPr/>
        </p:nvSpPr>
        <p:spPr bwMode="auto">
          <a:xfrm>
            <a:off x="5951414" y="4716555"/>
            <a:ext cx="640860" cy="224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800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∈</a:t>
            </a:r>
            <a:r>
              <a:rPr lang="en-US" altLang="zh-CN" sz="1800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800" i="1" baseline="-25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en-US" altLang="zh-CN" sz="1800" i="1" baseline="-25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1416050" y="4100136"/>
            <a:ext cx="6336135" cy="55976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算法的</a:t>
            </a:r>
            <a:r>
              <a:rPr lang="zh-CN" altLang="en-US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最好时间复杂度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为：</a:t>
            </a:r>
            <a:r>
              <a:rPr lang="en-US" altLang="zh-CN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)=</a:t>
            </a:r>
            <a:r>
              <a:rPr lang="en-US" altLang="zh-CN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MIN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{</a:t>
            </a:r>
            <a:r>
              <a:rPr lang="en-US" altLang="zh-CN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T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93126" y="3271540"/>
            <a:ext cx="32342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一种或几种特殊情况</a:t>
            </a:r>
          </a:p>
        </p:txBody>
      </p:sp>
      <p:sp>
        <p:nvSpPr>
          <p:cNvPr id="14" name="右大括号 13"/>
          <p:cNvSpPr/>
          <p:nvPr/>
        </p:nvSpPr>
        <p:spPr>
          <a:xfrm>
            <a:off x="7466431" y="2348881"/>
            <a:ext cx="285753" cy="2233117"/>
          </a:xfrm>
          <a:prstGeom prst="rightBrace">
            <a:avLst/>
          </a:prstGeom>
          <a:ln>
            <a:solidFill>
              <a:srgbClr val="F39801"/>
            </a:solidFill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CE0919F-E7F9-4FBD-A441-B4C4C49BC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5362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1.3.2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算法时间复杂度分析 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A795441E-4762-430A-B5AE-AAEBAF27E9EF}"/>
              </a:ext>
            </a:extLst>
          </p:cNvPr>
          <p:cNvSpPr txBox="1"/>
          <p:nvPr/>
        </p:nvSpPr>
        <p:spPr>
          <a:xfrm>
            <a:off x="1055688" y="116632"/>
            <a:ext cx="2736056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算法分析</a:t>
            </a:r>
          </a:p>
        </p:txBody>
      </p:sp>
      <p:pic>
        <p:nvPicPr>
          <p:cNvPr id="15" name="图片 14" descr="乐高玩具&#10;&#10;低可信度描述已自动生成">
            <a:extLst>
              <a:ext uri="{FF2B5EF4-FFF2-40B4-BE49-F238E27FC236}">
                <a16:creationId xmlns:a16="http://schemas.microsoft.com/office/drawing/2014/main" id="{F1009BDE-8516-4B6F-A75F-1FAD141A17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3562963"/>
            <a:ext cx="5718336" cy="38526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271464" y="1752773"/>
            <a:ext cx="10153128" cy="11355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1.8】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以下算法用于求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含</a:t>
            </a:r>
            <a:r>
              <a:rPr lang="en-US" altLang="zh-CN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个整数元素的序列中前</a:t>
            </a:r>
            <a:r>
              <a:rPr lang="en-US" altLang="zh-CN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dirty="0" err="1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dirty="0" err="1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）个元素的最大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值。分析该算法的最好、最坏和平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均时间复杂度。</a:t>
            </a:r>
          </a:p>
        </p:txBody>
      </p:sp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3617114" y="3246824"/>
            <a:ext cx="4957772" cy="2316880"/>
          </a:xfrm>
          <a:prstGeom prst="rect">
            <a:avLst/>
          </a:prstGeom>
          <a:solidFill>
            <a:srgbClr val="F2F2F2"/>
          </a:solidFill>
          <a:ln>
            <a:solidFill>
              <a:srgbClr val="F3980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pPr marL="457200" indent="-457200" algn="l"/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fun(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a[]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zh-CN" sz="1800" dirty="0" err="1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457200" indent="-457200" algn="l"/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	</a:t>
            </a:r>
            <a:r>
              <a:rPr lang="en-US" altLang="zh-CN" sz="180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j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max=a[0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marL="457200" indent="-457200" algn="l"/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for (j=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1;j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i-1;j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457200" indent="-457200" algn="l"/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if (a[j]&gt;max) max=a[j];</a:t>
            </a:r>
          </a:p>
          <a:p>
            <a:pPr marL="457200" indent="-457200" algn="l"/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return(max);</a:t>
            </a:r>
          </a:p>
          <a:p>
            <a:pPr marL="457200" indent="-457200" algn="l"/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A259E4F-0978-40E2-8746-724BD38F8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5362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1.3.2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算法时间复杂度分析 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A9D19E78-A8B0-4E0E-A52B-A4D27C5DAE9F}"/>
              </a:ext>
            </a:extLst>
          </p:cNvPr>
          <p:cNvSpPr txBox="1"/>
          <p:nvPr/>
        </p:nvSpPr>
        <p:spPr>
          <a:xfrm>
            <a:off x="1055688" y="116632"/>
            <a:ext cx="2736056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算法分析</a:t>
            </a:r>
          </a:p>
        </p:txBody>
      </p:sp>
      <p:pic>
        <p:nvPicPr>
          <p:cNvPr id="10" name="图片 9" descr="乐高玩具&#10;&#10;低可信度描述已自动生成">
            <a:extLst>
              <a:ext uri="{FF2B5EF4-FFF2-40B4-BE49-F238E27FC236}">
                <a16:creationId xmlns:a16="http://schemas.microsoft.com/office/drawing/2014/main" id="{9072E63E-F762-4916-88BC-F50E442475E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32482">
            <a:off x="7339948" y="3274417"/>
            <a:ext cx="5718336" cy="38526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8881" y="2863072"/>
            <a:ext cx="295725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分析算法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占用的资源</a:t>
            </a:r>
          </a:p>
        </p:txBody>
      </p:sp>
      <p:sp>
        <p:nvSpPr>
          <p:cNvPr id="6" name="左大括号 5"/>
          <p:cNvSpPr/>
          <p:nvPr/>
        </p:nvSpPr>
        <p:spPr bwMode="auto">
          <a:xfrm>
            <a:off x="4733915" y="2429392"/>
            <a:ext cx="214314" cy="1214446"/>
          </a:xfrm>
          <a:prstGeom prst="leftBrace">
            <a:avLst/>
          </a:prstGeom>
          <a:ln>
            <a:solidFill>
              <a:srgbClr val="F39801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</a:pPr>
            <a:endParaRPr lang="zh-CN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8229" y="2295922"/>
            <a:ext cx="157163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CPU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</a:t>
            </a:r>
            <a:endParaRPr lang="zh-CN" altLang="en-US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8704" y="3288116"/>
            <a:ext cx="150019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内存空间</a:t>
            </a:r>
            <a:endParaRPr lang="zh-CN" altLang="en-US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6448427" y="2261029"/>
            <a:ext cx="3209948" cy="387798"/>
            <a:chOff x="5429256" y="2297104"/>
            <a:chExt cx="3209948" cy="387798"/>
          </a:xfrm>
        </p:grpSpPr>
        <p:sp>
          <p:nvSpPr>
            <p:cNvPr id="9" name="右箭头 8"/>
            <p:cNvSpPr/>
            <p:nvPr/>
          </p:nvSpPr>
          <p:spPr>
            <a:xfrm>
              <a:off x="5429256" y="2357430"/>
              <a:ext cx="571504" cy="285752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7436" y="2297104"/>
              <a:ext cx="2571768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时间性能分析</a:t>
              </a:r>
            </a:p>
          </p:txBody>
        </p:sp>
      </p:grpSp>
      <p:grpSp>
        <p:nvGrpSpPr>
          <p:cNvPr id="3" name="组合 13"/>
          <p:cNvGrpSpPr/>
          <p:nvPr/>
        </p:nvGrpSpPr>
        <p:grpSpPr>
          <a:xfrm>
            <a:off x="6438902" y="3287775"/>
            <a:ext cx="3219473" cy="387798"/>
            <a:chOff x="5429256" y="3249611"/>
            <a:chExt cx="3219473" cy="387798"/>
          </a:xfrm>
        </p:grpSpPr>
        <p:sp>
          <p:nvSpPr>
            <p:cNvPr id="11" name="右箭头 10"/>
            <p:cNvSpPr/>
            <p:nvPr/>
          </p:nvSpPr>
          <p:spPr>
            <a:xfrm>
              <a:off x="5429256" y="3294062"/>
              <a:ext cx="571504" cy="285752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76961" y="3249611"/>
              <a:ext cx="2571768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空间性能分析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61351" y="4631089"/>
            <a:ext cx="8254903" cy="487038"/>
          </a:xfrm>
          <a:prstGeom prst="rect">
            <a:avLst/>
          </a:prstGeom>
          <a:noFill/>
          <a:ln w="28575">
            <a:solidFill>
              <a:schemeClr val="accent6">
                <a:shade val="95000"/>
                <a:satMod val="105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rtlCol="0">
            <a:spAutoFit/>
          </a:bodyPr>
          <a:lstStyle/>
          <a:p>
            <a:pPr algn="l"/>
            <a:r>
              <a:rPr lang="zh-CN" altLang="en-US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算法分析目的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：分析算法的时空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效率以便改进算法性能。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sp>
        <p:nvSpPr>
          <p:cNvPr id="16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DD578C9-01CA-471A-9AE7-10A2E59C9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357718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1.3.1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算法分析概述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F9DA788A-3CAB-4B01-9A2A-5461EF8B716D}"/>
              </a:ext>
            </a:extLst>
          </p:cNvPr>
          <p:cNvSpPr txBox="1"/>
          <p:nvPr/>
        </p:nvSpPr>
        <p:spPr>
          <a:xfrm>
            <a:off x="1055688" y="116632"/>
            <a:ext cx="2736056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算法分析</a:t>
            </a:r>
          </a:p>
        </p:txBody>
      </p:sp>
      <p:pic>
        <p:nvPicPr>
          <p:cNvPr id="18" name="图片 17" descr="乐高玩具&#10;&#10;低可信度描述已自动生成">
            <a:extLst>
              <a:ext uri="{FF2B5EF4-FFF2-40B4-BE49-F238E27FC236}">
                <a16:creationId xmlns:a16="http://schemas.microsoft.com/office/drawing/2014/main" id="{CE9C94A3-305A-4BC6-A064-C40FA890B8F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10060">
            <a:off x="7769068" y="2494719"/>
            <a:ext cx="8055371" cy="54271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1329644" y="1763403"/>
            <a:ext cx="8072494" cy="32476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en-US">
                <a:solidFill>
                  <a:srgbClr val="CE3B37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算法的主要时间花费在元素比较上：</a:t>
            </a:r>
            <a:endParaRPr lang="en-US" altLang="zh-CN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endParaRPr lang="en-US" altLang="zh-CN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Clr>
                <a:srgbClr val="F39801"/>
              </a:buClr>
              <a:buFont typeface="Wingdings" panose="05000000000000000000" pitchFamily="2" charset="2"/>
              <a:buChar char="n"/>
            </a:pP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取值范围为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～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，共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种情况。</a:t>
            </a: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Clr>
                <a:srgbClr val="F39801"/>
              </a:buClr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在等概率情况（每种情况的概率为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1/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）。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Clr>
                <a:srgbClr val="F39801"/>
              </a:buClr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求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前</a:t>
            </a:r>
            <a:r>
              <a:rPr lang="en-US" altLang="zh-CN" i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个元素的最大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值时，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max=a[0],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将其与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a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[1..i-1]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元素进行比较。比较次数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=(</a:t>
            </a:r>
            <a:r>
              <a:rPr lang="en-US" altLang="zh-CN" i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-1)-1+1=</a:t>
            </a:r>
            <a:r>
              <a:rPr lang="en-US" altLang="zh-CN" i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-1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次。</a:t>
            </a: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sp>
        <p:nvSpPr>
          <p:cNvPr id="204806" name="Rectangle 6"/>
          <p:cNvSpPr>
            <a:spLocks noChangeArrowheads="1"/>
          </p:cNvSpPr>
          <p:nvPr/>
        </p:nvSpPr>
        <p:spPr bwMode="auto">
          <a:xfrm>
            <a:off x="6405473" y="3567112"/>
            <a:ext cx="184731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08" name="Rectangle 8"/>
          <p:cNvSpPr>
            <a:spLocks noChangeArrowheads="1"/>
          </p:cNvSpPr>
          <p:nvPr/>
        </p:nvSpPr>
        <p:spPr bwMode="auto">
          <a:xfrm>
            <a:off x="6405473" y="3567112"/>
            <a:ext cx="184731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11" name="Rectangle 11"/>
          <p:cNvSpPr>
            <a:spLocks noChangeArrowheads="1"/>
          </p:cNvSpPr>
          <p:nvPr/>
        </p:nvSpPr>
        <p:spPr bwMode="auto">
          <a:xfrm>
            <a:off x="6405473" y="3624262"/>
            <a:ext cx="184731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组合 40"/>
          <p:cNvGrpSpPr/>
          <p:nvPr/>
        </p:nvGrpSpPr>
        <p:grpSpPr>
          <a:xfrm>
            <a:off x="4517951" y="6114580"/>
            <a:ext cx="4288361" cy="387798"/>
            <a:chOff x="2000233" y="2893301"/>
            <a:chExt cx="4288361" cy="387798"/>
          </a:xfrm>
        </p:grpSpPr>
        <p:sp>
          <p:nvSpPr>
            <p:cNvPr id="204812" name="Text Box 12"/>
            <p:cNvSpPr txBox="1">
              <a:spLocks noChangeArrowheads="1"/>
            </p:cNvSpPr>
            <p:nvPr/>
          </p:nvSpPr>
          <p:spPr bwMode="auto">
            <a:xfrm>
              <a:off x="2000233" y="2928934"/>
              <a:ext cx="1500198" cy="3429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= O(</a:t>
              </a:r>
              <a:r>
                <a:rPr lang="en-US" altLang="zh-CN" sz="2000" i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204815" name="Line 15"/>
            <p:cNvSpPr>
              <a:spLocks noChangeShapeType="1"/>
            </p:cNvSpPr>
            <p:nvPr/>
          </p:nvSpPr>
          <p:spPr bwMode="auto">
            <a:xfrm flipH="1">
              <a:off x="3028560" y="3063320"/>
              <a:ext cx="503237" cy="0"/>
            </a:xfrm>
            <a:prstGeom prst="line">
              <a:avLst/>
            </a:prstGeom>
            <a:ln>
              <a:solidFill>
                <a:srgbClr val="F39801"/>
              </a:solidFill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816" name="Text Box 16"/>
            <p:cNvSpPr txBox="1">
              <a:spLocks noChangeArrowheads="1"/>
            </p:cNvSpPr>
            <p:nvPr/>
          </p:nvSpPr>
          <p:spPr bwMode="auto">
            <a:xfrm>
              <a:off x="3624769" y="2893301"/>
              <a:ext cx="2663825" cy="38779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平均时间复杂度</a:t>
              </a:r>
            </a:p>
          </p:txBody>
        </p:sp>
      </p:grp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2781" y="5213983"/>
            <a:ext cx="3643337" cy="81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816080" y="886994"/>
            <a:ext cx="4536256" cy="2542006"/>
          </a:xfrm>
          <a:prstGeom prst="rect">
            <a:avLst/>
          </a:prstGeom>
          <a:solidFill>
            <a:srgbClr val="F2F2F2"/>
          </a:solidFill>
          <a:ln w="19050">
            <a:solidFill>
              <a:srgbClr val="F3980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pPr marL="457200" indent="-457200" algn="l"/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fun(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a[]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zh-CN" sz="2000" dirty="0" err="1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457200" indent="-457200" algn="l"/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	</a:t>
            </a:r>
            <a:r>
              <a:rPr lang="en-US" altLang="zh-CN" sz="200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j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max=a[0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marL="457200" indent="-457200" algn="l"/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for (j=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1;j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i-1;j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457200" indent="-457200" algn="l"/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if (a[j]&gt;max) max=a[j];</a:t>
            </a:r>
          </a:p>
          <a:p>
            <a:pPr marL="457200" indent="-457200" algn="l"/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return(max);</a:t>
            </a:r>
          </a:p>
          <a:p>
            <a:pPr marL="457200" indent="-457200" algn="l"/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D9E6602-0F44-4CCB-9FBB-9898A6B45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5362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1.3.2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算法时间复杂度分析 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9624F5B2-CDDC-431A-A1BB-8C6D9887E151}"/>
              </a:ext>
            </a:extLst>
          </p:cNvPr>
          <p:cNvSpPr txBox="1"/>
          <p:nvPr/>
        </p:nvSpPr>
        <p:spPr>
          <a:xfrm>
            <a:off x="1055688" y="116632"/>
            <a:ext cx="2736056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算法分析</a:t>
            </a:r>
          </a:p>
        </p:txBody>
      </p:sp>
      <p:pic>
        <p:nvPicPr>
          <p:cNvPr id="18" name="图片 17" descr="乐高玩具&#10;&#10;低可信度描述已自动生成">
            <a:extLst>
              <a:ext uri="{FF2B5EF4-FFF2-40B4-BE49-F238E27FC236}">
                <a16:creationId xmlns:a16="http://schemas.microsoft.com/office/drawing/2014/main" id="{BE60A048-A126-47CA-BC38-1177701E1E0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02720">
            <a:off x="8786088" y="4402356"/>
            <a:ext cx="4479761" cy="30181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6" name="Rectangle 6"/>
          <p:cNvSpPr>
            <a:spLocks noChangeArrowheads="1"/>
          </p:cNvSpPr>
          <p:nvPr/>
        </p:nvSpPr>
        <p:spPr bwMode="auto">
          <a:xfrm>
            <a:off x="6183147" y="4114055"/>
            <a:ext cx="184731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08" name="Rectangle 8"/>
          <p:cNvSpPr>
            <a:spLocks noChangeArrowheads="1"/>
          </p:cNvSpPr>
          <p:nvPr/>
        </p:nvSpPr>
        <p:spPr bwMode="auto">
          <a:xfrm>
            <a:off x="6003635" y="4114055"/>
            <a:ext cx="184731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11" name="Rectangle 11"/>
          <p:cNvSpPr>
            <a:spLocks noChangeArrowheads="1"/>
          </p:cNvSpPr>
          <p:nvPr/>
        </p:nvSpPr>
        <p:spPr bwMode="auto">
          <a:xfrm>
            <a:off x="6183147" y="4171205"/>
            <a:ext cx="184731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13" name="Text Box 13"/>
          <p:cNvSpPr txBox="1">
            <a:spLocks noChangeArrowheads="1"/>
          </p:cNvSpPr>
          <p:nvPr/>
        </p:nvSpPr>
        <p:spPr bwMode="auto">
          <a:xfrm>
            <a:off x="1797748" y="4797152"/>
            <a:ext cx="8596504" cy="1541297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108000">
            <a:spAutoFit/>
          </a:bodyPr>
          <a:lstStyle/>
          <a:p>
            <a:pPr marL="342900" indent="-342900" algn="l">
              <a:lnSpc>
                <a:spcPct val="200000"/>
              </a:lnSpc>
              <a:spcBef>
                <a:spcPts val="0"/>
              </a:spcBef>
              <a:buClr>
                <a:srgbClr val="F39801"/>
              </a:buClr>
              <a:buFont typeface="Wingdings" panose="05000000000000000000" pitchFamily="2" charset="2"/>
              <a:buChar char="l"/>
            </a:pP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=1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时，比较次数为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0 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  <a:sym typeface="Wingdings"/>
              </a:rPr>
              <a:t> 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算法的</a:t>
            </a: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最好复杂度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B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(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)=O(1)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。</a:t>
            </a:r>
          </a:p>
          <a:p>
            <a:pPr marL="342900" indent="-342900" algn="l">
              <a:lnSpc>
                <a:spcPct val="200000"/>
              </a:lnSpc>
              <a:spcBef>
                <a:spcPts val="0"/>
              </a:spcBef>
              <a:buClr>
                <a:srgbClr val="F39801"/>
              </a:buClr>
              <a:buFont typeface="Wingdings" panose="05000000000000000000" pitchFamily="2" charset="2"/>
              <a:buChar char="l"/>
            </a:pP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=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时，比较次数为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-1 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  <a:sym typeface="Wingdings"/>
              </a:rPr>
              <a:t> 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算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法的</a:t>
            </a:r>
            <a:r>
              <a:rPr lang="zh-CN" altLang="en-US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最坏复</a:t>
            </a: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杂度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W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(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)=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O(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。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791744" y="1677012"/>
            <a:ext cx="4536256" cy="2542006"/>
          </a:xfrm>
          <a:prstGeom prst="rect">
            <a:avLst/>
          </a:prstGeom>
          <a:solidFill>
            <a:srgbClr val="F2F2F2"/>
          </a:solidFill>
          <a:ln w="22225">
            <a:solidFill>
              <a:srgbClr val="F3980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pPr marL="457200" indent="-457200" algn="l"/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fun(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a[]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zh-CN" sz="2000" dirty="0" err="1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457200" indent="-457200" algn="l"/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	</a:t>
            </a:r>
            <a:r>
              <a:rPr lang="en-US" altLang="zh-CN" sz="200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j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max=a[0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marL="457200" indent="-457200" algn="l"/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for (j=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1;j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i-1;j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457200" indent="-457200" algn="l"/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if (a[j]&gt;max) max=a[j];</a:t>
            </a:r>
          </a:p>
          <a:p>
            <a:pPr marL="457200" indent="-457200" algn="l"/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return(max);</a:t>
            </a:r>
          </a:p>
          <a:p>
            <a:pPr marL="457200" indent="-457200" algn="l"/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647A1D-525F-466C-A603-D7A73EA60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5362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1.3.2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算法时间复杂度分析 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3D19726-057D-4293-86DD-38F284D0E088}"/>
              </a:ext>
            </a:extLst>
          </p:cNvPr>
          <p:cNvSpPr txBox="1"/>
          <p:nvPr/>
        </p:nvSpPr>
        <p:spPr>
          <a:xfrm>
            <a:off x="1055688" y="116632"/>
            <a:ext cx="2736056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算法分析</a:t>
            </a:r>
          </a:p>
        </p:txBody>
      </p:sp>
      <p:pic>
        <p:nvPicPr>
          <p:cNvPr id="14" name="图片 13" descr="乐高玩具&#10;&#10;低可信度描述已自动生成">
            <a:extLst>
              <a:ext uri="{FF2B5EF4-FFF2-40B4-BE49-F238E27FC236}">
                <a16:creationId xmlns:a16="http://schemas.microsoft.com/office/drawing/2014/main" id="{962413A6-0600-4336-9FCB-9E081678F3E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29832">
            <a:off x="7853225" y="1651515"/>
            <a:ext cx="8055371" cy="54271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752600" y="2668314"/>
            <a:ext cx="8686800" cy="66803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108000" bIns="180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1464" y="4293096"/>
            <a:ext cx="10323623" cy="43281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若一个算法的空间复杂度为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O(1)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，则称此算法为</a:t>
            </a: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原地工作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或</a:t>
            </a: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就地工作算法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6050" y="1802115"/>
            <a:ext cx="9716392" cy="1732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空间复杂度：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用于量度一个算法运行过程中</a:t>
            </a: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临时占用的存储空间大小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。</a:t>
            </a: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一般也作为问题规模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的函数，采用数量级形式描述，记作：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S(</a:t>
            </a:r>
            <a:r>
              <a:rPr lang="en-US" altLang="zh-CN" i="1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 = O(g(</a:t>
            </a:r>
            <a:r>
              <a:rPr lang="en-US" altLang="zh-CN" i="1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)) </a:t>
            </a:r>
            <a:endParaRPr lang="zh-CN" altLang="en-US">
              <a:solidFill>
                <a:srgbClr val="CE3B37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sp>
        <p:nvSpPr>
          <p:cNvPr id="9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6BE9311-7F12-4392-BF72-6A3BE0B6B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5362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1.3.3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算法空间复杂度分析 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C6B9EB87-447D-44D8-AFE1-A8B5260229F1}"/>
              </a:ext>
            </a:extLst>
          </p:cNvPr>
          <p:cNvSpPr txBox="1"/>
          <p:nvPr/>
        </p:nvSpPr>
        <p:spPr>
          <a:xfrm>
            <a:off x="1055688" y="116632"/>
            <a:ext cx="2736056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算法分析</a:t>
            </a:r>
          </a:p>
        </p:txBody>
      </p:sp>
      <p:pic>
        <p:nvPicPr>
          <p:cNvPr id="12" name="图片 11" descr="乐高玩具&#10;&#10;低可信度描述已自动生成">
            <a:extLst>
              <a:ext uri="{FF2B5EF4-FFF2-40B4-BE49-F238E27FC236}">
                <a16:creationId xmlns:a16="http://schemas.microsoft.com/office/drawing/2014/main" id="{D75DE098-306B-4A2B-A076-72A50D6515C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24673">
            <a:off x="4264398" y="4709302"/>
            <a:ext cx="8055371" cy="54271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71664" y="1975605"/>
            <a:ext cx="6961796" cy="3320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算法的空间复杂度是指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（   ）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。</a:t>
            </a: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algn="l"/>
            <a:endParaRPr lang="zh-CN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A.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算法中输入数据所占用的存储空间的大小</a:t>
            </a:r>
          </a:p>
          <a:p>
            <a:pPr algn="l"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B.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算法本身所占用的存储空间的大小</a:t>
            </a:r>
          </a:p>
          <a:p>
            <a:pPr algn="l"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C.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算法中所占用的所有存储空间的大小</a:t>
            </a:r>
          </a:p>
          <a:p>
            <a:pPr algn="l"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D.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算法中需要的辅助变量所占用存储空间的大小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71664" y="5920319"/>
            <a:ext cx="185913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答：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7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121A873-7082-4888-AB76-158ABDB51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5362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1.3.3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算法空间复杂度分析 </a:t>
            </a:r>
          </a:p>
        </p:txBody>
      </p:sp>
      <p:sp>
        <p:nvSpPr>
          <p:cNvPr id="88" name="TextBox 3">
            <a:extLst>
              <a:ext uri="{FF2B5EF4-FFF2-40B4-BE49-F238E27FC236}">
                <a16:creationId xmlns:a16="http://schemas.microsoft.com/office/drawing/2014/main" id="{C32ABDCC-3996-4E73-BD6E-D0455DA8C22B}"/>
              </a:ext>
            </a:extLst>
          </p:cNvPr>
          <p:cNvSpPr txBox="1"/>
          <p:nvPr/>
        </p:nvSpPr>
        <p:spPr>
          <a:xfrm>
            <a:off x="1055688" y="116632"/>
            <a:ext cx="2736056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算法分析</a:t>
            </a:r>
          </a:p>
        </p:txBody>
      </p:sp>
      <p:sp>
        <p:nvSpPr>
          <p:cNvPr id="89" name="Text Box 23">
            <a:extLst>
              <a:ext uri="{FF2B5EF4-FFF2-40B4-BE49-F238E27FC236}">
                <a16:creationId xmlns:a16="http://schemas.microsoft.com/office/drawing/2014/main" id="{9AC32EE1-A4E3-402E-A59F-A62DEFEFF41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271464" y="1555269"/>
            <a:ext cx="915747" cy="3937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sz="2400">
                <a:solidFill>
                  <a:srgbClr val="CE3B37"/>
                </a:solidFill>
              </a:rPr>
              <a:t>示例</a:t>
            </a:r>
          </a:p>
        </p:txBody>
      </p:sp>
      <p:pic>
        <p:nvPicPr>
          <p:cNvPr id="90" name="图片 89" descr="图片包含 游戏机, 灯光, 灯&#10;&#10;描述已自动生成">
            <a:extLst>
              <a:ext uri="{FF2B5EF4-FFF2-40B4-BE49-F238E27FC236}">
                <a16:creationId xmlns:a16="http://schemas.microsoft.com/office/drawing/2014/main" id="{4059C0CC-FECD-4CB4-B278-01252203C7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2212750"/>
            <a:ext cx="4777426" cy="47774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18382" y="1888040"/>
            <a:ext cx="6929486" cy="3320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defRPr>
            </a:lvl1pPr>
          </a:lstStyle>
          <a:p>
            <a:r>
              <a:rPr lang="zh-CN" altLang="zh-CN" sz="2400"/>
              <a:t>某算法的空间复杂度为</a:t>
            </a:r>
            <a:r>
              <a:rPr lang="en-US" altLang="zh-CN" sz="2400"/>
              <a:t>O(1)</a:t>
            </a:r>
            <a:r>
              <a:rPr lang="zh-CN" altLang="zh-CN" sz="2400"/>
              <a:t>，则</a:t>
            </a:r>
            <a:r>
              <a:rPr lang="zh-CN" altLang="en-US" sz="2400"/>
              <a:t>（   ）</a:t>
            </a:r>
            <a:r>
              <a:rPr lang="zh-CN" altLang="zh-CN" sz="2400"/>
              <a:t>。</a:t>
            </a:r>
            <a:endParaRPr lang="en-US" altLang="zh-CN" sz="2400"/>
          </a:p>
          <a:p>
            <a:endParaRPr lang="zh-CN" altLang="zh-CN" sz="2400"/>
          </a:p>
          <a:p>
            <a:pPr>
              <a:lnSpc>
                <a:spcPct val="120000"/>
              </a:lnSpc>
            </a:pPr>
            <a:r>
              <a:rPr lang="en-US" altLang="zh-CN" sz="2400"/>
              <a:t>A.</a:t>
            </a:r>
            <a:r>
              <a:rPr lang="zh-CN" altLang="zh-CN" sz="2400"/>
              <a:t>该算法执行不需要任何辅助空间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B.</a:t>
            </a:r>
            <a:r>
              <a:rPr lang="zh-CN" altLang="zh-CN" sz="2400"/>
              <a:t>该算法执行所需辅助空间大小与问题规模</a:t>
            </a:r>
            <a:r>
              <a:rPr lang="en-US" altLang="zh-CN" sz="2400"/>
              <a:t>n</a:t>
            </a:r>
            <a:r>
              <a:rPr lang="zh-CN" altLang="zh-CN" sz="2400"/>
              <a:t>无关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C.</a:t>
            </a:r>
            <a:r>
              <a:rPr lang="zh-CN" altLang="zh-CN" sz="2400"/>
              <a:t>该算法执行不需要任何空间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D.</a:t>
            </a:r>
            <a:r>
              <a:rPr lang="zh-CN" altLang="zh-CN" sz="2400"/>
              <a:t>该算法执行所需空间大小与问题规模</a:t>
            </a:r>
            <a:r>
              <a:rPr lang="en-US" altLang="zh-CN" sz="2400"/>
              <a:t>n</a:t>
            </a:r>
            <a:r>
              <a:rPr lang="zh-CN" altLang="zh-CN" sz="2400"/>
              <a:t>无关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5259" y="5726420"/>
            <a:ext cx="164307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答：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7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9799FEF-2392-4549-A781-D248A883B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5362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1.3.3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算法空间复杂度分析 </a:t>
            </a:r>
          </a:p>
        </p:txBody>
      </p:sp>
      <p:sp>
        <p:nvSpPr>
          <p:cNvPr id="88" name="TextBox 3">
            <a:extLst>
              <a:ext uri="{FF2B5EF4-FFF2-40B4-BE49-F238E27FC236}">
                <a16:creationId xmlns:a16="http://schemas.microsoft.com/office/drawing/2014/main" id="{19B01F26-919B-4BCB-A925-754B2C326151}"/>
              </a:ext>
            </a:extLst>
          </p:cNvPr>
          <p:cNvSpPr txBox="1"/>
          <p:nvPr/>
        </p:nvSpPr>
        <p:spPr>
          <a:xfrm>
            <a:off x="1055688" y="116632"/>
            <a:ext cx="2736056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算法分析</a:t>
            </a:r>
          </a:p>
        </p:txBody>
      </p:sp>
      <p:sp>
        <p:nvSpPr>
          <p:cNvPr id="89" name="Text Box 23">
            <a:extLst>
              <a:ext uri="{FF2B5EF4-FFF2-40B4-BE49-F238E27FC236}">
                <a16:creationId xmlns:a16="http://schemas.microsoft.com/office/drawing/2014/main" id="{24AE7660-41A4-4B82-AB9F-683091C8E0A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271464" y="1555269"/>
            <a:ext cx="915747" cy="3937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sz="2400">
                <a:solidFill>
                  <a:srgbClr val="CE3B37"/>
                </a:solidFill>
              </a:rPr>
              <a:t>示例</a:t>
            </a:r>
          </a:p>
        </p:txBody>
      </p:sp>
      <p:pic>
        <p:nvPicPr>
          <p:cNvPr id="90" name="图片 89" descr="图片包含 游戏机, 灯光, 灯&#10;&#10;描述已自动生成">
            <a:extLst>
              <a:ext uri="{FF2B5EF4-FFF2-40B4-BE49-F238E27FC236}">
                <a16:creationId xmlns:a16="http://schemas.microsoft.com/office/drawing/2014/main" id="{7B62243F-70F5-4322-AB0B-E28C350438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2212750"/>
            <a:ext cx="4777426" cy="47774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/>
          <p:cNvGrpSpPr/>
          <p:nvPr/>
        </p:nvGrpSpPr>
        <p:grpSpPr>
          <a:xfrm>
            <a:off x="1914177" y="2097239"/>
            <a:ext cx="7929618" cy="4595114"/>
            <a:chOff x="357158" y="908050"/>
            <a:chExt cx="7929618" cy="459511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5634432" y="3988226"/>
              <a:ext cx="2159566" cy="516387"/>
            </a:xfrm>
            <a:prstGeom prst="rect">
              <a:avLst/>
            </a:prstGeom>
            <a:gradFill>
              <a:gsLst>
                <a:gs pos="0">
                  <a:srgbClr val="DFE1E0"/>
                </a:gs>
                <a:gs pos="100000">
                  <a:srgbClr val="FBFDFC"/>
                </a:gs>
              </a:gsLst>
            </a:gradFill>
            <a:ln>
              <a:solidFill>
                <a:srgbClr val="F39801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44000" tIns="144000" bIns="144000">
              <a:spAutoFit/>
            </a:bodyPr>
            <a:lstStyle/>
            <a:p>
              <a:pPr marL="457200" indent="-457200" algn="just"/>
              <a:r>
                <a:rPr lang="en-US" altLang="zh-CN" sz="1800">
                  <a:solidFill>
                    <a:schemeClr val="tx1"/>
                  </a:solidFill>
                  <a:latin typeface="Consolas" pitchFamily="49" charset="0"/>
                </a:rPr>
                <a:t>    maxfun</a:t>
              </a:r>
              <a:r>
                <a:rPr lang="en-US" altLang="zh-CN" sz="1800" dirty="0">
                  <a:solidFill>
                    <a:schemeClr val="tx1"/>
                  </a:solidFill>
                  <a:latin typeface="Consolas" pitchFamily="49" charset="0"/>
                </a:rPr>
                <a:t>()  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954935" y="2136146"/>
              <a:ext cx="1736374" cy="516387"/>
            </a:xfrm>
            <a:prstGeom prst="rect">
              <a:avLst/>
            </a:prstGeom>
            <a:gradFill>
              <a:gsLst>
                <a:gs pos="0">
                  <a:srgbClr val="DFE1E0"/>
                </a:gs>
                <a:gs pos="100000">
                  <a:srgbClr val="FBFDFC"/>
                </a:gs>
              </a:gsLst>
            </a:gradFill>
            <a:ln>
              <a:solidFill>
                <a:srgbClr val="F39801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44000" tIns="144000" bIns="144000">
              <a:spAutoFit/>
            </a:bodyPr>
            <a:lstStyle/>
            <a:p>
              <a:pPr marL="457200" indent="-457200" algn="just"/>
              <a:r>
                <a:rPr lang="en-US" altLang="zh-CN" sz="1800" dirty="0">
                  <a:solidFill>
                    <a:schemeClr val="tx1"/>
                  </a:solidFill>
                  <a:latin typeface="Consolas" pitchFamily="49" charset="0"/>
                </a:rPr>
                <a:t>    max()  </a:t>
              </a: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853187" y="2718227"/>
              <a:ext cx="45719" cy="11699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00"/>
                </a:cxn>
              </a:cxnLst>
              <a:rect l="0" t="0" r="r" b="b"/>
              <a:pathLst>
                <a:path w="1" h="700">
                  <a:moveTo>
                    <a:pt x="0" y="0"/>
                  </a:moveTo>
                  <a:lnTo>
                    <a:pt x="0" y="700"/>
                  </a:lnTo>
                </a:path>
              </a:pathLst>
            </a:custGeom>
            <a:noFill/>
            <a:ln w="57150" cap="flat" cmpd="sng">
              <a:solidFill>
                <a:srgbClr val="F3980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wrap="square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6918351" y="3087763"/>
              <a:ext cx="1368425" cy="34195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/>
              <a:r>
                <a:rPr lang="en-US" altLang="zh-CN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max(b</a:t>
              </a:r>
              <a:r>
                <a:rPr lang="zh-CN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197636" name="Text Box 4"/>
            <p:cNvSpPr txBox="1">
              <a:spLocks noChangeArrowheads="1"/>
            </p:cNvSpPr>
            <p:nvPr/>
          </p:nvSpPr>
          <p:spPr bwMode="auto">
            <a:xfrm>
              <a:off x="357158" y="908050"/>
              <a:ext cx="3532184" cy="2676979"/>
            </a:xfrm>
            <a:prstGeom prst="rect">
              <a:avLst/>
            </a:prstGeom>
            <a:gradFill>
              <a:gsLst>
                <a:gs pos="0">
                  <a:srgbClr val="DFE1E0"/>
                </a:gs>
                <a:gs pos="100000">
                  <a:srgbClr val="FBFDFC"/>
                </a:gs>
              </a:gsLst>
            </a:gradFill>
            <a:ln>
              <a:solidFill>
                <a:srgbClr val="F39801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44000" tIns="144000" bIns="144000">
              <a:spAutoFit/>
            </a:bodyPr>
            <a:lstStyle>
              <a:defPPr>
                <a:defRPr lang="zh-CN"/>
              </a:defPPr>
              <a:lvl1pPr marL="457200" indent="-457200" algn="just">
                <a:defRPr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defRPr>
              </a:lvl1pPr>
            </a:lstStyle>
            <a:p>
              <a:r>
                <a:rPr lang="en-US" altLang="zh-CN">
                  <a:solidFill>
                    <a:schemeClr val="tx1"/>
                  </a:solidFill>
                </a:rPr>
                <a:t>int </a:t>
              </a:r>
              <a:r>
                <a:rPr lang="en-US" altLang="zh-CN">
                  <a:solidFill>
                    <a:srgbClr val="CE3B37"/>
                  </a:solidFill>
                </a:rPr>
                <a:t>max(int a[]</a:t>
              </a:r>
              <a:r>
                <a:rPr lang="zh-CN" altLang="en-US">
                  <a:solidFill>
                    <a:srgbClr val="CE3B37"/>
                  </a:solidFill>
                </a:rPr>
                <a:t>，</a:t>
              </a:r>
              <a:r>
                <a:rPr lang="en-US" altLang="zh-CN">
                  <a:solidFill>
                    <a:srgbClr val="CE3B37"/>
                  </a:solidFill>
                </a:rPr>
                <a:t>int n)</a:t>
              </a:r>
            </a:p>
            <a:p>
              <a:r>
                <a:rPr lang="en-US" altLang="zh-CN">
                  <a:solidFill>
                    <a:schemeClr val="tx1"/>
                  </a:solidFill>
                </a:rPr>
                <a:t>{  int i</a:t>
              </a:r>
              <a:r>
                <a:rPr lang="zh-CN" altLang="en-US">
                  <a:solidFill>
                    <a:schemeClr val="tx1"/>
                  </a:solidFill>
                </a:rPr>
                <a:t>，</a:t>
              </a:r>
              <a:r>
                <a:rPr lang="en-US" altLang="zh-CN">
                  <a:solidFill>
                    <a:schemeClr val="tx1"/>
                  </a:solidFill>
                </a:rPr>
                <a:t>maxi=0;</a:t>
              </a:r>
            </a:p>
            <a:p>
              <a:r>
                <a:rPr lang="en-US" altLang="zh-CN">
                  <a:solidFill>
                    <a:schemeClr val="tx1"/>
                  </a:solidFill>
                </a:rPr>
                <a:t>   </a:t>
              </a:r>
              <a:r>
                <a:rPr lang="nb-NO" altLang="zh-CN">
                  <a:solidFill>
                    <a:schemeClr val="tx1"/>
                  </a:solidFill>
                </a:rPr>
                <a:t>for (i=1;i&lt;=n;i++)</a:t>
              </a:r>
            </a:p>
            <a:p>
              <a:r>
                <a:rPr lang="nb-NO" altLang="zh-CN">
                  <a:solidFill>
                    <a:schemeClr val="tx1"/>
                  </a:solidFill>
                </a:rPr>
                <a:t>	  </a:t>
              </a:r>
              <a:r>
                <a:rPr lang="en-US" altLang="zh-CN">
                  <a:solidFill>
                    <a:schemeClr val="tx1"/>
                  </a:solidFill>
                </a:rPr>
                <a:t>if (a[i]&gt;a[maxi])</a:t>
              </a:r>
            </a:p>
            <a:p>
              <a:r>
                <a:rPr lang="en-US" altLang="zh-CN">
                  <a:solidFill>
                    <a:schemeClr val="tx1"/>
                  </a:solidFill>
                </a:rPr>
                <a:t>		 maxi=i;</a:t>
              </a:r>
            </a:p>
            <a:p>
              <a:r>
                <a:rPr lang="en-US" altLang="zh-CN">
                  <a:solidFill>
                    <a:schemeClr val="tx1"/>
                  </a:solidFill>
                </a:rPr>
                <a:t>   return a[maxi];</a:t>
              </a:r>
            </a:p>
            <a:p>
              <a:r>
                <a:rPr lang="en-US" altLang="zh-CN">
                  <a:solidFill>
                    <a:schemeClr val="tx1"/>
                  </a:solidFill>
                </a:rPr>
                <a:t>}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97637" name="Text Box 5"/>
            <p:cNvSpPr txBox="1">
              <a:spLocks noChangeArrowheads="1"/>
            </p:cNvSpPr>
            <p:nvPr/>
          </p:nvSpPr>
          <p:spPr bwMode="auto">
            <a:xfrm>
              <a:off x="362269" y="3847164"/>
              <a:ext cx="4500594" cy="1656000"/>
            </a:xfrm>
            <a:prstGeom prst="rect">
              <a:avLst/>
            </a:prstGeom>
            <a:gradFill>
              <a:gsLst>
                <a:gs pos="0">
                  <a:srgbClr val="DFE1E0"/>
                </a:gs>
                <a:gs pos="100000">
                  <a:srgbClr val="FBFDFC"/>
                </a:gs>
              </a:gsLst>
            </a:gradFill>
            <a:ln>
              <a:solidFill>
                <a:srgbClr val="F39801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44000" tIns="144000" bIns="144000">
              <a:spAutoFit/>
            </a:bodyPr>
            <a:lstStyle/>
            <a:p>
              <a:pPr marL="457200" indent="-457200" algn="just"/>
              <a:r>
                <a:rPr lang="en-US" altLang="zh-CN" sz="18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void </a:t>
              </a:r>
              <a:r>
                <a:rPr lang="en-US" altLang="zh-CN" sz="1800" dirty="0" err="1">
                  <a:solidFill>
                    <a:srgbClr val="CE3B37"/>
                  </a:solidFill>
                  <a:latin typeface="Consolas" pitchFamily="49" charset="0"/>
                  <a:cs typeface="Consolas" pitchFamily="49" charset="0"/>
                </a:rPr>
                <a:t>maxfun</a:t>
              </a:r>
              <a:r>
                <a:rPr lang="en-US" altLang="zh-CN" sz="1800" dirty="0">
                  <a:solidFill>
                    <a:srgbClr val="CE3B37"/>
                  </a:solidFill>
                  <a:latin typeface="Consolas" pitchFamily="49" charset="0"/>
                  <a:cs typeface="Consolas" pitchFamily="49" charset="0"/>
                </a:rPr>
                <a:t>()</a:t>
              </a:r>
              <a:endParaRPr lang="pt-BR" altLang="zh-CN" sz="1800" dirty="0">
                <a:solidFill>
                  <a:srgbClr val="CE3B37"/>
                </a:solidFill>
                <a:latin typeface="Consolas" pitchFamily="49" charset="0"/>
                <a:cs typeface="Consolas" pitchFamily="49" charset="0"/>
              </a:endParaRPr>
            </a:p>
            <a:p>
              <a:pPr marL="457200" indent="-457200" algn="just"/>
              <a:r>
                <a:rPr lang="pt-BR" altLang="zh-CN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{  int </a:t>
              </a:r>
              <a:r>
                <a:rPr lang="pt-BR" altLang="zh-CN" sz="18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pt-BR" altLang="zh-CN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[]={1</a:t>
              </a:r>
              <a:r>
                <a:rPr lang="zh-CN" altLang="pt-BR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pt-BR" altLang="zh-CN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pt-BR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pt-BR" altLang="zh-CN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pt-BR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pt-BR" altLang="zh-CN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pt-BR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pt-BR" altLang="zh-CN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5}</a:t>
              </a:r>
              <a:r>
                <a:rPr lang="zh-CN" altLang="pt-BR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pt-BR" altLang="zh-CN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n=5</a:t>
              </a:r>
              <a:r>
                <a:rPr lang="pt-BR" altLang="zh-CN" sz="18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457200" indent="-457200" algn="just"/>
              <a:r>
                <a:rPr lang="pt-BR" altLang="zh-CN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	 printf</a:t>
              </a:r>
              <a:r>
                <a:rPr lang="pt-BR" altLang="zh-CN" sz="18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("Max=%</a:t>
              </a:r>
              <a:r>
                <a:rPr lang="pt-BR" altLang="zh-CN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d\n"</a:t>
              </a:r>
              <a:r>
                <a:rPr lang="zh-CN" altLang="pt-BR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pt-BR" altLang="zh-CN" sz="1800">
                  <a:solidFill>
                    <a:srgbClr val="F39801"/>
                  </a:solidFill>
                  <a:latin typeface="Consolas" pitchFamily="49" charset="0"/>
                  <a:cs typeface="Consolas" pitchFamily="49" charset="0"/>
                </a:rPr>
                <a:t>max(b</a:t>
              </a:r>
              <a:r>
                <a:rPr lang="zh-CN" altLang="pt-BR" sz="1800">
                  <a:solidFill>
                    <a:srgbClr val="F3980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pt-BR" altLang="zh-CN" sz="1800">
                  <a:solidFill>
                    <a:srgbClr val="F39801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pt-BR" altLang="zh-CN" sz="1800" dirty="0">
                  <a:solidFill>
                    <a:srgbClr val="F39801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r>
                <a:rPr lang="pt-BR" altLang="zh-CN" sz="18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);</a:t>
              </a:r>
            </a:p>
            <a:p>
              <a:pPr marL="457200" indent="-457200" algn="just"/>
              <a:r>
                <a:rPr lang="pt-BR" altLang="zh-CN" sz="18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endParaRPr lang="en-US" altLang="zh-CN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rot="5400000" flipH="1" flipV="1">
              <a:off x="1920679" y="3679161"/>
              <a:ext cx="288000" cy="1588"/>
            </a:xfrm>
            <a:prstGeom prst="straightConnector1">
              <a:avLst/>
            </a:prstGeom>
            <a:ln w="38100">
              <a:solidFill>
                <a:srgbClr val="F3980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738585" y="1898124"/>
            <a:ext cx="5485645" cy="91986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如果</a:t>
            </a:r>
            <a:r>
              <a:rPr lang="en-US" altLang="zh-CN"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max</a:t>
            </a:r>
            <a:r>
              <a:rPr lang="zh-CN" altLang="en-US"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函数中再考虑形参</a:t>
            </a:r>
            <a:r>
              <a:rPr lang="en-US" altLang="zh-CN" i="1"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a</a:t>
            </a:r>
            <a:r>
              <a:rPr lang="zh-CN" altLang="en-US"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的空间，就重复累计了执行整个算法所需的空间。</a:t>
            </a:r>
          </a:p>
        </p:txBody>
      </p:sp>
      <p:grpSp>
        <p:nvGrpSpPr>
          <p:cNvPr id="3" name="组合 19"/>
          <p:cNvGrpSpPr/>
          <p:nvPr/>
        </p:nvGrpSpPr>
        <p:grpSpPr>
          <a:xfrm>
            <a:off x="5598450" y="2874422"/>
            <a:ext cx="5634803" cy="338554"/>
            <a:chOff x="4013196" y="1706719"/>
            <a:chExt cx="4916490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5214942" y="1706719"/>
              <a:ext cx="37147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altLang="zh-CN" sz="2000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max</a:t>
              </a:r>
              <a:r>
                <a:rPr lang="zh-CN" altLang="pt-BR" sz="2000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</a:t>
              </a:r>
              <a:r>
                <a:rPr lang="zh-CN" altLang="en-US" sz="2000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</a:t>
              </a:r>
              <a:r>
                <a:rPr lang="zh-CN" altLang="pt-BR" sz="2000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空间复杂度为</a:t>
              </a:r>
              <a:r>
                <a:rPr lang="pt-BR" altLang="zh-CN" sz="2000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O(1)</a:t>
              </a:r>
              <a:endParaRPr lang="zh-CN" alt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右箭头 16"/>
            <p:cNvSpPr/>
            <p:nvPr/>
          </p:nvSpPr>
          <p:spPr>
            <a:xfrm>
              <a:off x="4013196" y="1819264"/>
              <a:ext cx="1071570" cy="142876"/>
            </a:xfrm>
            <a:prstGeom prst="rightArrow">
              <a:avLst/>
            </a:prstGeom>
            <a:gradFill>
              <a:gsLst>
                <a:gs pos="0">
                  <a:srgbClr val="CE3B37"/>
                </a:gs>
                <a:gs pos="100000">
                  <a:srgbClr val="FFE985"/>
                </a:gs>
              </a:gsLst>
            </a:gra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20"/>
          <p:cNvGrpSpPr/>
          <p:nvPr/>
        </p:nvGrpSpPr>
        <p:grpSpPr>
          <a:xfrm>
            <a:off x="6507513" y="5776168"/>
            <a:ext cx="4716717" cy="1427891"/>
            <a:chOff x="4714876" y="4516947"/>
            <a:chExt cx="4429188" cy="1427891"/>
          </a:xfrm>
        </p:grpSpPr>
        <p:sp>
          <p:nvSpPr>
            <p:cNvPr id="9" name="TextBox 8"/>
            <p:cNvSpPr txBox="1"/>
            <p:nvPr/>
          </p:nvSpPr>
          <p:spPr>
            <a:xfrm>
              <a:off x="5072066" y="4516947"/>
              <a:ext cx="4071998" cy="1427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altLang="zh-CN" sz="2000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maxfun</a:t>
              </a:r>
              <a:r>
                <a:rPr lang="zh-CN" altLang="pt-BR" sz="2000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算法中为</a:t>
              </a:r>
              <a:r>
                <a:rPr lang="pt-BR" altLang="zh-CN" sz="2000" i="1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pt-BR" sz="2000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数组分配了相应的</a:t>
              </a:r>
              <a:r>
                <a:rPr lang="zh-CN" altLang="pt-BR" sz="200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内存空间</a:t>
              </a:r>
              <a:r>
                <a:rPr lang="zh-CN" altLang="en-US" sz="200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zh-CN" altLang="pt-BR" sz="200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其</a:t>
              </a:r>
              <a:r>
                <a:rPr lang="zh-CN" altLang="pt-BR" sz="2000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空间复杂度为</a:t>
              </a:r>
              <a:r>
                <a:rPr lang="pt-BR" altLang="zh-CN" sz="200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O(</a:t>
              </a:r>
              <a:r>
                <a:rPr lang="pt-BR" altLang="zh-CN" sz="2000" i="1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pt-BR" altLang="zh-CN" sz="200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>
              <a:off x="4714876" y="4799022"/>
              <a:ext cx="357190" cy="142876"/>
            </a:xfrm>
            <a:prstGeom prst="rightArrow">
              <a:avLst/>
            </a:prstGeom>
            <a:gradFill>
              <a:gsLst>
                <a:gs pos="0">
                  <a:srgbClr val="CE3B37"/>
                </a:gs>
                <a:gs pos="100000">
                  <a:srgbClr val="FFE985"/>
                </a:gs>
              </a:gsLst>
            </a:gra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491871" y="1532649"/>
            <a:ext cx="695940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为什么空间复杂度分析只考虑</a:t>
            </a:r>
            <a:r>
              <a:rPr lang="zh-CN" altLang="en-US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临时占用的存储空间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？</a:t>
            </a: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23" name="school-doubt_73177">
            <a:extLst>
              <a:ext uri="{FF2B5EF4-FFF2-40B4-BE49-F238E27FC236}">
                <a16:creationId xmlns:a16="http://schemas.microsoft.com/office/drawing/2014/main" id="{E6959944-4ECC-4E93-B810-EE03E9824E08}"/>
              </a:ext>
            </a:extLst>
          </p:cNvPr>
          <p:cNvSpPr/>
          <p:nvPr/>
        </p:nvSpPr>
        <p:spPr>
          <a:xfrm rot="213858">
            <a:off x="1100326" y="1466731"/>
            <a:ext cx="377716" cy="456650"/>
          </a:xfrm>
          <a:custGeom>
            <a:avLst/>
            <a:gdLst>
              <a:gd name="connsiteX0" fmla="*/ 222207 w 408106"/>
              <a:gd name="connsiteY0" fmla="*/ 494820 h 585257"/>
              <a:gd name="connsiteX1" fmla="*/ 178957 w 408106"/>
              <a:gd name="connsiteY1" fmla="*/ 496110 h 585257"/>
              <a:gd name="connsiteX2" fmla="*/ 191222 w 408106"/>
              <a:gd name="connsiteY2" fmla="*/ 570917 h 585257"/>
              <a:gd name="connsiteX3" fmla="*/ 271267 w 408106"/>
              <a:gd name="connsiteY3" fmla="*/ 566402 h 585257"/>
              <a:gd name="connsiteX4" fmla="*/ 266748 w 408106"/>
              <a:gd name="connsiteY4" fmla="*/ 550925 h 585257"/>
              <a:gd name="connsiteX5" fmla="*/ 204132 w 408106"/>
              <a:gd name="connsiteY5" fmla="*/ 555439 h 585257"/>
              <a:gd name="connsiteX6" fmla="*/ 204132 w 408106"/>
              <a:gd name="connsiteY6" fmla="*/ 552215 h 585257"/>
              <a:gd name="connsiteX7" fmla="*/ 265457 w 408106"/>
              <a:gd name="connsiteY7" fmla="*/ 545766 h 585257"/>
              <a:gd name="connsiteX8" fmla="*/ 262875 w 408106"/>
              <a:gd name="connsiteY8" fmla="*/ 534803 h 585257"/>
              <a:gd name="connsiteX9" fmla="*/ 214461 w 408106"/>
              <a:gd name="connsiteY9" fmla="*/ 534158 h 585257"/>
              <a:gd name="connsiteX10" fmla="*/ 214461 w 408106"/>
              <a:gd name="connsiteY10" fmla="*/ 531579 h 585257"/>
              <a:gd name="connsiteX11" fmla="*/ 262230 w 408106"/>
              <a:gd name="connsiteY11" fmla="*/ 530934 h 585257"/>
              <a:gd name="connsiteX12" fmla="*/ 259648 w 408106"/>
              <a:gd name="connsiteY12" fmla="*/ 516746 h 585257"/>
              <a:gd name="connsiteX13" fmla="*/ 201550 w 408106"/>
              <a:gd name="connsiteY13" fmla="*/ 519326 h 585257"/>
              <a:gd name="connsiteX14" fmla="*/ 201550 w 408106"/>
              <a:gd name="connsiteY14" fmla="*/ 516101 h 585257"/>
              <a:gd name="connsiteX15" fmla="*/ 259002 w 408106"/>
              <a:gd name="connsiteY15" fmla="*/ 513522 h 585257"/>
              <a:gd name="connsiteX16" fmla="*/ 258356 w 408106"/>
              <a:gd name="connsiteY16" fmla="*/ 496110 h 585257"/>
              <a:gd name="connsiteX17" fmla="*/ 222207 w 408106"/>
              <a:gd name="connsiteY17" fmla="*/ 494820 h 585257"/>
              <a:gd name="connsiteX18" fmla="*/ 221239 w 408106"/>
              <a:gd name="connsiteY18" fmla="*/ 477731 h 585257"/>
              <a:gd name="connsiteX19" fmla="*/ 264166 w 408106"/>
              <a:gd name="connsiteY19" fmla="*/ 485147 h 585257"/>
              <a:gd name="connsiteX20" fmla="*/ 266748 w 408106"/>
              <a:gd name="connsiteY20" fmla="*/ 490951 h 585257"/>
              <a:gd name="connsiteX21" fmla="*/ 270622 w 408106"/>
              <a:gd name="connsiteY21" fmla="*/ 494175 h 585257"/>
              <a:gd name="connsiteX22" fmla="*/ 282241 w 408106"/>
              <a:gd name="connsiteY22" fmla="*/ 573496 h 585257"/>
              <a:gd name="connsiteX23" fmla="*/ 279013 w 408106"/>
              <a:gd name="connsiteY23" fmla="*/ 577365 h 585257"/>
              <a:gd name="connsiteX24" fmla="*/ 276431 w 408106"/>
              <a:gd name="connsiteY24" fmla="*/ 578655 h 585257"/>
              <a:gd name="connsiteX25" fmla="*/ 188639 w 408106"/>
              <a:gd name="connsiteY25" fmla="*/ 585104 h 585257"/>
              <a:gd name="connsiteX26" fmla="*/ 186703 w 408106"/>
              <a:gd name="connsiteY26" fmla="*/ 585104 h 585257"/>
              <a:gd name="connsiteX27" fmla="*/ 177020 w 408106"/>
              <a:gd name="connsiteY27" fmla="*/ 579300 h 585257"/>
              <a:gd name="connsiteX28" fmla="*/ 168628 w 408106"/>
              <a:gd name="connsiteY28" fmla="*/ 487081 h 585257"/>
              <a:gd name="connsiteX29" fmla="*/ 176374 w 408106"/>
              <a:gd name="connsiteY29" fmla="*/ 483857 h 585257"/>
              <a:gd name="connsiteX30" fmla="*/ 221239 w 408106"/>
              <a:gd name="connsiteY30" fmla="*/ 477731 h 585257"/>
              <a:gd name="connsiteX31" fmla="*/ 333270 w 408106"/>
              <a:gd name="connsiteY31" fmla="*/ 307278 h 585257"/>
              <a:gd name="connsiteX32" fmla="*/ 333270 w 408106"/>
              <a:gd name="connsiteY32" fmla="*/ 310499 h 585257"/>
              <a:gd name="connsiteX33" fmla="*/ 225408 w 408106"/>
              <a:gd name="connsiteY33" fmla="*/ 314364 h 585257"/>
              <a:gd name="connsiteX34" fmla="*/ 225408 w 408106"/>
              <a:gd name="connsiteY34" fmla="*/ 311787 h 585257"/>
              <a:gd name="connsiteX35" fmla="*/ 333270 w 408106"/>
              <a:gd name="connsiteY35" fmla="*/ 307278 h 585257"/>
              <a:gd name="connsiteX36" fmla="*/ 203820 w 408106"/>
              <a:gd name="connsiteY36" fmla="*/ 15185 h 585257"/>
              <a:gd name="connsiteX37" fmla="*/ 55674 w 408106"/>
              <a:gd name="connsiteY37" fmla="*/ 81005 h 585257"/>
              <a:gd name="connsiteX38" fmla="*/ 15007 w 408106"/>
              <a:gd name="connsiteY38" fmla="*/ 187381 h 585257"/>
              <a:gd name="connsiteX39" fmla="*/ 56965 w 408106"/>
              <a:gd name="connsiteY39" fmla="*/ 311163 h 585257"/>
              <a:gd name="connsiteX40" fmla="*/ 59547 w 408106"/>
              <a:gd name="connsiteY40" fmla="*/ 313097 h 585257"/>
              <a:gd name="connsiteX41" fmla="*/ 59547 w 408106"/>
              <a:gd name="connsiteY41" fmla="*/ 312452 h 585257"/>
              <a:gd name="connsiteX42" fmla="*/ 113771 w 408106"/>
              <a:gd name="connsiteY42" fmla="*/ 226063 h 585257"/>
              <a:gd name="connsiteX43" fmla="*/ 116353 w 408106"/>
              <a:gd name="connsiteY43" fmla="*/ 223484 h 585257"/>
              <a:gd name="connsiteX44" fmla="*/ 266113 w 408106"/>
              <a:gd name="connsiteY44" fmla="*/ 155790 h 585257"/>
              <a:gd name="connsiteX45" fmla="*/ 264176 w 408106"/>
              <a:gd name="connsiteY45" fmla="*/ 267323 h 585257"/>
              <a:gd name="connsiteX46" fmla="*/ 164121 w 408106"/>
              <a:gd name="connsiteY46" fmla="*/ 300203 h 585257"/>
              <a:gd name="connsiteX47" fmla="*/ 178322 w 408106"/>
              <a:gd name="connsiteY47" fmla="*/ 446550 h 585257"/>
              <a:gd name="connsiteX48" fmla="*/ 251911 w 408106"/>
              <a:gd name="connsiteY48" fmla="*/ 441393 h 585257"/>
              <a:gd name="connsiteX49" fmla="*/ 249975 w 408106"/>
              <a:gd name="connsiteY49" fmla="*/ 427854 h 585257"/>
              <a:gd name="connsiteX50" fmla="*/ 249329 w 408106"/>
              <a:gd name="connsiteY50" fmla="*/ 428499 h 585257"/>
              <a:gd name="connsiteX51" fmla="*/ 199624 w 408106"/>
              <a:gd name="connsiteY51" fmla="*/ 433011 h 585257"/>
              <a:gd name="connsiteX52" fmla="*/ 199624 w 408106"/>
              <a:gd name="connsiteY52" fmla="*/ 430433 h 585257"/>
              <a:gd name="connsiteX53" fmla="*/ 249329 w 408106"/>
              <a:gd name="connsiteY53" fmla="*/ 424630 h 585257"/>
              <a:gd name="connsiteX54" fmla="*/ 248684 w 408106"/>
              <a:gd name="connsiteY54" fmla="*/ 411736 h 585257"/>
              <a:gd name="connsiteX55" fmla="*/ 193169 w 408106"/>
              <a:gd name="connsiteY55" fmla="*/ 409157 h 585257"/>
              <a:gd name="connsiteX56" fmla="*/ 193169 w 408106"/>
              <a:gd name="connsiteY56" fmla="*/ 406579 h 585257"/>
              <a:gd name="connsiteX57" fmla="*/ 248684 w 408106"/>
              <a:gd name="connsiteY57" fmla="*/ 407868 h 585257"/>
              <a:gd name="connsiteX58" fmla="*/ 249975 w 408106"/>
              <a:gd name="connsiteY58" fmla="*/ 387882 h 585257"/>
              <a:gd name="connsiteX59" fmla="*/ 233191 w 408106"/>
              <a:gd name="connsiteY59" fmla="*/ 387882 h 585257"/>
              <a:gd name="connsiteX60" fmla="*/ 212535 w 408106"/>
              <a:gd name="connsiteY60" fmla="*/ 391106 h 585257"/>
              <a:gd name="connsiteX61" fmla="*/ 211889 w 408106"/>
              <a:gd name="connsiteY61" fmla="*/ 389172 h 585257"/>
              <a:gd name="connsiteX62" fmla="*/ 250620 w 408106"/>
              <a:gd name="connsiteY62" fmla="*/ 384659 h 585257"/>
              <a:gd name="connsiteX63" fmla="*/ 252557 w 408106"/>
              <a:gd name="connsiteY63" fmla="*/ 374344 h 585257"/>
              <a:gd name="connsiteX64" fmla="*/ 249975 w 408106"/>
              <a:gd name="connsiteY64" fmla="*/ 368541 h 585257"/>
              <a:gd name="connsiteX65" fmla="*/ 199624 w 408106"/>
              <a:gd name="connsiteY65" fmla="*/ 370475 h 585257"/>
              <a:gd name="connsiteX66" fmla="*/ 199624 w 408106"/>
              <a:gd name="connsiteY66" fmla="*/ 367897 h 585257"/>
              <a:gd name="connsiteX67" fmla="*/ 250620 w 408106"/>
              <a:gd name="connsiteY67" fmla="*/ 364673 h 585257"/>
              <a:gd name="connsiteX68" fmla="*/ 255784 w 408106"/>
              <a:gd name="connsiteY68" fmla="*/ 360805 h 585257"/>
              <a:gd name="connsiteX69" fmla="*/ 300970 w 408106"/>
              <a:gd name="connsiteY69" fmla="*/ 340819 h 585257"/>
              <a:gd name="connsiteX70" fmla="*/ 217053 w 408106"/>
              <a:gd name="connsiteY70" fmla="*/ 341464 h 585257"/>
              <a:gd name="connsiteX71" fmla="*/ 217053 w 408106"/>
              <a:gd name="connsiteY71" fmla="*/ 338885 h 585257"/>
              <a:gd name="connsiteX72" fmla="*/ 307426 w 408106"/>
              <a:gd name="connsiteY72" fmla="*/ 336306 h 585257"/>
              <a:gd name="connsiteX73" fmla="*/ 357776 w 408106"/>
              <a:gd name="connsiteY73" fmla="*/ 287309 h 585257"/>
              <a:gd name="connsiteX74" fmla="*/ 283542 w 408106"/>
              <a:gd name="connsiteY74" fmla="*/ 284730 h 585257"/>
              <a:gd name="connsiteX75" fmla="*/ 283542 w 408106"/>
              <a:gd name="connsiteY75" fmla="*/ 281507 h 585257"/>
              <a:gd name="connsiteX76" fmla="*/ 359067 w 408106"/>
              <a:gd name="connsiteY76" fmla="*/ 283441 h 585257"/>
              <a:gd name="connsiteX77" fmla="*/ 360358 w 408106"/>
              <a:gd name="connsiteY77" fmla="*/ 284086 h 585257"/>
              <a:gd name="connsiteX78" fmla="*/ 375205 w 408106"/>
              <a:gd name="connsiteY78" fmla="*/ 258942 h 585257"/>
              <a:gd name="connsiteX79" fmla="*/ 281605 w 408106"/>
              <a:gd name="connsiteY79" fmla="*/ 256364 h 585257"/>
              <a:gd name="connsiteX80" fmla="*/ 281605 w 408106"/>
              <a:gd name="connsiteY80" fmla="*/ 254429 h 585257"/>
              <a:gd name="connsiteX81" fmla="*/ 377142 w 408106"/>
              <a:gd name="connsiteY81" fmla="*/ 253785 h 585257"/>
              <a:gd name="connsiteX82" fmla="*/ 388761 w 408106"/>
              <a:gd name="connsiteY82" fmla="*/ 218971 h 585257"/>
              <a:gd name="connsiteX83" fmla="*/ 307426 w 408106"/>
              <a:gd name="connsiteY83" fmla="*/ 223484 h 585257"/>
              <a:gd name="connsiteX84" fmla="*/ 306780 w 408106"/>
              <a:gd name="connsiteY84" fmla="*/ 220905 h 585257"/>
              <a:gd name="connsiteX85" fmla="*/ 389406 w 408106"/>
              <a:gd name="connsiteY85" fmla="*/ 215103 h 585257"/>
              <a:gd name="connsiteX86" fmla="*/ 391988 w 408106"/>
              <a:gd name="connsiteY86" fmla="*/ 195117 h 585257"/>
              <a:gd name="connsiteX87" fmla="*/ 291933 w 408106"/>
              <a:gd name="connsiteY87" fmla="*/ 203498 h 585257"/>
              <a:gd name="connsiteX88" fmla="*/ 291933 w 408106"/>
              <a:gd name="connsiteY88" fmla="*/ 200275 h 585257"/>
              <a:gd name="connsiteX89" fmla="*/ 391988 w 408106"/>
              <a:gd name="connsiteY89" fmla="*/ 190604 h 585257"/>
              <a:gd name="connsiteX90" fmla="*/ 391988 w 408106"/>
              <a:gd name="connsiteY90" fmla="*/ 180289 h 585257"/>
              <a:gd name="connsiteX91" fmla="*/ 390052 w 408106"/>
              <a:gd name="connsiteY91" fmla="*/ 166750 h 585257"/>
              <a:gd name="connsiteX92" fmla="*/ 328728 w 408106"/>
              <a:gd name="connsiteY92" fmla="*/ 167395 h 585257"/>
              <a:gd name="connsiteX93" fmla="*/ 328728 w 408106"/>
              <a:gd name="connsiteY93" fmla="*/ 164816 h 585257"/>
              <a:gd name="connsiteX94" fmla="*/ 389406 w 408106"/>
              <a:gd name="connsiteY94" fmla="*/ 162237 h 585257"/>
              <a:gd name="connsiteX95" fmla="*/ 386179 w 408106"/>
              <a:gd name="connsiteY95" fmla="*/ 148054 h 585257"/>
              <a:gd name="connsiteX96" fmla="*/ 285478 w 408106"/>
              <a:gd name="connsiteY96" fmla="*/ 150633 h 585257"/>
              <a:gd name="connsiteX97" fmla="*/ 285478 w 408106"/>
              <a:gd name="connsiteY97" fmla="*/ 147409 h 585257"/>
              <a:gd name="connsiteX98" fmla="*/ 384888 w 408106"/>
              <a:gd name="connsiteY98" fmla="*/ 142896 h 585257"/>
              <a:gd name="connsiteX99" fmla="*/ 377142 w 408106"/>
              <a:gd name="connsiteY99" fmla="*/ 121621 h 585257"/>
              <a:gd name="connsiteX100" fmla="*/ 238355 w 408106"/>
              <a:gd name="connsiteY100" fmla="*/ 120977 h 585257"/>
              <a:gd name="connsiteX101" fmla="*/ 238355 w 408106"/>
              <a:gd name="connsiteY101" fmla="*/ 118398 h 585257"/>
              <a:gd name="connsiteX102" fmla="*/ 375850 w 408106"/>
              <a:gd name="connsiteY102" fmla="*/ 117753 h 585257"/>
              <a:gd name="connsiteX103" fmla="*/ 364877 w 408106"/>
              <a:gd name="connsiteY103" fmla="*/ 97767 h 585257"/>
              <a:gd name="connsiteX104" fmla="*/ 163475 w 408106"/>
              <a:gd name="connsiteY104" fmla="*/ 98412 h 585257"/>
              <a:gd name="connsiteX105" fmla="*/ 163475 w 408106"/>
              <a:gd name="connsiteY105" fmla="*/ 95833 h 585257"/>
              <a:gd name="connsiteX106" fmla="*/ 362940 w 408106"/>
              <a:gd name="connsiteY106" fmla="*/ 95189 h 585257"/>
              <a:gd name="connsiteX107" fmla="*/ 350675 w 408106"/>
              <a:gd name="connsiteY107" fmla="*/ 78426 h 585257"/>
              <a:gd name="connsiteX108" fmla="*/ 350030 w 408106"/>
              <a:gd name="connsiteY108" fmla="*/ 78426 h 585257"/>
              <a:gd name="connsiteX109" fmla="*/ 102797 w 408106"/>
              <a:gd name="connsiteY109" fmla="*/ 77782 h 585257"/>
              <a:gd name="connsiteX110" fmla="*/ 102797 w 408106"/>
              <a:gd name="connsiteY110" fmla="*/ 74558 h 585257"/>
              <a:gd name="connsiteX111" fmla="*/ 346802 w 408106"/>
              <a:gd name="connsiteY111" fmla="*/ 74558 h 585257"/>
              <a:gd name="connsiteX112" fmla="*/ 317754 w 408106"/>
              <a:gd name="connsiteY112" fmla="*/ 49415 h 585257"/>
              <a:gd name="connsiteX113" fmla="*/ 146046 w 408106"/>
              <a:gd name="connsiteY113" fmla="*/ 50704 h 585257"/>
              <a:gd name="connsiteX114" fmla="*/ 145401 w 408106"/>
              <a:gd name="connsiteY114" fmla="*/ 50704 h 585257"/>
              <a:gd name="connsiteX115" fmla="*/ 167994 w 408106"/>
              <a:gd name="connsiteY115" fmla="*/ 40389 h 585257"/>
              <a:gd name="connsiteX116" fmla="*/ 309362 w 408106"/>
              <a:gd name="connsiteY116" fmla="*/ 43613 h 585257"/>
              <a:gd name="connsiteX117" fmla="*/ 259012 w 408106"/>
              <a:gd name="connsiteY117" fmla="*/ 21693 h 585257"/>
              <a:gd name="connsiteX118" fmla="*/ 203820 w 408106"/>
              <a:gd name="connsiteY118" fmla="*/ 15185 h 585257"/>
              <a:gd name="connsiteX119" fmla="*/ 180430 w 408106"/>
              <a:gd name="connsiteY119" fmla="*/ 1717 h 585257"/>
              <a:gd name="connsiteX120" fmla="*/ 244811 w 408106"/>
              <a:gd name="connsiteY120" fmla="*/ 2996 h 585257"/>
              <a:gd name="connsiteX121" fmla="*/ 407481 w 408106"/>
              <a:gd name="connsiteY121" fmla="*/ 174487 h 585257"/>
              <a:gd name="connsiteX122" fmla="*/ 267404 w 408106"/>
              <a:gd name="connsiteY122" fmla="*/ 374344 h 585257"/>
              <a:gd name="connsiteX123" fmla="*/ 269986 w 408106"/>
              <a:gd name="connsiteY123" fmla="*/ 450418 h 585257"/>
              <a:gd name="connsiteX124" fmla="*/ 255139 w 408106"/>
              <a:gd name="connsiteY124" fmla="*/ 454931 h 585257"/>
              <a:gd name="connsiteX125" fmla="*/ 255139 w 408106"/>
              <a:gd name="connsiteY125" fmla="*/ 454287 h 585257"/>
              <a:gd name="connsiteX126" fmla="*/ 175740 w 408106"/>
              <a:gd name="connsiteY126" fmla="*/ 460089 h 585257"/>
              <a:gd name="connsiteX127" fmla="*/ 169931 w 408106"/>
              <a:gd name="connsiteY127" fmla="*/ 454287 h 585257"/>
              <a:gd name="connsiteX128" fmla="*/ 166057 w 408106"/>
              <a:gd name="connsiteY128" fmla="*/ 450418 h 585257"/>
              <a:gd name="connsiteX129" fmla="*/ 155729 w 408106"/>
              <a:gd name="connsiteY129" fmla="*/ 296335 h 585257"/>
              <a:gd name="connsiteX130" fmla="*/ 159602 w 408106"/>
              <a:gd name="connsiteY130" fmla="*/ 284086 h 585257"/>
              <a:gd name="connsiteX131" fmla="*/ 247393 w 408106"/>
              <a:gd name="connsiteY131" fmla="*/ 262166 h 585257"/>
              <a:gd name="connsiteX132" fmla="*/ 257721 w 408106"/>
              <a:gd name="connsiteY132" fmla="*/ 170618 h 585257"/>
              <a:gd name="connsiteX133" fmla="*/ 167994 w 408106"/>
              <a:gd name="connsiteY133" fmla="*/ 144830 h 585257"/>
              <a:gd name="connsiteX134" fmla="*/ 127326 w 408106"/>
              <a:gd name="connsiteY134" fmla="*/ 225418 h 585257"/>
              <a:gd name="connsiteX135" fmla="*/ 127326 w 408106"/>
              <a:gd name="connsiteY135" fmla="*/ 227352 h 585257"/>
              <a:gd name="connsiteX136" fmla="*/ 126681 w 408106"/>
              <a:gd name="connsiteY136" fmla="*/ 233154 h 585257"/>
              <a:gd name="connsiteX137" fmla="*/ 66648 w 408106"/>
              <a:gd name="connsiteY137" fmla="*/ 316965 h 585257"/>
              <a:gd name="connsiteX138" fmla="*/ 59547 w 408106"/>
              <a:gd name="connsiteY138" fmla="*/ 316321 h 585257"/>
              <a:gd name="connsiteX139" fmla="*/ 53092 w 408106"/>
              <a:gd name="connsiteY139" fmla="*/ 320189 h 585257"/>
              <a:gd name="connsiteX140" fmla="*/ 3387 w 408106"/>
              <a:gd name="connsiteY140" fmla="*/ 220260 h 585257"/>
              <a:gd name="connsiteX141" fmla="*/ 22753 w 408106"/>
              <a:gd name="connsiteY141" fmla="*/ 100991 h 585257"/>
              <a:gd name="connsiteX142" fmla="*/ 180430 w 408106"/>
              <a:gd name="connsiteY142" fmla="*/ 1717 h 5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408106" h="585257">
                <a:moveTo>
                  <a:pt x="222207" y="494820"/>
                </a:moveTo>
                <a:cubicBezTo>
                  <a:pt x="207360" y="494175"/>
                  <a:pt x="193158" y="494820"/>
                  <a:pt x="178957" y="496110"/>
                </a:cubicBezTo>
                <a:cubicBezTo>
                  <a:pt x="180893" y="521260"/>
                  <a:pt x="185412" y="546411"/>
                  <a:pt x="191222" y="570917"/>
                </a:cubicBezTo>
                <a:cubicBezTo>
                  <a:pt x="217043" y="567692"/>
                  <a:pt x="245446" y="563823"/>
                  <a:pt x="271267" y="566402"/>
                </a:cubicBezTo>
                <a:cubicBezTo>
                  <a:pt x="269976" y="561243"/>
                  <a:pt x="268685" y="556084"/>
                  <a:pt x="266748" y="550925"/>
                </a:cubicBezTo>
                <a:cubicBezTo>
                  <a:pt x="246737" y="554150"/>
                  <a:pt x="224144" y="555439"/>
                  <a:pt x="204132" y="555439"/>
                </a:cubicBezTo>
                <a:cubicBezTo>
                  <a:pt x="202196" y="555439"/>
                  <a:pt x="202196" y="552860"/>
                  <a:pt x="204132" y="552215"/>
                </a:cubicBezTo>
                <a:cubicBezTo>
                  <a:pt x="224144" y="550280"/>
                  <a:pt x="245446" y="547701"/>
                  <a:pt x="265457" y="545766"/>
                </a:cubicBezTo>
                <a:cubicBezTo>
                  <a:pt x="264812" y="541897"/>
                  <a:pt x="264166" y="538672"/>
                  <a:pt x="262875" y="534803"/>
                </a:cubicBezTo>
                <a:cubicBezTo>
                  <a:pt x="247382" y="537383"/>
                  <a:pt x="229953" y="536738"/>
                  <a:pt x="214461" y="534158"/>
                </a:cubicBezTo>
                <a:cubicBezTo>
                  <a:pt x="212524" y="534158"/>
                  <a:pt x="213170" y="531579"/>
                  <a:pt x="214461" y="531579"/>
                </a:cubicBezTo>
                <a:cubicBezTo>
                  <a:pt x="230599" y="532868"/>
                  <a:pt x="246091" y="531579"/>
                  <a:pt x="262230" y="530934"/>
                </a:cubicBezTo>
                <a:cubicBezTo>
                  <a:pt x="260939" y="525775"/>
                  <a:pt x="260293" y="521260"/>
                  <a:pt x="259648" y="516746"/>
                </a:cubicBezTo>
                <a:cubicBezTo>
                  <a:pt x="240282" y="518681"/>
                  <a:pt x="220916" y="518036"/>
                  <a:pt x="201550" y="519326"/>
                </a:cubicBezTo>
                <a:cubicBezTo>
                  <a:pt x="199613" y="519326"/>
                  <a:pt x="199613" y="516101"/>
                  <a:pt x="201550" y="516101"/>
                </a:cubicBezTo>
                <a:cubicBezTo>
                  <a:pt x="220270" y="513522"/>
                  <a:pt x="240282" y="511587"/>
                  <a:pt x="259002" y="513522"/>
                </a:cubicBezTo>
                <a:cubicBezTo>
                  <a:pt x="258356" y="507073"/>
                  <a:pt x="258356" y="501914"/>
                  <a:pt x="258356" y="496110"/>
                </a:cubicBezTo>
                <a:cubicBezTo>
                  <a:pt x="246737" y="497400"/>
                  <a:pt x="234472" y="494820"/>
                  <a:pt x="222207" y="494820"/>
                </a:cubicBezTo>
                <a:close/>
                <a:moveTo>
                  <a:pt x="221239" y="477731"/>
                </a:moveTo>
                <a:cubicBezTo>
                  <a:pt x="236893" y="477086"/>
                  <a:pt x="252224" y="478698"/>
                  <a:pt x="264166" y="485147"/>
                </a:cubicBezTo>
                <a:cubicBezTo>
                  <a:pt x="266748" y="486437"/>
                  <a:pt x="267394" y="488371"/>
                  <a:pt x="266748" y="490951"/>
                </a:cubicBezTo>
                <a:cubicBezTo>
                  <a:pt x="268685" y="491596"/>
                  <a:pt x="269976" y="492240"/>
                  <a:pt x="270622" y="494175"/>
                </a:cubicBezTo>
                <a:cubicBezTo>
                  <a:pt x="280304" y="517391"/>
                  <a:pt x="280304" y="548990"/>
                  <a:pt x="282241" y="573496"/>
                </a:cubicBezTo>
                <a:cubicBezTo>
                  <a:pt x="282241" y="575431"/>
                  <a:pt x="280950" y="576721"/>
                  <a:pt x="279013" y="577365"/>
                </a:cubicBezTo>
                <a:cubicBezTo>
                  <a:pt x="278368" y="578010"/>
                  <a:pt x="277722" y="578655"/>
                  <a:pt x="276431" y="578655"/>
                </a:cubicBezTo>
                <a:cubicBezTo>
                  <a:pt x="249319" y="585749"/>
                  <a:pt x="217043" y="585104"/>
                  <a:pt x="188639" y="585104"/>
                </a:cubicBezTo>
                <a:cubicBezTo>
                  <a:pt x="187994" y="585104"/>
                  <a:pt x="187348" y="585104"/>
                  <a:pt x="186703" y="585104"/>
                </a:cubicBezTo>
                <a:cubicBezTo>
                  <a:pt x="182830" y="585749"/>
                  <a:pt x="178311" y="584459"/>
                  <a:pt x="177020" y="579300"/>
                </a:cubicBezTo>
                <a:cubicBezTo>
                  <a:pt x="168628" y="549635"/>
                  <a:pt x="166046" y="518036"/>
                  <a:pt x="168628" y="487081"/>
                </a:cubicBezTo>
                <a:cubicBezTo>
                  <a:pt x="168628" y="482567"/>
                  <a:pt x="173792" y="481277"/>
                  <a:pt x="176374" y="483857"/>
                </a:cubicBezTo>
                <a:cubicBezTo>
                  <a:pt x="189608" y="481277"/>
                  <a:pt x="205585" y="478375"/>
                  <a:pt x="221239" y="477731"/>
                </a:cubicBezTo>
                <a:close/>
                <a:moveTo>
                  <a:pt x="333270" y="307278"/>
                </a:moveTo>
                <a:cubicBezTo>
                  <a:pt x="335208" y="307922"/>
                  <a:pt x="335208" y="310499"/>
                  <a:pt x="333270" y="310499"/>
                </a:cubicBezTo>
                <a:cubicBezTo>
                  <a:pt x="297747" y="315008"/>
                  <a:pt x="260931" y="314364"/>
                  <a:pt x="225408" y="314364"/>
                </a:cubicBezTo>
                <a:cubicBezTo>
                  <a:pt x="223470" y="314364"/>
                  <a:pt x="223470" y="311787"/>
                  <a:pt x="225408" y="311787"/>
                </a:cubicBezTo>
                <a:cubicBezTo>
                  <a:pt x="260931" y="309855"/>
                  <a:pt x="297747" y="305990"/>
                  <a:pt x="333270" y="307278"/>
                </a:cubicBezTo>
                <a:close/>
                <a:moveTo>
                  <a:pt x="203820" y="15185"/>
                </a:moveTo>
                <a:cubicBezTo>
                  <a:pt x="148265" y="16092"/>
                  <a:pt x="93437" y="38938"/>
                  <a:pt x="55674" y="81005"/>
                </a:cubicBezTo>
                <a:cubicBezTo>
                  <a:pt x="29853" y="110661"/>
                  <a:pt x="14361" y="147409"/>
                  <a:pt x="15007" y="187381"/>
                </a:cubicBezTo>
                <a:cubicBezTo>
                  <a:pt x="15652" y="218971"/>
                  <a:pt x="25335" y="293756"/>
                  <a:pt x="56965" y="311163"/>
                </a:cubicBezTo>
                <a:cubicBezTo>
                  <a:pt x="58256" y="311163"/>
                  <a:pt x="58902" y="312452"/>
                  <a:pt x="59547" y="313097"/>
                </a:cubicBezTo>
                <a:cubicBezTo>
                  <a:pt x="59547" y="313097"/>
                  <a:pt x="59547" y="312452"/>
                  <a:pt x="59547" y="312452"/>
                </a:cubicBezTo>
                <a:cubicBezTo>
                  <a:pt x="76976" y="282796"/>
                  <a:pt x="94405" y="253785"/>
                  <a:pt x="113771" y="226063"/>
                </a:cubicBezTo>
                <a:cubicBezTo>
                  <a:pt x="115062" y="224773"/>
                  <a:pt x="115707" y="224129"/>
                  <a:pt x="116353" y="223484"/>
                </a:cubicBezTo>
                <a:cubicBezTo>
                  <a:pt x="95051" y="139028"/>
                  <a:pt x="212535" y="88097"/>
                  <a:pt x="266113" y="155790"/>
                </a:cubicBezTo>
                <a:cubicBezTo>
                  <a:pt x="290642" y="187381"/>
                  <a:pt x="288706" y="235733"/>
                  <a:pt x="264176" y="267323"/>
                </a:cubicBezTo>
                <a:cubicBezTo>
                  <a:pt x="242228" y="294401"/>
                  <a:pt x="198333" y="312452"/>
                  <a:pt x="164121" y="300203"/>
                </a:cubicBezTo>
                <a:cubicBezTo>
                  <a:pt x="178322" y="344687"/>
                  <a:pt x="186714" y="400776"/>
                  <a:pt x="178322" y="446550"/>
                </a:cubicBezTo>
                <a:cubicBezTo>
                  <a:pt x="202852" y="444616"/>
                  <a:pt x="227382" y="441393"/>
                  <a:pt x="251911" y="441393"/>
                </a:cubicBezTo>
                <a:cubicBezTo>
                  <a:pt x="251266" y="436880"/>
                  <a:pt x="250620" y="432367"/>
                  <a:pt x="249975" y="427854"/>
                </a:cubicBezTo>
                <a:cubicBezTo>
                  <a:pt x="249975" y="427854"/>
                  <a:pt x="249975" y="428499"/>
                  <a:pt x="249329" y="428499"/>
                </a:cubicBezTo>
                <a:cubicBezTo>
                  <a:pt x="233191" y="431077"/>
                  <a:pt x="216408" y="431722"/>
                  <a:pt x="199624" y="433011"/>
                </a:cubicBezTo>
                <a:cubicBezTo>
                  <a:pt x="198333" y="433011"/>
                  <a:pt x="197688" y="430433"/>
                  <a:pt x="199624" y="430433"/>
                </a:cubicBezTo>
                <a:cubicBezTo>
                  <a:pt x="215762" y="427854"/>
                  <a:pt x="232546" y="425275"/>
                  <a:pt x="249329" y="424630"/>
                </a:cubicBezTo>
                <a:cubicBezTo>
                  <a:pt x="249329" y="420762"/>
                  <a:pt x="248684" y="416249"/>
                  <a:pt x="248684" y="411736"/>
                </a:cubicBezTo>
                <a:cubicBezTo>
                  <a:pt x="230609" y="409802"/>
                  <a:pt x="211889" y="408513"/>
                  <a:pt x="193169" y="409157"/>
                </a:cubicBezTo>
                <a:cubicBezTo>
                  <a:pt x="191233" y="409157"/>
                  <a:pt x="191233" y="406579"/>
                  <a:pt x="193169" y="406579"/>
                </a:cubicBezTo>
                <a:cubicBezTo>
                  <a:pt x="211889" y="404645"/>
                  <a:pt x="230609" y="405289"/>
                  <a:pt x="248684" y="407868"/>
                </a:cubicBezTo>
                <a:cubicBezTo>
                  <a:pt x="249329" y="400776"/>
                  <a:pt x="249329" y="394329"/>
                  <a:pt x="249975" y="387882"/>
                </a:cubicBezTo>
                <a:cubicBezTo>
                  <a:pt x="244811" y="387882"/>
                  <a:pt x="239001" y="387238"/>
                  <a:pt x="233191" y="387882"/>
                </a:cubicBezTo>
                <a:cubicBezTo>
                  <a:pt x="226091" y="387882"/>
                  <a:pt x="219635" y="389817"/>
                  <a:pt x="212535" y="391106"/>
                </a:cubicBezTo>
                <a:cubicBezTo>
                  <a:pt x="211244" y="391106"/>
                  <a:pt x="211244" y="389817"/>
                  <a:pt x="211889" y="389172"/>
                </a:cubicBezTo>
                <a:cubicBezTo>
                  <a:pt x="223508" y="384659"/>
                  <a:pt x="238355" y="382080"/>
                  <a:pt x="250620" y="384659"/>
                </a:cubicBezTo>
                <a:cubicBezTo>
                  <a:pt x="251266" y="381435"/>
                  <a:pt x="251911" y="377567"/>
                  <a:pt x="252557" y="374344"/>
                </a:cubicBezTo>
                <a:cubicBezTo>
                  <a:pt x="251266" y="373054"/>
                  <a:pt x="249975" y="371120"/>
                  <a:pt x="249975" y="368541"/>
                </a:cubicBezTo>
                <a:cubicBezTo>
                  <a:pt x="233191" y="370475"/>
                  <a:pt x="216408" y="369831"/>
                  <a:pt x="199624" y="370475"/>
                </a:cubicBezTo>
                <a:cubicBezTo>
                  <a:pt x="198333" y="370475"/>
                  <a:pt x="198333" y="367897"/>
                  <a:pt x="199624" y="367897"/>
                </a:cubicBezTo>
                <a:cubicBezTo>
                  <a:pt x="216408" y="366607"/>
                  <a:pt x="233837" y="364673"/>
                  <a:pt x="250620" y="364673"/>
                </a:cubicBezTo>
                <a:cubicBezTo>
                  <a:pt x="251266" y="362739"/>
                  <a:pt x="252557" y="361450"/>
                  <a:pt x="255784" y="360805"/>
                </a:cubicBezTo>
                <a:cubicBezTo>
                  <a:pt x="271277" y="356292"/>
                  <a:pt x="286769" y="349845"/>
                  <a:pt x="300970" y="340819"/>
                </a:cubicBezTo>
                <a:cubicBezTo>
                  <a:pt x="272568" y="342109"/>
                  <a:pt x="244811" y="342753"/>
                  <a:pt x="217053" y="341464"/>
                </a:cubicBezTo>
                <a:cubicBezTo>
                  <a:pt x="215117" y="341464"/>
                  <a:pt x="215117" y="338885"/>
                  <a:pt x="217053" y="338885"/>
                </a:cubicBezTo>
                <a:cubicBezTo>
                  <a:pt x="246747" y="338885"/>
                  <a:pt x="277086" y="338240"/>
                  <a:pt x="307426" y="336306"/>
                </a:cubicBezTo>
                <a:cubicBezTo>
                  <a:pt x="326791" y="323412"/>
                  <a:pt x="344220" y="306650"/>
                  <a:pt x="357776" y="287309"/>
                </a:cubicBezTo>
                <a:cubicBezTo>
                  <a:pt x="333246" y="289243"/>
                  <a:pt x="308071" y="287309"/>
                  <a:pt x="283542" y="284730"/>
                </a:cubicBezTo>
                <a:cubicBezTo>
                  <a:pt x="281605" y="284086"/>
                  <a:pt x="281605" y="281507"/>
                  <a:pt x="283542" y="281507"/>
                </a:cubicBezTo>
                <a:cubicBezTo>
                  <a:pt x="308717" y="282796"/>
                  <a:pt x="333892" y="282796"/>
                  <a:pt x="359067" y="283441"/>
                </a:cubicBezTo>
                <a:cubicBezTo>
                  <a:pt x="359713" y="283441"/>
                  <a:pt x="359713" y="283441"/>
                  <a:pt x="360358" y="284086"/>
                </a:cubicBezTo>
                <a:cubicBezTo>
                  <a:pt x="365522" y="275705"/>
                  <a:pt x="370686" y="267323"/>
                  <a:pt x="375205" y="258942"/>
                </a:cubicBezTo>
                <a:cubicBezTo>
                  <a:pt x="343575" y="257653"/>
                  <a:pt x="312590" y="256364"/>
                  <a:pt x="281605" y="256364"/>
                </a:cubicBezTo>
                <a:cubicBezTo>
                  <a:pt x="279668" y="257008"/>
                  <a:pt x="279668" y="254429"/>
                  <a:pt x="281605" y="254429"/>
                </a:cubicBezTo>
                <a:cubicBezTo>
                  <a:pt x="313235" y="252495"/>
                  <a:pt x="345511" y="251851"/>
                  <a:pt x="377142" y="253785"/>
                </a:cubicBezTo>
                <a:cubicBezTo>
                  <a:pt x="382306" y="242825"/>
                  <a:pt x="386179" y="231220"/>
                  <a:pt x="388761" y="218971"/>
                </a:cubicBezTo>
                <a:cubicBezTo>
                  <a:pt x="361649" y="221550"/>
                  <a:pt x="333892" y="220905"/>
                  <a:pt x="307426" y="223484"/>
                </a:cubicBezTo>
                <a:cubicBezTo>
                  <a:pt x="305489" y="223484"/>
                  <a:pt x="305489" y="220905"/>
                  <a:pt x="306780" y="220905"/>
                </a:cubicBezTo>
                <a:cubicBezTo>
                  <a:pt x="333246" y="216392"/>
                  <a:pt x="362295" y="212524"/>
                  <a:pt x="389406" y="215103"/>
                </a:cubicBezTo>
                <a:cubicBezTo>
                  <a:pt x="390697" y="208011"/>
                  <a:pt x="391343" y="201564"/>
                  <a:pt x="391988" y="195117"/>
                </a:cubicBezTo>
                <a:cubicBezTo>
                  <a:pt x="358422" y="197696"/>
                  <a:pt x="325500" y="198985"/>
                  <a:pt x="291933" y="203498"/>
                </a:cubicBezTo>
                <a:cubicBezTo>
                  <a:pt x="290642" y="203498"/>
                  <a:pt x="289997" y="200275"/>
                  <a:pt x="291933" y="200275"/>
                </a:cubicBezTo>
                <a:cubicBezTo>
                  <a:pt x="324209" y="194472"/>
                  <a:pt x="358422" y="189315"/>
                  <a:pt x="391988" y="190604"/>
                </a:cubicBezTo>
                <a:cubicBezTo>
                  <a:pt x="391988" y="187381"/>
                  <a:pt x="391988" y="183512"/>
                  <a:pt x="391988" y="180289"/>
                </a:cubicBezTo>
                <a:cubicBezTo>
                  <a:pt x="391343" y="175776"/>
                  <a:pt x="390697" y="171263"/>
                  <a:pt x="390052" y="166750"/>
                </a:cubicBezTo>
                <a:cubicBezTo>
                  <a:pt x="370041" y="169329"/>
                  <a:pt x="348739" y="168684"/>
                  <a:pt x="328728" y="167395"/>
                </a:cubicBezTo>
                <a:cubicBezTo>
                  <a:pt x="326791" y="167395"/>
                  <a:pt x="326791" y="164816"/>
                  <a:pt x="328728" y="164816"/>
                </a:cubicBezTo>
                <a:cubicBezTo>
                  <a:pt x="348739" y="164816"/>
                  <a:pt x="369395" y="162882"/>
                  <a:pt x="389406" y="162237"/>
                </a:cubicBezTo>
                <a:cubicBezTo>
                  <a:pt x="388761" y="157724"/>
                  <a:pt x="387470" y="152567"/>
                  <a:pt x="386179" y="148054"/>
                </a:cubicBezTo>
                <a:cubicBezTo>
                  <a:pt x="353257" y="152567"/>
                  <a:pt x="319045" y="153212"/>
                  <a:pt x="285478" y="150633"/>
                </a:cubicBezTo>
                <a:cubicBezTo>
                  <a:pt x="283542" y="149988"/>
                  <a:pt x="283542" y="147409"/>
                  <a:pt x="285478" y="147409"/>
                </a:cubicBezTo>
                <a:cubicBezTo>
                  <a:pt x="319045" y="148699"/>
                  <a:pt x="351966" y="146765"/>
                  <a:pt x="384888" y="142896"/>
                </a:cubicBezTo>
                <a:cubicBezTo>
                  <a:pt x="382951" y="135805"/>
                  <a:pt x="380369" y="128713"/>
                  <a:pt x="377142" y="121621"/>
                </a:cubicBezTo>
                <a:cubicBezTo>
                  <a:pt x="331310" y="123555"/>
                  <a:pt x="284833" y="122911"/>
                  <a:pt x="238355" y="120977"/>
                </a:cubicBezTo>
                <a:cubicBezTo>
                  <a:pt x="236419" y="120977"/>
                  <a:pt x="236419" y="118398"/>
                  <a:pt x="238355" y="118398"/>
                </a:cubicBezTo>
                <a:cubicBezTo>
                  <a:pt x="284187" y="117108"/>
                  <a:pt x="330019" y="115819"/>
                  <a:pt x="375850" y="117753"/>
                </a:cubicBezTo>
                <a:cubicBezTo>
                  <a:pt x="372623" y="110661"/>
                  <a:pt x="368750" y="104214"/>
                  <a:pt x="364877" y="97767"/>
                </a:cubicBezTo>
                <a:cubicBezTo>
                  <a:pt x="297097" y="97123"/>
                  <a:pt x="230609" y="95189"/>
                  <a:pt x="163475" y="98412"/>
                </a:cubicBezTo>
                <a:cubicBezTo>
                  <a:pt x="161539" y="98412"/>
                  <a:pt x="161539" y="96478"/>
                  <a:pt x="163475" y="95833"/>
                </a:cubicBezTo>
                <a:cubicBezTo>
                  <a:pt x="228673" y="89386"/>
                  <a:pt x="297097" y="87452"/>
                  <a:pt x="362940" y="95189"/>
                </a:cubicBezTo>
                <a:cubicBezTo>
                  <a:pt x="359067" y="89386"/>
                  <a:pt x="355194" y="84229"/>
                  <a:pt x="350675" y="78426"/>
                </a:cubicBezTo>
                <a:cubicBezTo>
                  <a:pt x="350030" y="78426"/>
                  <a:pt x="350030" y="78426"/>
                  <a:pt x="350030" y="78426"/>
                </a:cubicBezTo>
                <a:cubicBezTo>
                  <a:pt x="267404" y="75848"/>
                  <a:pt x="185423" y="75848"/>
                  <a:pt x="102797" y="77782"/>
                </a:cubicBezTo>
                <a:cubicBezTo>
                  <a:pt x="100860" y="77782"/>
                  <a:pt x="100860" y="74558"/>
                  <a:pt x="102797" y="74558"/>
                </a:cubicBezTo>
                <a:cubicBezTo>
                  <a:pt x="184132" y="68756"/>
                  <a:pt x="266113" y="69401"/>
                  <a:pt x="346802" y="74558"/>
                </a:cubicBezTo>
                <a:cubicBezTo>
                  <a:pt x="338410" y="64888"/>
                  <a:pt x="328728" y="56507"/>
                  <a:pt x="317754" y="49415"/>
                </a:cubicBezTo>
                <a:cubicBezTo>
                  <a:pt x="303553" y="48770"/>
                  <a:pt x="144755" y="44257"/>
                  <a:pt x="146046" y="50704"/>
                </a:cubicBezTo>
                <a:cubicBezTo>
                  <a:pt x="146046" y="51349"/>
                  <a:pt x="145401" y="51349"/>
                  <a:pt x="145401" y="50704"/>
                </a:cubicBezTo>
                <a:cubicBezTo>
                  <a:pt x="140882" y="37810"/>
                  <a:pt x="160248" y="40389"/>
                  <a:pt x="167994" y="40389"/>
                </a:cubicBezTo>
                <a:cubicBezTo>
                  <a:pt x="215117" y="39100"/>
                  <a:pt x="262240" y="40389"/>
                  <a:pt x="309362" y="43613"/>
                </a:cubicBezTo>
                <a:cubicBezTo>
                  <a:pt x="293870" y="33942"/>
                  <a:pt x="277086" y="26206"/>
                  <a:pt x="259012" y="21693"/>
                </a:cubicBezTo>
                <a:cubicBezTo>
                  <a:pt x="240938" y="17019"/>
                  <a:pt x="222339" y="14883"/>
                  <a:pt x="203820" y="15185"/>
                </a:cubicBezTo>
                <a:close/>
                <a:moveTo>
                  <a:pt x="180430" y="1717"/>
                </a:moveTo>
                <a:cubicBezTo>
                  <a:pt x="201763" y="-912"/>
                  <a:pt x="223509" y="-550"/>
                  <a:pt x="244811" y="2996"/>
                </a:cubicBezTo>
                <a:cubicBezTo>
                  <a:pt x="331310" y="17180"/>
                  <a:pt x="399735" y="86163"/>
                  <a:pt x="407481" y="174487"/>
                </a:cubicBezTo>
                <a:cubicBezTo>
                  <a:pt x="415227" y="258942"/>
                  <a:pt x="350030" y="351134"/>
                  <a:pt x="267404" y="374344"/>
                </a:cubicBezTo>
                <a:cubicBezTo>
                  <a:pt x="264822" y="400132"/>
                  <a:pt x="266113" y="424630"/>
                  <a:pt x="269986" y="450418"/>
                </a:cubicBezTo>
                <a:cubicBezTo>
                  <a:pt x="271277" y="460089"/>
                  <a:pt x="258366" y="463957"/>
                  <a:pt x="255139" y="454931"/>
                </a:cubicBezTo>
                <a:cubicBezTo>
                  <a:pt x="255139" y="454287"/>
                  <a:pt x="255139" y="454287"/>
                  <a:pt x="255139" y="454287"/>
                </a:cubicBezTo>
                <a:cubicBezTo>
                  <a:pt x="228673" y="458155"/>
                  <a:pt x="202206" y="458799"/>
                  <a:pt x="175740" y="460089"/>
                </a:cubicBezTo>
                <a:cubicBezTo>
                  <a:pt x="171867" y="460089"/>
                  <a:pt x="169931" y="457510"/>
                  <a:pt x="169931" y="454287"/>
                </a:cubicBezTo>
                <a:cubicBezTo>
                  <a:pt x="167994" y="453642"/>
                  <a:pt x="166703" y="452352"/>
                  <a:pt x="166057" y="450418"/>
                </a:cubicBezTo>
                <a:cubicBezTo>
                  <a:pt x="157020" y="401421"/>
                  <a:pt x="157666" y="345977"/>
                  <a:pt x="155729" y="296335"/>
                </a:cubicBezTo>
                <a:cubicBezTo>
                  <a:pt x="150565" y="292467"/>
                  <a:pt x="153147" y="283441"/>
                  <a:pt x="159602" y="284086"/>
                </a:cubicBezTo>
                <a:cubicBezTo>
                  <a:pt x="191878" y="284730"/>
                  <a:pt x="221572" y="287309"/>
                  <a:pt x="247393" y="262166"/>
                </a:cubicBezTo>
                <a:cubicBezTo>
                  <a:pt x="270631" y="238957"/>
                  <a:pt x="275150" y="198985"/>
                  <a:pt x="257721" y="170618"/>
                </a:cubicBezTo>
                <a:cubicBezTo>
                  <a:pt x="239646" y="141607"/>
                  <a:pt x="198333" y="130002"/>
                  <a:pt x="167994" y="144830"/>
                </a:cubicBezTo>
                <a:cubicBezTo>
                  <a:pt x="136364" y="160303"/>
                  <a:pt x="125390" y="192538"/>
                  <a:pt x="127326" y="225418"/>
                </a:cubicBezTo>
                <a:cubicBezTo>
                  <a:pt x="127326" y="226063"/>
                  <a:pt x="127326" y="226707"/>
                  <a:pt x="127326" y="227352"/>
                </a:cubicBezTo>
                <a:cubicBezTo>
                  <a:pt x="127972" y="228641"/>
                  <a:pt x="127972" y="231220"/>
                  <a:pt x="126681" y="233154"/>
                </a:cubicBezTo>
                <a:cubicBezTo>
                  <a:pt x="107961" y="261521"/>
                  <a:pt x="87304" y="289888"/>
                  <a:pt x="66648" y="316965"/>
                </a:cubicBezTo>
                <a:cubicBezTo>
                  <a:pt x="64711" y="319544"/>
                  <a:pt x="60838" y="318899"/>
                  <a:pt x="59547" y="316321"/>
                </a:cubicBezTo>
                <a:cubicBezTo>
                  <a:pt x="58902" y="318899"/>
                  <a:pt x="56320" y="321478"/>
                  <a:pt x="53092" y="320189"/>
                </a:cubicBezTo>
                <a:cubicBezTo>
                  <a:pt x="18234" y="306005"/>
                  <a:pt x="9842" y="253140"/>
                  <a:pt x="3387" y="220260"/>
                </a:cubicBezTo>
                <a:cubicBezTo>
                  <a:pt x="-4359" y="178355"/>
                  <a:pt x="805" y="137739"/>
                  <a:pt x="22753" y="100991"/>
                </a:cubicBezTo>
                <a:cubicBezTo>
                  <a:pt x="56158" y="44419"/>
                  <a:pt x="116433" y="9605"/>
                  <a:pt x="180430" y="1717"/>
                </a:cubicBezTo>
                <a:close/>
              </a:path>
            </a:pathLst>
          </a:custGeom>
          <a:solidFill>
            <a:srgbClr val="F39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C11EB4E-EA95-4537-8649-E41505430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5362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1.3.3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算法空间复杂度分析 </a:t>
            </a: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5D228A4F-0849-4928-A5D9-A4542299ED41}"/>
              </a:ext>
            </a:extLst>
          </p:cNvPr>
          <p:cNvSpPr txBox="1"/>
          <p:nvPr/>
        </p:nvSpPr>
        <p:spPr>
          <a:xfrm>
            <a:off x="1055688" y="116632"/>
            <a:ext cx="2736056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2476478" y="1504780"/>
            <a:ext cx="41751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分析如下算法的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空间复杂度。      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1296600" y="5805264"/>
            <a:ext cx="10585176" cy="49847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CE3B37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算法中临时分配的变量个数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与问题规模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无关，所以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空间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复杂度均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O(1)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2738415" y="2026475"/>
            <a:ext cx="3913189" cy="3522466"/>
          </a:xfrm>
          <a:prstGeom prst="rect">
            <a:avLst/>
          </a:prstGeom>
          <a:gradFill flip="none" rotWithShape="1">
            <a:gsLst>
              <a:gs pos="0">
                <a:srgbClr val="DFE1E0"/>
              </a:gs>
              <a:gs pos="100000">
                <a:srgbClr val="FBFDFC"/>
              </a:gs>
            </a:gsLst>
            <a:lin ang="2700000" scaled="1"/>
            <a:tileRect/>
          </a:gradFill>
          <a:ln>
            <a:solidFill>
              <a:srgbClr val="F3980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fun(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n)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{  </a:t>
            </a:r>
            <a:r>
              <a:rPr lang="en-US" altLang="zh-CN" sz="2000">
                <a:solidFill>
                  <a:srgbClr val="CE3B37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int i</a:t>
            </a:r>
            <a:r>
              <a:rPr lang="zh-CN" altLang="en-US" sz="2000">
                <a:solidFill>
                  <a:srgbClr val="CE3B37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E3B37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r>
              <a:rPr lang="zh-CN" altLang="en-US" sz="2000">
                <a:solidFill>
                  <a:srgbClr val="CE3B37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E3B37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  <a:r>
              <a:rPr lang="zh-CN" altLang="en-US" sz="2000">
                <a:solidFill>
                  <a:srgbClr val="CE3B37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E3B37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</a:t>
            </a:r>
            <a:r>
              <a:rPr lang="en-US" altLang="zh-CN" sz="2000" dirty="0">
                <a:solidFill>
                  <a:srgbClr val="CE3B37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s=0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for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0;i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&lt;=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n;i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++)           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for(j=0;j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&lt;=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i;j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++)  </a:t>
            </a:r>
            <a:br>
              <a:rPr lang="en-US" altLang="zh-CN" sz="20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	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for (k=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0;k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&lt;=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j;k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++)     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 </a:t>
            </a:r>
            <a:r>
              <a:rPr lang="en-US" altLang="zh-CN" sz="2000" dirty="0">
                <a:solidFill>
                  <a:srgbClr val="F3980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s++; 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return(s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6794478" y="2683691"/>
            <a:ext cx="2659106" cy="2357454"/>
            <a:chOff x="4984727" y="1728762"/>
            <a:chExt cx="2201084" cy="2357454"/>
          </a:xfrm>
        </p:grpSpPr>
        <p:sp>
          <p:nvSpPr>
            <p:cNvPr id="6" name="右大括号 5"/>
            <p:cNvSpPr/>
            <p:nvPr/>
          </p:nvSpPr>
          <p:spPr>
            <a:xfrm>
              <a:off x="4984727" y="1728762"/>
              <a:ext cx="142876" cy="2357454"/>
            </a:xfrm>
            <a:prstGeom prst="rightBrace">
              <a:avLst/>
            </a:prstGeom>
            <a:ln>
              <a:solidFill>
                <a:srgbClr val="F39801"/>
              </a:solidFill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99039" y="2285626"/>
              <a:ext cx="1986772" cy="1363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临时占用的存储空间：</a:t>
              </a:r>
              <a:r>
                <a:rPr lang="zh-CN" altLang="en-US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函数体内分配的空间</a:t>
              </a:r>
              <a:endPara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1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6D936A4-E773-424A-BDC0-8ABA20139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5362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1.3.3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算法空间复杂度分析 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B997BBC-8396-4F98-9C29-949D8A23A3B5}"/>
              </a:ext>
            </a:extLst>
          </p:cNvPr>
          <p:cNvSpPr txBox="1"/>
          <p:nvPr/>
        </p:nvSpPr>
        <p:spPr>
          <a:xfrm>
            <a:off x="1055688" y="116632"/>
            <a:ext cx="2736056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算法分析</a:t>
            </a:r>
          </a:p>
        </p:txBody>
      </p:sp>
      <p:sp>
        <p:nvSpPr>
          <p:cNvPr id="13" name="Text Box 23">
            <a:extLst>
              <a:ext uri="{FF2B5EF4-FFF2-40B4-BE49-F238E27FC236}">
                <a16:creationId xmlns:a16="http://schemas.microsoft.com/office/drawing/2014/main" id="{D3795E4B-E819-46F9-8CEC-5691CE79278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271464" y="1555269"/>
            <a:ext cx="915747" cy="3937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sz="2400">
                <a:solidFill>
                  <a:srgbClr val="CE3B37"/>
                </a:solidFill>
              </a:rPr>
              <a:t>示例</a:t>
            </a:r>
          </a:p>
        </p:txBody>
      </p:sp>
      <p:pic>
        <p:nvPicPr>
          <p:cNvPr id="14" name="图片 13" descr="乐高玩具&#10;&#10;低可信度描述已自动生成">
            <a:extLst>
              <a:ext uri="{FF2B5EF4-FFF2-40B4-BE49-F238E27FC236}">
                <a16:creationId xmlns:a16="http://schemas.microsoft.com/office/drawing/2014/main" id="{7B67123A-7786-4D3A-BC8B-76704B00921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08369">
            <a:off x="7735895" y="1208498"/>
            <a:ext cx="8055371" cy="54271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图示&#10;&#10;描述已自动生成">
            <a:extLst>
              <a:ext uri="{FF2B5EF4-FFF2-40B4-BE49-F238E27FC236}">
                <a16:creationId xmlns:a16="http://schemas.microsoft.com/office/drawing/2014/main" id="{E4474444-EAA6-4DA3-81B1-71AB46250B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241757"/>
            <a:ext cx="7776864" cy="437448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22F3505-3F24-451F-8D23-5A461839BDDA}"/>
              </a:ext>
            </a:extLst>
          </p:cNvPr>
          <p:cNvSpPr txBox="1"/>
          <p:nvPr/>
        </p:nvSpPr>
        <p:spPr>
          <a:xfrm>
            <a:off x="1811524" y="5877273"/>
            <a:ext cx="8424936" cy="31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本课件版权归清华大学出版社所有，仅提供教师教学使用，其他用途一律视为侵权</a:t>
            </a:r>
          </a:p>
        </p:txBody>
      </p:sp>
    </p:spTree>
    <p:extLst>
      <p:ext uri="{BB962C8B-B14F-4D97-AF65-F5344CB8AC3E}">
        <p14:creationId xmlns:p14="http://schemas.microsoft.com/office/powerpoint/2010/main" val="409831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11624" y="1480800"/>
            <a:ext cx="4357718" cy="4406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算法分析的目的是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（ ）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。</a:t>
            </a: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endParaRPr lang="zh-CN" altLang="zh-CN" sz="11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A.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找出数据结构的合理性</a:t>
            </a: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B.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研究算法中输入和输出的关系</a:t>
            </a: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C.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分析算法的效率以求改进</a:t>
            </a: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D.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分析算法的易读性和可行性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11624" y="6237312"/>
            <a:ext cx="178595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答：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gray">
          <a:xfrm>
            <a:off x="1333246" y="1511579"/>
            <a:ext cx="874446" cy="3937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>
                <a:solidFill>
                  <a:srgbClr val="CE3B37"/>
                </a:solidFill>
              </a:rPr>
              <a:t>示例</a:t>
            </a:r>
          </a:p>
        </p:txBody>
      </p:sp>
      <p:sp>
        <p:nvSpPr>
          <p:cNvPr id="7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32ED53C-6486-4DBC-B363-19FBF9806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33875"/>
            <a:ext cx="4357718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1.3.1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算法分析概述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A723BE9E-6A1F-49A8-8038-1034CC1F7E7F}"/>
              </a:ext>
            </a:extLst>
          </p:cNvPr>
          <p:cNvSpPr txBox="1"/>
          <p:nvPr/>
        </p:nvSpPr>
        <p:spPr>
          <a:xfrm>
            <a:off x="1055688" y="116632"/>
            <a:ext cx="2736056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算法分析</a:t>
            </a:r>
          </a:p>
        </p:txBody>
      </p:sp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EAEBA564-9CFD-4B06-9A96-CFAA0C0331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146" y="1719756"/>
            <a:ext cx="4021930" cy="4021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5466" y="1514354"/>
            <a:ext cx="886707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设计一个算法求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1+(1+2)+(1+2+3)+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+(1+2+3+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), 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&gt;2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11624" y="2197649"/>
            <a:ext cx="6034856" cy="2018786"/>
          </a:xfrm>
          <a:prstGeom prst="rect">
            <a:avLst/>
          </a:prstGeom>
          <a:solidFill>
            <a:srgbClr val="F2F2F2"/>
          </a:solidFill>
          <a:ln w="25400">
            <a:solidFill>
              <a:srgbClr val="F3980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20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Sum1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n)</a:t>
            </a:r>
          </a:p>
          <a:p>
            <a:pPr algn="l"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sum=0;</a:t>
            </a:r>
          </a:p>
          <a:p>
            <a:pPr algn="l"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i=1;i&lt;=n;i++)</a:t>
            </a:r>
          </a:p>
          <a:p>
            <a:pPr algn="l"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(int j=1;j&lt;=i;j++)  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求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1+2+…+i</a:t>
            </a:r>
          </a:p>
          <a:p>
            <a:pPr algn="l"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sum+=j;</a:t>
            </a:r>
          </a:p>
          <a:p>
            <a:pPr algn="l"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sum;</a:t>
            </a:r>
          </a:p>
          <a:p>
            <a:pPr algn="l"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200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25440" y="4464255"/>
            <a:ext cx="6034856" cy="2265007"/>
          </a:xfrm>
          <a:prstGeom prst="rect">
            <a:avLst/>
          </a:prstGeom>
          <a:solidFill>
            <a:srgbClr val="F2F2F2"/>
          </a:solidFill>
          <a:ln w="25400">
            <a:solidFill>
              <a:srgbClr val="F3980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20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Sum2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n)</a:t>
            </a:r>
          </a:p>
          <a:p>
            <a:pPr algn="l"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sum=0,s=0;</a:t>
            </a:r>
          </a:p>
          <a:p>
            <a:pPr algn="l"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i=1;i&lt;=n;i++)</a:t>
            </a:r>
          </a:p>
          <a:p>
            <a:pPr algn="l"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s+=i;</a:t>
            </a:r>
          </a:p>
          <a:p>
            <a:pPr algn="l"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sum+=s;</a:t>
            </a:r>
          </a:p>
          <a:p>
            <a:pPr algn="l"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sum;</a:t>
            </a:r>
          </a:p>
          <a:p>
            <a:pPr algn="l">
              <a:spcBef>
                <a:spcPts val="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200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" name="组合 15"/>
          <p:cNvGrpSpPr/>
          <p:nvPr/>
        </p:nvGrpSpPr>
        <p:grpSpPr>
          <a:xfrm>
            <a:off x="9048328" y="2951782"/>
            <a:ext cx="1627577" cy="2644976"/>
            <a:chOff x="6746514" y="1954348"/>
            <a:chExt cx="1627577" cy="2644976"/>
          </a:xfrm>
        </p:grpSpPr>
        <p:sp>
          <p:nvSpPr>
            <p:cNvPr id="12" name="TextBox 11"/>
            <p:cNvSpPr txBox="1"/>
            <p:nvPr/>
          </p:nvSpPr>
          <p:spPr>
            <a:xfrm>
              <a:off x="7072330" y="1954348"/>
              <a:ext cx="1285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两重循环</a:t>
              </a:r>
            </a:p>
          </p:txBody>
        </p:sp>
        <p:sp>
          <p:nvSpPr>
            <p:cNvPr id="13" name="右箭头 12"/>
            <p:cNvSpPr/>
            <p:nvPr/>
          </p:nvSpPr>
          <p:spPr>
            <a:xfrm>
              <a:off x="6786578" y="2008220"/>
              <a:ext cx="285752" cy="214314"/>
            </a:xfrm>
            <a:prstGeom prst="rightArrow">
              <a:avLst/>
            </a:prstGeom>
            <a:gradFill>
              <a:gsLst>
                <a:gs pos="0">
                  <a:srgbClr val="F39801"/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88207" y="4260770"/>
              <a:ext cx="1285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一重循环</a:t>
              </a:r>
            </a:p>
          </p:txBody>
        </p:sp>
        <p:sp>
          <p:nvSpPr>
            <p:cNvPr id="15" name="右箭头 14"/>
            <p:cNvSpPr/>
            <p:nvPr/>
          </p:nvSpPr>
          <p:spPr>
            <a:xfrm>
              <a:off x="6746514" y="4350998"/>
              <a:ext cx="285752" cy="214314"/>
            </a:xfrm>
            <a:prstGeom prst="rightArrow">
              <a:avLst/>
            </a:prstGeom>
            <a:gradFill>
              <a:gsLst>
                <a:gs pos="0">
                  <a:srgbClr val="F39801"/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8" name="Text Box 23">
            <a:extLst>
              <a:ext uri="{FF2B5EF4-FFF2-40B4-BE49-F238E27FC236}">
                <a16:creationId xmlns:a16="http://schemas.microsoft.com/office/drawing/2014/main" id="{378E3BB9-7138-4B68-BF8A-7C569F1A68D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90650" y="1537413"/>
            <a:ext cx="874446" cy="3937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>
                <a:solidFill>
                  <a:srgbClr val="CE3B37"/>
                </a:solidFill>
              </a:rPr>
              <a:t>示例</a:t>
            </a:r>
          </a:p>
        </p:txBody>
      </p:sp>
      <p:sp>
        <p:nvSpPr>
          <p:cNvPr id="16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232A0F0-A5D0-46EA-A337-7133F1D4C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357718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1.3.1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算法分析概述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269288E1-2B66-4366-9257-4B5EC8C75FBC}"/>
              </a:ext>
            </a:extLst>
          </p:cNvPr>
          <p:cNvSpPr txBox="1"/>
          <p:nvPr/>
        </p:nvSpPr>
        <p:spPr>
          <a:xfrm>
            <a:off x="1055688" y="116632"/>
            <a:ext cx="2736056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2566988" y="2193367"/>
            <a:ext cx="7238844" cy="1643074"/>
          </a:xfrm>
          <a:prstGeom prst="roundRect">
            <a:avLst/>
          </a:prstGeom>
          <a:solidFill>
            <a:srgbClr val="CE3B37">
              <a:alpha val="14000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271464" y="1556793"/>
            <a:ext cx="9684344" cy="504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30000"/>
              </a:lnSpc>
              <a:buClr>
                <a:srgbClr val="F39801"/>
              </a:buClr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一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个算法是由</a:t>
            </a:r>
            <a:r>
              <a:rPr lang="zh-CN" altLang="en-US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控制结构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（顺序、分支和循环三种）和</a:t>
            </a: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原操作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构成的。</a:t>
            </a: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2566989" y="2200105"/>
            <a:ext cx="2286015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算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法的基本构成：</a:t>
            </a:r>
          </a:p>
        </p:txBody>
      </p:sp>
      <p:grpSp>
        <p:nvGrpSpPr>
          <p:cNvPr id="2" name="组合 10"/>
          <p:cNvGrpSpPr/>
          <p:nvPr/>
        </p:nvGrpSpPr>
        <p:grpSpPr>
          <a:xfrm>
            <a:off x="3071665" y="2806144"/>
            <a:ext cx="6021232" cy="914400"/>
            <a:chOff x="1517654" y="4005263"/>
            <a:chExt cx="5602281" cy="914400"/>
          </a:xfrm>
        </p:grpSpPr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1517654" y="4005263"/>
              <a:ext cx="1524000" cy="914400"/>
            </a:xfrm>
            <a:prstGeom prst="rect">
              <a:avLst/>
            </a:prstGeom>
            <a:gradFill>
              <a:gsLst>
                <a:gs pos="0">
                  <a:srgbClr val="F39801">
                    <a:alpha val="50000"/>
                  </a:srgbClr>
                </a:gs>
                <a:gs pos="45000">
                  <a:srgbClr val="FFE985">
                    <a:alpha val="50000"/>
                  </a:srgbClr>
                </a:gs>
                <a:gs pos="100000">
                  <a:srgbClr val="FBFDFC"/>
                </a:gs>
              </a:gsLst>
            </a:gradFill>
            <a:ln>
              <a:noFill/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控制语句</a:t>
              </a:r>
              <a:r>
                <a: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原操作</a:t>
              </a:r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5595935" y="4005263"/>
              <a:ext cx="1524000" cy="914400"/>
            </a:xfrm>
            <a:prstGeom prst="rect">
              <a:avLst/>
            </a:prstGeom>
            <a:gradFill>
              <a:gsLst>
                <a:gs pos="0">
                  <a:srgbClr val="F39801">
                    <a:alpha val="50000"/>
                  </a:srgbClr>
                </a:gs>
                <a:gs pos="45000">
                  <a:srgbClr val="FFE985">
                    <a:alpha val="50000"/>
                  </a:srgbClr>
                </a:gs>
                <a:gs pos="100000">
                  <a:srgbClr val="FBFDFC"/>
                </a:gs>
              </a:gsLst>
            </a:gradFill>
            <a:ln>
              <a:noFill/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控制语句</a:t>
              </a:r>
              <a:r>
                <a:rPr lang="en-US" altLang="zh-CN" i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n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原操作</a:t>
              </a:r>
            </a:p>
          </p:txBody>
        </p:sp>
        <p:sp>
          <p:nvSpPr>
            <p:cNvPr id="26632" name="Text Box 8"/>
            <p:cNvSpPr txBox="1">
              <a:spLocks noChangeArrowheads="1"/>
            </p:cNvSpPr>
            <p:nvPr/>
          </p:nvSpPr>
          <p:spPr bwMode="auto">
            <a:xfrm>
              <a:off x="4984963" y="4081463"/>
              <a:ext cx="6858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36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90117" name="Rectangle 5"/>
            <p:cNvSpPr>
              <a:spLocks noChangeArrowheads="1"/>
            </p:cNvSpPr>
            <p:nvPr/>
          </p:nvSpPr>
          <p:spPr bwMode="auto">
            <a:xfrm>
              <a:off x="3476629" y="4005263"/>
              <a:ext cx="1524000" cy="914400"/>
            </a:xfrm>
            <a:prstGeom prst="rect">
              <a:avLst/>
            </a:prstGeom>
            <a:gradFill>
              <a:gsLst>
                <a:gs pos="0">
                  <a:srgbClr val="F39801">
                    <a:alpha val="50000"/>
                  </a:srgbClr>
                </a:gs>
                <a:gs pos="45000">
                  <a:srgbClr val="FFE985">
                    <a:alpha val="50000"/>
                  </a:srgbClr>
                </a:gs>
                <a:gs pos="100000">
                  <a:srgbClr val="FBFDFC"/>
                </a:gs>
              </a:gsLst>
            </a:gradFill>
            <a:ln>
              <a:noFill/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控制语句</a:t>
              </a:r>
              <a:r>
                <a: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原操作</a:t>
              </a:r>
            </a:p>
          </p:txBody>
        </p:sp>
      </p:grp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309535" y="4414313"/>
            <a:ext cx="6360187" cy="504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30000"/>
              </a:lnSpc>
              <a:buClr>
                <a:srgbClr val="F39801"/>
              </a:buClr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算法执行时间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取决于两者的综合效果。</a:t>
            </a:r>
          </a:p>
        </p:txBody>
      </p:sp>
      <p:grpSp>
        <p:nvGrpSpPr>
          <p:cNvPr id="3" name="组合 21"/>
          <p:cNvGrpSpPr/>
          <p:nvPr/>
        </p:nvGrpSpPr>
        <p:grpSpPr>
          <a:xfrm>
            <a:off x="1634741" y="2011875"/>
            <a:ext cx="6084378" cy="3794457"/>
            <a:chOff x="1197748" y="2760476"/>
            <a:chExt cx="5072098" cy="3794457"/>
          </a:xfrm>
          <a:effectLst/>
        </p:grpSpPr>
        <p:sp>
          <p:nvSpPr>
            <p:cNvPr id="15" name="TextBox 14"/>
            <p:cNvSpPr txBox="1"/>
            <p:nvPr/>
          </p:nvSpPr>
          <p:spPr>
            <a:xfrm>
              <a:off x="1197748" y="4831384"/>
              <a:ext cx="5072098" cy="1723549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ct val="100000"/>
                </a:lnSpc>
                <a:spcBef>
                  <a:spcPts val="600"/>
                </a:spcBef>
                <a:buClr>
                  <a:srgbClr val="F39801"/>
                </a:buClr>
                <a:buFont typeface="Wingdings" panose="05000000000000000000" pitchFamily="2" charset="2"/>
                <a:buChar char="l"/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顺序结构：按照所述顺序处理</a:t>
              </a:r>
              <a:endPara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  <a:p>
              <a:pPr marL="342900" indent="-342900" algn="l">
                <a:lnSpc>
                  <a:spcPct val="100000"/>
                </a:lnSpc>
                <a:spcBef>
                  <a:spcPts val="600"/>
                </a:spcBef>
                <a:buClr>
                  <a:srgbClr val="F39801"/>
                </a:buClr>
                <a:buFont typeface="Wingdings" panose="05000000000000000000" pitchFamily="2" charset="2"/>
                <a:buChar char="l"/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分支结构：根据判断条件改变执行流程</a:t>
              </a:r>
              <a:endPara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  <a:p>
              <a:pPr marL="342900" indent="-342900" algn="l">
                <a:lnSpc>
                  <a:spcPct val="100000"/>
                </a:lnSpc>
                <a:spcBef>
                  <a:spcPts val="600"/>
                </a:spcBef>
                <a:buClr>
                  <a:srgbClr val="F39801"/>
                </a:buClr>
                <a:buFont typeface="Wingdings" panose="05000000000000000000" pitchFamily="2" charset="2"/>
                <a:buChar char="l"/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循环结构：当条件成立时，反复执行给定的处理操作</a:t>
              </a:r>
            </a:p>
          </p:txBody>
        </p:sp>
        <p:cxnSp>
          <p:nvCxnSpPr>
            <p:cNvPr id="18" name="直接箭头连接符 17"/>
            <p:cNvCxnSpPr>
              <a:stCxn id="15" idx="0"/>
            </p:cNvCxnSpPr>
            <p:nvPr/>
          </p:nvCxnSpPr>
          <p:spPr>
            <a:xfrm flipH="1" flipV="1">
              <a:off x="3484559" y="2760476"/>
              <a:ext cx="249238" cy="20709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" name="组合 22"/>
          <p:cNvGrpSpPr/>
          <p:nvPr/>
        </p:nvGrpSpPr>
        <p:grpSpPr>
          <a:xfrm>
            <a:off x="8363176" y="2011876"/>
            <a:ext cx="2413343" cy="3343469"/>
            <a:chOff x="6572263" y="1714488"/>
            <a:chExt cx="2413343" cy="3343469"/>
          </a:xfrm>
        </p:grpSpPr>
        <p:sp>
          <p:nvSpPr>
            <p:cNvPr id="16" name="TextBox 15"/>
            <p:cNvSpPr txBox="1"/>
            <p:nvPr/>
          </p:nvSpPr>
          <p:spPr>
            <a:xfrm>
              <a:off x="6572263" y="3857628"/>
              <a:ext cx="2413343" cy="1200329"/>
            </a:xfrm>
            <a:prstGeom prst="rect">
              <a:avLst/>
            </a:prstGeom>
            <a:no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harsh" dir="t">
                <a:rot lat="0" lon="0" rev="3000000"/>
              </a:lightRig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指固有数据类型的操作，如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+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、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-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、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*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、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/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、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++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和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--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等</a:t>
              </a:r>
            </a:p>
          </p:txBody>
        </p:sp>
        <p:cxnSp>
          <p:nvCxnSpPr>
            <p:cNvPr id="20" name="直接箭头连接符 19"/>
            <p:cNvCxnSpPr/>
            <p:nvPr/>
          </p:nvCxnSpPr>
          <p:spPr>
            <a:xfrm rot="16200000" flipV="1">
              <a:off x="6385336" y="2768198"/>
              <a:ext cx="2143140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3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5DF1890-1738-46D5-A180-AFC3F8845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5362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1.3.2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算法时间复杂度分析 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2D49AF67-44FE-4BA2-9FAC-5D908AACF088}"/>
              </a:ext>
            </a:extLst>
          </p:cNvPr>
          <p:cNvSpPr txBox="1"/>
          <p:nvPr/>
        </p:nvSpPr>
        <p:spPr>
          <a:xfrm>
            <a:off x="1055688" y="116632"/>
            <a:ext cx="2736056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1390650" y="1583247"/>
            <a:ext cx="1727200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/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例如：</a:t>
            </a: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2858490" y="2129092"/>
            <a:ext cx="4000528" cy="3482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3980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a[]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marL="457200" indent="-457200" algn="just">
              <a:lnSpc>
                <a:spcPct val="110000"/>
              </a:lnSpc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marL="457200" indent="-457200" algn="just">
              <a:lnSpc>
                <a:spcPct val="110000"/>
              </a:lnSpc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marL="457200" indent="-457200" algn="just">
              <a:lnSpc>
                <a:spcPct val="110000"/>
              </a:lnSpc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]=2*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marL="457200" indent="-457200" algn="just">
              <a:lnSpc>
                <a:spcPct val="110000"/>
              </a:lnSpc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for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marL="457200" indent="-457200" algn="just">
              <a:lnSpc>
                <a:spcPct val="110000"/>
              </a:lnSpc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printf("%d"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a[i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</a:t>
            </a:r>
          </a:p>
          <a:p>
            <a:pPr marL="457200" indent="-457200" algn="just">
              <a:lnSpc>
                <a:spcPct val="110000"/>
              </a:lnSpc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printf("\n");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1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28"/>
          <p:cNvGrpSpPr/>
          <p:nvPr/>
        </p:nvGrpSpPr>
        <p:grpSpPr>
          <a:xfrm>
            <a:off x="3287688" y="2554061"/>
            <a:ext cx="6281110" cy="2632682"/>
            <a:chOff x="1214414" y="1499420"/>
            <a:chExt cx="6281110" cy="2632682"/>
          </a:xfrm>
        </p:grpSpPr>
        <p:sp>
          <p:nvSpPr>
            <p:cNvPr id="16" name="矩形 15"/>
            <p:cNvSpPr/>
            <p:nvPr/>
          </p:nvSpPr>
          <p:spPr>
            <a:xfrm>
              <a:off x="1714480" y="3190622"/>
              <a:ext cx="2714644" cy="428628"/>
            </a:xfrm>
            <a:prstGeom prst="rect">
              <a:avLst/>
            </a:prstGeom>
            <a:solidFill>
              <a:srgbClr val="CE3B37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714480" y="2357430"/>
              <a:ext cx="1500198" cy="428628"/>
            </a:xfrm>
            <a:prstGeom prst="rect">
              <a:avLst/>
            </a:prstGeom>
            <a:solidFill>
              <a:srgbClr val="CE3B37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14414" y="3703474"/>
              <a:ext cx="2214578" cy="428628"/>
            </a:xfrm>
            <a:prstGeom prst="rect">
              <a:avLst/>
            </a:prstGeom>
            <a:solidFill>
              <a:srgbClr val="CE3B37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285852" y="1499420"/>
              <a:ext cx="1143008" cy="428628"/>
            </a:xfrm>
            <a:prstGeom prst="rect">
              <a:avLst/>
            </a:prstGeom>
            <a:solidFill>
              <a:srgbClr val="CE3B37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383" name="Text Box 15"/>
            <p:cNvSpPr txBox="1">
              <a:spLocks noChangeArrowheads="1"/>
            </p:cNvSpPr>
            <p:nvPr/>
          </p:nvSpPr>
          <p:spPr bwMode="auto">
            <a:xfrm>
              <a:off x="5982636" y="2854504"/>
              <a:ext cx="1512888" cy="363176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200" dirty="0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原操作</a:t>
              </a:r>
            </a:p>
          </p:txBody>
        </p:sp>
        <p:cxnSp>
          <p:nvCxnSpPr>
            <p:cNvPr id="19" name="直接箭头连接符 18"/>
            <p:cNvCxnSpPr/>
            <p:nvPr/>
          </p:nvCxnSpPr>
          <p:spPr>
            <a:xfrm rot="10800000">
              <a:off x="2416828" y="1725766"/>
              <a:ext cx="3726808" cy="120316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15" idx="3"/>
            </p:cNvCxnSpPr>
            <p:nvPr/>
          </p:nvCxnSpPr>
          <p:spPr>
            <a:xfrm rot="10800000">
              <a:off x="3214678" y="2571744"/>
              <a:ext cx="2928958" cy="500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16" idx="3"/>
            </p:cNvCxnSpPr>
            <p:nvPr/>
          </p:nvCxnSpPr>
          <p:spPr>
            <a:xfrm rot="10800000" flipV="1">
              <a:off x="4429124" y="3143248"/>
              <a:ext cx="1714512" cy="2616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endCxn id="17" idx="3"/>
            </p:cNvCxnSpPr>
            <p:nvPr/>
          </p:nvCxnSpPr>
          <p:spPr>
            <a:xfrm rot="10800000" flipV="1">
              <a:off x="3428992" y="3214686"/>
              <a:ext cx="2714644" cy="70310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BC4E92E-CBFE-4D3F-B36D-04F4A7D30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5362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1.3.2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算法时间复杂度分析 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77B5DA7F-6863-41DA-9572-1E473890CDF2}"/>
              </a:ext>
            </a:extLst>
          </p:cNvPr>
          <p:cNvSpPr txBox="1"/>
          <p:nvPr/>
        </p:nvSpPr>
        <p:spPr>
          <a:xfrm>
            <a:off x="1055688" y="116632"/>
            <a:ext cx="2736056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算法分析</a:t>
            </a:r>
          </a:p>
        </p:txBody>
      </p:sp>
      <p:pic>
        <p:nvPicPr>
          <p:cNvPr id="26" name="图片 25" descr="乐高玩具&#10;&#10;低可信度描述已自动生成">
            <a:extLst>
              <a:ext uri="{FF2B5EF4-FFF2-40B4-BE49-F238E27FC236}">
                <a16:creationId xmlns:a16="http://schemas.microsoft.com/office/drawing/2014/main" id="{122CAF32-B1A3-4AA1-8A82-FDF29B11E53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10060">
            <a:off x="7769068" y="2494719"/>
            <a:ext cx="8055371" cy="54271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90650" y="1412605"/>
            <a:ext cx="2339171" cy="387798"/>
          </a:xfrm>
          <a:prstGeom prst="rect">
            <a:avLst/>
          </a:prstGeom>
          <a:solidFill>
            <a:srgbClr val="F3980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算法分析方式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9097" y="2111927"/>
            <a:ext cx="8625693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  <a:sym typeface="Wingdings"/>
              </a:rPr>
              <a:t>  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事后分析统计方法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：编写算法对应程序，统计其执行时间。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79096" y="4933277"/>
            <a:ext cx="10001480" cy="877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</a:pPr>
            <a:r>
              <a:rPr lang="zh-CN" altLang="en-US"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事前估算分析方法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：撇开上述因素，认为算法的执行时间是问题规模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的函数。 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  <a:sym typeface="Wingdings"/>
              </a:rPr>
              <a:t></a:t>
            </a:r>
            <a:endParaRPr lang="zh-CN" altLang="en-US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2436579" y="2944324"/>
            <a:ext cx="6611748" cy="1481040"/>
            <a:chOff x="785786" y="1932222"/>
            <a:chExt cx="6461504" cy="1481040"/>
          </a:xfrm>
        </p:grpSpPr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785786" y="1939424"/>
              <a:ext cx="3500462" cy="1473838"/>
            </a:xfrm>
            <a:prstGeom prst="rect">
              <a:avLst/>
            </a:prstGeom>
            <a:solidFill>
              <a:srgbClr val="FBFDFC"/>
            </a:solidFill>
            <a:ln>
              <a:solidFill>
                <a:srgbClr val="F39801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108000" bIns="108000">
              <a:spAutoFit/>
            </a:bodyPr>
            <a:lstStyle/>
            <a:p>
              <a:pPr marL="457200" indent="-457200" algn="just">
                <a:buClr>
                  <a:srgbClr val="F39801"/>
                </a:buClr>
                <a:buFont typeface="Wingdings" panose="05000000000000000000" pitchFamily="2" charset="2"/>
                <a:buChar char="l"/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编写程序的</a:t>
              </a:r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语言不同</a:t>
              </a:r>
            </a:p>
            <a:p>
              <a:pPr marL="457200" indent="-457200" algn="just">
                <a:buClr>
                  <a:srgbClr val="F39801"/>
                </a:buClr>
                <a:buFont typeface="Wingdings" panose="05000000000000000000" pitchFamily="2" charset="2"/>
                <a:buChar char="l"/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执行程序的</a:t>
              </a:r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环境不同</a:t>
              </a:r>
            </a:p>
            <a:p>
              <a:pPr marL="457200" indent="-457200" algn="just">
                <a:buClr>
                  <a:srgbClr val="F39801"/>
                </a:buClr>
                <a:buFont typeface="Wingdings" panose="05000000000000000000" pitchFamily="2" charset="2"/>
                <a:buChar char="l"/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其他因素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00562" y="2252082"/>
              <a:ext cx="2746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所以不能用绝对执行时间进行比较。</a:t>
              </a:r>
            </a:p>
          </p:txBody>
        </p:sp>
        <p:sp>
          <p:nvSpPr>
            <p:cNvPr id="14" name="右大括号 13"/>
            <p:cNvSpPr/>
            <p:nvPr/>
          </p:nvSpPr>
          <p:spPr>
            <a:xfrm>
              <a:off x="4357686" y="1932222"/>
              <a:ext cx="214314" cy="1224494"/>
            </a:xfrm>
            <a:prstGeom prst="rightBrace">
              <a:avLst/>
            </a:prstGeom>
            <a:ln>
              <a:solidFill>
                <a:srgbClr val="F39801"/>
              </a:solidFill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8476E85-EC8C-4E12-8BE2-9AB04A8C7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5362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1.3.2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算法时间复杂度分析 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452733EF-9FB1-4E56-A11C-D26D2B9AFD13}"/>
              </a:ext>
            </a:extLst>
          </p:cNvPr>
          <p:cNvSpPr txBox="1"/>
          <p:nvPr/>
        </p:nvSpPr>
        <p:spPr>
          <a:xfrm>
            <a:off x="1055688" y="116632"/>
            <a:ext cx="2736056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算法分析</a:t>
            </a:r>
          </a:p>
        </p:txBody>
      </p:sp>
      <p:pic>
        <p:nvPicPr>
          <p:cNvPr id="18" name="图片 17" descr="乐高玩具&#10;&#10;低可信度描述已自动生成">
            <a:extLst>
              <a:ext uri="{FF2B5EF4-FFF2-40B4-BE49-F238E27FC236}">
                <a16:creationId xmlns:a16="http://schemas.microsoft.com/office/drawing/2014/main" id="{505E461D-895F-478B-ADAD-4226BD60E9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97675">
            <a:off x="8473993" y="2763094"/>
            <a:ext cx="8055371" cy="54271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1199456" y="2407369"/>
            <a:ext cx="10081120" cy="3270868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457200" indent="-457200" algn="l">
              <a:lnSpc>
                <a:spcPct val="150000"/>
              </a:lnSpc>
              <a:buClr>
                <a:srgbClr val="F39801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求出算法所有原操作的执行次数（也称为</a:t>
            </a:r>
            <a:r>
              <a:rPr lang="zh-CN" altLang="en-US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频</a:t>
            </a: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度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），它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是</a:t>
            </a:r>
            <a:r>
              <a:rPr lang="zh-CN" altLang="en-US" dirty="0"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问题规模</a:t>
            </a:r>
            <a:r>
              <a:rPr lang="en-US" altLang="zh-CN" i="1" dirty="0"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的函数，用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T(</a:t>
            </a:r>
            <a:r>
              <a:rPr lang="en-US" altLang="zh-CN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表示。</a:t>
            </a:r>
          </a:p>
          <a:p>
            <a:pPr marL="457200" indent="-457200" algn="l">
              <a:lnSpc>
                <a:spcPct val="150000"/>
              </a:lnSpc>
              <a:buClr>
                <a:srgbClr val="F39801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算法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执行时间大致 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= 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原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操作所需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的时间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×T(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。所以</a:t>
            </a:r>
            <a:r>
              <a:rPr lang="en-US" altLang="zh-CN"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T(</a:t>
            </a:r>
            <a:r>
              <a:rPr lang="en-US" altLang="zh-CN" i="1"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</a:t>
            </a:r>
            <a:r>
              <a:rPr lang="zh-CN" altLang="en-US"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与</a:t>
            </a:r>
            <a:r>
              <a:rPr lang="zh-CN" altLang="en-US" dirty="0"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算法的执行时间</a:t>
            </a:r>
            <a:r>
              <a:rPr lang="zh-CN" altLang="en-US"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成正比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。为此用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T(</a:t>
            </a:r>
            <a:r>
              <a:rPr lang="en-US" altLang="zh-CN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表示算法的执行时间。</a:t>
            </a:r>
          </a:p>
          <a:p>
            <a:pPr marL="457200" indent="-457200" algn="l">
              <a:lnSpc>
                <a:spcPct val="150000"/>
              </a:lnSpc>
              <a:buClr>
                <a:srgbClr val="F39801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比较不同算法的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T(</a:t>
            </a:r>
            <a:r>
              <a:rPr lang="en-US" altLang="zh-CN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大小得出算法执行时间的好坏。</a:t>
            </a:r>
          </a:p>
        </p:txBody>
      </p:sp>
      <p:grpSp>
        <p:nvGrpSpPr>
          <p:cNvPr id="2" name="组合 5"/>
          <p:cNvGrpSpPr/>
          <p:nvPr/>
        </p:nvGrpSpPr>
        <p:grpSpPr>
          <a:xfrm>
            <a:off x="1919536" y="3702680"/>
            <a:ext cx="7024487" cy="3155320"/>
            <a:chOff x="1101312" y="2168516"/>
            <a:chExt cx="5357850" cy="3155320"/>
          </a:xfrm>
        </p:grpSpPr>
        <p:sp>
          <p:nvSpPr>
            <p:cNvPr id="3" name="TextBox 2"/>
            <p:cNvSpPr txBox="1"/>
            <p:nvPr/>
          </p:nvSpPr>
          <p:spPr>
            <a:xfrm>
              <a:off x="1101312" y="4640572"/>
              <a:ext cx="5357850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用于表示求解问题大小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的正整数，如</a:t>
              </a:r>
              <a:r>
                <a:rPr lang="en-US" altLang="zh-CN" i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n</a:t>
              </a:r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个记录排序</a:t>
              </a:r>
            </a:p>
          </p:txBody>
        </p:sp>
        <p:cxnSp>
          <p:nvCxnSpPr>
            <p:cNvPr id="5" name="直接箭头连接符 4"/>
            <p:cNvCxnSpPr/>
            <p:nvPr/>
          </p:nvCxnSpPr>
          <p:spPr>
            <a:xfrm rot="5400000" flipH="1" flipV="1">
              <a:off x="678629" y="3347243"/>
              <a:ext cx="2357454" cy="0"/>
            </a:xfrm>
            <a:prstGeom prst="straightConnector1">
              <a:avLst/>
            </a:prstGeom>
            <a:ln w="28575">
              <a:solidFill>
                <a:srgbClr val="F3980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390650" y="1494656"/>
            <a:ext cx="3710309" cy="387798"/>
          </a:xfrm>
          <a:prstGeom prst="rect">
            <a:avLst/>
          </a:prstGeom>
          <a:solidFill>
            <a:srgbClr val="F3980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sz="2400" dirty="0">
                <a:sym typeface="Wingdings"/>
              </a:rPr>
              <a:t>  </a:t>
            </a:r>
            <a:r>
              <a:rPr lang="zh-CN" altLang="en-US" sz="2400" dirty="0"/>
              <a:t>分析算法的执行时间</a:t>
            </a:r>
          </a:p>
        </p:txBody>
      </p:sp>
      <p:sp>
        <p:nvSpPr>
          <p:cNvPr id="9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89EB190-3782-4CD8-B403-B32F09A75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5362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1.3.2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算法时间复杂度分析 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062F2252-1AB2-42DE-BEE9-136F58214518}"/>
              </a:ext>
            </a:extLst>
          </p:cNvPr>
          <p:cNvSpPr txBox="1"/>
          <p:nvPr/>
        </p:nvSpPr>
        <p:spPr>
          <a:xfrm>
            <a:off x="1055688" y="116632"/>
            <a:ext cx="2736056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867474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8159</TotalTime>
  <Words>3471</Words>
  <Application>Microsoft Office PowerPoint</Application>
  <PresentationFormat>宽屏</PresentationFormat>
  <Paragraphs>402</Paragraphs>
  <Slides>37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黑体</vt:lpstr>
      <vt:lpstr>楷体</vt:lpstr>
      <vt:lpstr>思源黑体 CN Heavy</vt:lpstr>
      <vt:lpstr>宋体</vt:lpstr>
      <vt:lpstr>微软雅黑</vt:lpstr>
      <vt:lpstr>Arial</vt:lpstr>
      <vt:lpstr>Calibri</vt:lpstr>
      <vt:lpstr>Consolas</vt:lpstr>
      <vt:lpstr>Times New Roman</vt:lpstr>
      <vt:lpstr>Wingdings</vt:lpstr>
      <vt:lpstr>Office 主题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A83381</cp:lastModifiedBy>
  <cp:revision>1192</cp:revision>
  <dcterms:created xsi:type="dcterms:W3CDTF">2004-03-31T23:50:14Z</dcterms:created>
  <dcterms:modified xsi:type="dcterms:W3CDTF">2022-06-23T05:15:49Z</dcterms:modified>
</cp:coreProperties>
</file>