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4"/>
  </p:notesMasterIdLst>
  <p:handoutMasterIdLst>
    <p:handoutMasterId r:id="rId15"/>
  </p:handoutMasterIdLst>
  <p:sldIdLst>
    <p:sldId id="442" r:id="rId2"/>
    <p:sldId id="443" r:id="rId3"/>
    <p:sldId id="425" r:id="rId4"/>
    <p:sldId id="426" r:id="rId5"/>
    <p:sldId id="408" r:id="rId6"/>
    <p:sldId id="409" r:id="rId7"/>
    <p:sldId id="410" r:id="rId8"/>
    <p:sldId id="411" r:id="rId9"/>
    <p:sldId id="429" r:id="rId10"/>
    <p:sldId id="430" r:id="rId11"/>
    <p:sldId id="431" r:id="rId12"/>
    <p:sldId id="418" r:id="rId13"/>
  </p:sldIdLst>
  <p:sldSz cx="12192000" cy="6858000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2" userDrawn="1">
          <p15:clr>
            <a:srgbClr val="A4A3A4"/>
          </p15:clr>
        </p15:guide>
        <p15:guide id="4" pos="876" userDrawn="1">
          <p15:clr>
            <a:srgbClr val="A4A3A4"/>
          </p15:clr>
        </p15:guide>
        <p15:guide id="5" pos="6652" userDrawn="1">
          <p15:clr>
            <a:srgbClr val="A4A3A4"/>
          </p15:clr>
        </p15:guide>
        <p15:guide id="6" pos="5171" userDrawn="1">
          <p15:clr>
            <a:srgbClr val="A4A3A4"/>
          </p15:clr>
        </p15:guide>
        <p15:guide id="7" pos="665" userDrawn="1">
          <p15:clr>
            <a:srgbClr val="A4A3A4"/>
          </p15:clr>
        </p15:guide>
        <p15:guide id="8" pos="70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801"/>
    <a:srgbClr val="CE3B37"/>
    <a:srgbClr val="FFE985"/>
    <a:srgbClr val="FBFDFC"/>
    <a:srgbClr val="DFE1E0"/>
    <a:srgbClr val="FA772E"/>
    <a:srgbClr val="F19903"/>
    <a:srgbClr val="9789C2"/>
    <a:srgbClr val="FC9A48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8" autoAdjust="0"/>
    <p:restoredTop sz="94581" autoAdjust="0"/>
  </p:normalViewPr>
  <p:slideViewPr>
    <p:cSldViewPr>
      <p:cViewPr varScale="1">
        <p:scale>
          <a:sx n="81" d="100"/>
          <a:sy n="81" d="100"/>
        </p:scale>
        <p:origin x="936" y="67"/>
      </p:cViewPr>
      <p:guideLst>
        <p:guide orient="horz" pos="2160"/>
        <p:guide pos="3840"/>
        <p:guide pos="332"/>
        <p:guide pos="876"/>
        <p:guide pos="6652"/>
        <p:guide pos="5171"/>
        <p:guide pos="665"/>
        <p:guide pos="70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2022/6/23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E01BC60-E5BF-46AE-9C12-C5D2A4F77DF1}"/>
              </a:ext>
            </a:extLst>
          </p:cNvPr>
          <p:cNvCxnSpPr>
            <a:cxnSpLocks/>
          </p:cNvCxnSpPr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2B4607-9D89-4658-8817-6A2A8071E143}"/>
              </a:ext>
            </a:extLst>
          </p:cNvPr>
          <p:cNvCxnSpPr>
            <a:cxnSpLocks/>
          </p:cNvCxnSpPr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BDE70D0-49E4-4E20-8093-775EF3E7EA9C}"/>
              </a:ext>
            </a:extLst>
          </p:cNvPr>
          <p:cNvCxnSpPr>
            <a:cxnSpLocks/>
          </p:cNvCxnSpPr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A93F13C-9AAE-4A6A-B248-3A977D9C0219}"/>
              </a:ext>
            </a:extLst>
          </p:cNvPr>
          <p:cNvCxnSpPr>
            <a:cxnSpLocks/>
          </p:cNvCxnSpPr>
          <p:nvPr userDrawn="1"/>
        </p:nvCxnSpPr>
        <p:spPr>
          <a:xfrm>
            <a:off x="0" y="764704"/>
            <a:ext cx="9144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3B01CCFB-1626-45C8-81BB-CDC9B54FAA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-145081"/>
            <a:ext cx="2691329" cy="1053801"/>
          </a:xfrm>
          <a:prstGeom prst="rect">
            <a:avLst/>
          </a:prstGeom>
        </p:spPr>
      </p:pic>
      <p:sp>
        <p:nvSpPr>
          <p:cNvPr id="14" name="fountain-pen-of-large-size_33358">
            <a:extLst>
              <a:ext uri="{FF2B5EF4-FFF2-40B4-BE49-F238E27FC236}">
                <a16:creationId xmlns:a16="http://schemas.microsoft.com/office/drawing/2014/main" id="{7BE8C169-5E2B-45C0-B58B-C7CDDF1DD80D}"/>
              </a:ext>
            </a:extLst>
          </p:cNvPr>
          <p:cNvSpPr/>
          <p:nvPr userDrawn="1"/>
        </p:nvSpPr>
        <p:spPr>
          <a:xfrm>
            <a:off x="11640616" y="181925"/>
            <a:ext cx="475891" cy="474767"/>
          </a:xfrm>
          <a:custGeom>
            <a:avLst/>
            <a:gdLst>
              <a:gd name="T0" fmla="*/ 21 w 1156"/>
              <a:gd name="T1" fmla="*/ 1088 h 1155"/>
              <a:gd name="T2" fmla="*/ 67 w 1156"/>
              <a:gd name="T3" fmla="*/ 1134 h 1155"/>
              <a:gd name="T4" fmla="*/ 8 w 1156"/>
              <a:gd name="T5" fmla="*/ 1147 h 1155"/>
              <a:gd name="T6" fmla="*/ 21 w 1156"/>
              <a:gd name="T7" fmla="*/ 1088 h 1155"/>
              <a:gd name="T8" fmla="*/ 10 w 1156"/>
              <a:gd name="T9" fmla="*/ 1052 h 1155"/>
              <a:gd name="T10" fmla="*/ 103 w 1156"/>
              <a:gd name="T11" fmla="*/ 1146 h 1155"/>
              <a:gd name="T12" fmla="*/ 294 w 1156"/>
              <a:gd name="T13" fmla="*/ 1035 h 1155"/>
              <a:gd name="T14" fmla="*/ 120 w 1156"/>
              <a:gd name="T15" fmla="*/ 861 h 1155"/>
              <a:gd name="T16" fmla="*/ 10 w 1156"/>
              <a:gd name="T17" fmla="*/ 1052 h 1155"/>
              <a:gd name="T18" fmla="*/ 443 w 1156"/>
              <a:gd name="T19" fmla="*/ 511 h 1155"/>
              <a:gd name="T20" fmla="*/ 644 w 1156"/>
              <a:gd name="T21" fmla="*/ 712 h 1155"/>
              <a:gd name="T22" fmla="*/ 547 w 1156"/>
              <a:gd name="T23" fmla="*/ 816 h 1155"/>
              <a:gd name="T24" fmla="*/ 316 w 1156"/>
              <a:gd name="T25" fmla="*/ 1019 h 1155"/>
              <a:gd name="T26" fmla="*/ 136 w 1156"/>
              <a:gd name="T27" fmla="*/ 839 h 1155"/>
              <a:gd name="T28" fmla="*/ 339 w 1156"/>
              <a:gd name="T29" fmla="*/ 608 h 1155"/>
              <a:gd name="T30" fmla="*/ 443 w 1156"/>
              <a:gd name="T31" fmla="*/ 511 h 1155"/>
              <a:gd name="T32" fmla="*/ 326 w 1156"/>
              <a:gd name="T33" fmla="*/ 929 h 1155"/>
              <a:gd name="T34" fmla="*/ 339 w 1156"/>
              <a:gd name="T35" fmla="*/ 952 h 1155"/>
              <a:gd name="T36" fmla="*/ 583 w 1156"/>
              <a:gd name="T37" fmla="*/ 720 h 1155"/>
              <a:gd name="T38" fmla="*/ 564 w 1156"/>
              <a:gd name="T39" fmla="*/ 702 h 1155"/>
              <a:gd name="T40" fmla="*/ 326 w 1156"/>
              <a:gd name="T41" fmla="*/ 929 h 1155"/>
              <a:gd name="T42" fmla="*/ 1094 w 1156"/>
              <a:gd name="T43" fmla="*/ 287 h 1155"/>
              <a:gd name="T44" fmla="*/ 715 w 1156"/>
              <a:gd name="T45" fmla="*/ 665 h 1155"/>
              <a:gd name="T46" fmla="*/ 667 w 1156"/>
              <a:gd name="T47" fmla="*/ 698 h 1155"/>
              <a:gd name="T48" fmla="*/ 457 w 1156"/>
              <a:gd name="T49" fmla="*/ 488 h 1155"/>
              <a:gd name="T50" fmla="*/ 490 w 1156"/>
              <a:gd name="T51" fmla="*/ 440 h 1155"/>
              <a:gd name="T52" fmla="*/ 818 w 1156"/>
              <a:gd name="T53" fmla="*/ 112 h 1155"/>
              <a:gd name="T54" fmla="*/ 763 w 1156"/>
              <a:gd name="T55" fmla="*/ 128 h 1155"/>
              <a:gd name="T56" fmla="*/ 481 w 1156"/>
              <a:gd name="T57" fmla="*/ 410 h 1155"/>
              <a:gd name="T58" fmla="*/ 452 w 1156"/>
              <a:gd name="T59" fmla="*/ 410 h 1155"/>
              <a:gd name="T60" fmla="*/ 452 w 1156"/>
              <a:gd name="T61" fmla="*/ 382 h 1155"/>
              <a:gd name="T62" fmla="*/ 738 w 1156"/>
              <a:gd name="T63" fmla="*/ 96 h 1155"/>
              <a:gd name="T64" fmla="*/ 747 w 1156"/>
              <a:gd name="T65" fmla="*/ 91 h 1155"/>
              <a:gd name="T66" fmla="*/ 879 w 1156"/>
              <a:gd name="T67" fmla="*/ 52 h 1155"/>
              <a:gd name="T68" fmla="*/ 1094 w 1156"/>
              <a:gd name="T69" fmla="*/ 62 h 1155"/>
              <a:gd name="T70" fmla="*/ 1094 w 1156"/>
              <a:gd name="T71" fmla="*/ 287 h 1155"/>
              <a:gd name="T72" fmla="*/ 1043 w 1156"/>
              <a:gd name="T73" fmla="*/ 82 h 1155"/>
              <a:gd name="T74" fmla="*/ 1024 w 1156"/>
              <a:gd name="T75" fmla="*/ 101 h 1155"/>
              <a:gd name="T76" fmla="*/ 1048 w 1156"/>
              <a:gd name="T77" fmla="*/ 238 h 1155"/>
              <a:gd name="T78" fmla="*/ 1071 w 1156"/>
              <a:gd name="T79" fmla="*/ 251 h 1155"/>
              <a:gd name="T80" fmla="*/ 1043 w 1156"/>
              <a:gd name="T81" fmla="*/ 82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6" h="1155">
                <a:moveTo>
                  <a:pt x="21" y="1088"/>
                </a:moveTo>
                <a:lnTo>
                  <a:pt x="67" y="1134"/>
                </a:lnTo>
                <a:cubicBezTo>
                  <a:pt x="37" y="1150"/>
                  <a:pt x="16" y="1155"/>
                  <a:pt x="8" y="1147"/>
                </a:cubicBezTo>
                <a:cubicBezTo>
                  <a:pt x="0" y="1139"/>
                  <a:pt x="5" y="1118"/>
                  <a:pt x="21" y="1088"/>
                </a:cubicBezTo>
                <a:close/>
                <a:moveTo>
                  <a:pt x="10" y="1052"/>
                </a:moveTo>
                <a:lnTo>
                  <a:pt x="103" y="1146"/>
                </a:lnTo>
                <a:cubicBezTo>
                  <a:pt x="155" y="1127"/>
                  <a:pt x="221" y="1089"/>
                  <a:pt x="294" y="1035"/>
                </a:cubicBezTo>
                <a:lnTo>
                  <a:pt x="120" y="861"/>
                </a:lnTo>
                <a:cubicBezTo>
                  <a:pt x="66" y="935"/>
                  <a:pt x="28" y="1001"/>
                  <a:pt x="10" y="1052"/>
                </a:cubicBezTo>
                <a:close/>
                <a:moveTo>
                  <a:pt x="443" y="511"/>
                </a:moveTo>
                <a:lnTo>
                  <a:pt x="644" y="712"/>
                </a:lnTo>
                <a:cubicBezTo>
                  <a:pt x="614" y="747"/>
                  <a:pt x="581" y="781"/>
                  <a:pt x="547" y="816"/>
                </a:cubicBezTo>
                <a:cubicBezTo>
                  <a:pt x="468" y="895"/>
                  <a:pt x="389" y="964"/>
                  <a:pt x="316" y="1019"/>
                </a:cubicBezTo>
                <a:lnTo>
                  <a:pt x="136" y="839"/>
                </a:lnTo>
                <a:cubicBezTo>
                  <a:pt x="191" y="767"/>
                  <a:pt x="260" y="687"/>
                  <a:pt x="339" y="608"/>
                </a:cubicBezTo>
                <a:cubicBezTo>
                  <a:pt x="374" y="574"/>
                  <a:pt x="409" y="541"/>
                  <a:pt x="443" y="511"/>
                </a:cubicBezTo>
                <a:close/>
                <a:moveTo>
                  <a:pt x="326" y="929"/>
                </a:moveTo>
                <a:cubicBezTo>
                  <a:pt x="312" y="939"/>
                  <a:pt x="325" y="963"/>
                  <a:pt x="339" y="952"/>
                </a:cubicBezTo>
                <a:cubicBezTo>
                  <a:pt x="429" y="884"/>
                  <a:pt x="504" y="800"/>
                  <a:pt x="583" y="720"/>
                </a:cubicBezTo>
                <a:cubicBezTo>
                  <a:pt x="595" y="708"/>
                  <a:pt x="576" y="689"/>
                  <a:pt x="564" y="702"/>
                </a:cubicBezTo>
                <a:cubicBezTo>
                  <a:pt x="487" y="780"/>
                  <a:pt x="414" y="862"/>
                  <a:pt x="326" y="929"/>
                </a:cubicBezTo>
                <a:close/>
                <a:moveTo>
                  <a:pt x="1094" y="287"/>
                </a:moveTo>
                <a:lnTo>
                  <a:pt x="715" y="665"/>
                </a:lnTo>
                <a:cubicBezTo>
                  <a:pt x="701" y="679"/>
                  <a:pt x="685" y="690"/>
                  <a:pt x="667" y="698"/>
                </a:cubicBezTo>
                <a:lnTo>
                  <a:pt x="457" y="488"/>
                </a:lnTo>
                <a:cubicBezTo>
                  <a:pt x="465" y="470"/>
                  <a:pt x="476" y="454"/>
                  <a:pt x="490" y="440"/>
                </a:cubicBezTo>
                <a:lnTo>
                  <a:pt x="818" y="112"/>
                </a:lnTo>
                <a:lnTo>
                  <a:pt x="763" y="128"/>
                </a:lnTo>
                <a:lnTo>
                  <a:pt x="481" y="410"/>
                </a:lnTo>
                <a:cubicBezTo>
                  <a:pt x="473" y="418"/>
                  <a:pt x="460" y="418"/>
                  <a:pt x="452" y="410"/>
                </a:cubicBezTo>
                <a:cubicBezTo>
                  <a:pt x="445" y="403"/>
                  <a:pt x="445" y="390"/>
                  <a:pt x="452" y="382"/>
                </a:cubicBezTo>
                <a:lnTo>
                  <a:pt x="738" y="96"/>
                </a:lnTo>
                <a:cubicBezTo>
                  <a:pt x="741" y="94"/>
                  <a:pt x="744" y="92"/>
                  <a:pt x="747" y="91"/>
                </a:cubicBezTo>
                <a:lnTo>
                  <a:pt x="879" y="52"/>
                </a:lnTo>
                <a:cubicBezTo>
                  <a:pt x="941" y="0"/>
                  <a:pt x="1035" y="3"/>
                  <a:pt x="1094" y="62"/>
                </a:cubicBezTo>
                <a:cubicBezTo>
                  <a:pt x="1156" y="124"/>
                  <a:pt x="1156" y="225"/>
                  <a:pt x="1094" y="287"/>
                </a:cubicBezTo>
                <a:close/>
                <a:moveTo>
                  <a:pt x="1043" y="82"/>
                </a:moveTo>
                <a:cubicBezTo>
                  <a:pt x="1029" y="71"/>
                  <a:pt x="1010" y="90"/>
                  <a:pt x="1024" y="101"/>
                </a:cubicBezTo>
                <a:cubicBezTo>
                  <a:pt x="1066" y="133"/>
                  <a:pt x="1071" y="192"/>
                  <a:pt x="1048" y="238"/>
                </a:cubicBezTo>
                <a:cubicBezTo>
                  <a:pt x="1040" y="253"/>
                  <a:pt x="1063" y="266"/>
                  <a:pt x="1071" y="251"/>
                </a:cubicBezTo>
                <a:cubicBezTo>
                  <a:pt x="1099" y="196"/>
                  <a:pt x="1095" y="121"/>
                  <a:pt x="1043" y="82"/>
                </a:cubicBez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pen-book_299">
            <a:extLst>
              <a:ext uri="{FF2B5EF4-FFF2-40B4-BE49-F238E27FC236}">
                <a16:creationId xmlns:a16="http://schemas.microsoft.com/office/drawing/2014/main" id="{79C5C750-E8E9-4548-89EF-B61B8DED1509}"/>
              </a:ext>
            </a:extLst>
          </p:cNvPr>
          <p:cNvSpPr/>
          <p:nvPr userDrawn="1"/>
        </p:nvSpPr>
        <p:spPr>
          <a:xfrm>
            <a:off x="335360" y="114432"/>
            <a:ext cx="609685" cy="506257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88862 h 440259"/>
              <a:gd name="T41" fmla="*/ 88862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88862 h 440259"/>
              <a:gd name="T49" fmla="*/ 88862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88862 h 440259"/>
              <a:gd name="T71" fmla="*/ 88862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88862 h 440259"/>
              <a:gd name="T89" fmla="*/ 88862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88862 h 440259"/>
              <a:gd name="T97" fmla="*/ 88862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  <a:gd name="T106" fmla="*/ 278945 h 440259"/>
              <a:gd name="T107" fmla="*/ 278945 h 440259"/>
              <a:gd name="T108" fmla="*/ 278945 h 440259"/>
              <a:gd name="T109" fmla="*/ 278945 h 440259"/>
              <a:gd name="T110" fmla="*/ 278945 h 440259"/>
              <a:gd name="T111" fmla="*/ 278945 h 440259"/>
              <a:gd name="T112" fmla="*/ 278945 h 440259"/>
              <a:gd name="T113" fmla="*/ 278945 h 440259"/>
              <a:gd name="T114" fmla="*/ 278945 h 440259"/>
              <a:gd name="T115" fmla="*/ 278945 h 440259"/>
              <a:gd name="T116" fmla="*/ 278945 h 440259"/>
              <a:gd name="T117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336">
                <a:moveTo>
                  <a:pt x="387" y="133"/>
                </a:moveTo>
                <a:lnTo>
                  <a:pt x="387" y="108"/>
                </a:lnTo>
                <a:lnTo>
                  <a:pt x="386" y="102"/>
                </a:lnTo>
                <a:cubicBezTo>
                  <a:pt x="385" y="101"/>
                  <a:pt x="377" y="87"/>
                  <a:pt x="361" y="72"/>
                </a:cubicBezTo>
                <a:cubicBezTo>
                  <a:pt x="348" y="61"/>
                  <a:pt x="331" y="50"/>
                  <a:pt x="308" y="45"/>
                </a:cubicBezTo>
                <a:lnTo>
                  <a:pt x="308" y="0"/>
                </a:lnTo>
                <a:cubicBezTo>
                  <a:pt x="210" y="7"/>
                  <a:pt x="200" y="84"/>
                  <a:pt x="200" y="84"/>
                </a:cubicBezTo>
                <a:lnTo>
                  <a:pt x="200" y="85"/>
                </a:lnTo>
                <a:cubicBezTo>
                  <a:pt x="200" y="85"/>
                  <a:pt x="200" y="85"/>
                  <a:pt x="200" y="85"/>
                </a:cubicBezTo>
                <a:cubicBezTo>
                  <a:pt x="196" y="81"/>
                  <a:pt x="192" y="77"/>
                  <a:pt x="187" y="72"/>
                </a:cubicBezTo>
                <a:cubicBezTo>
                  <a:pt x="171" y="57"/>
                  <a:pt x="145" y="42"/>
                  <a:pt x="112" y="42"/>
                </a:cubicBezTo>
                <a:cubicBezTo>
                  <a:pt x="79" y="42"/>
                  <a:pt x="54" y="58"/>
                  <a:pt x="38" y="72"/>
                </a:cubicBezTo>
                <a:cubicBezTo>
                  <a:pt x="22" y="87"/>
                  <a:pt x="14" y="101"/>
                  <a:pt x="14" y="102"/>
                </a:cubicBezTo>
                <a:lnTo>
                  <a:pt x="12" y="108"/>
                </a:lnTo>
                <a:lnTo>
                  <a:pt x="12" y="133"/>
                </a:lnTo>
                <a:lnTo>
                  <a:pt x="0" y="133"/>
                </a:lnTo>
                <a:lnTo>
                  <a:pt x="0" y="336"/>
                </a:lnTo>
                <a:lnTo>
                  <a:pt x="404" y="336"/>
                </a:lnTo>
                <a:lnTo>
                  <a:pt x="404" y="133"/>
                </a:lnTo>
                <a:lnTo>
                  <a:pt x="387" y="133"/>
                </a:lnTo>
                <a:close/>
                <a:moveTo>
                  <a:pt x="72" y="295"/>
                </a:moveTo>
                <a:cubicBezTo>
                  <a:pt x="83" y="289"/>
                  <a:pt x="96" y="284"/>
                  <a:pt x="112" y="284"/>
                </a:cubicBezTo>
                <a:cubicBezTo>
                  <a:pt x="128" y="284"/>
                  <a:pt x="141" y="289"/>
                  <a:pt x="152" y="295"/>
                </a:cubicBezTo>
                <a:lnTo>
                  <a:pt x="72" y="295"/>
                </a:lnTo>
                <a:close/>
                <a:moveTo>
                  <a:pt x="186" y="286"/>
                </a:moveTo>
                <a:cubicBezTo>
                  <a:pt x="170" y="271"/>
                  <a:pt x="145" y="257"/>
                  <a:pt x="112" y="257"/>
                </a:cubicBezTo>
                <a:lnTo>
                  <a:pt x="112" y="257"/>
                </a:lnTo>
                <a:cubicBezTo>
                  <a:pt x="80" y="257"/>
                  <a:pt x="56" y="271"/>
                  <a:pt x="40" y="285"/>
                </a:cubicBezTo>
                <a:lnTo>
                  <a:pt x="40" y="112"/>
                </a:lnTo>
                <a:cubicBezTo>
                  <a:pt x="42" y="108"/>
                  <a:pt x="49" y="99"/>
                  <a:pt x="58" y="91"/>
                </a:cubicBezTo>
                <a:cubicBezTo>
                  <a:pt x="71" y="80"/>
                  <a:pt x="88" y="70"/>
                  <a:pt x="112" y="70"/>
                </a:cubicBezTo>
                <a:cubicBezTo>
                  <a:pt x="137" y="70"/>
                  <a:pt x="155" y="81"/>
                  <a:pt x="169" y="93"/>
                </a:cubicBezTo>
                <a:cubicBezTo>
                  <a:pt x="175" y="98"/>
                  <a:pt x="180" y="104"/>
                  <a:pt x="183" y="109"/>
                </a:cubicBezTo>
                <a:cubicBezTo>
                  <a:pt x="185" y="110"/>
                  <a:pt x="185" y="111"/>
                  <a:pt x="186" y="112"/>
                </a:cubicBezTo>
                <a:lnTo>
                  <a:pt x="186" y="286"/>
                </a:lnTo>
                <a:close/>
                <a:moveTo>
                  <a:pt x="286" y="24"/>
                </a:moveTo>
                <a:lnTo>
                  <a:pt x="286" y="42"/>
                </a:lnTo>
                <a:lnTo>
                  <a:pt x="286" y="70"/>
                </a:lnTo>
                <a:lnTo>
                  <a:pt x="286" y="229"/>
                </a:lnTo>
                <a:cubicBezTo>
                  <a:pt x="286" y="229"/>
                  <a:pt x="249" y="222"/>
                  <a:pt x="214" y="254"/>
                </a:cubicBezTo>
                <a:lnTo>
                  <a:pt x="214" y="112"/>
                </a:lnTo>
                <a:lnTo>
                  <a:pt x="214" y="112"/>
                </a:lnTo>
                <a:lnTo>
                  <a:pt x="214" y="96"/>
                </a:lnTo>
                <a:cubicBezTo>
                  <a:pt x="214" y="96"/>
                  <a:pt x="227" y="36"/>
                  <a:pt x="286" y="24"/>
                </a:cubicBezTo>
                <a:close/>
                <a:moveTo>
                  <a:pt x="246" y="295"/>
                </a:moveTo>
                <a:cubicBezTo>
                  <a:pt x="257" y="289"/>
                  <a:pt x="270" y="284"/>
                  <a:pt x="286" y="284"/>
                </a:cubicBezTo>
                <a:cubicBezTo>
                  <a:pt x="302" y="284"/>
                  <a:pt x="315" y="289"/>
                  <a:pt x="326" y="295"/>
                </a:cubicBezTo>
                <a:lnTo>
                  <a:pt x="246" y="295"/>
                </a:lnTo>
                <a:close/>
                <a:moveTo>
                  <a:pt x="360" y="286"/>
                </a:moveTo>
                <a:cubicBezTo>
                  <a:pt x="344" y="271"/>
                  <a:pt x="319" y="257"/>
                  <a:pt x="286" y="257"/>
                </a:cubicBezTo>
                <a:cubicBezTo>
                  <a:pt x="254" y="257"/>
                  <a:pt x="230" y="271"/>
                  <a:pt x="214" y="285"/>
                </a:cubicBezTo>
                <a:lnTo>
                  <a:pt x="214" y="284"/>
                </a:lnTo>
                <a:cubicBezTo>
                  <a:pt x="244" y="242"/>
                  <a:pt x="308" y="253"/>
                  <a:pt x="308" y="253"/>
                </a:cubicBezTo>
                <a:lnTo>
                  <a:pt x="308" y="73"/>
                </a:lnTo>
                <a:cubicBezTo>
                  <a:pt x="322" y="77"/>
                  <a:pt x="334" y="85"/>
                  <a:pt x="343" y="92"/>
                </a:cubicBezTo>
                <a:cubicBezTo>
                  <a:pt x="349" y="98"/>
                  <a:pt x="354" y="104"/>
                  <a:pt x="357" y="109"/>
                </a:cubicBezTo>
                <a:cubicBezTo>
                  <a:pt x="358" y="110"/>
                  <a:pt x="359" y="111"/>
                  <a:pt x="360" y="112"/>
                </a:cubicBezTo>
                <a:lnTo>
                  <a:pt x="360" y="286"/>
                </a:lnTo>
                <a:lnTo>
                  <a:pt x="360" y="286"/>
                </a:ln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95F8898-D1C5-4F0E-B76D-E8BCE9CB72DB}"/>
              </a:ext>
            </a:extLst>
          </p:cNvPr>
          <p:cNvCxnSpPr>
            <a:cxnSpLocks/>
          </p:cNvCxnSpPr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2878B1F-FACB-4C8C-BBB3-7AFCDDF37D08}"/>
              </a:ext>
            </a:extLst>
          </p:cNvPr>
          <p:cNvCxnSpPr>
            <a:cxnSpLocks/>
          </p:cNvCxnSpPr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72AB711-C4FF-47FF-82BC-EED9148DBC46}"/>
              </a:ext>
            </a:extLst>
          </p:cNvPr>
          <p:cNvCxnSpPr>
            <a:cxnSpLocks/>
          </p:cNvCxnSpPr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C9A0E20-6A1C-40EA-821A-11713A2DF823}"/>
              </a:ext>
            </a:extLst>
          </p:cNvPr>
          <p:cNvCxnSpPr>
            <a:cxnSpLocks/>
          </p:cNvCxnSpPr>
          <p:nvPr userDrawn="1"/>
        </p:nvCxnSpPr>
        <p:spPr>
          <a:xfrm>
            <a:off x="0" y="764704"/>
            <a:ext cx="9144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A3279CD6-0A8C-4570-8AA1-00E22DC942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-145081"/>
            <a:ext cx="2691329" cy="1053801"/>
          </a:xfrm>
          <a:prstGeom prst="rect">
            <a:avLst/>
          </a:prstGeom>
        </p:spPr>
      </p:pic>
      <p:sp>
        <p:nvSpPr>
          <p:cNvPr id="12" name="fountain-pen-of-large-size_33358">
            <a:extLst>
              <a:ext uri="{FF2B5EF4-FFF2-40B4-BE49-F238E27FC236}">
                <a16:creationId xmlns:a16="http://schemas.microsoft.com/office/drawing/2014/main" id="{D5B3AEE1-D1CE-4E57-86AD-84CA2E6F5204}"/>
              </a:ext>
            </a:extLst>
          </p:cNvPr>
          <p:cNvSpPr/>
          <p:nvPr userDrawn="1"/>
        </p:nvSpPr>
        <p:spPr>
          <a:xfrm>
            <a:off x="11640616" y="181925"/>
            <a:ext cx="475891" cy="474767"/>
          </a:xfrm>
          <a:custGeom>
            <a:avLst/>
            <a:gdLst>
              <a:gd name="T0" fmla="*/ 21 w 1156"/>
              <a:gd name="T1" fmla="*/ 1088 h 1155"/>
              <a:gd name="T2" fmla="*/ 67 w 1156"/>
              <a:gd name="T3" fmla="*/ 1134 h 1155"/>
              <a:gd name="T4" fmla="*/ 8 w 1156"/>
              <a:gd name="T5" fmla="*/ 1147 h 1155"/>
              <a:gd name="T6" fmla="*/ 21 w 1156"/>
              <a:gd name="T7" fmla="*/ 1088 h 1155"/>
              <a:gd name="T8" fmla="*/ 10 w 1156"/>
              <a:gd name="T9" fmla="*/ 1052 h 1155"/>
              <a:gd name="T10" fmla="*/ 103 w 1156"/>
              <a:gd name="T11" fmla="*/ 1146 h 1155"/>
              <a:gd name="T12" fmla="*/ 294 w 1156"/>
              <a:gd name="T13" fmla="*/ 1035 h 1155"/>
              <a:gd name="T14" fmla="*/ 120 w 1156"/>
              <a:gd name="T15" fmla="*/ 861 h 1155"/>
              <a:gd name="T16" fmla="*/ 10 w 1156"/>
              <a:gd name="T17" fmla="*/ 1052 h 1155"/>
              <a:gd name="T18" fmla="*/ 443 w 1156"/>
              <a:gd name="T19" fmla="*/ 511 h 1155"/>
              <a:gd name="T20" fmla="*/ 644 w 1156"/>
              <a:gd name="T21" fmla="*/ 712 h 1155"/>
              <a:gd name="T22" fmla="*/ 547 w 1156"/>
              <a:gd name="T23" fmla="*/ 816 h 1155"/>
              <a:gd name="T24" fmla="*/ 316 w 1156"/>
              <a:gd name="T25" fmla="*/ 1019 h 1155"/>
              <a:gd name="T26" fmla="*/ 136 w 1156"/>
              <a:gd name="T27" fmla="*/ 839 h 1155"/>
              <a:gd name="T28" fmla="*/ 339 w 1156"/>
              <a:gd name="T29" fmla="*/ 608 h 1155"/>
              <a:gd name="T30" fmla="*/ 443 w 1156"/>
              <a:gd name="T31" fmla="*/ 511 h 1155"/>
              <a:gd name="T32" fmla="*/ 326 w 1156"/>
              <a:gd name="T33" fmla="*/ 929 h 1155"/>
              <a:gd name="T34" fmla="*/ 339 w 1156"/>
              <a:gd name="T35" fmla="*/ 952 h 1155"/>
              <a:gd name="T36" fmla="*/ 583 w 1156"/>
              <a:gd name="T37" fmla="*/ 720 h 1155"/>
              <a:gd name="T38" fmla="*/ 564 w 1156"/>
              <a:gd name="T39" fmla="*/ 702 h 1155"/>
              <a:gd name="T40" fmla="*/ 326 w 1156"/>
              <a:gd name="T41" fmla="*/ 929 h 1155"/>
              <a:gd name="T42" fmla="*/ 1094 w 1156"/>
              <a:gd name="T43" fmla="*/ 287 h 1155"/>
              <a:gd name="T44" fmla="*/ 715 w 1156"/>
              <a:gd name="T45" fmla="*/ 665 h 1155"/>
              <a:gd name="T46" fmla="*/ 667 w 1156"/>
              <a:gd name="T47" fmla="*/ 698 h 1155"/>
              <a:gd name="T48" fmla="*/ 457 w 1156"/>
              <a:gd name="T49" fmla="*/ 488 h 1155"/>
              <a:gd name="T50" fmla="*/ 490 w 1156"/>
              <a:gd name="T51" fmla="*/ 440 h 1155"/>
              <a:gd name="T52" fmla="*/ 818 w 1156"/>
              <a:gd name="T53" fmla="*/ 112 h 1155"/>
              <a:gd name="T54" fmla="*/ 763 w 1156"/>
              <a:gd name="T55" fmla="*/ 128 h 1155"/>
              <a:gd name="T56" fmla="*/ 481 w 1156"/>
              <a:gd name="T57" fmla="*/ 410 h 1155"/>
              <a:gd name="T58" fmla="*/ 452 w 1156"/>
              <a:gd name="T59" fmla="*/ 410 h 1155"/>
              <a:gd name="T60" fmla="*/ 452 w 1156"/>
              <a:gd name="T61" fmla="*/ 382 h 1155"/>
              <a:gd name="T62" fmla="*/ 738 w 1156"/>
              <a:gd name="T63" fmla="*/ 96 h 1155"/>
              <a:gd name="T64" fmla="*/ 747 w 1156"/>
              <a:gd name="T65" fmla="*/ 91 h 1155"/>
              <a:gd name="T66" fmla="*/ 879 w 1156"/>
              <a:gd name="T67" fmla="*/ 52 h 1155"/>
              <a:gd name="T68" fmla="*/ 1094 w 1156"/>
              <a:gd name="T69" fmla="*/ 62 h 1155"/>
              <a:gd name="T70" fmla="*/ 1094 w 1156"/>
              <a:gd name="T71" fmla="*/ 287 h 1155"/>
              <a:gd name="T72" fmla="*/ 1043 w 1156"/>
              <a:gd name="T73" fmla="*/ 82 h 1155"/>
              <a:gd name="T74" fmla="*/ 1024 w 1156"/>
              <a:gd name="T75" fmla="*/ 101 h 1155"/>
              <a:gd name="T76" fmla="*/ 1048 w 1156"/>
              <a:gd name="T77" fmla="*/ 238 h 1155"/>
              <a:gd name="T78" fmla="*/ 1071 w 1156"/>
              <a:gd name="T79" fmla="*/ 251 h 1155"/>
              <a:gd name="T80" fmla="*/ 1043 w 1156"/>
              <a:gd name="T81" fmla="*/ 82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6" h="1155">
                <a:moveTo>
                  <a:pt x="21" y="1088"/>
                </a:moveTo>
                <a:lnTo>
                  <a:pt x="67" y="1134"/>
                </a:lnTo>
                <a:cubicBezTo>
                  <a:pt x="37" y="1150"/>
                  <a:pt x="16" y="1155"/>
                  <a:pt x="8" y="1147"/>
                </a:cubicBezTo>
                <a:cubicBezTo>
                  <a:pt x="0" y="1139"/>
                  <a:pt x="5" y="1118"/>
                  <a:pt x="21" y="1088"/>
                </a:cubicBezTo>
                <a:close/>
                <a:moveTo>
                  <a:pt x="10" y="1052"/>
                </a:moveTo>
                <a:lnTo>
                  <a:pt x="103" y="1146"/>
                </a:lnTo>
                <a:cubicBezTo>
                  <a:pt x="155" y="1127"/>
                  <a:pt x="221" y="1089"/>
                  <a:pt x="294" y="1035"/>
                </a:cubicBezTo>
                <a:lnTo>
                  <a:pt x="120" y="861"/>
                </a:lnTo>
                <a:cubicBezTo>
                  <a:pt x="66" y="935"/>
                  <a:pt x="28" y="1001"/>
                  <a:pt x="10" y="1052"/>
                </a:cubicBezTo>
                <a:close/>
                <a:moveTo>
                  <a:pt x="443" y="511"/>
                </a:moveTo>
                <a:lnTo>
                  <a:pt x="644" y="712"/>
                </a:lnTo>
                <a:cubicBezTo>
                  <a:pt x="614" y="747"/>
                  <a:pt x="581" y="781"/>
                  <a:pt x="547" y="816"/>
                </a:cubicBezTo>
                <a:cubicBezTo>
                  <a:pt x="468" y="895"/>
                  <a:pt x="389" y="964"/>
                  <a:pt x="316" y="1019"/>
                </a:cubicBezTo>
                <a:lnTo>
                  <a:pt x="136" y="839"/>
                </a:lnTo>
                <a:cubicBezTo>
                  <a:pt x="191" y="767"/>
                  <a:pt x="260" y="687"/>
                  <a:pt x="339" y="608"/>
                </a:cubicBezTo>
                <a:cubicBezTo>
                  <a:pt x="374" y="574"/>
                  <a:pt x="409" y="541"/>
                  <a:pt x="443" y="511"/>
                </a:cubicBezTo>
                <a:close/>
                <a:moveTo>
                  <a:pt x="326" y="929"/>
                </a:moveTo>
                <a:cubicBezTo>
                  <a:pt x="312" y="939"/>
                  <a:pt x="325" y="963"/>
                  <a:pt x="339" y="952"/>
                </a:cubicBezTo>
                <a:cubicBezTo>
                  <a:pt x="429" y="884"/>
                  <a:pt x="504" y="800"/>
                  <a:pt x="583" y="720"/>
                </a:cubicBezTo>
                <a:cubicBezTo>
                  <a:pt x="595" y="708"/>
                  <a:pt x="576" y="689"/>
                  <a:pt x="564" y="702"/>
                </a:cubicBezTo>
                <a:cubicBezTo>
                  <a:pt x="487" y="780"/>
                  <a:pt x="414" y="862"/>
                  <a:pt x="326" y="929"/>
                </a:cubicBezTo>
                <a:close/>
                <a:moveTo>
                  <a:pt x="1094" y="287"/>
                </a:moveTo>
                <a:lnTo>
                  <a:pt x="715" y="665"/>
                </a:lnTo>
                <a:cubicBezTo>
                  <a:pt x="701" y="679"/>
                  <a:pt x="685" y="690"/>
                  <a:pt x="667" y="698"/>
                </a:cubicBezTo>
                <a:lnTo>
                  <a:pt x="457" y="488"/>
                </a:lnTo>
                <a:cubicBezTo>
                  <a:pt x="465" y="470"/>
                  <a:pt x="476" y="454"/>
                  <a:pt x="490" y="440"/>
                </a:cubicBezTo>
                <a:lnTo>
                  <a:pt x="818" y="112"/>
                </a:lnTo>
                <a:lnTo>
                  <a:pt x="763" y="128"/>
                </a:lnTo>
                <a:lnTo>
                  <a:pt x="481" y="410"/>
                </a:lnTo>
                <a:cubicBezTo>
                  <a:pt x="473" y="418"/>
                  <a:pt x="460" y="418"/>
                  <a:pt x="452" y="410"/>
                </a:cubicBezTo>
                <a:cubicBezTo>
                  <a:pt x="445" y="403"/>
                  <a:pt x="445" y="390"/>
                  <a:pt x="452" y="382"/>
                </a:cubicBezTo>
                <a:lnTo>
                  <a:pt x="738" y="96"/>
                </a:lnTo>
                <a:cubicBezTo>
                  <a:pt x="741" y="94"/>
                  <a:pt x="744" y="92"/>
                  <a:pt x="747" y="91"/>
                </a:cubicBezTo>
                <a:lnTo>
                  <a:pt x="879" y="52"/>
                </a:lnTo>
                <a:cubicBezTo>
                  <a:pt x="941" y="0"/>
                  <a:pt x="1035" y="3"/>
                  <a:pt x="1094" y="62"/>
                </a:cubicBezTo>
                <a:cubicBezTo>
                  <a:pt x="1156" y="124"/>
                  <a:pt x="1156" y="225"/>
                  <a:pt x="1094" y="287"/>
                </a:cubicBezTo>
                <a:close/>
                <a:moveTo>
                  <a:pt x="1043" y="82"/>
                </a:moveTo>
                <a:cubicBezTo>
                  <a:pt x="1029" y="71"/>
                  <a:pt x="1010" y="90"/>
                  <a:pt x="1024" y="101"/>
                </a:cubicBezTo>
                <a:cubicBezTo>
                  <a:pt x="1066" y="133"/>
                  <a:pt x="1071" y="192"/>
                  <a:pt x="1048" y="238"/>
                </a:cubicBezTo>
                <a:cubicBezTo>
                  <a:pt x="1040" y="253"/>
                  <a:pt x="1063" y="266"/>
                  <a:pt x="1071" y="251"/>
                </a:cubicBezTo>
                <a:cubicBezTo>
                  <a:pt x="1099" y="196"/>
                  <a:pt x="1095" y="121"/>
                  <a:pt x="1043" y="82"/>
                </a:cubicBez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pen-book_299">
            <a:extLst>
              <a:ext uri="{FF2B5EF4-FFF2-40B4-BE49-F238E27FC236}">
                <a16:creationId xmlns:a16="http://schemas.microsoft.com/office/drawing/2014/main" id="{4C7462A1-41E2-4638-8C8F-06630123210E}"/>
              </a:ext>
            </a:extLst>
          </p:cNvPr>
          <p:cNvSpPr/>
          <p:nvPr userDrawn="1"/>
        </p:nvSpPr>
        <p:spPr>
          <a:xfrm>
            <a:off x="335360" y="114432"/>
            <a:ext cx="609685" cy="506257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88862 h 440259"/>
              <a:gd name="T41" fmla="*/ 88862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88862 h 440259"/>
              <a:gd name="T49" fmla="*/ 88862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88862 h 440259"/>
              <a:gd name="T71" fmla="*/ 88862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88862 h 440259"/>
              <a:gd name="T89" fmla="*/ 88862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88862 h 440259"/>
              <a:gd name="T97" fmla="*/ 88862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  <a:gd name="T106" fmla="*/ 278945 h 440259"/>
              <a:gd name="T107" fmla="*/ 278945 h 440259"/>
              <a:gd name="T108" fmla="*/ 278945 h 440259"/>
              <a:gd name="T109" fmla="*/ 278945 h 440259"/>
              <a:gd name="T110" fmla="*/ 278945 h 440259"/>
              <a:gd name="T111" fmla="*/ 278945 h 440259"/>
              <a:gd name="T112" fmla="*/ 278945 h 440259"/>
              <a:gd name="T113" fmla="*/ 278945 h 440259"/>
              <a:gd name="T114" fmla="*/ 278945 h 440259"/>
              <a:gd name="T115" fmla="*/ 278945 h 440259"/>
              <a:gd name="T116" fmla="*/ 278945 h 440259"/>
              <a:gd name="T117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336">
                <a:moveTo>
                  <a:pt x="387" y="133"/>
                </a:moveTo>
                <a:lnTo>
                  <a:pt x="387" y="108"/>
                </a:lnTo>
                <a:lnTo>
                  <a:pt x="386" y="102"/>
                </a:lnTo>
                <a:cubicBezTo>
                  <a:pt x="385" y="101"/>
                  <a:pt x="377" y="87"/>
                  <a:pt x="361" y="72"/>
                </a:cubicBezTo>
                <a:cubicBezTo>
                  <a:pt x="348" y="61"/>
                  <a:pt x="331" y="50"/>
                  <a:pt x="308" y="45"/>
                </a:cubicBezTo>
                <a:lnTo>
                  <a:pt x="308" y="0"/>
                </a:lnTo>
                <a:cubicBezTo>
                  <a:pt x="210" y="7"/>
                  <a:pt x="200" y="84"/>
                  <a:pt x="200" y="84"/>
                </a:cubicBezTo>
                <a:lnTo>
                  <a:pt x="200" y="85"/>
                </a:lnTo>
                <a:cubicBezTo>
                  <a:pt x="200" y="85"/>
                  <a:pt x="200" y="85"/>
                  <a:pt x="200" y="85"/>
                </a:cubicBezTo>
                <a:cubicBezTo>
                  <a:pt x="196" y="81"/>
                  <a:pt x="192" y="77"/>
                  <a:pt x="187" y="72"/>
                </a:cubicBezTo>
                <a:cubicBezTo>
                  <a:pt x="171" y="57"/>
                  <a:pt x="145" y="42"/>
                  <a:pt x="112" y="42"/>
                </a:cubicBezTo>
                <a:cubicBezTo>
                  <a:pt x="79" y="42"/>
                  <a:pt x="54" y="58"/>
                  <a:pt x="38" y="72"/>
                </a:cubicBezTo>
                <a:cubicBezTo>
                  <a:pt x="22" y="87"/>
                  <a:pt x="14" y="101"/>
                  <a:pt x="14" y="102"/>
                </a:cubicBezTo>
                <a:lnTo>
                  <a:pt x="12" y="108"/>
                </a:lnTo>
                <a:lnTo>
                  <a:pt x="12" y="133"/>
                </a:lnTo>
                <a:lnTo>
                  <a:pt x="0" y="133"/>
                </a:lnTo>
                <a:lnTo>
                  <a:pt x="0" y="336"/>
                </a:lnTo>
                <a:lnTo>
                  <a:pt x="404" y="336"/>
                </a:lnTo>
                <a:lnTo>
                  <a:pt x="404" y="133"/>
                </a:lnTo>
                <a:lnTo>
                  <a:pt x="387" y="133"/>
                </a:lnTo>
                <a:close/>
                <a:moveTo>
                  <a:pt x="72" y="295"/>
                </a:moveTo>
                <a:cubicBezTo>
                  <a:pt x="83" y="289"/>
                  <a:pt x="96" y="284"/>
                  <a:pt x="112" y="284"/>
                </a:cubicBezTo>
                <a:cubicBezTo>
                  <a:pt x="128" y="284"/>
                  <a:pt x="141" y="289"/>
                  <a:pt x="152" y="295"/>
                </a:cubicBezTo>
                <a:lnTo>
                  <a:pt x="72" y="295"/>
                </a:lnTo>
                <a:close/>
                <a:moveTo>
                  <a:pt x="186" y="286"/>
                </a:moveTo>
                <a:cubicBezTo>
                  <a:pt x="170" y="271"/>
                  <a:pt x="145" y="257"/>
                  <a:pt x="112" y="257"/>
                </a:cubicBezTo>
                <a:lnTo>
                  <a:pt x="112" y="257"/>
                </a:lnTo>
                <a:cubicBezTo>
                  <a:pt x="80" y="257"/>
                  <a:pt x="56" y="271"/>
                  <a:pt x="40" y="285"/>
                </a:cubicBezTo>
                <a:lnTo>
                  <a:pt x="40" y="112"/>
                </a:lnTo>
                <a:cubicBezTo>
                  <a:pt x="42" y="108"/>
                  <a:pt x="49" y="99"/>
                  <a:pt x="58" y="91"/>
                </a:cubicBezTo>
                <a:cubicBezTo>
                  <a:pt x="71" y="80"/>
                  <a:pt x="88" y="70"/>
                  <a:pt x="112" y="70"/>
                </a:cubicBezTo>
                <a:cubicBezTo>
                  <a:pt x="137" y="70"/>
                  <a:pt x="155" y="81"/>
                  <a:pt x="169" y="93"/>
                </a:cubicBezTo>
                <a:cubicBezTo>
                  <a:pt x="175" y="98"/>
                  <a:pt x="180" y="104"/>
                  <a:pt x="183" y="109"/>
                </a:cubicBezTo>
                <a:cubicBezTo>
                  <a:pt x="185" y="110"/>
                  <a:pt x="185" y="111"/>
                  <a:pt x="186" y="112"/>
                </a:cubicBezTo>
                <a:lnTo>
                  <a:pt x="186" y="286"/>
                </a:lnTo>
                <a:close/>
                <a:moveTo>
                  <a:pt x="286" y="24"/>
                </a:moveTo>
                <a:lnTo>
                  <a:pt x="286" y="42"/>
                </a:lnTo>
                <a:lnTo>
                  <a:pt x="286" y="70"/>
                </a:lnTo>
                <a:lnTo>
                  <a:pt x="286" y="229"/>
                </a:lnTo>
                <a:cubicBezTo>
                  <a:pt x="286" y="229"/>
                  <a:pt x="249" y="222"/>
                  <a:pt x="214" y="254"/>
                </a:cubicBezTo>
                <a:lnTo>
                  <a:pt x="214" y="112"/>
                </a:lnTo>
                <a:lnTo>
                  <a:pt x="214" y="112"/>
                </a:lnTo>
                <a:lnTo>
                  <a:pt x="214" y="96"/>
                </a:lnTo>
                <a:cubicBezTo>
                  <a:pt x="214" y="96"/>
                  <a:pt x="227" y="36"/>
                  <a:pt x="286" y="24"/>
                </a:cubicBezTo>
                <a:close/>
                <a:moveTo>
                  <a:pt x="246" y="295"/>
                </a:moveTo>
                <a:cubicBezTo>
                  <a:pt x="257" y="289"/>
                  <a:pt x="270" y="284"/>
                  <a:pt x="286" y="284"/>
                </a:cubicBezTo>
                <a:cubicBezTo>
                  <a:pt x="302" y="284"/>
                  <a:pt x="315" y="289"/>
                  <a:pt x="326" y="295"/>
                </a:cubicBezTo>
                <a:lnTo>
                  <a:pt x="246" y="295"/>
                </a:lnTo>
                <a:close/>
                <a:moveTo>
                  <a:pt x="360" y="286"/>
                </a:moveTo>
                <a:cubicBezTo>
                  <a:pt x="344" y="271"/>
                  <a:pt x="319" y="257"/>
                  <a:pt x="286" y="257"/>
                </a:cubicBezTo>
                <a:cubicBezTo>
                  <a:pt x="254" y="257"/>
                  <a:pt x="230" y="271"/>
                  <a:pt x="214" y="285"/>
                </a:cubicBezTo>
                <a:lnTo>
                  <a:pt x="214" y="284"/>
                </a:lnTo>
                <a:cubicBezTo>
                  <a:pt x="244" y="242"/>
                  <a:pt x="308" y="253"/>
                  <a:pt x="308" y="253"/>
                </a:cubicBezTo>
                <a:lnTo>
                  <a:pt x="308" y="73"/>
                </a:lnTo>
                <a:cubicBezTo>
                  <a:pt x="322" y="77"/>
                  <a:pt x="334" y="85"/>
                  <a:pt x="343" y="92"/>
                </a:cubicBezTo>
                <a:cubicBezTo>
                  <a:pt x="349" y="98"/>
                  <a:pt x="354" y="104"/>
                  <a:pt x="357" y="109"/>
                </a:cubicBezTo>
                <a:cubicBezTo>
                  <a:pt x="358" y="110"/>
                  <a:pt x="359" y="111"/>
                  <a:pt x="360" y="112"/>
                </a:cubicBezTo>
                <a:lnTo>
                  <a:pt x="360" y="286"/>
                </a:lnTo>
                <a:lnTo>
                  <a:pt x="360" y="286"/>
                </a:ln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图片 13" descr="乐高玩具&#10;&#10;低可信度描述已自动生成">
            <a:extLst>
              <a:ext uri="{FF2B5EF4-FFF2-40B4-BE49-F238E27FC236}">
                <a16:creationId xmlns:a16="http://schemas.microsoft.com/office/drawing/2014/main" id="{0A4A21AD-9942-40E9-B04C-605985876E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4503">
            <a:off x="-4328811" y="2590812"/>
            <a:ext cx="7620301" cy="51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4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20A4CA-ED3A-4615-B59E-6C46FD1E6363}"/>
              </a:ext>
            </a:extLst>
          </p:cNvPr>
          <p:cNvCxnSpPr>
            <a:cxnSpLocks/>
          </p:cNvCxnSpPr>
          <p:nvPr/>
        </p:nvCxnSpPr>
        <p:spPr>
          <a:xfrm>
            <a:off x="0" y="645794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0854DD6-35D6-43AC-94FE-A7B6E7D1525A}"/>
              </a:ext>
            </a:extLst>
          </p:cNvPr>
          <p:cNvSpPr/>
          <p:nvPr/>
        </p:nvSpPr>
        <p:spPr>
          <a:xfrm>
            <a:off x="0" y="-36192"/>
            <a:ext cx="12192000" cy="5628586"/>
          </a:xfrm>
          <a:prstGeom prst="rect">
            <a:avLst/>
          </a:prstGeom>
          <a:solidFill>
            <a:srgbClr val="F298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D83B6D7-2B32-4B37-9AA1-346B6A2D9A93}"/>
              </a:ext>
            </a:extLst>
          </p:cNvPr>
          <p:cNvCxnSpPr>
            <a:cxnSpLocks/>
          </p:cNvCxnSpPr>
          <p:nvPr/>
        </p:nvCxnSpPr>
        <p:spPr>
          <a:xfrm>
            <a:off x="0" y="674136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E4E91E-9AD3-4FC0-9AA2-8E8CB7989F0B}"/>
              </a:ext>
            </a:extLst>
          </p:cNvPr>
          <p:cNvCxnSpPr>
            <a:cxnSpLocks/>
          </p:cNvCxnSpPr>
          <p:nvPr/>
        </p:nvCxnSpPr>
        <p:spPr>
          <a:xfrm>
            <a:off x="0" y="617451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0C07E38-3BCE-4824-AD13-0BEC6799FCCF}"/>
              </a:ext>
            </a:extLst>
          </p:cNvPr>
          <p:cNvCxnSpPr>
            <a:cxnSpLocks/>
          </p:cNvCxnSpPr>
          <p:nvPr/>
        </p:nvCxnSpPr>
        <p:spPr>
          <a:xfrm>
            <a:off x="0" y="589109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图片包含 游戏机&#10;&#10;描述已自动生成">
            <a:extLst>
              <a:ext uri="{FF2B5EF4-FFF2-40B4-BE49-F238E27FC236}">
                <a16:creationId xmlns:a16="http://schemas.microsoft.com/office/drawing/2014/main" id="{5CE14DBA-877D-4A0D-BEF9-84D062CC2A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248" y="-15977"/>
            <a:ext cx="1241778" cy="3684349"/>
          </a:xfrm>
          <a:prstGeom prst="rect">
            <a:avLst/>
          </a:prstGeom>
        </p:spPr>
      </p:pic>
      <p:pic>
        <p:nvPicPr>
          <p:cNvPr id="5" name="图片 4" descr="乐高玩具&#10;&#10;低可信度描述已自动生成">
            <a:extLst>
              <a:ext uri="{FF2B5EF4-FFF2-40B4-BE49-F238E27FC236}">
                <a16:creationId xmlns:a16="http://schemas.microsoft.com/office/drawing/2014/main" id="{46D642E3-2E81-4160-AAA1-E21ED5D01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92" y="3559870"/>
            <a:ext cx="4810764" cy="3241174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7D5EB10-A3E5-4387-8040-27984BF399E5}"/>
              </a:ext>
            </a:extLst>
          </p:cNvPr>
          <p:cNvGrpSpPr/>
          <p:nvPr/>
        </p:nvGrpSpPr>
        <p:grpSpPr>
          <a:xfrm>
            <a:off x="2099555" y="986920"/>
            <a:ext cx="7992888" cy="4235125"/>
            <a:chOff x="575555" y="986919"/>
            <a:chExt cx="7992888" cy="4235125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A98A3B2-149E-4B6A-B14D-5AAD9EBFCD82}"/>
                </a:ext>
              </a:extLst>
            </p:cNvPr>
            <p:cNvSpPr txBox="1"/>
            <p:nvPr/>
          </p:nvSpPr>
          <p:spPr>
            <a:xfrm>
              <a:off x="575555" y="986919"/>
              <a:ext cx="7992888" cy="1298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6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数据结构教程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EC15FDB-DB76-48BC-B60A-5721EB64E6C8}"/>
                </a:ext>
              </a:extLst>
            </p:cNvPr>
            <p:cNvSpPr txBox="1"/>
            <p:nvPr/>
          </p:nvSpPr>
          <p:spPr>
            <a:xfrm>
              <a:off x="4925030" y="2480519"/>
              <a:ext cx="3379829" cy="392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第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6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版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Wingdings 2" panose="05020102010507070707" pitchFamily="18" charset="2"/>
                </a:rPr>
                <a:t>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微课视频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Wingdings 2" panose="05020102010507070707" pitchFamily="18" charset="2"/>
                </a:rPr>
                <a:t>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题库版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2C96F2C-8C60-4220-B67C-C88D06EA09A3}"/>
                </a:ext>
              </a:extLst>
            </p:cNvPr>
            <p:cNvSpPr txBox="1"/>
            <p:nvPr/>
          </p:nvSpPr>
          <p:spPr>
            <a:xfrm>
              <a:off x="7020272" y="3102600"/>
              <a:ext cx="1241779" cy="28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李春葆  主编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F2EA3A3-6097-4A72-88FB-1C4E189A49D0}"/>
                </a:ext>
              </a:extLst>
            </p:cNvPr>
            <p:cNvSpPr txBox="1"/>
            <p:nvPr/>
          </p:nvSpPr>
          <p:spPr>
            <a:xfrm>
              <a:off x="2567350" y="4376043"/>
              <a:ext cx="4009299" cy="846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第</a:t>
              </a:r>
              <a:r>
                <a:rPr lang="en-US" altLang="zh-CN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1</a:t>
              </a:r>
              <a:r>
                <a:rPr lang="zh-CN" altLang="en-US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章 绪论</a:t>
              </a:r>
            </a:p>
          </p:txBody>
        </p:sp>
        <p:sp>
          <p:nvSpPr>
            <p:cNvPr id="3" name="圆: 空心 2">
              <a:extLst>
                <a:ext uri="{FF2B5EF4-FFF2-40B4-BE49-F238E27FC236}">
                  <a16:creationId xmlns:a16="http://schemas.microsoft.com/office/drawing/2014/main" id="{84334E00-098C-4CD3-BEC9-545F8671567F}"/>
                </a:ext>
              </a:extLst>
            </p:cNvPr>
            <p:cNvSpPr/>
            <p:nvPr/>
          </p:nvSpPr>
          <p:spPr>
            <a:xfrm>
              <a:off x="6825308" y="3118424"/>
              <a:ext cx="194964" cy="194964"/>
            </a:xfrm>
            <a:prstGeom prst="don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B6BD611-19BC-4DD2-BBD3-156746E37A77}"/>
              </a:ext>
            </a:extLst>
          </p:cNvPr>
          <p:cNvGrpSpPr/>
          <p:nvPr/>
        </p:nvGrpSpPr>
        <p:grpSpPr>
          <a:xfrm>
            <a:off x="-240704" y="5592394"/>
            <a:ext cx="1889956" cy="1256377"/>
            <a:chOff x="-235082" y="5592394"/>
            <a:chExt cx="1889956" cy="125637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C55F5AC-FC50-4DF5-B799-6ED5FEA9F221}"/>
                </a:ext>
              </a:extLst>
            </p:cNvPr>
            <p:cNvSpPr/>
            <p:nvPr/>
          </p:nvSpPr>
          <p:spPr>
            <a:xfrm>
              <a:off x="245" y="5592394"/>
              <a:ext cx="1489055" cy="1254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32BA342-A11C-46B0-B1E8-16492C55D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764" y="5640408"/>
              <a:ext cx="1187624" cy="106822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07351D0-63BD-41F6-A03D-BAB674BE1F84}"/>
                </a:ext>
              </a:extLst>
            </p:cNvPr>
            <p:cNvSpPr txBox="1"/>
            <p:nvPr/>
          </p:nvSpPr>
          <p:spPr>
            <a:xfrm>
              <a:off x="-235082" y="6627172"/>
              <a:ext cx="1889956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定价：</a:t>
              </a:r>
              <a:r>
                <a:rPr lang="en-US" altLang="zh-CN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65.00</a:t>
              </a:r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774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29094" y="3262729"/>
            <a:ext cx="9907219" cy="3357430"/>
          </a:xfrm>
          <a:prstGeom prst="rect">
            <a:avLst/>
          </a:prstGeom>
          <a:ln>
            <a:solidFill>
              <a:schemeClr val="accent6">
                <a:shade val="95000"/>
                <a:satMod val="10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>
            <a:defPPr>
              <a:defRPr lang="zh-CN"/>
            </a:defPPr>
            <a:lvl1pPr marL="457200" indent="-457200" algn="l">
              <a:lnSpc>
                <a:spcPct val="130000"/>
              </a:lnSpc>
              <a:buClr>
                <a:srgbClr val="F3980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400"/>
              <a:t>Niklaus Wirth</a:t>
            </a:r>
            <a:r>
              <a:rPr lang="zh-CN" altLang="en-US" sz="2400"/>
              <a:t>是著名的</a:t>
            </a:r>
            <a:r>
              <a:rPr lang="en-US" altLang="zh-CN" sz="2400"/>
              <a:t>Pascal</a:t>
            </a:r>
            <a:r>
              <a:rPr lang="zh-CN" altLang="en-US" sz="2400"/>
              <a:t>语言设计者 之一。</a:t>
            </a:r>
            <a:endParaRPr lang="en-US" altLang="zh-CN" sz="2400"/>
          </a:p>
          <a:p>
            <a:pPr>
              <a:lnSpc>
                <a:spcPct val="100000"/>
              </a:lnSpc>
            </a:pPr>
            <a:r>
              <a:rPr lang="zh-CN" altLang="en-US" sz="2400"/>
              <a:t>凡是学过一点计算机知识的人大概都知道“数据结构十算法</a:t>
            </a:r>
            <a:r>
              <a:rPr lang="en-US" altLang="zh-CN" sz="2400"/>
              <a:t>= </a:t>
            </a:r>
            <a:r>
              <a:rPr lang="zh-CN" altLang="en-US" sz="2400"/>
              <a:t>程序”这一著名公式。提出这一公式并以此作为其一本专著的书名，并提出结构化程序设计这一革命性概念</a:t>
            </a:r>
            <a:endParaRPr lang="en-US" altLang="zh-CN" sz="2400"/>
          </a:p>
          <a:p>
            <a:pPr>
              <a:lnSpc>
                <a:spcPct val="100000"/>
              </a:lnSpc>
            </a:pPr>
            <a:r>
              <a:rPr lang="zh-CN" altLang="en-US" sz="2400"/>
              <a:t>沃思在其他方面也有许多创造，为了定义和描述语言，沃思对著名的“巴科斯</a:t>
            </a:r>
            <a:r>
              <a:rPr lang="en-US" altLang="zh-CN" sz="2400"/>
              <a:t>-</a:t>
            </a:r>
            <a:r>
              <a:rPr lang="zh-CN" altLang="en-US" sz="2400"/>
              <a:t>诺尔范式”</a:t>
            </a:r>
            <a:r>
              <a:rPr lang="en-US" altLang="zh-CN" sz="2400"/>
              <a:t>BNF</a:t>
            </a:r>
            <a:r>
              <a:rPr lang="zh-CN" altLang="en-US" sz="2400"/>
              <a:t>进行了扩充，成为</a:t>
            </a:r>
            <a:r>
              <a:rPr lang="en-US" altLang="zh-CN" sz="2400"/>
              <a:t>EBNF</a:t>
            </a:r>
            <a:r>
              <a:rPr lang="zh-CN" altLang="en-US" sz="2400"/>
              <a:t>（</a:t>
            </a:r>
            <a:r>
              <a:rPr lang="en-US" altLang="zh-CN" sz="2400"/>
              <a:t>Extended BNF</a:t>
            </a:r>
            <a:r>
              <a:rPr lang="zh-CN" altLang="en-US" sz="2400"/>
              <a:t>）。</a:t>
            </a:r>
            <a:endParaRPr lang="en-US" altLang="zh-CN" sz="2400"/>
          </a:p>
          <a:p>
            <a:pPr>
              <a:lnSpc>
                <a:spcPct val="100000"/>
              </a:lnSpc>
            </a:pPr>
            <a:r>
              <a:rPr lang="en-US" altLang="zh-CN" sz="2400"/>
              <a:t>1984</a:t>
            </a:r>
            <a:r>
              <a:rPr lang="zh-CN" altLang="en-US" sz="2400"/>
              <a:t>年获得图灵奖</a:t>
            </a:r>
            <a:endParaRPr lang="en-US" altLang="zh-CN" sz="2400"/>
          </a:p>
        </p:txBody>
      </p:sp>
      <p:sp>
        <p:nvSpPr>
          <p:cNvPr id="4" name="TextBox 3"/>
          <p:cNvSpPr txBox="1"/>
          <p:nvPr/>
        </p:nvSpPr>
        <p:spPr>
          <a:xfrm>
            <a:off x="1307171" y="1556792"/>
            <a:ext cx="3923795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lnSpc>
                <a:spcPct val="150000"/>
              </a:lnSpc>
              <a:spcBef>
                <a:spcPts val="0"/>
              </a:spcBef>
              <a:defRPr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</a:lstStyle>
          <a:p>
            <a:r>
              <a:rPr lang="en-US" altLang="zh-CN"/>
              <a:t>Niklaus Wirth</a:t>
            </a:r>
            <a:r>
              <a:rPr lang="zh-CN" altLang="en-US"/>
              <a:t>，</a:t>
            </a:r>
            <a:endParaRPr lang="en-US" altLang="zh-CN"/>
          </a:p>
          <a:p>
            <a:r>
              <a:rPr lang="en-US" altLang="zh-CN"/>
              <a:t>1934</a:t>
            </a:r>
            <a:r>
              <a:rPr lang="zh-CN" altLang="en-US"/>
              <a:t>年</a:t>
            </a:r>
            <a:r>
              <a:rPr lang="en-US" altLang="zh-CN"/>
              <a:t>2</a:t>
            </a:r>
            <a:r>
              <a:rPr lang="zh-CN" altLang="en-US"/>
              <a:t>月</a:t>
            </a:r>
            <a:r>
              <a:rPr lang="en-US" altLang="zh-CN"/>
              <a:t>15</a:t>
            </a:r>
            <a:r>
              <a:rPr lang="zh-CN" altLang="en-US"/>
              <a:t>日出生于瑞士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35B2CC-C93A-4978-8093-0EE24F412CCD}"/>
              </a:ext>
            </a:extLst>
          </p:cNvPr>
          <p:cNvGrpSpPr/>
          <p:nvPr/>
        </p:nvGrpSpPr>
        <p:grpSpPr>
          <a:xfrm>
            <a:off x="9373599" y="829608"/>
            <a:ext cx="1728191" cy="2082830"/>
            <a:chOff x="5940152" y="933205"/>
            <a:chExt cx="1928097" cy="2323759"/>
          </a:xfrm>
        </p:grpSpPr>
        <p:pic>
          <p:nvPicPr>
            <p:cNvPr id="1198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19290" y="952076"/>
              <a:ext cx="1769819" cy="228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图文框 8">
              <a:extLst>
                <a:ext uri="{FF2B5EF4-FFF2-40B4-BE49-F238E27FC236}">
                  <a16:creationId xmlns:a16="http://schemas.microsoft.com/office/drawing/2014/main" id="{2E6FDB4B-C3B7-45A8-9D57-7628471A5ABE}"/>
                </a:ext>
              </a:extLst>
            </p:cNvPr>
            <p:cNvSpPr/>
            <p:nvPr/>
          </p:nvSpPr>
          <p:spPr>
            <a:xfrm>
              <a:off x="5940152" y="933205"/>
              <a:ext cx="1928097" cy="2323759"/>
            </a:xfrm>
            <a:prstGeom prst="frame">
              <a:avLst>
                <a:gd name="adj1" fmla="val 3654"/>
              </a:avLst>
            </a:prstGeom>
            <a:solidFill>
              <a:srgbClr val="F39801"/>
            </a:solidFill>
            <a:ln>
              <a:solidFill>
                <a:srgbClr val="F398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3">
            <a:extLst>
              <a:ext uri="{FF2B5EF4-FFF2-40B4-BE49-F238E27FC236}">
                <a16:creationId xmlns:a16="http://schemas.microsoft.com/office/drawing/2014/main" id="{4AFBCB4B-6346-4AFA-9E5D-B7207C902476}"/>
              </a:ext>
            </a:extLst>
          </p:cNvPr>
          <p:cNvSpPr txBox="1"/>
          <p:nvPr/>
        </p:nvSpPr>
        <p:spPr>
          <a:xfrm>
            <a:off x="1055688" y="116632"/>
            <a:ext cx="4680272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1.4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数据结构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+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=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程序</a:t>
            </a:r>
          </a:p>
        </p:txBody>
      </p:sp>
      <p:sp>
        <p:nvSpPr>
          <p:cNvPr id="11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0621010-32E5-4976-8966-54D528D13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210" y="961225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1.4.4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数据结构的发展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90650" y="1866942"/>
            <a:ext cx="3571900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lnSpc>
                <a:spcPct val="150000"/>
              </a:lnSpc>
              <a:spcBef>
                <a:spcPts val="0"/>
              </a:spcBef>
              <a:defRPr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</a:lstStyle>
          <a:p>
            <a:r>
              <a:rPr lang="en-US" altLang="zh-CN"/>
              <a:t>C.A.R.Hoare</a:t>
            </a:r>
            <a:r>
              <a:rPr lang="zh-CN" altLang="zh-CN"/>
              <a:t>（</a:t>
            </a:r>
            <a:r>
              <a:rPr lang="en-US" altLang="zh-CN"/>
              <a:t>1934</a:t>
            </a:r>
            <a:r>
              <a:rPr lang="zh-CN" altLang="zh-CN"/>
              <a:t>年～）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71465" y="3193492"/>
            <a:ext cx="9864848" cy="35420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>
            <a:defPPr>
              <a:defRPr lang="zh-CN"/>
            </a:defPPr>
            <a:lvl1pPr marL="457200" indent="-457200" algn="l">
              <a:lnSpc>
                <a:spcPct val="130000"/>
              </a:lnSpc>
              <a:buClr>
                <a:srgbClr val="F3980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400"/>
              <a:t>1960</a:t>
            </a:r>
            <a:r>
              <a:rPr lang="zh-CN" altLang="en-US" sz="2400"/>
              <a:t>年发布了使他闻名于世的快速排序算法（</a:t>
            </a:r>
            <a:r>
              <a:rPr lang="en-US" altLang="zh-CN" sz="2400"/>
              <a:t>Quick Sort</a:t>
            </a:r>
            <a:r>
              <a:rPr lang="zh-CN" altLang="en-US" sz="2400"/>
              <a:t>），这个算法也是当前世界上使用最广泛的算法之一</a:t>
            </a:r>
            <a:endParaRPr lang="en-US" altLang="zh-CN" sz="2400"/>
          </a:p>
          <a:p>
            <a:pPr>
              <a:lnSpc>
                <a:spcPct val="100000"/>
              </a:lnSpc>
            </a:pPr>
            <a:r>
              <a:rPr lang="zh-CN" altLang="en-US" sz="2400"/>
              <a:t>领导了</a:t>
            </a:r>
            <a:r>
              <a:rPr lang="en-US" altLang="zh-CN" sz="2400"/>
              <a:t>Algol 60</a:t>
            </a:r>
            <a:r>
              <a:rPr lang="zh-CN" altLang="en-US" sz="2400"/>
              <a:t>第一个商用编译器的设计与开发</a:t>
            </a:r>
          </a:p>
          <a:p>
            <a:pPr>
              <a:lnSpc>
                <a:spcPct val="100000"/>
              </a:lnSpc>
            </a:pPr>
            <a:r>
              <a:rPr lang="zh-CN" altLang="en-US" sz="2400"/>
              <a:t>从</a:t>
            </a:r>
            <a:r>
              <a:rPr lang="en-US" altLang="zh-CN" sz="2400"/>
              <a:t>1977</a:t>
            </a:r>
            <a:r>
              <a:rPr lang="zh-CN" altLang="en-US" sz="2400"/>
              <a:t>年开始，</a:t>
            </a:r>
            <a:r>
              <a:rPr lang="en-US" altLang="zh-CN" sz="2400"/>
              <a:t>Tony Hoare</a:t>
            </a:r>
            <a:r>
              <a:rPr lang="zh-CN" altLang="en-US" sz="2400"/>
              <a:t>博士任职于牛津大学，投身于计算系统的精确性的研究、设计及开发</a:t>
            </a:r>
            <a:endParaRPr lang="en-US" altLang="zh-CN" sz="2400"/>
          </a:p>
          <a:p>
            <a:pPr>
              <a:lnSpc>
                <a:spcPct val="100000"/>
              </a:lnSpc>
            </a:pPr>
            <a:r>
              <a:rPr lang="en-US" altLang="zh-CN" sz="2400"/>
              <a:t>1980</a:t>
            </a:r>
            <a:r>
              <a:rPr lang="zh-CN" altLang="en-US" sz="2400"/>
              <a:t>年获得图灵奖</a:t>
            </a:r>
            <a:endParaRPr lang="en-US" altLang="zh-CN" sz="2400"/>
          </a:p>
          <a:p>
            <a:pPr>
              <a:lnSpc>
                <a:spcPct val="100000"/>
              </a:lnSpc>
            </a:pPr>
            <a:r>
              <a:rPr lang="en-US" altLang="zh-CN" sz="2400"/>
              <a:t>2000</a:t>
            </a:r>
            <a:r>
              <a:rPr lang="zh-CN" altLang="en-US" sz="2400"/>
              <a:t>年</a:t>
            </a:r>
            <a:r>
              <a:rPr lang="en-US" altLang="zh-CN" sz="2400"/>
              <a:t>Hoare</a:t>
            </a:r>
            <a:r>
              <a:rPr lang="zh-CN" altLang="en-US" sz="2400"/>
              <a:t>因为其在计算机科学与教育上做出的贡献被封为爵士。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1DCD979-FAFD-4435-9313-49E3B1500300}"/>
              </a:ext>
            </a:extLst>
          </p:cNvPr>
          <p:cNvGrpSpPr/>
          <p:nvPr/>
        </p:nvGrpSpPr>
        <p:grpSpPr>
          <a:xfrm>
            <a:off x="9374408" y="811140"/>
            <a:ext cx="1711924" cy="2245619"/>
            <a:chOff x="5940152" y="933205"/>
            <a:chExt cx="1928097" cy="2323759"/>
          </a:xfrm>
        </p:grpSpPr>
        <p:pic>
          <p:nvPicPr>
            <p:cNvPr id="5" name="图片 4" descr="1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40152" y="1012136"/>
              <a:ext cx="1928096" cy="2244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图文框 10">
              <a:extLst>
                <a:ext uri="{FF2B5EF4-FFF2-40B4-BE49-F238E27FC236}">
                  <a16:creationId xmlns:a16="http://schemas.microsoft.com/office/drawing/2014/main" id="{6AA50A99-E776-49A2-A5A4-40B526CB7F3C}"/>
                </a:ext>
              </a:extLst>
            </p:cNvPr>
            <p:cNvSpPr/>
            <p:nvPr/>
          </p:nvSpPr>
          <p:spPr>
            <a:xfrm>
              <a:off x="5940152" y="933205"/>
              <a:ext cx="1928097" cy="2323759"/>
            </a:xfrm>
            <a:prstGeom prst="frame">
              <a:avLst>
                <a:gd name="adj1" fmla="val 3654"/>
              </a:avLst>
            </a:prstGeom>
            <a:solidFill>
              <a:srgbClr val="F39801"/>
            </a:solidFill>
            <a:ln>
              <a:solidFill>
                <a:srgbClr val="F398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3">
            <a:extLst>
              <a:ext uri="{FF2B5EF4-FFF2-40B4-BE49-F238E27FC236}">
                <a16:creationId xmlns:a16="http://schemas.microsoft.com/office/drawing/2014/main" id="{2AD4AA13-1053-405E-9320-5143BB2CF4D3}"/>
              </a:ext>
            </a:extLst>
          </p:cNvPr>
          <p:cNvSpPr txBox="1"/>
          <p:nvPr/>
        </p:nvSpPr>
        <p:spPr>
          <a:xfrm>
            <a:off x="1055688" y="116632"/>
            <a:ext cx="4680272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1.4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数据结构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+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=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程序</a:t>
            </a:r>
          </a:p>
        </p:txBody>
      </p:sp>
      <p:sp>
        <p:nvSpPr>
          <p:cNvPr id="12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96937FD-481F-4A71-BF3B-DB63E6034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210" y="961225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1.4.4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数据结构的发展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图示&#10;&#10;描述已自动生成">
            <a:extLst>
              <a:ext uri="{FF2B5EF4-FFF2-40B4-BE49-F238E27FC236}">
                <a16:creationId xmlns:a16="http://schemas.microsoft.com/office/drawing/2014/main" id="{E4474444-EAA6-4DA3-81B1-71AB46250B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241757"/>
            <a:ext cx="7776864" cy="43744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22F3505-3F24-451F-8D23-5A461839BDDA}"/>
              </a:ext>
            </a:extLst>
          </p:cNvPr>
          <p:cNvSpPr txBox="1"/>
          <p:nvPr/>
        </p:nvSpPr>
        <p:spPr>
          <a:xfrm>
            <a:off x="1811524" y="5877273"/>
            <a:ext cx="8424936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本课件版权归清华大学出版社所有，仅提供教师教学使用，其他用途一律视为侵权</a:t>
            </a:r>
          </a:p>
        </p:txBody>
      </p:sp>
    </p:spTree>
    <p:extLst>
      <p:ext uri="{BB962C8B-B14F-4D97-AF65-F5344CB8AC3E}">
        <p14:creationId xmlns:p14="http://schemas.microsoft.com/office/powerpoint/2010/main" val="409831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4223792" y="2078302"/>
            <a:ext cx="4594234" cy="523220"/>
          </a:xfrm>
          <a:prstGeom prst="rect">
            <a:avLst/>
          </a:prstGeom>
          <a:solidFill>
            <a:srgbClr val="F39801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1.1 </a:t>
            </a:r>
            <a:r>
              <a:rPr lang="zh-CN" altLang="en-US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什</a:t>
            </a:r>
            <a:r>
              <a:rPr lang="zh-CN" altLang="en-US" sz="2800" spc="50" dirty="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么是数据结构</a:t>
            </a:r>
          </a:p>
        </p:txBody>
      </p:sp>
      <p:sp>
        <p:nvSpPr>
          <p:cNvPr id="12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223792" y="3050205"/>
            <a:ext cx="4594234" cy="523220"/>
          </a:xfrm>
          <a:prstGeom prst="rect">
            <a:avLst/>
          </a:prstGeom>
          <a:solidFill>
            <a:srgbClr val="DFE1E0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1.2 </a:t>
            </a:r>
            <a:r>
              <a:rPr lang="zh-CN" altLang="en-US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</a:t>
            </a:r>
            <a:r>
              <a:rPr lang="zh-CN" altLang="en-US" sz="2800" spc="50" dirty="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法及其描述 </a:t>
            </a:r>
          </a:p>
        </p:txBody>
      </p:sp>
      <p:sp>
        <p:nvSpPr>
          <p:cNvPr id="13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223792" y="4022108"/>
            <a:ext cx="4594234" cy="523220"/>
          </a:xfrm>
          <a:prstGeom prst="rect">
            <a:avLst/>
          </a:prstGeom>
          <a:solidFill>
            <a:srgbClr val="F39801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1.3 </a:t>
            </a:r>
            <a:r>
              <a:rPr lang="zh-CN" altLang="en-US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算法分析</a:t>
            </a:r>
            <a:endParaRPr lang="zh-CN" altLang="en-US" sz="2800" spc="50" dirty="0">
              <a:ln w="11430">
                <a:noFill/>
              </a:ln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223792" y="4994012"/>
            <a:ext cx="4570160" cy="523220"/>
          </a:xfrm>
          <a:prstGeom prst="rect">
            <a:avLst/>
          </a:prstGeom>
          <a:solidFill>
            <a:srgbClr val="DFE1E0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</a:rPr>
              <a:t>1.4 </a:t>
            </a:r>
            <a:r>
              <a:rPr lang="zh-CN" altLang="en-US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</a:rPr>
              <a:t>数据结构</a:t>
            </a:r>
            <a:r>
              <a:rPr lang="en-US" altLang="zh-CN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</a:rPr>
              <a:t>+</a:t>
            </a:r>
            <a:r>
              <a:rPr lang="zh-CN" altLang="en-US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</a:rPr>
              <a:t>算法</a:t>
            </a:r>
            <a:r>
              <a:rPr lang="en-US" altLang="zh-CN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</a:rPr>
              <a:t>=</a:t>
            </a:r>
            <a:r>
              <a:rPr lang="zh-CN" altLang="en-US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</a:rPr>
              <a:t>程序</a:t>
            </a:r>
            <a:endParaRPr lang="zh-CN" altLang="en-US" sz="2800" spc="50" dirty="0">
              <a:ln w="1143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67642" y="836712"/>
            <a:ext cx="1482451" cy="1346106"/>
            <a:chOff x="520608" y="500043"/>
            <a:chExt cx="1482451" cy="1346106"/>
          </a:xfrm>
          <a:gradFill>
            <a:gsLst>
              <a:gs pos="0">
                <a:srgbClr val="F39801"/>
              </a:gs>
              <a:gs pos="100000">
                <a:srgbClr val="FC9A48"/>
              </a:gs>
            </a:gsLst>
            <a:lin ang="16200000" scaled="1"/>
          </a:gradFill>
        </p:grpSpPr>
        <p:grpSp>
          <p:nvGrpSpPr>
            <p:cNvPr id="17" name="组合 79"/>
            <p:cNvGrpSpPr>
              <a:grpSpLocks/>
            </p:cNvGrpSpPr>
            <p:nvPr/>
          </p:nvGrpSpPr>
          <p:grpSpPr bwMode="auto">
            <a:xfrm>
              <a:off x="639103" y="500043"/>
              <a:ext cx="1289687" cy="1346106"/>
              <a:chOff x="6372294" y="2488774"/>
              <a:chExt cx="2520450" cy="2513016"/>
            </a:xfrm>
            <a:grpFill/>
          </p:grpSpPr>
          <p:sp>
            <p:nvSpPr>
              <p:cNvPr id="20" name="任意多边形 82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21" name="任意多边形 83"/>
              <p:cNvSpPr/>
              <p:nvPr/>
            </p:nvSpPr>
            <p:spPr>
              <a:xfrm rot="16377237">
                <a:off x="6372293" y="2510364"/>
                <a:ext cx="2476802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solidFill>
                <a:srgbClr val="F39801"/>
              </a:soli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" name="文本框 20"/>
            <p:cNvSpPr txBox="1">
              <a:spLocks noChangeArrowheads="1"/>
            </p:cNvSpPr>
            <p:nvPr/>
          </p:nvSpPr>
          <p:spPr bwMode="auto">
            <a:xfrm>
              <a:off x="520608" y="1243969"/>
              <a:ext cx="1482451" cy="3385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bg1"/>
                  </a:solidFill>
                </a:rPr>
                <a:t>CONTENTS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文本框 20"/>
            <p:cNvSpPr txBox="1">
              <a:spLocks noChangeArrowheads="1"/>
            </p:cNvSpPr>
            <p:nvPr/>
          </p:nvSpPr>
          <p:spPr bwMode="auto">
            <a:xfrm>
              <a:off x="830365" y="750133"/>
              <a:ext cx="862938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contourClr>
                  <a:srgbClr val="DDDDDD"/>
                </a:contourClr>
              </a:sp3d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pc="150" dirty="0">
                  <a:ln w="11430"/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提纲</a:t>
              </a:r>
            </a:p>
          </p:txBody>
        </p:sp>
      </p:grp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789B57D-EA10-41EB-8A82-71B7246E31F2}"/>
              </a:ext>
            </a:extLst>
          </p:cNvPr>
          <p:cNvSpPr/>
          <p:nvPr/>
        </p:nvSpPr>
        <p:spPr>
          <a:xfrm rot="5400000">
            <a:off x="3114635" y="5075311"/>
            <a:ext cx="523220" cy="398950"/>
          </a:xfrm>
          <a:prstGeom prst="triangle">
            <a:avLst/>
          </a:prstGeom>
          <a:solidFill>
            <a:srgbClr val="F39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04B5F559-5A88-49E1-AE77-1B9708DA50F2}"/>
              </a:ext>
            </a:extLst>
          </p:cNvPr>
          <p:cNvSpPr txBox="1"/>
          <p:nvPr/>
        </p:nvSpPr>
        <p:spPr>
          <a:xfrm>
            <a:off x="1055688" y="116632"/>
            <a:ext cx="2362466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 绪论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4858" y="1628800"/>
            <a:ext cx="9329690" cy="4932862"/>
          </a:xfrm>
          <a:prstGeom prst="rect">
            <a:avLst/>
          </a:prstGeom>
          <a:ln>
            <a:solidFill>
              <a:srgbClr val="F3980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n"/>
            </a:pP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程序总是以某些数据为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处理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对象。将松散、无组织的数据按某种要求组成一种数据结构，对于设计一个简明、高效、可靠的程序是大有益处的。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n"/>
            </a:pP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沃思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：</a:t>
            </a: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程序就是在数据的某些特定的表示方法和结构的基础上，对抽象算法的具体表述，所以说程序离不开数据结构。</a:t>
            </a:r>
          </a:p>
          <a:p>
            <a:pPr marL="457200" indent="-457200" algn="l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n"/>
            </a:pPr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程序是通过某种程序设计语言描述的，程序设计语言具有实现数据结构和算法的机制，其中类型声明与对象定义用于实现数据结构，而语句实现实现算法，描述程序的行为。</a:t>
            </a:r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3F63AD8-DA5F-4AA7-B835-1AE10053EEF1}"/>
              </a:ext>
            </a:extLst>
          </p:cNvPr>
          <p:cNvSpPr txBox="1"/>
          <p:nvPr/>
        </p:nvSpPr>
        <p:spPr>
          <a:xfrm>
            <a:off x="1055688" y="116632"/>
            <a:ext cx="4680272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1.4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数据结构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+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=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程序</a:t>
            </a:r>
          </a:p>
        </p:txBody>
      </p:sp>
      <p:sp>
        <p:nvSpPr>
          <p:cNvPr id="9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04399D-6638-403A-8604-D09FB9BD3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80" y="961225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1.4.1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程序和数据结构</a:t>
            </a:r>
          </a:p>
        </p:txBody>
      </p:sp>
      <p:pic>
        <p:nvPicPr>
          <p:cNvPr id="10" name="图片 9" descr="乐高玩具&#10;&#10;低可信度描述已自动生成">
            <a:extLst>
              <a:ext uri="{FF2B5EF4-FFF2-40B4-BE49-F238E27FC236}">
                <a16:creationId xmlns:a16="http://schemas.microsoft.com/office/drawing/2014/main" id="{B4868CE2-34C9-47C8-8ADC-B1B4D1450FE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84084">
            <a:off x="9030355" y="1979493"/>
            <a:ext cx="7620301" cy="513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0650" y="1844824"/>
            <a:ext cx="9152044" cy="3824866"/>
          </a:xfrm>
          <a:prstGeom prst="rect">
            <a:avLst/>
          </a:prstGeom>
          <a:ln>
            <a:solidFill>
              <a:srgbClr val="F3980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>
            <a:defPPr>
              <a:defRPr lang="zh-CN"/>
            </a:defPPr>
            <a:lvl1pPr marL="457200" indent="-457200" algn="l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</a:lstStyle>
          <a:p>
            <a:r>
              <a:rPr lang="zh-CN" altLang="zh-CN" sz="2400"/>
              <a:t>由程序设计语言描述的算法就是计算机程序。</a:t>
            </a:r>
            <a:endParaRPr lang="en-US" altLang="zh-CN" sz="2400"/>
          </a:p>
          <a:p>
            <a:r>
              <a:rPr lang="zh-CN" altLang="zh-CN" sz="2400"/>
              <a:t>对一个求解问题而言，算法就是解题的方法，没有算法，程序就成了无本之末，无源之水，有了算法，将它表示成程序是不困难的。</a:t>
            </a:r>
            <a:endParaRPr lang="en-US" altLang="zh-CN" sz="2400"/>
          </a:p>
          <a:p>
            <a:r>
              <a:rPr lang="zh-CN" altLang="zh-CN" sz="2400"/>
              <a:t>算法是程序的“灵魂”。算法在整个计算机科学中的地位都是极其重要的。</a:t>
            </a:r>
            <a:endParaRPr lang="zh-CN" altLang="en-US" sz="240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2382064-60F1-434A-BFC9-5E4B83C223D7}"/>
              </a:ext>
            </a:extLst>
          </p:cNvPr>
          <p:cNvSpPr txBox="1"/>
          <p:nvPr/>
        </p:nvSpPr>
        <p:spPr>
          <a:xfrm>
            <a:off x="1055688" y="116632"/>
            <a:ext cx="4680272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1.4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数据结构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+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=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程序</a:t>
            </a:r>
          </a:p>
        </p:txBody>
      </p:sp>
      <p:sp>
        <p:nvSpPr>
          <p:cNvPr id="10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CE61997-E92B-4A5D-881F-3137BE2CB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80" y="961225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1.4.2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算法和程序</a:t>
            </a:r>
          </a:p>
        </p:txBody>
      </p:sp>
      <p:pic>
        <p:nvPicPr>
          <p:cNvPr id="11" name="图片 10" descr="乐高玩具&#10;&#10;低可信度描述已自动生成">
            <a:extLst>
              <a:ext uri="{FF2B5EF4-FFF2-40B4-BE49-F238E27FC236}">
                <a16:creationId xmlns:a16="http://schemas.microsoft.com/office/drawing/2014/main" id="{9C3F06D0-91EF-4494-98A6-428A9813A4D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84084">
            <a:off x="9030355" y="1979493"/>
            <a:ext cx="7620301" cy="513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91544" y="2492896"/>
            <a:ext cx="3088324" cy="3086263"/>
          </a:xfrm>
          <a:prstGeom prst="ellipse">
            <a:avLst/>
          </a:prstGeom>
          <a:gradFill>
            <a:gsLst>
              <a:gs pos="0">
                <a:srgbClr val="DFE1E0"/>
              </a:gs>
              <a:gs pos="100000">
                <a:srgbClr val="DFE1E0"/>
              </a:gs>
            </a:gsLst>
          </a:gradFill>
          <a:ln w="19050">
            <a:solidFill>
              <a:srgbClr val="F3980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2619025" y="4036026"/>
            <a:ext cx="1831359" cy="1292724"/>
          </a:xfrm>
          <a:prstGeom prst="flowChartMagneticDisk">
            <a:avLst/>
          </a:prstGeom>
          <a:gradFill flip="none" rotWithShape="1">
            <a:gsLst>
              <a:gs pos="0">
                <a:srgbClr val="CE3B37"/>
              </a:gs>
              <a:gs pos="100000">
                <a:srgbClr val="FFE985"/>
              </a:gs>
            </a:gsLst>
            <a:lin ang="13500000" scaled="1"/>
            <a:tileRect/>
          </a:gradFill>
          <a:ln>
            <a:solidFill>
              <a:srgbClr val="F3980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70357" y="3095185"/>
            <a:ext cx="928694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F1E63347-3494-469B-9206-70B146C1108D}"/>
              </a:ext>
            </a:extLst>
          </p:cNvPr>
          <p:cNvSpPr txBox="1"/>
          <p:nvPr/>
        </p:nvSpPr>
        <p:spPr>
          <a:xfrm>
            <a:off x="1055688" y="116632"/>
            <a:ext cx="4680272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1.4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数据结构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+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=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程序</a:t>
            </a:r>
          </a:p>
        </p:txBody>
      </p:sp>
      <p:sp>
        <p:nvSpPr>
          <p:cNvPr id="15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F5B8E6-4AC1-4A21-92A7-913DEC1B5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61225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1.4.3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算法和数据结构</a:t>
            </a:r>
          </a:p>
        </p:txBody>
      </p:sp>
      <p:pic>
        <p:nvPicPr>
          <p:cNvPr id="4" name="图片 3" descr="卡通人物&#10;&#10;中度可信度描述已自动生成">
            <a:extLst>
              <a:ext uri="{FF2B5EF4-FFF2-40B4-BE49-F238E27FC236}">
                <a16:creationId xmlns:a16="http://schemas.microsoft.com/office/drawing/2014/main" id="{36F4CFAA-25FA-48FF-8E48-F5755189F1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302" y="1577458"/>
            <a:ext cx="4917135" cy="4917135"/>
          </a:xfrm>
          <a:prstGeom prst="rect">
            <a:avLst/>
          </a:prstGeom>
        </p:spPr>
      </p:pic>
      <p:pic>
        <p:nvPicPr>
          <p:cNvPr id="16" name="图片 15" descr="乐高玩具&#10;&#10;低可信度描述已自动生成">
            <a:extLst>
              <a:ext uri="{FF2B5EF4-FFF2-40B4-BE49-F238E27FC236}">
                <a16:creationId xmlns:a16="http://schemas.microsoft.com/office/drawing/2014/main" id="{62B0C469-7A00-4374-9E2B-80C5C56BFE7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84084">
            <a:off x="9030355" y="1979493"/>
            <a:ext cx="7620301" cy="513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0"/>
          <p:cNvGrpSpPr>
            <a:grpSpLocks/>
          </p:cNvGrpSpPr>
          <p:nvPr/>
        </p:nvGrpSpPr>
        <p:grpSpPr bwMode="auto">
          <a:xfrm>
            <a:off x="1391369" y="4703845"/>
            <a:ext cx="9744076" cy="484189"/>
            <a:chOff x="-182" y="2276"/>
            <a:chExt cx="6138" cy="305"/>
          </a:xfrm>
        </p:grpSpPr>
        <p:sp>
          <p:nvSpPr>
            <p:cNvPr id="53" name="Text Box 40"/>
            <p:cNvSpPr txBox="1">
              <a:spLocks noChangeArrowheads="1"/>
            </p:cNvSpPr>
            <p:nvPr/>
          </p:nvSpPr>
          <p:spPr bwMode="auto">
            <a:xfrm>
              <a:off x="4850" y="2289"/>
              <a:ext cx="1106" cy="292"/>
            </a:xfrm>
            <a:prstGeom prst="rect">
              <a:avLst/>
            </a:prstGeom>
            <a:gradFill>
              <a:gsLst>
                <a:gs pos="0">
                  <a:srgbClr val="F39801"/>
                </a:gs>
                <a:gs pos="100000">
                  <a:srgbClr val="FFE985"/>
                </a:gs>
              </a:gsLst>
            </a:gradFill>
            <a:ln>
              <a:solidFill>
                <a:srgbClr val="F39801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1080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</a:t>
              </a:r>
              <a:r>
                <a:rPr lang="en-US" altLang="zh-CN" sz="20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算法</a:t>
              </a: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设计</a:t>
              </a: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-182" y="2276"/>
              <a:ext cx="3823" cy="29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accent3">
                  <a:lumMod val="50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>
              <a:off x="3742" y="2436"/>
              <a:ext cx="726" cy="0"/>
            </a:xfrm>
            <a:prstGeom prst="line">
              <a:avLst/>
            </a:prstGeom>
            <a:ln>
              <a:solidFill>
                <a:srgbClr val="F39801"/>
              </a:solidFill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6" name="Group 47"/>
          <p:cNvGrpSpPr>
            <a:grpSpLocks/>
          </p:cNvGrpSpPr>
          <p:nvPr/>
        </p:nvGrpSpPr>
        <p:grpSpPr bwMode="auto">
          <a:xfrm>
            <a:off x="1422139" y="3225550"/>
            <a:ext cx="9725026" cy="771525"/>
            <a:chOff x="-164" y="1455"/>
            <a:chExt cx="6126" cy="486"/>
          </a:xfrm>
        </p:grpSpPr>
        <p:sp>
          <p:nvSpPr>
            <p:cNvPr id="57" name="Text Box 39"/>
            <p:cNvSpPr txBox="1">
              <a:spLocks noChangeArrowheads="1"/>
            </p:cNvSpPr>
            <p:nvPr/>
          </p:nvSpPr>
          <p:spPr bwMode="auto">
            <a:xfrm>
              <a:off x="4856" y="1455"/>
              <a:ext cx="1106" cy="486"/>
            </a:xfrm>
            <a:prstGeom prst="rect">
              <a:avLst/>
            </a:prstGeom>
            <a:gradFill>
              <a:gsLst>
                <a:gs pos="0">
                  <a:srgbClr val="F39801"/>
                </a:gs>
                <a:gs pos="100000">
                  <a:srgbClr val="FFE985"/>
                </a:gs>
              </a:gsLst>
            </a:gradFill>
            <a:ln>
              <a:solidFill>
                <a:srgbClr val="F39801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1080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</a:t>
              </a:r>
              <a:r>
                <a:rPr lang="en-US" altLang="zh-CN" sz="20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设计</a:t>
              </a: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存储结构</a:t>
              </a: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-164" y="1522"/>
              <a:ext cx="3804" cy="3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9" name="Line 46"/>
            <p:cNvSpPr>
              <a:spLocks noChangeShapeType="1"/>
            </p:cNvSpPr>
            <p:nvPr/>
          </p:nvSpPr>
          <p:spPr bwMode="auto">
            <a:xfrm flipV="1">
              <a:off x="3640" y="1706"/>
              <a:ext cx="873" cy="0"/>
            </a:xfrm>
            <a:prstGeom prst="line">
              <a:avLst/>
            </a:prstGeom>
            <a:ln>
              <a:solidFill>
                <a:srgbClr val="F39801"/>
              </a:solidFill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60" name="Group 44"/>
          <p:cNvGrpSpPr>
            <a:grpSpLocks/>
          </p:cNvGrpSpPr>
          <p:nvPr/>
        </p:nvGrpSpPr>
        <p:grpSpPr bwMode="auto">
          <a:xfrm>
            <a:off x="1435101" y="2018717"/>
            <a:ext cx="9712326" cy="469901"/>
            <a:chOff x="-101" y="585"/>
            <a:chExt cx="6118" cy="296"/>
          </a:xfrm>
        </p:grpSpPr>
        <p:sp>
          <p:nvSpPr>
            <p:cNvPr id="61" name="Text Box 38"/>
            <p:cNvSpPr txBox="1">
              <a:spLocks noChangeArrowheads="1"/>
            </p:cNvSpPr>
            <p:nvPr/>
          </p:nvSpPr>
          <p:spPr bwMode="auto">
            <a:xfrm>
              <a:off x="4869" y="585"/>
              <a:ext cx="1148" cy="292"/>
            </a:xfrm>
            <a:prstGeom prst="rect">
              <a:avLst/>
            </a:prstGeom>
            <a:gradFill>
              <a:gsLst>
                <a:gs pos="0">
                  <a:srgbClr val="F39801"/>
                </a:gs>
                <a:gs pos="100000">
                  <a:srgbClr val="FFE985"/>
                </a:gs>
              </a:gsLst>
            </a:gradFill>
            <a:ln>
              <a:solidFill>
                <a:srgbClr val="F39801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1080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Arial Unicode MS" pitchFamily="34" charset="-122"/>
                  <a:sym typeface="Wingdings"/>
                </a:rPr>
                <a:t></a:t>
              </a:r>
              <a:r>
                <a:rPr lang="en-US" altLang="zh-CN" sz="20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Arial Unicode MS" pitchFamily="34" charset="-122"/>
                </a:rPr>
                <a:t> </a:t>
              </a:r>
              <a:r>
                <a:rPr lang="zh-CN" altLang="en-US" sz="20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问题描述</a:t>
              </a:r>
              <a:endPara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2" name="Rectangle 42"/>
            <p:cNvSpPr>
              <a:spLocks noChangeArrowheads="1"/>
            </p:cNvSpPr>
            <p:nvPr/>
          </p:nvSpPr>
          <p:spPr bwMode="auto">
            <a:xfrm>
              <a:off x="-101" y="618"/>
              <a:ext cx="3796" cy="263"/>
            </a:xfrm>
            <a:prstGeom prst="rect">
              <a:avLst/>
            </a:prstGeom>
            <a:gradFill>
              <a:gsLst>
                <a:gs pos="0">
                  <a:srgbClr val="F39801"/>
                </a:gs>
                <a:gs pos="100000">
                  <a:srgbClr val="FFE985"/>
                </a:gs>
              </a:gsLst>
            </a:gradFill>
            <a:ln>
              <a:solidFill>
                <a:srgbClr val="F39801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tIns="108000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" name="Line 43"/>
            <p:cNvSpPr>
              <a:spLocks noChangeShapeType="1"/>
            </p:cNvSpPr>
            <p:nvPr/>
          </p:nvSpPr>
          <p:spPr bwMode="auto">
            <a:xfrm>
              <a:off x="4035" y="754"/>
              <a:ext cx="476" cy="0"/>
            </a:xfrm>
            <a:prstGeom prst="line">
              <a:avLst/>
            </a:prstGeom>
            <a:ln>
              <a:solidFill>
                <a:srgbClr val="F39801"/>
              </a:solidFill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501502" y="2117798"/>
            <a:ext cx="5959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00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ADT</a:t>
            </a:r>
            <a:r>
              <a:rPr lang="en-US" altLang="zh-CN" sz="20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＝  逻辑结构  ＋  抽象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运算（功能描述）</a:t>
            </a:r>
          </a:p>
        </p:txBody>
      </p:sp>
      <p:grpSp>
        <p:nvGrpSpPr>
          <p:cNvPr id="65" name="Group 55"/>
          <p:cNvGrpSpPr>
            <a:grpSpLocks/>
          </p:cNvGrpSpPr>
          <p:nvPr/>
        </p:nvGrpSpPr>
        <p:grpSpPr bwMode="auto">
          <a:xfrm>
            <a:off x="2524117" y="2684544"/>
            <a:ext cx="4384675" cy="1222376"/>
            <a:chOff x="431" y="1405"/>
            <a:chExt cx="2762" cy="770"/>
          </a:xfrm>
        </p:grpSpPr>
        <p:grpSp>
          <p:nvGrpSpPr>
            <p:cNvPr id="66" name="Group 31"/>
            <p:cNvGrpSpPr>
              <a:grpSpLocks/>
            </p:cNvGrpSpPr>
            <p:nvPr/>
          </p:nvGrpSpPr>
          <p:grpSpPr bwMode="auto">
            <a:xfrm>
              <a:off x="1613" y="1405"/>
              <a:ext cx="951" cy="363"/>
              <a:chOff x="1703" y="1026"/>
              <a:chExt cx="951" cy="363"/>
            </a:xfrm>
          </p:grpSpPr>
          <p:sp>
            <p:nvSpPr>
              <p:cNvPr id="71" name="AutoShape 5"/>
              <p:cNvSpPr>
                <a:spLocks noChangeArrowheads="1"/>
              </p:cNvSpPr>
              <p:nvPr/>
            </p:nvSpPr>
            <p:spPr bwMode="auto">
              <a:xfrm>
                <a:off x="1703" y="1026"/>
                <a:ext cx="227" cy="363"/>
              </a:xfrm>
              <a:prstGeom prst="downArrow">
                <a:avLst>
                  <a:gd name="adj1" fmla="val 50000"/>
                  <a:gd name="adj2" fmla="val 39978"/>
                </a:avLst>
              </a:prstGeom>
              <a:gradFill>
                <a:gsLst>
                  <a:gs pos="0">
                    <a:srgbClr val="CE3B37"/>
                  </a:gs>
                  <a:gs pos="100000">
                    <a:srgbClr val="FFE985"/>
                  </a:gs>
                </a:gsLst>
              </a:gradFill>
              <a:ln>
                <a:noFill/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buNone/>
                </a:pPr>
                <a:endParaRPr lang="zh-CN" altLang="en-US" sz="28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2" name="Text Box 6"/>
              <p:cNvSpPr txBox="1">
                <a:spLocks noChangeArrowheads="1"/>
              </p:cNvSpPr>
              <p:nvPr/>
            </p:nvSpPr>
            <p:spPr bwMode="auto">
              <a:xfrm>
                <a:off x="1883" y="1071"/>
                <a:ext cx="77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映射</a:t>
                </a:r>
              </a:p>
            </p:txBody>
          </p:sp>
        </p:grpSp>
        <p:grpSp>
          <p:nvGrpSpPr>
            <p:cNvPr id="67" name="Group 32"/>
            <p:cNvGrpSpPr>
              <a:grpSpLocks/>
            </p:cNvGrpSpPr>
            <p:nvPr/>
          </p:nvGrpSpPr>
          <p:grpSpPr bwMode="auto">
            <a:xfrm>
              <a:off x="431" y="1882"/>
              <a:ext cx="2762" cy="293"/>
              <a:chOff x="521" y="1503"/>
              <a:chExt cx="2762" cy="293"/>
            </a:xfrm>
          </p:grpSpPr>
          <p:sp>
            <p:nvSpPr>
              <p:cNvPr id="68" name="Text Box 7"/>
              <p:cNvSpPr txBox="1">
                <a:spLocks noChangeArrowheads="1"/>
              </p:cNvSpPr>
              <p:nvPr/>
            </p:nvSpPr>
            <p:spPr bwMode="auto">
              <a:xfrm>
                <a:off x="521" y="1508"/>
                <a:ext cx="998" cy="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zh-CN" altLang="en-US" dirty="0">
                    <a:solidFill>
                      <a:srgbClr val="CC33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存储结构</a:t>
                </a:r>
                <a:r>
                  <a:rPr lang="en-US" altLang="zh-CN" baseline="-25000" dirty="0">
                    <a:solidFill>
                      <a:srgbClr val="CC33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69" name="Text Box 8"/>
              <p:cNvSpPr txBox="1">
                <a:spLocks noChangeArrowheads="1"/>
              </p:cNvSpPr>
              <p:nvPr/>
            </p:nvSpPr>
            <p:spPr bwMode="auto">
              <a:xfrm>
                <a:off x="2285" y="1503"/>
                <a:ext cx="998" cy="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zh-CN" altLang="en-US" dirty="0">
                    <a:solidFill>
                      <a:srgbClr val="CC33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存储结构</a:t>
                </a:r>
                <a:r>
                  <a:rPr lang="en-US" altLang="zh-CN" i="1" baseline="-25000" dirty="0">
                    <a:solidFill>
                      <a:srgbClr val="CC33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</a:p>
            </p:txBody>
          </p:sp>
          <p:sp>
            <p:nvSpPr>
              <p:cNvPr id="70" name="Text Box 9"/>
              <p:cNvSpPr txBox="1">
                <a:spLocks noChangeArrowheads="1"/>
              </p:cNvSpPr>
              <p:nvPr/>
            </p:nvSpPr>
            <p:spPr bwMode="auto">
              <a:xfrm>
                <a:off x="1610" y="1521"/>
                <a:ext cx="499" cy="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en-US" altLang="zh-CN" sz="2800" dirty="0">
                    <a:solidFill>
                      <a:srgbClr val="CC3300"/>
                    </a:solidFill>
                    <a:latin typeface="楷体" pitchFamily="49" charset="-122"/>
                    <a:ea typeface="楷体" pitchFamily="49" charset="-122"/>
                    <a:cs typeface="Times New Roman" pitchFamily="18" charset="0"/>
                  </a:rPr>
                  <a:t>…</a:t>
                </a:r>
              </a:p>
            </p:txBody>
          </p:sp>
        </p:grpSp>
      </p:grpSp>
      <p:grpSp>
        <p:nvGrpSpPr>
          <p:cNvPr id="73" name="Group 36"/>
          <p:cNvGrpSpPr>
            <a:grpSpLocks/>
          </p:cNvGrpSpPr>
          <p:nvPr/>
        </p:nvGrpSpPr>
        <p:grpSpPr bwMode="auto">
          <a:xfrm>
            <a:off x="1773967" y="2590875"/>
            <a:ext cx="6067426" cy="2616203"/>
            <a:chOff x="204" y="954"/>
            <a:chExt cx="3822" cy="1648"/>
          </a:xfrm>
        </p:grpSpPr>
        <p:sp>
          <p:nvSpPr>
            <p:cNvPr id="74" name="Text Box 10"/>
            <p:cNvSpPr txBox="1">
              <a:spLocks noChangeArrowheads="1"/>
            </p:cNvSpPr>
            <p:nvPr/>
          </p:nvSpPr>
          <p:spPr bwMode="auto">
            <a:xfrm>
              <a:off x="204" y="2321"/>
              <a:ext cx="72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dirty="0">
                  <a:solidFill>
                    <a:schemeClr val="accent3">
                      <a:lumMod val="50000"/>
                    </a:schemeClr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en-US" altLang="zh-CN" baseline="-25000" dirty="0">
                  <a:solidFill>
                    <a:schemeClr val="accent3">
                      <a:lumMod val="50000"/>
                    </a:schemeClr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75" name="Text Box 11"/>
            <p:cNvSpPr txBox="1">
              <a:spLocks noChangeArrowheads="1"/>
            </p:cNvSpPr>
            <p:nvPr/>
          </p:nvSpPr>
          <p:spPr bwMode="auto">
            <a:xfrm>
              <a:off x="839" y="2305"/>
              <a:ext cx="499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solidFill>
                    <a:schemeClr val="accent3">
                      <a:lumMod val="50000"/>
                    </a:schemeClr>
                  </a:solidFill>
                  <a:ea typeface="楷体" pitchFamily="49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76" name="Text Box 12"/>
            <p:cNvSpPr txBox="1">
              <a:spLocks noChangeArrowheads="1"/>
            </p:cNvSpPr>
            <p:nvPr/>
          </p:nvSpPr>
          <p:spPr bwMode="auto">
            <a:xfrm>
              <a:off x="1156" y="2321"/>
              <a:ext cx="72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dirty="0">
                  <a:solidFill>
                    <a:schemeClr val="accent3">
                      <a:lumMod val="50000"/>
                    </a:schemeClr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en-US" altLang="zh-CN" baseline="-25000" dirty="0" err="1">
                  <a:solidFill>
                    <a:schemeClr val="accent3">
                      <a:lumMod val="50000"/>
                    </a:schemeClr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i="1" baseline="-25000" dirty="0" err="1">
                  <a:solidFill>
                    <a:schemeClr val="accent3">
                      <a:lumMod val="50000"/>
                    </a:schemeClr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endParaRPr lang="en-US" altLang="zh-CN" i="1" baseline="-250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 flipH="1">
              <a:off x="620" y="1709"/>
              <a:ext cx="318" cy="454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 sz="28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8" name="Line 14"/>
            <p:cNvSpPr>
              <a:spLocks noChangeShapeType="1"/>
            </p:cNvSpPr>
            <p:nvPr/>
          </p:nvSpPr>
          <p:spPr bwMode="auto">
            <a:xfrm>
              <a:off x="1119" y="1720"/>
              <a:ext cx="0" cy="408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 sz="28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9" name="Freeform 15"/>
            <p:cNvSpPr>
              <a:spLocks/>
            </p:cNvSpPr>
            <p:nvPr/>
          </p:nvSpPr>
          <p:spPr bwMode="auto">
            <a:xfrm>
              <a:off x="1299" y="1723"/>
              <a:ext cx="240" cy="4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24"/>
                </a:cxn>
              </a:cxnLst>
              <a:rect l="0" t="0" r="r" b="b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28575" cap="flat" cmpd="sng">
              <a:solidFill>
                <a:srgbClr val="8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 sz="28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0" name="Text Box 16"/>
            <p:cNvSpPr txBox="1">
              <a:spLocks noChangeArrowheads="1"/>
            </p:cNvSpPr>
            <p:nvPr/>
          </p:nvSpPr>
          <p:spPr bwMode="auto">
            <a:xfrm>
              <a:off x="1928" y="2343"/>
              <a:ext cx="72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dirty="0">
                  <a:solidFill>
                    <a:schemeClr val="accent3">
                      <a:lumMod val="50000"/>
                    </a:schemeClr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en-US" altLang="zh-CN" i="1" baseline="-25000" dirty="0" err="1">
                  <a:solidFill>
                    <a:schemeClr val="accent3">
                      <a:lumMod val="50000"/>
                    </a:schemeClr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baseline="-25000" dirty="0" err="1">
                  <a:solidFill>
                    <a:schemeClr val="accent3">
                      <a:lumMod val="50000"/>
                    </a:schemeClr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en-US" altLang="zh-CN" baseline="-250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1" name="Text Box 17"/>
            <p:cNvSpPr txBox="1">
              <a:spLocks noChangeArrowheads="1"/>
            </p:cNvSpPr>
            <p:nvPr/>
          </p:nvSpPr>
          <p:spPr bwMode="auto">
            <a:xfrm>
              <a:off x="2590" y="2327"/>
              <a:ext cx="499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solidFill>
                    <a:schemeClr val="accent3">
                      <a:lumMod val="50000"/>
                    </a:schemeClr>
                  </a:solidFill>
                  <a:ea typeface="楷体" pitchFamily="49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82" name="Text Box 18"/>
            <p:cNvSpPr txBox="1">
              <a:spLocks noChangeArrowheads="1"/>
            </p:cNvSpPr>
            <p:nvPr/>
          </p:nvSpPr>
          <p:spPr bwMode="auto">
            <a:xfrm>
              <a:off x="2880" y="2343"/>
              <a:ext cx="72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dirty="0">
                  <a:solidFill>
                    <a:schemeClr val="accent3">
                      <a:lumMod val="50000"/>
                    </a:schemeClr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en-US" altLang="zh-CN" i="1" baseline="-25000" dirty="0">
                  <a:solidFill>
                    <a:schemeClr val="accent3">
                      <a:lumMod val="50000"/>
                    </a:schemeClr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nm</a:t>
              </a:r>
            </a:p>
          </p:txBody>
        </p:sp>
        <p:sp>
          <p:nvSpPr>
            <p:cNvPr id="83" name="Line 19"/>
            <p:cNvSpPr>
              <a:spLocks noChangeShapeType="1"/>
            </p:cNvSpPr>
            <p:nvPr/>
          </p:nvSpPr>
          <p:spPr bwMode="auto">
            <a:xfrm flipH="1">
              <a:off x="2344" y="1731"/>
              <a:ext cx="318" cy="454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 sz="28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4" name="Line 20"/>
            <p:cNvSpPr>
              <a:spLocks noChangeShapeType="1"/>
            </p:cNvSpPr>
            <p:nvPr/>
          </p:nvSpPr>
          <p:spPr bwMode="auto">
            <a:xfrm>
              <a:off x="2843" y="1742"/>
              <a:ext cx="0" cy="408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 sz="28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5" name="Freeform 21"/>
            <p:cNvSpPr>
              <a:spLocks/>
            </p:cNvSpPr>
            <p:nvPr/>
          </p:nvSpPr>
          <p:spPr bwMode="auto">
            <a:xfrm>
              <a:off x="3023" y="1745"/>
              <a:ext cx="240" cy="4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24"/>
                </a:cxn>
              </a:cxnLst>
              <a:rect l="0" t="0" r="r" b="b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28575" cap="flat" cmpd="sng">
              <a:solidFill>
                <a:srgbClr val="8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 sz="28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6" name="Line 22"/>
            <p:cNvSpPr>
              <a:spLocks noChangeShapeType="1"/>
            </p:cNvSpPr>
            <p:nvPr/>
          </p:nvSpPr>
          <p:spPr bwMode="auto">
            <a:xfrm>
              <a:off x="3728" y="978"/>
              <a:ext cx="0" cy="1451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 sz="28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7" name="Line 23"/>
            <p:cNvSpPr>
              <a:spLocks noChangeShapeType="1"/>
            </p:cNvSpPr>
            <p:nvPr/>
          </p:nvSpPr>
          <p:spPr bwMode="auto">
            <a:xfrm flipH="1">
              <a:off x="3456" y="2424"/>
              <a:ext cx="272" cy="0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 sz="28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8" name="Text Box 24"/>
            <p:cNvSpPr txBox="1">
              <a:spLocks noChangeArrowheads="1"/>
            </p:cNvSpPr>
            <p:nvPr/>
          </p:nvSpPr>
          <p:spPr bwMode="auto">
            <a:xfrm>
              <a:off x="3770" y="954"/>
              <a:ext cx="256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algn="l" eaLnBrk="1" hangingPunct="1">
                <a:buNone/>
                <a:defRPr sz="18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sz="2000"/>
                <a:t>运算实现</a:t>
              </a:r>
            </a:p>
          </p:txBody>
        </p:sp>
      </p:grpSp>
      <p:grpSp>
        <p:nvGrpSpPr>
          <p:cNvPr id="89" name="Group 37"/>
          <p:cNvGrpSpPr>
            <a:grpSpLocks/>
          </p:cNvGrpSpPr>
          <p:nvPr/>
        </p:nvGrpSpPr>
        <p:grpSpPr bwMode="auto">
          <a:xfrm>
            <a:off x="2566988" y="5275810"/>
            <a:ext cx="4464050" cy="1395413"/>
            <a:chOff x="612" y="2750"/>
            <a:chExt cx="2812" cy="879"/>
          </a:xfrm>
        </p:grpSpPr>
        <p:sp>
          <p:nvSpPr>
            <p:cNvPr id="90" name="AutoShape 25"/>
            <p:cNvSpPr>
              <a:spLocks/>
            </p:cNvSpPr>
            <p:nvPr/>
          </p:nvSpPr>
          <p:spPr bwMode="auto">
            <a:xfrm rot="16200000">
              <a:off x="1950" y="1412"/>
              <a:ext cx="136" cy="2812"/>
            </a:xfrm>
            <a:prstGeom prst="leftBrace">
              <a:avLst>
                <a:gd name="adj1" fmla="val 172304"/>
                <a:gd name="adj2" fmla="val 50000"/>
              </a:avLst>
            </a:prstGeom>
            <a:ln>
              <a:solidFill>
                <a:srgbClr val="F39801"/>
              </a:solidFill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91" name="Text Box 26"/>
            <p:cNvSpPr txBox="1">
              <a:spLocks noChangeArrowheads="1"/>
            </p:cNvSpPr>
            <p:nvPr/>
          </p:nvSpPr>
          <p:spPr bwMode="auto">
            <a:xfrm>
              <a:off x="1610" y="3385"/>
              <a:ext cx="998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最佳算法</a:t>
              </a:r>
              <a:endParaRPr lang="zh-CN" altLang="en-US" baseline="-2500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2" name="AutoShape 27"/>
            <p:cNvSpPr>
              <a:spLocks noChangeArrowheads="1"/>
            </p:cNvSpPr>
            <p:nvPr/>
          </p:nvSpPr>
          <p:spPr bwMode="auto">
            <a:xfrm>
              <a:off x="1927" y="2976"/>
              <a:ext cx="227" cy="363"/>
            </a:xfrm>
            <a:prstGeom prst="downArrow">
              <a:avLst>
                <a:gd name="adj1" fmla="val 50000"/>
                <a:gd name="adj2" fmla="val 39978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93" name="Text Box 28"/>
            <p:cNvSpPr txBox="1">
              <a:spLocks noChangeArrowheads="1"/>
            </p:cNvSpPr>
            <p:nvPr/>
          </p:nvSpPr>
          <p:spPr bwMode="auto">
            <a:xfrm>
              <a:off x="2245" y="3021"/>
              <a:ext cx="95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算法分析</a:t>
              </a: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052759" y="5511598"/>
            <a:ext cx="8071080" cy="1270000"/>
            <a:chOff x="1518473" y="5814373"/>
            <a:chExt cx="8071080" cy="1270000"/>
          </a:xfrm>
        </p:grpSpPr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1518473" y="5814373"/>
              <a:ext cx="3492507" cy="1270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6" name="Text Box 41"/>
            <p:cNvSpPr txBox="1">
              <a:spLocks noChangeArrowheads="1"/>
            </p:cNvSpPr>
            <p:nvPr/>
          </p:nvSpPr>
          <p:spPr bwMode="auto">
            <a:xfrm>
              <a:off x="7858834" y="6220576"/>
              <a:ext cx="1730719" cy="462998"/>
            </a:xfrm>
            <a:prstGeom prst="rect">
              <a:avLst/>
            </a:prstGeom>
            <a:gradFill>
              <a:gsLst>
                <a:gs pos="0">
                  <a:srgbClr val="F39801"/>
                </a:gs>
                <a:gs pos="100000">
                  <a:srgbClr val="FFE985"/>
                </a:gs>
              </a:gsLst>
            </a:gradFill>
            <a:ln>
              <a:solidFill>
                <a:srgbClr val="F39801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1080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</a:t>
              </a:r>
              <a:r>
                <a:rPr lang="en-US" altLang="zh-CN" sz="20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zh-CN" altLang="en-US" sz="20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算法分析</a:t>
              </a:r>
              <a:endParaRPr lang="zh-CN" altLang="en-US" sz="20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7" name="Line 52"/>
            <p:cNvSpPr>
              <a:spLocks noChangeShapeType="1"/>
            </p:cNvSpPr>
            <p:nvPr/>
          </p:nvSpPr>
          <p:spPr bwMode="auto">
            <a:xfrm>
              <a:off x="5569516" y="6454713"/>
              <a:ext cx="1584325" cy="0"/>
            </a:xfrm>
            <a:prstGeom prst="line">
              <a:avLst/>
            </a:prstGeom>
            <a:ln>
              <a:solidFill>
                <a:srgbClr val="F39801"/>
              </a:solidFill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390650" y="1447547"/>
            <a:ext cx="4300397" cy="387798"/>
          </a:xfrm>
          <a:prstGeom prst="rect">
            <a:avLst/>
          </a:prstGeom>
          <a:solidFill>
            <a:srgbClr val="F3980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400"/>
              <a:t>数据结构角度求解问题的过程</a:t>
            </a:r>
          </a:p>
        </p:txBody>
      </p:sp>
      <p:sp>
        <p:nvSpPr>
          <p:cNvPr id="99" name="TextBox 3">
            <a:extLst>
              <a:ext uri="{FF2B5EF4-FFF2-40B4-BE49-F238E27FC236}">
                <a16:creationId xmlns:a16="http://schemas.microsoft.com/office/drawing/2014/main" id="{25646ADA-0BFB-4FE1-A67F-8CCDB96F95B6}"/>
              </a:ext>
            </a:extLst>
          </p:cNvPr>
          <p:cNvSpPr txBox="1"/>
          <p:nvPr/>
        </p:nvSpPr>
        <p:spPr>
          <a:xfrm>
            <a:off x="1055688" y="116632"/>
            <a:ext cx="4680272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1.4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数据结构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+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=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程序</a:t>
            </a:r>
          </a:p>
        </p:txBody>
      </p:sp>
      <p:sp>
        <p:nvSpPr>
          <p:cNvPr id="100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6EB6F3E-0B79-4022-967E-26DB5CB7D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61225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1.4.3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算法和数据结构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358556" y="1796162"/>
            <a:ext cx="5401740" cy="1998578"/>
            <a:chOff x="1071538" y="1287546"/>
            <a:chExt cx="4786346" cy="1998578"/>
          </a:xfrm>
        </p:grpSpPr>
        <p:sp>
          <p:nvSpPr>
            <p:cNvPr id="50" name="圆角矩形 49"/>
            <p:cNvSpPr/>
            <p:nvPr/>
          </p:nvSpPr>
          <p:spPr bwMode="auto">
            <a:xfrm>
              <a:off x="2457435" y="1287546"/>
              <a:ext cx="2000264" cy="500066"/>
            </a:xfrm>
            <a:prstGeom prst="roundRect">
              <a:avLst/>
            </a:prstGeom>
            <a:gradFill flip="none" rotWithShape="1">
              <a:gsLst>
                <a:gs pos="0">
                  <a:srgbClr val="CE3B37"/>
                </a:gs>
                <a:gs pos="100000">
                  <a:srgbClr val="FFE985"/>
                </a:gs>
              </a:gsLst>
              <a:lin ang="13500000" scaled="1"/>
              <a:tileRect/>
            </a:gradFill>
            <a:ln>
              <a:solidFill>
                <a:srgbClr val="F3980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72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数据结构观</a:t>
              </a:r>
              <a:endParaRPr kumimoji="0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 bwMode="auto">
            <a:xfrm>
              <a:off x="1071538" y="2854124"/>
              <a:ext cx="1928826" cy="432000"/>
            </a:xfrm>
            <a:prstGeom prst="roundRect">
              <a:avLst/>
            </a:prstGeom>
            <a:gradFill>
              <a:gsLst>
                <a:gs pos="0">
                  <a:srgbClr val="DFE1E0"/>
                </a:gs>
                <a:gs pos="100000">
                  <a:srgbClr val="FBFDFC"/>
                </a:gs>
              </a:gsLst>
            </a:gradFill>
            <a:ln>
              <a:solidFill>
                <a:srgbClr val="F3980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编程一般过程</a:t>
              </a:r>
              <a:endParaRPr kumimoji="0"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 bwMode="auto">
            <a:xfrm>
              <a:off x="3929058" y="2854124"/>
              <a:ext cx="1928826" cy="432000"/>
            </a:xfrm>
            <a:prstGeom prst="roundRect">
              <a:avLst/>
            </a:prstGeom>
            <a:gradFill>
              <a:gsLst>
                <a:gs pos="0">
                  <a:srgbClr val="DFE1E0"/>
                </a:gs>
                <a:gs pos="100000">
                  <a:srgbClr val="FBFDFC"/>
                </a:gs>
              </a:gsLst>
            </a:gradFill>
            <a:ln>
              <a:solidFill>
                <a:srgbClr val="F3980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软件工程思想</a:t>
              </a:r>
              <a:endParaRPr kumimoji="0"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 bwMode="auto">
            <a:xfrm rot="5400000">
              <a:off x="2019135" y="2001778"/>
              <a:ext cx="1052815" cy="6619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3980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 rot="16200000" flipH="1">
              <a:off x="3929058" y="2015918"/>
              <a:ext cx="1071570" cy="64294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3980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1390650" y="4097651"/>
            <a:ext cx="9505056" cy="2455260"/>
          </a:xfrm>
          <a:prstGeom prst="rect">
            <a:avLst/>
          </a:prstGeom>
          <a:ln>
            <a:solidFill>
              <a:srgbClr val="F3980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200000"/>
              </a:lnSpc>
              <a:spcBef>
                <a:spcPts val="600"/>
              </a:spcBef>
              <a:buClr>
                <a:srgbClr val="F39801"/>
              </a:buClr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问题求解 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 算法设计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  <a:sym typeface="Wingdings"/>
            </a:endParaRPr>
          </a:p>
          <a:p>
            <a:pPr marL="457200" indent="-457200" algn="l">
              <a:lnSpc>
                <a:spcPct val="200000"/>
              </a:lnSpc>
              <a:spcBef>
                <a:spcPts val="600"/>
              </a:spcBef>
              <a:buClr>
                <a:srgbClr val="F39801"/>
              </a:buClr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算法实现  选择合适的存储结构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  <a:sym typeface="Wingdings"/>
            </a:endParaRPr>
          </a:p>
          <a:p>
            <a:pPr marL="457200" indent="-457200" algn="l">
              <a:lnSpc>
                <a:spcPct val="200000"/>
              </a:lnSpc>
              <a:spcBef>
                <a:spcPts val="600"/>
              </a:spcBef>
              <a:buClr>
                <a:srgbClr val="F39801"/>
              </a:buClr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Wingdings"/>
              </a:rPr>
              <a:t>存储结构设计取决于数据的逻辑结构，并且为运算高效实现服务。</a:t>
            </a:r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F4AB1D1D-D04A-4281-ABFF-90379831EFD4}"/>
              </a:ext>
            </a:extLst>
          </p:cNvPr>
          <p:cNvSpPr txBox="1"/>
          <p:nvPr/>
        </p:nvSpPr>
        <p:spPr>
          <a:xfrm>
            <a:off x="1055688" y="116632"/>
            <a:ext cx="4680272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1.4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数据结构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+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=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程序</a:t>
            </a:r>
          </a:p>
        </p:txBody>
      </p:sp>
      <p:sp>
        <p:nvSpPr>
          <p:cNvPr id="14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146CEF8-DD03-40ED-9CE4-5934099C8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61225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1.4.3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算法和数据结构</a:t>
            </a:r>
          </a:p>
        </p:txBody>
      </p:sp>
      <p:pic>
        <p:nvPicPr>
          <p:cNvPr id="15" name="图片 14" descr="乐高玩具&#10;&#10;低可信度描述已自动生成">
            <a:extLst>
              <a:ext uri="{FF2B5EF4-FFF2-40B4-BE49-F238E27FC236}">
                <a16:creationId xmlns:a16="http://schemas.microsoft.com/office/drawing/2014/main" id="{EAC0472B-A05B-429E-86BB-9D56359545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83843">
            <a:off x="7776731" y="1011712"/>
            <a:ext cx="7620301" cy="513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59496" y="5067326"/>
            <a:ext cx="9073008" cy="1651450"/>
          </a:xfrm>
          <a:prstGeom prst="rect">
            <a:avLst/>
          </a:prstGeom>
          <a:ln>
            <a:solidFill>
              <a:srgbClr val="F3980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>
            <a:defPPr>
              <a:defRPr lang="zh-CN"/>
            </a:defPPr>
            <a:lvl1pPr marL="457200" indent="-457200" algn="l">
              <a:lnSpc>
                <a:spcPct val="200000"/>
              </a:lnSpc>
              <a:spcBef>
                <a:spcPts val="600"/>
              </a:spcBef>
              <a:buClr>
                <a:srgbClr val="F3980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400"/>
              <a:t>程序员可以直接使用它来存放数据</a:t>
            </a:r>
            <a:r>
              <a:rPr lang="zh-CN" altLang="en-US" sz="2400">
                <a:sym typeface="Symbol"/>
              </a:rPr>
              <a:t>作为存放数据</a:t>
            </a:r>
            <a:r>
              <a:rPr lang="zh-CN" altLang="en-US" sz="2400"/>
              <a:t>的容器。</a:t>
            </a:r>
            <a:endParaRPr lang="en-US" altLang="zh-CN" sz="240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/>
              <a:t>程序员可以直接使用它的基本运算</a:t>
            </a:r>
            <a:r>
              <a:rPr lang="zh-CN" altLang="en-US" sz="2400">
                <a:sym typeface="Symbol"/>
              </a:rPr>
              <a:t></a:t>
            </a:r>
            <a:r>
              <a:rPr lang="zh-CN" altLang="en-US" sz="2400"/>
              <a:t>完成更复杂的功能。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738494" y="1340768"/>
            <a:ext cx="4770418" cy="3448056"/>
            <a:chOff x="1089725" y="1207527"/>
            <a:chExt cx="4770418" cy="3448056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1142976" y="2099374"/>
              <a:ext cx="3960813" cy="25193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39801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406490" y="3448662"/>
              <a:ext cx="1377281" cy="1008063"/>
            </a:xfrm>
            <a:prstGeom prst="can">
              <a:avLst>
                <a:gd name="adj" fmla="val 25000"/>
              </a:avLst>
            </a:prstGeom>
            <a:gradFill>
              <a:gsLst>
                <a:gs pos="0">
                  <a:srgbClr val="CE3B37"/>
                </a:gs>
                <a:gs pos="46000">
                  <a:schemeClr val="accent6">
                    <a:lumMod val="60000"/>
                    <a:lumOff val="4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</a:gradFill>
            <a:ln>
              <a:solidFill>
                <a:srgbClr val="F39801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8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数据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089725" y="2414722"/>
              <a:ext cx="1587188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F3980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基本运算</a:t>
              </a:r>
              <a:r>
                <a:rPr lang="en-US" altLang="zh-CN" dirty="0">
                  <a:solidFill>
                    <a:srgbClr val="F3980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581202" y="2414722"/>
              <a:ext cx="1587188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>
                  <a:solidFill>
                    <a:srgbClr val="F3980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基本运算</a:t>
              </a:r>
              <a:r>
                <a:rPr lang="en-US" altLang="zh-CN" i="1">
                  <a:solidFill>
                    <a:srgbClr val="F3980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863543" y="2241242"/>
              <a:ext cx="583688" cy="486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3200" b="0">
                  <a:solidFill>
                    <a:srgbClr val="F39801"/>
                  </a:solidFill>
                  <a:latin typeface="Arial" charset="0"/>
                  <a:ea typeface="宋体" pitchFamily="2" charset="-122"/>
                  <a:cs typeface="Arial" charset="0"/>
                </a:rPr>
                <a:t>…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451065" y="2847333"/>
              <a:ext cx="360363" cy="431800"/>
            </a:xfrm>
            <a:prstGeom prst="line">
              <a:avLst/>
            </a:prstGeom>
            <a:ln>
              <a:solidFill>
                <a:srgbClr val="F39801"/>
              </a:solidFill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3603590" y="2918771"/>
              <a:ext cx="360363" cy="360362"/>
            </a:xfrm>
            <a:prstGeom prst="line">
              <a:avLst/>
            </a:prstGeom>
            <a:ln>
              <a:solidFill>
                <a:srgbClr val="F39801"/>
              </a:solidFill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161517" y="2854773"/>
              <a:ext cx="10273" cy="424360"/>
            </a:xfrm>
            <a:prstGeom prst="line">
              <a:avLst/>
            </a:prstGeom>
            <a:ln>
              <a:solidFill>
                <a:srgbClr val="F39801"/>
              </a:solidFill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319844" y="1207527"/>
              <a:ext cx="1714512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应用程序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3100352" y="1571647"/>
              <a:ext cx="214314" cy="500066"/>
            </a:xfrm>
            <a:prstGeom prst="downArrow">
              <a:avLst/>
            </a:prstGeom>
            <a:gradFill>
              <a:gsLst>
                <a:gs pos="0">
                  <a:srgbClr val="CE3B37"/>
                </a:gs>
                <a:gs pos="100000">
                  <a:srgbClr val="FFE985"/>
                </a:gs>
              </a:gsLst>
            </a:gra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29256" y="2136220"/>
              <a:ext cx="430887" cy="251936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pc="3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实现了的数据结构</a:t>
              </a:r>
            </a:p>
          </p:txBody>
        </p:sp>
        <p:sp>
          <p:nvSpPr>
            <p:cNvPr id="16" name="右大括号 15"/>
            <p:cNvSpPr/>
            <p:nvPr/>
          </p:nvSpPr>
          <p:spPr>
            <a:xfrm>
              <a:off x="5214942" y="2189845"/>
              <a:ext cx="142876" cy="2357454"/>
            </a:xfrm>
            <a:prstGeom prst="rightBrace">
              <a:avLst/>
            </a:prstGeom>
            <a:ln w="28575">
              <a:solidFill>
                <a:srgbClr val="F3980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3">
            <a:extLst>
              <a:ext uri="{FF2B5EF4-FFF2-40B4-BE49-F238E27FC236}">
                <a16:creationId xmlns:a16="http://schemas.microsoft.com/office/drawing/2014/main" id="{691AA52B-0FC3-4546-98F0-A00A045CE2D5}"/>
              </a:ext>
            </a:extLst>
          </p:cNvPr>
          <p:cNvSpPr txBox="1"/>
          <p:nvPr/>
        </p:nvSpPr>
        <p:spPr>
          <a:xfrm>
            <a:off x="1055688" y="116632"/>
            <a:ext cx="4680272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1.4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数据结构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+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=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程序</a:t>
            </a:r>
          </a:p>
        </p:txBody>
      </p:sp>
      <p:sp>
        <p:nvSpPr>
          <p:cNvPr id="20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4095E65-5EFA-4B8B-9D40-08C5C07C5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961225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1.4.3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算法和数据结构</a:t>
            </a:r>
          </a:p>
        </p:txBody>
      </p:sp>
      <p:pic>
        <p:nvPicPr>
          <p:cNvPr id="21" name="图片 20" descr="乐高玩具&#10;&#10;低可信度描述已自动生成">
            <a:extLst>
              <a:ext uri="{FF2B5EF4-FFF2-40B4-BE49-F238E27FC236}">
                <a16:creationId xmlns:a16="http://schemas.microsoft.com/office/drawing/2014/main" id="{025CD6E6-A1E7-456A-B448-197C030DC9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83843">
            <a:off x="7776731" y="1011712"/>
            <a:ext cx="7620301" cy="513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6419" y="1529034"/>
            <a:ext cx="5220439" cy="387798"/>
          </a:xfrm>
          <a:prstGeom prst="rect">
            <a:avLst/>
          </a:prstGeom>
          <a:solidFill>
            <a:srgbClr val="F3980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/>
              <a:t>与数据结构历史相关的计算机科学家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1464" y="3388386"/>
            <a:ext cx="10098892" cy="3172764"/>
          </a:xfrm>
          <a:prstGeom prst="rect">
            <a:avLst/>
          </a:prstGeom>
          <a:ln>
            <a:solidFill>
              <a:schemeClr val="accent6">
                <a:shade val="95000"/>
                <a:satMod val="10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>
            <a:defPPr>
              <a:defRPr lang="zh-CN"/>
            </a:defPPr>
            <a:lvl1pPr marL="457200" indent="-457200" algn="l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400"/>
              <a:t>1974</a:t>
            </a:r>
            <a:r>
              <a:rPr lang="zh-CN" altLang="en-US" sz="2400"/>
              <a:t>年获得图灵奖，以及无数奖项</a:t>
            </a:r>
            <a:endParaRPr lang="en-US" altLang="zh-CN" sz="2400"/>
          </a:p>
          <a:p>
            <a:pPr>
              <a:lnSpc>
                <a:spcPct val="100000"/>
              </a:lnSpc>
            </a:pPr>
            <a:r>
              <a:rPr lang="zh-CN" altLang="en-US" sz="2400"/>
              <a:t>称为最伟大的计算机科学家之一</a:t>
            </a:r>
            <a:endParaRPr lang="en-US" altLang="zh-CN" sz="2400"/>
          </a:p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rgbClr val="CE3B37"/>
                </a:solidFill>
              </a:rPr>
              <a:t>《</a:t>
            </a:r>
            <a:r>
              <a:rPr lang="zh-CN" altLang="en-US" sz="2400">
                <a:solidFill>
                  <a:srgbClr val="CE3B37"/>
                </a:solidFill>
              </a:rPr>
              <a:t>计算机程序设计的艺术</a:t>
            </a:r>
            <a:r>
              <a:rPr lang="en-US" altLang="zh-CN" sz="2400">
                <a:solidFill>
                  <a:srgbClr val="CE3B37"/>
                </a:solidFill>
              </a:rPr>
              <a:t>》</a:t>
            </a:r>
            <a:r>
              <a:rPr lang="zh-CN" altLang="en-US" sz="2400"/>
              <a:t>系列，开始于他念博士期间，计划出七卷，第一卷</a:t>
            </a:r>
            <a:r>
              <a:rPr lang="en-US" altLang="zh-CN" sz="2400"/>
              <a:t>《</a:t>
            </a:r>
            <a:r>
              <a:rPr lang="zh-CN" altLang="en-US" sz="2400"/>
              <a:t>基本算法</a:t>
            </a:r>
            <a:r>
              <a:rPr lang="en-US" altLang="zh-CN" sz="2400"/>
              <a:t>》</a:t>
            </a:r>
            <a:r>
              <a:rPr lang="zh-CN" altLang="en-US" sz="2400"/>
              <a:t>于</a:t>
            </a:r>
            <a:r>
              <a:rPr lang="en-US" altLang="zh-CN" sz="2400"/>
              <a:t>1968</a:t>
            </a:r>
            <a:r>
              <a:rPr lang="zh-CN" altLang="en-US" sz="2400"/>
              <a:t>年出版，第二卷</a:t>
            </a:r>
            <a:r>
              <a:rPr lang="en-US" altLang="zh-CN" sz="2400"/>
              <a:t>《</a:t>
            </a:r>
            <a:r>
              <a:rPr lang="zh-CN" altLang="en-US" sz="2400"/>
              <a:t>半数字化算法</a:t>
            </a:r>
            <a:r>
              <a:rPr lang="en-US" altLang="zh-CN" sz="2400"/>
              <a:t>》</a:t>
            </a:r>
            <a:r>
              <a:rPr lang="zh-CN" altLang="en-US" sz="2400"/>
              <a:t>于</a:t>
            </a:r>
            <a:r>
              <a:rPr lang="en-US" altLang="zh-CN" sz="2400"/>
              <a:t>1969</a:t>
            </a:r>
            <a:r>
              <a:rPr lang="zh-CN" altLang="en-US" sz="2400"/>
              <a:t>年出版，第三卷</a:t>
            </a:r>
            <a:r>
              <a:rPr lang="en-US" altLang="zh-CN" sz="2400"/>
              <a:t>《</a:t>
            </a:r>
            <a:r>
              <a:rPr lang="zh-CN" altLang="en-US" sz="2400"/>
              <a:t>排序与搜索</a:t>
            </a:r>
            <a:r>
              <a:rPr lang="en-US" altLang="zh-CN" sz="2400"/>
              <a:t>》</a:t>
            </a:r>
            <a:r>
              <a:rPr lang="zh-CN" altLang="en-US" sz="2400"/>
              <a:t>于</a:t>
            </a:r>
            <a:r>
              <a:rPr lang="en-US" altLang="zh-CN" sz="2400"/>
              <a:t>1973</a:t>
            </a:r>
            <a:r>
              <a:rPr lang="zh-CN" altLang="en-US" sz="2400"/>
              <a:t>年出版，第四卷</a:t>
            </a:r>
            <a:r>
              <a:rPr lang="en-US" altLang="zh-CN" sz="2400"/>
              <a:t>《</a:t>
            </a:r>
            <a:r>
              <a:rPr lang="zh-CN" altLang="en-US" sz="2400"/>
              <a:t>组合算法</a:t>
            </a:r>
            <a:r>
              <a:rPr lang="en-US" altLang="zh-CN" sz="2400"/>
              <a:t>》</a:t>
            </a:r>
            <a:r>
              <a:rPr lang="zh-CN" altLang="en-US" sz="2400"/>
              <a:t>于</a:t>
            </a:r>
            <a:r>
              <a:rPr lang="en-US" altLang="zh-CN" sz="2400"/>
              <a:t>2008</a:t>
            </a:r>
            <a:r>
              <a:rPr lang="zh-CN" altLang="en-US" sz="2400"/>
              <a:t>年出版。</a:t>
            </a:r>
            <a:r>
              <a:rPr lang="en-US" altLang="zh-CN" sz="2400"/>
              <a:t>《</a:t>
            </a:r>
            <a:r>
              <a:rPr lang="zh-CN" altLang="en-US" sz="2400"/>
              <a:t>计算机程序设计的艺术</a:t>
            </a:r>
            <a:r>
              <a:rPr lang="en-US" altLang="zh-CN" sz="2400"/>
              <a:t>》</a:t>
            </a:r>
            <a:r>
              <a:rPr lang="zh-CN" altLang="en-US" sz="2400"/>
              <a:t>一书以其内容的丰富和深刻喻为经典，有人甚至称之为“计算机的圣经”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0650" y="2000192"/>
            <a:ext cx="4357718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Donald Ervin Knuth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（高德纳）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1938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年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月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10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日出生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7093682-39DE-4F08-9021-4C7F1ABD3FC9}"/>
              </a:ext>
            </a:extLst>
          </p:cNvPr>
          <p:cNvGrpSpPr/>
          <p:nvPr/>
        </p:nvGrpSpPr>
        <p:grpSpPr>
          <a:xfrm>
            <a:off x="9374408" y="937916"/>
            <a:ext cx="1711924" cy="2279771"/>
            <a:chOff x="6748359" y="780168"/>
            <a:chExt cx="2088232" cy="2504816"/>
          </a:xfrm>
        </p:grpSpPr>
        <p:pic>
          <p:nvPicPr>
            <p:cNvPr id="11878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04248" y="876799"/>
              <a:ext cx="1976454" cy="2327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5DCF23E-C1AB-4DDD-BA2A-72D468D55FA1}"/>
                </a:ext>
              </a:extLst>
            </p:cNvPr>
            <p:cNvSpPr/>
            <p:nvPr/>
          </p:nvSpPr>
          <p:spPr>
            <a:xfrm>
              <a:off x="6748359" y="780168"/>
              <a:ext cx="2088232" cy="2504816"/>
            </a:xfrm>
            <a:prstGeom prst="frame">
              <a:avLst>
                <a:gd name="adj1" fmla="val 3654"/>
              </a:avLst>
            </a:prstGeom>
            <a:solidFill>
              <a:srgbClr val="F39801"/>
            </a:solidFill>
            <a:ln>
              <a:solidFill>
                <a:srgbClr val="F398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C0E6EB97-6EC8-415B-B9D0-07CD372D1558}"/>
              </a:ext>
            </a:extLst>
          </p:cNvPr>
          <p:cNvSpPr txBox="1"/>
          <p:nvPr/>
        </p:nvSpPr>
        <p:spPr>
          <a:xfrm>
            <a:off x="1055688" y="116632"/>
            <a:ext cx="4680272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1.4 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数据结构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+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=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程序</a:t>
            </a:r>
          </a:p>
        </p:txBody>
      </p:sp>
      <p:sp>
        <p:nvSpPr>
          <p:cNvPr id="12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52FCEC-427C-44F3-8EC7-8957471F5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210" y="961225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1.4.4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数据结构的发展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9789</TotalTime>
  <Words>803</Words>
  <Application>Microsoft Office PowerPoint</Application>
  <PresentationFormat>宽屏</PresentationFormat>
  <Paragraphs>93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黑体</vt:lpstr>
      <vt:lpstr>楷体</vt:lpstr>
      <vt:lpstr>思源黑体 CN Heavy</vt:lpstr>
      <vt:lpstr>微软雅黑</vt:lpstr>
      <vt:lpstr>Arial</vt:lpstr>
      <vt:lpstr>Calibri</vt:lpstr>
      <vt:lpstr>Consolas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A83381</cp:lastModifiedBy>
  <cp:revision>1185</cp:revision>
  <dcterms:created xsi:type="dcterms:W3CDTF">2004-03-31T23:50:14Z</dcterms:created>
  <dcterms:modified xsi:type="dcterms:W3CDTF">2022-06-23T13:35:53Z</dcterms:modified>
</cp:coreProperties>
</file>