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9"/>
  </p:notesMasterIdLst>
  <p:handoutMasterIdLst>
    <p:handoutMasterId r:id="rId20"/>
  </p:handoutMasterIdLst>
  <p:sldIdLst>
    <p:sldId id="442" r:id="rId2"/>
    <p:sldId id="295" r:id="rId3"/>
    <p:sldId id="385" r:id="rId4"/>
    <p:sldId id="386" r:id="rId5"/>
    <p:sldId id="387" r:id="rId6"/>
    <p:sldId id="388" r:id="rId7"/>
    <p:sldId id="389" r:id="rId8"/>
    <p:sldId id="368" r:id="rId9"/>
    <p:sldId id="390" r:id="rId10"/>
    <p:sldId id="391" r:id="rId11"/>
    <p:sldId id="392" r:id="rId12"/>
    <p:sldId id="397" r:id="rId13"/>
    <p:sldId id="393" r:id="rId14"/>
    <p:sldId id="394" r:id="rId15"/>
    <p:sldId id="395" r:id="rId16"/>
    <p:sldId id="396" r:id="rId17"/>
    <p:sldId id="418" r:id="rId18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23" userDrawn="1">
          <p15:clr>
            <a:srgbClr val="A4A3A4"/>
          </p15:clr>
        </p15:guide>
        <p15:guide id="6" pos="5171" userDrawn="1">
          <p15:clr>
            <a:srgbClr val="A4A3A4"/>
          </p15:clr>
        </p15:guide>
        <p15:guide id="7" pos="665" userDrawn="1">
          <p15:clr>
            <a:srgbClr val="A4A3A4"/>
          </p15:clr>
        </p15:guide>
        <p15:guide id="8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75E"/>
    <a:srgbClr val="FFE985"/>
    <a:srgbClr val="CE3B37"/>
    <a:srgbClr val="F39801"/>
    <a:srgbClr val="FBFDFC"/>
    <a:srgbClr val="DFE1E0"/>
    <a:srgbClr val="FA772E"/>
    <a:srgbClr val="F19903"/>
    <a:srgbClr val="9789C2"/>
    <a:srgbClr val="FC9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581" autoAdjust="0"/>
  </p:normalViewPr>
  <p:slideViewPr>
    <p:cSldViewPr>
      <p:cViewPr varScale="1">
        <p:scale>
          <a:sx n="81" d="100"/>
          <a:sy n="81" d="100"/>
        </p:scale>
        <p:origin x="936" y="67"/>
      </p:cViewPr>
      <p:guideLst>
        <p:guide orient="horz" pos="2160"/>
        <p:guide pos="3840"/>
        <p:guide pos="332"/>
        <p:guide pos="876"/>
        <p:guide pos="6623"/>
        <p:guide pos="5171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12F4265-0EE7-400A-B760-71BE38235A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2E31ACA9-312E-4201-A4F1-EC7BAC7C1604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04B4B154-A247-46FB-A84D-F1E742682106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AC410E1-5355-4824-8FD8-CE6498011723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C162B1B-CAE1-42FA-9B0E-C171E0A6920E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4350879-A480-4E8E-AB16-5795A3DF92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5" name="fountain-pen-of-large-size_33358">
            <a:extLst>
              <a:ext uri="{FF2B5EF4-FFF2-40B4-BE49-F238E27FC236}">
                <a16:creationId xmlns:a16="http://schemas.microsoft.com/office/drawing/2014/main" id="{5A548A64-4D0D-472A-8F63-2DC4EF451BC3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pen-book_299">
            <a:extLst>
              <a:ext uri="{FF2B5EF4-FFF2-40B4-BE49-F238E27FC236}">
                <a16:creationId xmlns:a16="http://schemas.microsoft.com/office/drawing/2014/main" id="{01C60CAB-E838-415E-BE6E-A89653F986A8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乐高玩具&#10;&#10;低可信度描述已自动生成">
            <a:extLst>
              <a:ext uri="{FF2B5EF4-FFF2-40B4-BE49-F238E27FC236}">
                <a16:creationId xmlns:a16="http://schemas.microsoft.com/office/drawing/2014/main" id="{D1B90C7E-37FC-492D-B2C1-28A1CD7396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235125"/>
            <a:chOff x="575555" y="986919"/>
            <a:chExt cx="7992888" cy="423512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567350" y="4376043"/>
              <a:ext cx="4009299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1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绪论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488" y="2009611"/>
            <a:ext cx="9901100" cy="3894103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>
            <a:defPPr>
              <a:defRPr lang="zh-CN"/>
            </a:defPPr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000"/>
              <a:t>void sub(</a:t>
            </a:r>
            <a:r>
              <a:rPr lang="en-US" sz="2000">
                <a:solidFill>
                  <a:srgbClr val="CE3B37"/>
                </a:solidFill>
              </a:rPr>
              <a:t>Set </a:t>
            </a:r>
            <a:r>
              <a:rPr lang="en-US" sz="2000"/>
              <a:t>s1，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/>
              <a:t> s2，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/>
              <a:t> &amp;s3)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求集合的差集</a:t>
            </a: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{  int i;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s3.length=0;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for (i=0;i&lt;s1.length;i++)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中不出现在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中的元素复制到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s3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  if (!inset(s2，s1.data[i]))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  {  s3.data[s3.length]=s1.data[i];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	 s3.length++;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  }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}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B7B35AA-90F8-40FC-BF10-1AEC7E1DB710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7B3BC4-1F69-4409-BD47-4D04D4A6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992" y="2204864"/>
            <a:ext cx="9308287" cy="3624798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>
            <a:defPPr>
              <a:defRPr lang="zh-CN"/>
            </a:defPPr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en-US" sz="2000"/>
              <a:t>void intersection(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/>
              <a:t> s1，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/>
              <a:t> s2，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/>
              <a:t> &amp;s3)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求集合的交集</a:t>
            </a:r>
          </a:p>
          <a:p>
            <a:r>
              <a:rPr lang="en-US" sz="2000">
                <a:solidFill>
                  <a:schemeClr val="tx1"/>
                </a:solidFill>
              </a:rPr>
              <a:t>{  int i;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s3.length=0;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for (i=0;i&lt;s1.length;i++)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中出现在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中的元素复制到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s3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r>
              <a:rPr lang="en-US" sz="2000">
                <a:solidFill>
                  <a:schemeClr val="tx1"/>
                </a:solidFill>
              </a:rPr>
              <a:t>     if (inset(s2，s1.data[i]))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 {  s3.data[s3.length]=s1.data[i];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	 s3.length++;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 }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039F0A3-F844-4EFA-A374-7F55727C4CF7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395E3E-23E0-44EE-ADBC-F9F4AF40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26795" y="5661248"/>
            <a:ext cx="1579616" cy="1143008"/>
          </a:xfrm>
          <a:prstGeom prst="flowChartMagneticDisk">
            <a:avLst/>
          </a:prstGeom>
          <a:solidFill>
            <a:srgbClr val="CE3B37">
              <a:alpha val="50000"/>
            </a:srgbClr>
          </a:solidFill>
          <a:ln>
            <a:solidFill>
              <a:srgbClr val="CE3B37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021" y="2047589"/>
            <a:ext cx="7771164" cy="3043164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>
            <a:defPPr>
              <a:defRPr lang="zh-CN"/>
            </a:defPPr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nb-NO" sz="2000">
                <a:solidFill>
                  <a:schemeClr val="tx1"/>
                </a:solidFill>
              </a:rPr>
              <a:t>createset(</a:t>
            </a:r>
            <a:r>
              <a:rPr lang="nb-NO" sz="2000">
                <a:solidFill>
                  <a:srgbClr val="CE3B37"/>
                </a:solidFill>
              </a:rPr>
              <a:t>Set</a:t>
            </a:r>
            <a:r>
              <a:rPr lang="nb-NO" sz="2000">
                <a:solidFill>
                  <a:schemeClr val="tx1"/>
                </a:solidFill>
              </a:rPr>
              <a:t> &amp;s，int a[]，int n)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创建一个集合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nb-NO" sz="2000">
                <a:solidFill>
                  <a:schemeClr val="tx1"/>
                </a:solidFill>
              </a:rPr>
              <a:t>dispset(</a:t>
            </a:r>
            <a:r>
              <a:rPr lang="nb-NO" sz="2000">
                <a:solidFill>
                  <a:srgbClr val="CE3B37"/>
                </a:solidFill>
              </a:rPr>
              <a:t>Set</a:t>
            </a:r>
            <a:r>
              <a:rPr lang="nb-NO" sz="2000">
                <a:solidFill>
                  <a:schemeClr val="tx1"/>
                </a:solidFill>
              </a:rPr>
              <a:t> s)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输出一个集合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nb-NO" sz="2000">
                <a:solidFill>
                  <a:schemeClr val="tx1"/>
                </a:solidFill>
              </a:rPr>
              <a:t>inset(</a:t>
            </a:r>
            <a:r>
              <a:rPr lang="nb-NO" sz="2000">
                <a:solidFill>
                  <a:srgbClr val="CE3B37"/>
                </a:solidFill>
              </a:rPr>
              <a:t>Set</a:t>
            </a:r>
            <a:r>
              <a:rPr lang="nb-NO" sz="2000">
                <a:solidFill>
                  <a:schemeClr val="tx1"/>
                </a:solidFill>
              </a:rPr>
              <a:t> s，int e)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nb-NO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是否在集合</a:t>
            </a:r>
            <a:r>
              <a:rPr lang="nb-NO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add(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s1，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s2，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&amp;s3)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求集合的并集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sub(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s1，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s2，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&amp;s3)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求集合的差集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intersection(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s1，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s2，</a:t>
            </a:r>
            <a:r>
              <a:rPr lang="en-US" sz="2000">
                <a:solidFill>
                  <a:srgbClr val="CE3B37"/>
                </a:solidFill>
              </a:rPr>
              <a:t>Set</a:t>
            </a:r>
            <a:r>
              <a:rPr lang="en-US" sz="2000">
                <a:solidFill>
                  <a:schemeClr val="tx1"/>
                </a:solidFill>
              </a:rPr>
              <a:t> &amp;s3)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求集合的交集</a:t>
            </a:r>
          </a:p>
        </p:txBody>
      </p:sp>
      <p:sp>
        <p:nvSpPr>
          <p:cNvPr id="5" name="下箭头 4"/>
          <p:cNvSpPr/>
          <p:nvPr/>
        </p:nvSpPr>
        <p:spPr>
          <a:xfrm>
            <a:off x="5915860" y="5179083"/>
            <a:ext cx="401486" cy="476253"/>
          </a:xfrm>
          <a:prstGeom prst="downArrow">
            <a:avLst/>
          </a:prstGeom>
          <a:gradFill>
            <a:gsLst>
              <a:gs pos="0">
                <a:srgbClr val="CE3B37">
                  <a:alpha val="50000"/>
                </a:srgbClr>
              </a:gs>
              <a:gs pos="100000">
                <a:srgbClr val="FFE985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1464" y="1511579"/>
            <a:ext cx="3341143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>
                <a:solidFill>
                  <a:srgbClr val="CE3B37"/>
                </a:solidFill>
              </a:rPr>
              <a:t>集合数据结构（已实现）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0FCAC35-41DA-43AC-B98C-F4C8EEF1A62A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5A0D83-193F-4E69-A372-45D773E2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6C3719AD-ED75-4603-B9B4-FB81B48D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74642">
            <a:off x="7885063" y="2811565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>
            <a:extLst>
              <a:ext uri="{FF2B5EF4-FFF2-40B4-BE49-F238E27FC236}">
                <a16:creationId xmlns:a16="http://schemas.microsoft.com/office/drawing/2014/main" id="{D71F73E8-CB8D-49EA-9DBB-75CD5C166940}"/>
              </a:ext>
            </a:extLst>
          </p:cNvPr>
          <p:cNvSpPr txBox="1"/>
          <p:nvPr/>
        </p:nvSpPr>
        <p:spPr>
          <a:xfrm>
            <a:off x="1271464" y="1484509"/>
            <a:ext cx="3456384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>
                <a:solidFill>
                  <a:srgbClr val="CE3B37"/>
                </a:solidFill>
              </a:rPr>
              <a:t>集合数据结构</a:t>
            </a:r>
            <a:r>
              <a:rPr lang="en-US" altLang="zh-CN">
                <a:solidFill>
                  <a:srgbClr val="CE3B37"/>
                </a:solidFill>
              </a:rPr>
              <a:t>Set</a:t>
            </a:r>
            <a:r>
              <a:rPr lang="zh-CN" altLang="en-US">
                <a:solidFill>
                  <a:srgbClr val="CE3B37"/>
                </a:solidFill>
              </a:rPr>
              <a:t>的应用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96" y="2465901"/>
            <a:ext cx="32004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37342" y="2060848"/>
            <a:ext cx="4357718" cy="4505171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s4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s5;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a[]={1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5};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b[]={2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8};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n=5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m=7;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createset(s1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a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n);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createset(s2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b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m);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s1:"); dispset(s1);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s2:"); dispset(s2);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s3=s1∪s2\n");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add(s1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s2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s3);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s3:");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dispset(s3);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s4=s1-s2\n");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sub(s1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s2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s4);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s4:");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dispset(s4);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s5=s1∩s2\n");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intersection(s1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s2</a:t>
            </a: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s5);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s5:");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</a:rPr>
              <a:t>dispset(s5);</a:t>
            </a: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6061467" y="3356992"/>
            <a:ext cx="607218" cy="444032"/>
          </a:xfrm>
          <a:prstGeom prst="right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8AC51D-12B1-4045-A887-5CD746B0EA86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EF7A1B-07DB-4C01-A986-30CEA095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E50A6D67-1FEF-4302-85C7-4B7353DFA3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2299">
            <a:off x="6896314" y="4203148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9816" y="1678592"/>
            <a:ext cx="394203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算法：</a:t>
            </a:r>
            <a:r>
              <a:rPr lang="zh-CN" altLang="en-US" sz="2800">
                <a:solidFill>
                  <a:srgbClr val="F39801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zh-CN" altLang="en-US"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/>
              </a:rPr>
              <a:t> </a:t>
            </a:r>
            <a:r>
              <a:rPr lang="zh-CN" altLang="en-US" sz="2800">
                <a:solidFill>
                  <a:srgbClr val="CE3B37"/>
                </a:solidFill>
                <a:latin typeface="楷体" pitchFamily="49" charset="-122"/>
                <a:ea typeface="楷体" pitchFamily="49" charset="-122"/>
                <a:sym typeface="Wingdings"/>
              </a:rPr>
              <a:t>输出</a:t>
            </a:r>
            <a:endParaRPr lang="zh-CN" altLang="en-US" sz="2800">
              <a:solidFill>
                <a:srgbClr val="CE3B3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7108" y="3312787"/>
            <a:ext cx="36433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608807" y="2467069"/>
            <a:ext cx="6277818" cy="3056374"/>
            <a:chOff x="1338416" y="1897246"/>
            <a:chExt cx="5119535" cy="2292281"/>
          </a:xfrm>
        </p:grpSpPr>
        <p:sp>
          <p:nvSpPr>
            <p:cNvPr id="6" name="下箭头 5"/>
            <p:cNvSpPr/>
            <p:nvPr/>
          </p:nvSpPr>
          <p:spPr>
            <a:xfrm>
              <a:off x="3449567" y="1897246"/>
              <a:ext cx="425493" cy="373948"/>
            </a:xfrm>
            <a:prstGeom prst="downArrow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38416" y="2428873"/>
              <a:ext cx="5119535" cy="176065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3980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返回值 函数名</a:t>
              </a:r>
              <a:r>
                <a:rPr lang="en-US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>
                  <a:solidFill>
                    <a:srgbClr val="F39801"/>
                  </a:solidFill>
                  <a:latin typeface="楷体" pitchFamily="49" charset="-122"/>
                  <a:ea typeface="楷体" pitchFamily="49" charset="-122"/>
                </a:rPr>
                <a:t>输入参数</a:t>
              </a:r>
              <a:r>
                <a:rPr lang="zh-CN" altLang="en-US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en-US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lang="zh-CN" altLang="en-US">
                  <a:solidFill>
                    <a:srgbClr val="CE3B37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输出参数</a:t>
              </a:r>
              <a:r>
                <a:rPr lang="en-US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)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{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    //</a:t>
              </a:r>
              <a:r>
                <a:rPr lang="zh-CN" altLang="en-US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实现代码</a:t>
              </a:r>
              <a:r>
                <a:rPr lang="en-US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;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lang="en-US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}</a:t>
              </a:r>
              <a:endPara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09536" y="3878772"/>
            <a:ext cx="2978423" cy="2884213"/>
            <a:chOff x="3643306" y="2786064"/>
            <a:chExt cx="2428892" cy="2163161"/>
          </a:xfrm>
        </p:grpSpPr>
        <p:sp>
          <p:nvSpPr>
            <p:cNvPr id="15" name="TextBox 14"/>
            <p:cNvSpPr txBox="1"/>
            <p:nvPr/>
          </p:nvSpPr>
          <p:spPr>
            <a:xfrm>
              <a:off x="3643306" y="4436777"/>
              <a:ext cx="2428892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采用引用类型参数</a:t>
              </a: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V="1">
              <a:off x="4786314" y="2786064"/>
              <a:ext cx="0" cy="165071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0B0442B1-0615-494C-9F09-66181075E1F4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E809C0-A8DC-480C-9125-49F9ABDA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―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输出型参数</a:t>
            </a:r>
          </a:p>
        </p:txBody>
      </p:sp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A80666CC-5F51-43CE-9D0D-7D3188A5F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8" y="1916832"/>
            <a:ext cx="3827863" cy="3827863"/>
          </a:xfrm>
          <a:prstGeom prst="rect">
            <a:avLst/>
          </a:prstGeom>
        </p:spPr>
      </p:pic>
      <p:pic>
        <p:nvPicPr>
          <p:cNvPr id="21" name="图片 20" descr="乐高玩具&#10;&#10;低可信度描述已自动生成">
            <a:extLst>
              <a:ext uri="{FF2B5EF4-FFF2-40B4-BE49-F238E27FC236}">
                <a16:creationId xmlns:a16="http://schemas.microsoft.com/office/drawing/2014/main" id="{98BCD36E-B95C-43D5-87A9-E3E891CD445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30448">
            <a:off x="8646892" y="2773999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650" y="1637915"/>
            <a:ext cx="6924138" cy="4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设计一个算法求整数集合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中偶数元素个数。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247827" y="2574026"/>
            <a:ext cx="6251870" cy="894238"/>
            <a:chOff x="1301100" y="1315314"/>
            <a:chExt cx="5611678" cy="670679"/>
          </a:xfrm>
        </p:grpSpPr>
        <p:sp>
          <p:nvSpPr>
            <p:cNvPr id="3" name="圆角矩形 2"/>
            <p:cNvSpPr/>
            <p:nvPr/>
          </p:nvSpPr>
          <p:spPr>
            <a:xfrm>
              <a:off x="3126563" y="1315314"/>
              <a:ext cx="1214446" cy="571504"/>
            </a:xfrm>
            <a:prstGeom prst="roundRect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CE3B37">
                    <a:alpha val="50000"/>
                  </a:srgbClr>
                </a:gs>
              </a:gsLst>
            </a:gradFill>
            <a:ln>
              <a:solidFill>
                <a:srgbClr val="CE3B37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2435664" y="1613591"/>
              <a:ext cx="57150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01100" y="1433559"/>
              <a:ext cx="1143008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341010" y="1601066"/>
              <a:ext cx="57150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12514" y="1473545"/>
              <a:ext cx="200026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偶数元素个数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55640" y="3717033"/>
            <a:ext cx="4896544" cy="2870508"/>
            <a:chOff x="497184" y="2071684"/>
            <a:chExt cx="4896544" cy="2152883"/>
          </a:xfrm>
        </p:grpSpPr>
        <p:sp>
          <p:nvSpPr>
            <p:cNvPr id="10" name="下箭头 9"/>
            <p:cNvSpPr/>
            <p:nvPr/>
          </p:nvSpPr>
          <p:spPr>
            <a:xfrm>
              <a:off x="3286116" y="2071684"/>
              <a:ext cx="214314" cy="458012"/>
            </a:xfrm>
            <a:prstGeom prst="downArrow">
              <a:avLst/>
            </a:prstGeom>
            <a:solidFill>
              <a:schemeClr val="bg1"/>
            </a:solidFill>
            <a:ln w="28575">
              <a:solidFill>
                <a:srgbClr val="CE3B37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bIns="144000" rtlCol="0">
              <a:spAutoFit/>
            </a:bodyPr>
            <a:lstStyle/>
            <a:p>
              <a:pPr algn="l">
                <a:lnSpc>
                  <a:spcPts val="2200"/>
                </a:lnSpc>
                <a:spcBef>
                  <a:spcPts val="0"/>
                </a:spcBef>
              </a:pPr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184" y="2948475"/>
              <a:ext cx="4896544" cy="12760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3980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bIns="144000" rtlCol="0">
              <a:spAutoFit/>
            </a:bodyPr>
            <a:lstStyle>
              <a:defPPr>
                <a:defRPr lang="zh-CN"/>
              </a:defPPr>
              <a:lvl1pPr algn="l">
                <a:lnSpc>
                  <a:spcPts val="2200"/>
                </a:lnSpc>
                <a:spcBef>
                  <a:spcPts val="0"/>
                </a:spcBef>
                <a:defRPr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defRPr>
              </a:lvl1pPr>
            </a:lstStyle>
            <a:p>
              <a:r>
                <a:rPr lang="en-US" altLang="zh-CN" sz="2000">
                  <a:solidFill>
                    <a:srgbClr val="F39801"/>
                  </a:solidFill>
                </a:rPr>
                <a:t>void Evennumbers(</a:t>
              </a:r>
              <a:r>
                <a:rPr lang="en-US" altLang="zh-CN" sz="2000">
                  <a:solidFill>
                    <a:srgbClr val="CE3B37"/>
                  </a:solidFill>
                </a:rPr>
                <a:t>Set</a:t>
              </a:r>
              <a:r>
                <a:rPr lang="en-US" altLang="zh-CN" sz="2000">
                  <a:solidFill>
                    <a:srgbClr val="F39801"/>
                  </a:solidFill>
                </a:rPr>
                <a:t> s</a:t>
              </a:r>
              <a:r>
                <a:rPr lang="zh-CN" altLang="en-US" sz="2000">
                  <a:solidFill>
                    <a:srgbClr val="F39801"/>
                  </a:solidFill>
                </a:rPr>
                <a:t>，</a:t>
              </a:r>
              <a:r>
                <a:rPr lang="en-US" altLang="zh-CN" sz="2000">
                  <a:solidFill>
                    <a:srgbClr val="CE3B37"/>
                  </a:solidFill>
                </a:rPr>
                <a:t>int &amp;m</a:t>
              </a:r>
              <a:r>
                <a:rPr lang="en-US" altLang="zh-CN" sz="2000">
                  <a:solidFill>
                    <a:srgbClr val="F39801"/>
                  </a:solidFill>
                </a:rPr>
                <a:t>)</a:t>
              </a:r>
            </a:p>
            <a:p>
              <a:r>
                <a:rPr lang="en-US" altLang="zh-CN" sz="2000"/>
                <a:t>{  m=0;</a:t>
              </a:r>
            </a:p>
            <a:p>
              <a:r>
                <a:rPr lang="en-US" altLang="zh-CN" sz="2000"/>
                <a:t>   for (int i=0;i&lt;s.length;i++)</a:t>
              </a:r>
            </a:p>
            <a:p>
              <a:r>
                <a:rPr lang="en-US" altLang="zh-CN" sz="2000"/>
                <a:t>      if (s.data[i]%2==0) m++;</a:t>
              </a:r>
            </a:p>
            <a:p>
              <a:r>
                <a:rPr lang="en-US" altLang="zh-CN" sz="2000"/>
                <a:t>}</a:t>
              </a:r>
              <a:endParaRPr lang="zh-CN" altLang="en-US" sz="20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58688" y="3336031"/>
            <a:ext cx="3286148" cy="1333509"/>
            <a:chOff x="2000232" y="1785932"/>
            <a:chExt cx="3286148" cy="100013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000232" y="1785932"/>
              <a:ext cx="1285884" cy="100013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4357686" y="1857370"/>
              <a:ext cx="1000132" cy="8572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3">
            <a:extLst>
              <a:ext uri="{FF2B5EF4-FFF2-40B4-BE49-F238E27FC236}">
                <a16:creationId xmlns:a16="http://schemas.microsoft.com/office/drawing/2014/main" id="{E333F6B8-F031-4C71-9FD7-59734AAC57D4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2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30744F-5C96-4725-847D-52F8DBC7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算法描述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―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输出型参数</a:t>
            </a:r>
          </a:p>
        </p:txBody>
      </p:sp>
      <p:pic>
        <p:nvPicPr>
          <p:cNvPr id="25" name="图片 24" descr="乐高玩具&#10;&#10;低可信度描述已自动生成">
            <a:extLst>
              <a:ext uri="{FF2B5EF4-FFF2-40B4-BE49-F238E27FC236}">
                <a16:creationId xmlns:a16="http://schemas.microsoft.com/office/drawing/2014/main" id="{18735E03-AB0B-436F-B4E0-1164BCFD9B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8606">
            <a:off x="8324716" y="3853081"/>
            <a:ext cx="3818273" cy="257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A3EC74E-BEC7-41FC-ABF2-EC0F87CDE089}"/>
              </a:ext>
            </a:extLst>
          </p:cNvPr>
          <p:cNvGrpSpPr/>
          <p:nvPr/>
        </p:nvGrpSpPr>
        <p:grpSpPr>
          <a:xfrm>
            <a:off x="1631504" y="1461328"/>
            <a:ext cx="8131703" cy="5396672"/>
            <a:chOff x="1631504" y="1461328"/>
            <a:chExt cx="8131703" cy="5396672"/>
          </a:xfrm>
        </p:grpSpPr>
        <p:pic>
          <p:nvPicPr>
            <p:cNvPr id="3" name="图片 2" descr="图标&#10;&#10;描述已自动生成">
              <a:extLst>
                <a:ext uri="{FF2B5EF4-FFF2-40B4-BE49-F238E27FC236}">
                  <a16:creationId xmlns:a16="http://schemas.microsoft.com/office/drawing/2014/main" id="{D45815B8-52DD-4C9F-8109-BD51A8C59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33" r="56271" b="7842"/>
            <a:stretch/>
          </p:blipFill>
          <p:spPr>
            <a:xfrm>
              <a:off x="1631504" y="1692274"/>
              <a:ext cx="2998918" cy="5165726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67AC650-8B51-41A8-B7AB-0069CD5FF0A3}"/>
                </a:ext>
              </a:extLst>
            </p:cNvPr>
            <p:cNvSpPr/>
            <p:nvPr/>
          </p:nvSpPr>
          <p:spPr>
            <a:xfrm>
              <a:off x="4218591" y="1461328"/>
              <a:ext cx="5544616" cy="5287648"/>
            </a:xfrm>
            <a:prstGeom prst="roundRect">
              <a:avLst>
                <a:gd name="adj" fmla="val 5121"/>
              </a:avLst>
            </a:prstGeom>
            <a:noFill/>
            <a:ln w="76200">
              <a:solidFill>
                <a:srgbClr val="FEB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3359890-B76E-4A58-848C-B85BD5B2EFDA}"/>
              </a:ext>
            </a:extLst>
          </p:cNvPr>
          <p:cNvSpPr/>
          <p:nvPr/>
        </p:nvSpPr>
        <p:spPr>
          <a:xfrm>
            <a:off x="5626238" y="1988840"/>
            <a:ext cx="2794885" cy="583716"/>
          </a:xfrm>
          <a:prstGeom prst="rect">
            <a:avLst/>
          </a:prstGeom>
          <a:gradFill>
            <a:gsLst>
              <a:gs pos="0">
                <a:srgbClr val="CE3B37">
                  <a:alpha val="50000"/>
                </a:srgbClr>
              </a:gs>
              <a:gs pos="100000">
                <a:srgbClr val="CE3B37">
                  <a:alpha val="50000"/>
                </a:srgbClr>
              </a:gs>
            </a:gsLst>
          </a:gradFill>
          <a:ln>
            <a:solidFill>
              <a:srgbClr val="CE3B37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确定问题规模</a:t>
            </a:r>
            <a:r>
              <a:rPr lang="en-US" altLang="zh-CN" i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endParaRPr lang="zh-CN" altLang="en-US" i="1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5EDAA0-6797-4C91-BE95-A8E0B69335FE}"/>
              </a:ext>
            </a:extLst>
          </p:cNvPr>
          <p:cNvGrpSpPr/>
          <p:nvPr/>
        </p:nvGrpSpPr>
        <p:grpSpPr>
          <a:xfrm>
            <a:off x="5626238" y="2726856"/>
            <a:ext cx="2794885" cy="1065713"/>
            <a:chOff x="3344444" y="2352986"/>
            <a:chExt cx="2487220" cy="10657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07495FF-C3EA-493E-AFD7-AF4FE0350D12}"/>
                </a:ext>
              </a:extLst>
            </p:cNvPr>
            <p:cNvSpPr/>
            <p:nvPr/>
          </p:nvSpPr>
          <p:spPr>
            <a:xfrm>
              <a:off x="3344444" y="2834983"/>
              <a:ext cx="2487220" cy="583716"/>
            </a:xfrm>
            <a:prstGeom prst="rect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CE3B37">
                    <a:alpha val="50000"/>
                  </a:srgbClr>
                </a:gs>
              </a:gsLst>
            </a:gradFill>
            <a:ln>
              <a:solidFill>
                <a:srgbClr val="CE3B37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找基本操作语句</a:t>
              </a:r>
            </a:p>
          </p:txBody>
        </p:sp>
        <p:sp>
          <p:nvSpPr>
            <p:cNvPr id="32" name="下箭头 13">
              <a:extLst>
                <a:ext uri="{FF2B5EF4-FFF2-40B4-BE49-F238E27FC236}">
                  <a16:creationId xmlns:a16="http://schemas.microsoft.com/office/drawing/2014/main" id="{27AD2C2E-4453-4742-9ABA-63C2E1E25B94}"/>
                </a:ext>
              </a:extLst>
            </p:cNvPr>
            <p:cNvSpPr/>
            <p:nvPr/>
          </p:nvSpPr>
          <p:spPr>
            <a:xfrm>
              <a:off x="4328284" y="2352986"/>
              <a:ext cx="487432" cy="344585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040CBC-A114-4E1D-990C-D1F68039E9A3}"/>
              </a:ext>
            </a:extLst>
          </p:cNvPr>
          <p:cNvGrpSpPr/>
          <p:nvPr/>
        </p:nvGrpSpPr>
        <p:grpSpPr>
          <a:xfrm>
            <a:off x="5159896" y="3918817"/>
            <a:ext cx="3806861" cy="1066599"/>
            <a:chOff x="2878102" y="3544947"/>
            <a:chExt cx="3387796" cy="106659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AB69F36-F4F7-41F0-82B9-8EB08BC55CC5}"/>
                </a:ext>
              </a:extLst>
            </p:cNvPr>
            <p:cNvSpPr/>
            <p:nvPr/>
          </p:nvSpPr>
          <p:spPr>
            <a:xfrm>
              <a:off x="2878102" y="4027830"/>
              <a:ext cx="3387796" cy="583716"/>
            </a:xfrm>
            <a:prstGeom prst="rect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CE3B37">
                    <a:alpha val="50000"/>
                  </a:srgbClr>
                </a:gs>
              </a:gsLst>
            </a:gradFill>
            <a:ln>
              <a:solidFill>
                <a:srgbClr val="CE3B37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求基本操作的执行次数</a:t>
              </a:r>
              <a:r>
                <a:rPr lang="en-US" altLang="zh-CN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T(n)</a:t>
              </a:r>
            </a:p>
          </p:txBody>
        </p:sp>
        <p:sp>
          <p:nvSpPr>
            <p:cNvPr id="33" name="下箭头 13">
              <a:extLst>
                <a:ext uri="{FF2B5EF4-FFF2-40B4-BE49-F238E27FC236}">
                  <a16:creationId xmlns:a16="http://schemas.microsoft.com/office/drawing/2014/main" id="{63A5E8E6-6E76-45BA-B90B-C6F97B78A3A2}"/>
                </a:ext>
              </a:extLst>
            </p:cNvPr>
            <p:cNvSpPr/>
            <p:nvPr/>
          </p:nvSpPr>
          <p:spPr>
            <a:xfrm>
              <a:off x="4328284" y="3544947"/>
              <a:ext cx="487432" cy="344585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E94D618-AEFF-4B35-8B7D-4F80031C50E4}"/>
              </a:ext>
            </a:extLst>
          </p:cNvPr>
          <p:cNvGrpSpPr/>
          <p:nvPr/>
        </p:nvGrpSpPr>
        <p:grpSpPr>
          <a:xfrm>
            <a:off x="5626238" y="5117689"/>
            <a:ext cx="2794885" cy="1060575"/>
            <a:chOff x="3344444" y="4743819"/>
            <a:chExt cx="2487220" cy="10605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1F77D35-D61A-4727-8750-FAAB51D49F70}"/>
                </a:ext>
              </a:extLst>
            </p:cNvPr>
            <p:cNvSpPr/>
            <p:nvPr/>
          </p:nvSpPr>
          <p:spPr>
            <a:xfrm>
              <a:off x="3344444" y="5220678"/>
              <a:ext cx="2487220" cy="583716"/>
            </a:xfrm>
            <a:prstGeom prst="rect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CE3B37">
                    <a:alpha val="50000"/>
                  </a:srgbClr>
                </a:gs>
              </a:gsLst>
            </a:gradFill>
            <a:ln>
              <a:solidFill>
                <a:srgbClr val="CE3B37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用复杂度表示</a:t>
              </a:r>
              <a:r>
                <a:rPr lang="en-US" altLang="zh-CN" i="1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T</a:t>
              </a:r>
              <a:r>
                <a:rPr lang="en-US" altLang="zh-CN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(</a:t>
              </a:r>
              <a:r>
                <a:rPr lang="en-US" altLang="zh-CN" i="1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en-US" altLang="zh-CN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)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34" name="下箭头 13">
              <a:extLst>
                <a:ext uri="{FF2B5EF4-FFF2-40B4-BE49-F238E27FC236}">
                  <a16:creationId xmlns:a16="http://schemas.microsoft.com/office/drawing/2014/main" id="{8E8A3BB0-5761-4B95-9529-A2ADFA7457C2}"/>
                </a:ext>
              </a:extLst>
            </p:cNvPr>
            <p:cNvSpPr/>
            <p:nvPr/>
          </p:nvSpPr>
          <p:spPr>
            <a:xfrm>
              <a:off x="4328284" y="4743819"/>
              <a:ext cx="487432" cy="344585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AD6C5C27-E44E-421A-B888-5B545E3956CD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8C09DE-65CF-4A9F-8491-C828F8913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算法时间复杂度分析</a:t>
            </a:r>
          </a:p>
        </p:txBody>
      </p:sp>
      <p:pic>
        <p:nvPicPr>
          <p:cNvPr id="22" name="图片 21" descr="乐高玩具&#10;&#10;低可信度描述已自动生成">
            <a:extLst>
              <a:ext uri="{FF2B5EF4-FFF2-40B4-BE49-F238E27FC236}">
                <a16:creationId xmlns:a16="http://schemas.microsoft.com/office/drawing/2014/main" id="{B7AF0AF1-2143-4D2C-9EFE-EB3EF929F84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30448">
            <a:off x="8646892" y="2773999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卡通人物&#10;&#10;中度可信度描述已自动生成">
            <a:extLst>
              <a:ext uri="{FF2B5EF4-FFF2-40B4-BE49-F238E27FC236}">
                <a16:creationId xmlns:a16="http://schemas.microsoft.com/office/drawing/2014/main" id="{D86694DD-0449-451B-9050-65A318B9B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65316" y="170846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1895445 w 6858000"/>
              <a:gd name="connsiteY1" fmla="*/ 0 h 6858000"/>
              <a:gd name="connsiteX2" fmla="*/ 1895445 w 6858000"/>
              <a:gd name="connsiteY2" fmla="*/ 2924631 h 6858000"/>
              <a:gd name="connsiteX3" fmla="*/ 6858000 w 6858000"/>
              <a:gd name="connsiteY3" fmla="*/ 2924631 h 6858000"/>
              <a:gd name="connsiteX4" fmla="*/ 6858000 w 6858000"/>
              <a:gd name="connsiteY4" fmla="*/ 6858000 h 6858000"/>
              <a:gd name="connsiteX5" fmla="*/ 0 w 6858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1895445" y="0"/>
                </a:lnTo>
                <a:lnTo>
                  <a:pt x="1895445" y="2924631"/>
                </a:lnTo>
                <a:lnTo>
                  <a:pt x="6858000" y="2924631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14397885-35BD-4CCF-896A-EA2457677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8" b="55904"/>
          <a:stretch/>
        </p:blipFill>
        <p:spPr>
          <a:xfrm>
            <a:off x="1775520" y="1268760"/>
            <a:ext cx="8562956" cy="475422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627497" y="2643468"/>
            <a:ext cx="1832400" cy="2365385"/>
            <a:chOff x="1573367" y="2311389"/>
            <a:chExt cx="1832400" cy="177403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67" y="2311389"/>
              <a:ext cx="1832400" cy="1383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317500"/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1844047" y="3794579"/>
              <a:ext cx="1014531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问题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13958" y="2624748"/>
            <a:ext cx="2800996" cy="1826272"/>
            <a:chOff x="3332824" y="2214560"/>
            <a:chExt cx="2800996" cy="1369704"/>
          </a:xfrm>
        </p:grpSpPr>
        <p:sp>
          <p:nvSpPr>
            <p:cNvPr id="10" name="右箭头 9"/>
            <p:cNvSpPr/>
            <p:nvPr/>
          </p:nvSpPr>
          <p:spPr>
            <a:xfrm>
              <a:off x="3342645" y="2727394"/>
              <a:ext cx="835732" cy="295322"/>
            </a:xfrm>
            <a:prstGeom prst="rightArrow">
              <a:avLst/>
            </a:prstGeom>
            <a:gradFill>
              <a:gsLst>
                <a:gs pos="0">
                  <a:srgbClr val="FFE985"/>
                </a:gs>
                <a:gs pos="72000">
                  <a:srgbClr val="CE3B37">
                    <a:alpha val="50000"/>
                  </a:srgb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1420" y="2214560"/>
              <a:ext cx="1832400" cy="512448"/>
            </a:xfrm>
            <a:prstGeom prst="rect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CE3B37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数据的逻辑结构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32824" y="2542341"/>
              <a:ext cx="714380" cy="2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提取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1420" y="3071816"/>
              <a:ext cx="1832400" cy="512448"/>
            </a:xfrm>
            <a:prstGeom prst="rect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CE3B37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sz="2400"/>
                <a:t>数据运算（运算描述）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710521" y="2910499"/>
            <a:ext cx="2143140" cy="1428760"/>
            <a:chOff x="6429388" y="2428874"/>
            <a:chExt cx="2143140" cy="1071570"/>
          </a:xfrm>
        </p:grpSpPr>
        <p:sp>
          <p:nvSpPr>
            <p:cNvPr id="15" name="右大括号 14"/>
            <p:cNvSpPr/>
            <p:nvPr/>
          </p:nvSpPr>
          <p:spPr>
            <a:xfrm>
              <a:off x="6429388" y="2428874"/>
              <a:ext cx="142876" cy="1071570"/>
            </a:xfrm>
            <a:prstGeom prst="rightBrace">
              <a:avLst/>
            </a:prstGeom>
            <a:ln w="28575">
              <a:solidFill>
                <a:srgbClr val="F3980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43702" y="2571750"/>
              <a:ext cx="1928826" cy="8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抽象数据类型（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ADT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</p:grpSp>
      <p:sp>
        <p:nvSpPr>
          <p:cNvPr id="25" name="TextBox 3">
            <a:extLst>
              <a:ext uri="{FF2B5EF4-FFF2-40B4-BE49-F238E27FC236}">
                <a16:creationId xmlns:a16="http://schemas.microsoft.com/office/drawing/2014/main" id="{3A57A10A-CACE-47AE-9104-3DA867238648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2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6E0494-88C7-42B6-BA68-60FE5C7D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2756688" y="2119772"/>
            <a:ext cx="184731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2756688" y="2119772"/>
            <a:ext cx="184731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4753" y="1391760"/>
            <a:ext cx="1562231" cy="683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数据的逻辑结构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8936" y="1397052"/>
            <a:ext cx="1817300" cy="683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数据运算（运算描述）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6069" y="1568194"/>
            <a:ext cx="1428760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ADT =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9098" y="1494153"/>
            <a:ext cx="78581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-168696" y="2420888"/>
            <a:ext cx="12360696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530562" y="2455530"/>
            <a:ext cx="1655116" cy="1480463"/>
            <a:chOff x="1773876" y="1276983"/>
            <a:chExt cx="1655116" cy="1110347"/>
          </a:xfrm>
        </p:grpSpPr>
        <p:sp>
          <p:nvSpPr>
            <p:cNvPr id="7" name="下箭头 6"/>
            <p:cNvSpPr/>
            <p:nvPr/>
          </p:nvSpPr>
          <p:spPr>
            <a:xfrm>
              <a:off x="2602075" y="1276983"/>
              <a:ext cx="429421" cy="366073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3876" y="1348625"/>
              <a:ext cx="71438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映射</a:t>
              </a:r>
            </a:p>
          </p:txBody>
        </p:sp>
        <p:sp>
          <p:nvSpPr>
            <p:cNvPr id="17" name="圆柱形 16"/>
            <p:cNvSpPr/>
            <p:nvPr/>
          </p:nvSpPr>
          <p:spPr>
            <a:xfrm>
              <a:off x="2000232" y="1672950"/>
              <a:ext cx="1428760" cy="714380"/>
            </a:xfrm>
            <a:prstGeom prst="can">
              <a:avLst/>
            </a:prstGeom>
            <a:gradFill>
              <a:gsLst>
                <a:gs pos="0">
                  <a:srgbClr val="F39801"/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存储结构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38455" y="4108522"/>
            <a:ext cx="2404347" cy="953895"/>
            <a:chOff x="881769" y="2516729"/>
            <a:chExt cx="2404347" cy="715422"/>
          </a:xfrm>
        </p:grpSpPr>
        <p:sp>
          <p:nvSpPr>
            <p:cNvPr id="8" name="TextBox 7"/>
            <p:cNvSpPr txBox="1"/>
            <p:nvPr/>
          </p:nvSpPr>
          <p:spPr>
            <a:xfrm>
              <a:off x="2285984" y="2941302"/>
              <a:ext cx="1000132" cy="290849"/>
            </a:xfrm>
            <a:prstGeom prst="rect">
              <a:avLst/>
            </a:prstGeom>
            <a:gradFill>
              <a:gsLst>
                <a:gs pos="0">
                  <a:srgbClr val="CE3B37"/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2516729"/>
              <a:ext cx="394462" cy="307777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1769" y="2593891"/>
              <a:ext cx="1680198" cy="1614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运算描述实现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96161" y="5711439"/>
            <a:ext cx="1846641" cy="966330"/>
            <a:chOff x="1439475" y="3718917"/>
            <a:chExt cx="1846641" cy="724748"/>
          </a:xfrm>
        </p:grpSpPr>
        <p:sp>
          <p:nvSpPr>
            <p:cNvPr id="21" name="TextBox 20"/>
            <p:cNvSpPr txBox="1"/>
            <p:nvPr/>
          </p:nvSpPr>
          <p:spPr>
            <a:xfrm>
              <a:off x="2000232" y="4152816"/>
              <a:ext cx="1285884" cy="290849"/>
            </a:xfrm>
            <a:prstGeom prst="rect">
              <a:avLst/>
            </a:prstGeom>
            <a:gradFill>
              <a:gsLst>
                <a:gs pos="0">
                  <a:srgbClr val="CE3B37"/>
                </a:gs>
                <a:gs pos="100000">
                  <a:schemeClr val="bg1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好算法</a:t>
              </a: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671006" y="3718917"/>
              <a:ext cx="401589" cy="380508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9475" y="3808229"/>
              <a:ext cx="10723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算法分析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400256" y="1377692"/>
            <a:ext cx="1814602" cy="969016"/>
            <a:chOff x="6072198" y="214296"/>
            <a:chExt cx="1500198" cy="726762"/>
          </a:xfrm>
        </p:grpSpPr>
        <p:sp>
          <p:nvSpPr>
            <p:cNvPr id="18" name="TextBox 17"/>
            <p:cNvSpPr txBox="1"/>
            <p:nvPr/>
          </p:nvSpPr>
          <p:spPr>
            <a:xfrm>
              <a:off x="6286512" y="428610"/>
              <a:ext cx="128588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逻辑层面</a:t>
              </a: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6072198" y="214296"/>
              <a:ext cx="142876" cy="714380"/>
            </a:xfrm>
            <a:prstGeom prst="righ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00256" y="2657875"/>
            <a:ext cx="1814602" cy="2667019"/>
            <a:chOff x="6072198" y="1428742"/>
            <a:chExt cx="1500198" cy="2000264"/>
          </a:xfrm>
        </p:grpSpPr>
        <p:sp>
          <p:nvSpPr>
            <p:cNvPr id="26" name="TextBox 25"/>
            <p:cNvSpPr txBox="1"/>
            <p:nvPr/>
          </p:nvSpPr>
          <p:spPr>
            <a:xfrm>
              <a:off x="6286512" y="2273976"/>
              <a:ext cx="128588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实现层面</a:t>
              </a:r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6072198" y="1428742"/>
              <a:ext cx="180000" cy="2000264"/>
            </a:xfrm>
            <a:prstGeom prst="righ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400256" y="5661249"/>
            <a:ext cx="1728192" cy="952507"/>
            <a:chOff x="6072198" y="3857634"/>
            <a:chExt cx="1428760" cy="714380"/>
          </a:xfrm>
        </p:grpSpPr>
        <p:sp>
          <p:nvSpPr>
            <p:cNvPr id="29" name="TextBox 28"/>
            <p:cNvSpPr txBox="1"/>
            <p:nvPr/>
          </p:nvSpPr>
          <p:spPr>
            <a:xfrm>
              <a:off x="6215074" y="4042066"/>
              <a:ext cx="1285884" cy="51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分析层面</a:t>
              </a: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6072198" y="3857634"/>
              <a:ext cx="142876" cy="714380"/>
            </a:xfrm>
            <a:prstGeom prst="rightBrace">
              <a:avLst/>
            </a:prstGeom>
            <a:ln>
              <a:solidFill>
                <a:srgbClr val="F3980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149200" y="3419880"/>
            <a:ext cx="504000" cy="3040426"/>
            <a:chOff x="3392514" y="2000246"/>
            <a:chExt cx="504000" cy="2280319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392514" y="4278977"/>
              <a:ext cx="50400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10800000">
              <a:off x="3500430" y="2000246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cxnSpLocks/>
            </p:cNvCxnSpPr>
            <p:nvPr/>
          </p:nvCxnSpPr>
          <p:spPr>
            <a:xfrm>
              <a:off x="3858414" y="2001040"/>
              <a:ext cx="33520" cy="227793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816080" y="3710837"/>
            <a:ext cx="677108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设计好存储结构使算法更优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413A4E9-24C2-4048-BCF0-6F40126CED34}"/>
              </a:ext>
            </a:extLst>
          </p:cNvPr>
          <p:cNvCxnSpPr>
            <a:cxnSpLocks/>
          </p:cNvCxnSpPr>
          <p:nvPr/>
        </p:nvCxnSpPr>
        <p:spPr>
          <a:xfrm>
            <a:off x="0" y="5526878"/>
            <a:ext cx="12192000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3">
            <a:extLst>
              <a:ext uri="{FF2B5EF4-FFF2-40B4-BE49-F238E27FC236}">
                <a16:creationId xmlns:a16="http://schemas.microsoft.com/office/drawing/2014/main" id="{5E42FD29-736B-43A7-BFA7-CA585756BB5D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4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8CE2FC-4752-4532-8C27-3C7022A87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  <p:pic>
        <p:nvPicPr>
          <p:cNvPr id="48" name="图片 47" descr="乐高玩具&#10;&#10;低可信度描述已自动生成">
            <a:extLst>
              <a:ext uri="{FF2B5EF4-FFF2-40B4-BE49-F238E27FC236}">
                <a16:creationId xmlns:a16="http://schemas.microsoft.com/office/drawing/2014/main" id="{D1548B7E-3985-41CB-9508-6CC638AD1F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4802">
            <a:off x="8434185" y="2495390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650" y="1462654"/>
            <a:ext cx="9529886" cy="4667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描述一个集合的抽象数据类型</a:t>
            </a:r>
            <a:r>
              <a:rPr 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，其中所有元素为正整数，集合的基本运算包括：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 （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）由整数数组</a:t>
            </a:r>
            <a:r>
              <a:rPr lang="en-US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[0..</a:t>
            </a:r>
            <a:r>
              <a:rPr lang="en-US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-1]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创建一个集合。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 （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）输出一个集合的所有元素。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 （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）判断一个元素是否在一个集合中。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 （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）求两个集合的并集。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 （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）求两个集合的差集。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  （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）求两个集合的交集。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endParaRPr lang="zh-CN" altLang="en-US" sz="12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在此基础上设计集合的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顺序存储结构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实现各基本运算的算法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95440" y="220619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95440" y="220619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009E182-5F00-42CF-8816-D6B09DD44492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19D9DD-BB64-403C-B9C7-70064479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  <p:pic>
        <p:nvPicPr>
          <p:cNvPr id="3" name="图片 2" descr="图片包含 图标&#10;&#10;描述已自动生成">
            <a:extLst>
              <a:ext uri="{FF2B5EF4-FFF2-40B4-BE49-F238E27FC236}">
                <a16:creationId xmlns:a16="http://schemas.microsoft.com/office/drawing/2014/main" id="{11BF2A41-6FBF-4BE2-9173-EE98D10828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60296" y="3447103"/>
            <a:ext cx="3056919" cy="30043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58503" y="1491377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的描述如下：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367" y="1988840"/>
            <a:ext cx="9005122" cy="4694322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>
            <a:defPPr>
              <a:defRPr lang="zh-CN"/>
            </a:defPPr>
            <a:lvl1pPr algn="l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000"/>
              <a:t>ADT Set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en-US" sz="2000"/>
              <a:t>{  </a:t>
            </a:r>
            <a:r>
              <a:rPr lang="zh-CN" altLang="en-US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数据对象：</a:t>
            </a:r>
            <a:r>
              <a:rPr lang="en-US" sz="2000"/>
              <a:t>D={ di | 0≤i≤n</a:t>
            </a:r>
            <a:r>
              <a:rPr lang="zh-CN" altLang="en-US" sz="2000"/>
              <a:t>，</a:t>
            </a:r>
            <a:r>
              <a:rPr lang="en-US" sz="2000"/>
              <a:t>n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为一个正整数</a:t>
            </a:r>
            <a:r>
              <a:rPr lang="en-US" sz="2000"/>
              <a:t>}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数据关系：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无。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基本运算：</a:t>
            </a:r>
          </a:p>
          <a:p>
            <a:pPr>
              <a:lnSpc>
                <a:spcPct val="130000"/>
              </a:lnSpc>
            </a:pPr>
            <a:r>
              <a:rPr lang="en-US" sz="2000"/>
              <a:t>     createset( &amp;s</a:t>
            </a:r>
            <a:r>
              <a:rPr lang="zh-CN" altLang="en-US" sz="2000"/>
              <a:t>，</a:t>
            </a:r>
            <a:r>
              <a:rPr lang="en-US" sz="2000"/>
              <a:t>a</a:t>
            </a:r>
            <a:r>
              <a:rPr lang="zh-CN" altLang="en-US" sz="2000"/>
              <a:t>，</a:t>
            </a:r>
            <a:r>
              <a:rPr lang="en-US" sz="2000"/>
              <a:t>n)</a:t>
            </a:r>
            <a:r>
              <a:rPr lang="zh-CN" altLang="en-US" sz="2000"/>
              <a:t>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创建一个集合</a:t>
            </a:r>
            <a:r>
              <a:rPr lang="en-US" sz="200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en-US" sz="2000"/>
              <a:t>     dispset( s)</a:t>
            </a:r>
            <a:r>
              <a:rPr lang="zh-CN" altLang="en-US" sz="2000"/>
              <a:t>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输出集合</a:t>
            </a:r>
            <a:r>
              <a:rPr lang="en-US" sz="2000">
                <a:latin typeface="楷体" panose="02010609060101010101" pitchFamily="49" charset="-122"/>
                <a:ea typeface="楷体" panose="02010609060101010101" pitchFamily="49" charset="-122"/>
              </a:rPr>
              <a:t>s;</a:t>
            </a:r>
          </a:p>
          <a:p>
            <a:pPr>
              <a:lnSpc>
                <a:spcPct val="130000"/>
              </a:lnSpc>
            </a:pPr>
            <a:r>
              <a:rPr lang="nb-NO" sz="2000"/>
              <a:t>     inset(s，e)</a:t>
            </a:r>
            <a:r>
              <a:rPr lang="zh-CN" altLang="en-US" sz="2000"/>
              <a:t>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nb-NO" sz="200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是否在集合</a:t>
            </a:r>
            <a:r>
              <a:rPr lang="nb-NO" sz="200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lnSpc>
                <a:spcPct val="130000"/>
              </a:lnSpc>
            </a:pPr>
            <a:r>
              <a:rPr lang="en-US" sz="2000"/>
              <a:t>     void add(s1</a:t>
            </a:r>
            <a:r>
              <a:rPr lang="zh-CN" altLang="en-US" sz="2000"/>
              <a:t>，</a:t>
            </a:r>
            <a:r>
              <a:rPr lang="en-US" sz="2000"/>
              <a:t>s2</a:t>
            </a:r>
            <a:r>
              <a:rPr lang="zh-CN" altLang="en-US" sz="2000"/>
              <a:t>，</a:t>
            </a:r>
            <a:r>
              <a:rPr lang="en-US" sz="2000"/>
              <a:t>s3)</a:t>
            </a:r>
            <a:r>
              <a:rPr lang="zh-CN" altLang="en-US" sz="2000"/>
              <a:t>：</a:t>
            </a:r>
            <a:r>
              <a:rPr lang="en-US" sz="2000"/>
              <a:t>s3=s1∪s2;		  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求集合的并集</a:t>
            </a:r>
          </a:p>
          <a:p>
            <a:pPr>
              <a:lnSpc>
                <a:spcPct val="130000"/>
              </a:lnSpc>
            </a:pPr>
            <a:r>
              <a:rPr lang="en-US" sz="2000"/>
              <a:t>     void sub(s1</a:t>
            </a:r>
            <a:r>
              <a:rPr lang="zh-CN" altLang="en-US" sz="2000"/>
              <a:t>，</a:t>
            </a:r>
            <a:r>
              <a:rPr lang="en-US" sz="2000"/>
              <a:t>s2</a:t>
            </a:r>
            <a:r>
              <a:rPr lang="zh-CN" altLang="en-US" sz="2000"/>
              <a:t>，</a:t>
            </a:r>
            <a:r>
              <a:rPr lang="en-US" sz="2000"/>
              <a:t>s3)</a:t>
            </a:r>
            <a:r>
              <a:rPr lang="zh-CN" altLang="en-US" sz="2000"/>
              <a:t>：</a:t>
            </a:r>
            <a:r>
              <a:rPr lang="en-US" sz="2000"/>
              <a:t>s3=s1-s2;		  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求集合的差集</a:t>
            </a:r>
          </a:p>
          <a:p>
            <a:pPr>
              <a:lnSpc>
                <a:spcPct val="130000"/>
              </a:lnSpc>
            </a:pPr>
            <a:r>
              <a:rPr lang="en-US" sz="2000"/>
              <a:t>     void intersection(s1</a:t>
            </a:r>
            <a:r>
              <a:rPr lang="zh-CN" altLang="en-US" sz="2000"/>
              <a:t>，</a:t>
            </a:r>
            <a:r>
              <a:rPr lang="en-US" sz="2000"/>
              <a:t>s2</a:t>
            </a:r>
            <a:r>
              <a:rPr lang="zh-CN" altLang="en-US" sz="2000"/>
              <a:t>，</a:t>
            </a:r>
            <a:r>
              <a:rPr lang="en-US" sz="2000"/>
              <a:t>s3)</a:t>
            </a:r>
            <a:r>
              <a:rPr lang="zh-CN" altLang="en-US" sz="2000"/>
              <a:t>：</a:t>
            </a:r>
            <a:r>
              <a:rPr lang="en-US" sz="2000"/>
              <a:t>s3=s1∩s2; 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求集合的交集</a:t>
            </a:r>
          </a:p>
          <a:p>
            <a:pPr>
              <a:lnSpc>
                <a:spcPct val="130000"/>
              </a:lnSpc>
            </a:pPr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2D08BC23-6708-4842-84B6-F766DDB23A28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7A41A2-C6DC-4847-83ED-1B7848D4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6451495F-4081-407E-8DEE-2CCD192A80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4802">
            <a:off x="9464590" y="2544000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2206296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2206296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24034" y="1722269"/>
            <a:ext cx="52864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设计集合的顺序存储结构类型如下：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2" y="2649494"/>
            <a:ext cx="9108502" cy="2119834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	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集合结构体类型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data[MaxSize];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存放集合中的元素，其中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MaxSize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为常量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length;	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存放集合中实际元素个数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将集合结构体类型用一个新类型名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5386" y="5398069"/>
            <a:ext cx="224254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静态分配方式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3309918" y="4434650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3">
            <a:extLst>
              <a:ext uri="{FF2B5EF4-FFF2-40B4-BE49-F238E27FC236}">
                <a16:creationId xmlns:a16="http://schemas.microsoft.com/office/drawing/2014/main" id="{7F2D459C-9153-4B0B-A0F9-4B61B67D9B8E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7BFF56-7A0C-4273-9003-A611835D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  <p:pic>
        <p:nvPicPr>
          <p:cNvPr id="15" name="图片 14" descr="乐高玩具&#10;&#10;低可信度描述已自动生成">
            <a:extLst>
              <a:ext uri="{FF2B5EF4-FFF2-40B4-BE49-F238E27FC236}">
                <a16:creationId xmlns:a16="http://schemas.microsoft.com/office/drawing/2014/main" id="{022DF573-B31C-4EFC-BB8E-143D692CEB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8653">
            <a:off x="8472544" y="1242695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1055508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98782" y="1464899"/>
            <a:ext cx="921702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类型的变量存储一个集合。对应的基本运算算法设计如下：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1664" y="2276872"/>
            <a:ext cx="6143668" cy="4328259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>
            <a:defPPr>
              <a:defRPr lang="zh-CN"/>
            </a:defPPr>
            <a:lvl1pPr algn="l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nb-NO" sz="2000">
                <a:solidFill>
                  <a:srgbClr val="F39801"/>
                </a:solidFill>
              </a:rPr>
              <a:t>void createset(</a:t>
            </a:r>
            <a:r>
              <a:rPr lang="nb-NO" sz="2000">
                <a:solidFill>
                  <a:srgbClr val="CE3B37"/>
                </a:solidFill>
              </a:rPr>
              <a:t>Set </a:t>
            </a:r>
            <a:r>
              <a:rPr lang="nb-NO" sz="2000">
                <a:solidFill>
                  <a:srgbClr val="F39801"/>
                </a:solidFill>
              </a:rPr>
              <a:t>&amp;s，int a[]，int n)</a:t>
            </a:r>
            <a:r>
              <a:rPr lang="nb-NO" sz="2000"/>
              <a:t>	  </a:t>
            </a:r>
            <a:r>
              <a:rPr lang="nb-NO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创建一个集合</a:t>
            </a:r>
          </a:p>
          <a:p>
            <a:pPr>
              <a:lnSpc>
                <a:spcPct val="100000"/>
              </a:lnSpc>
            </a:pPr>
            <a:r>
              <a:rPr lang="nb-NO" sz="2000"/>
              <a:t>{  int i;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nb-NO" sz="2000"/>
              <a:t>   for (i=0;i&lt;n;i++)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nb-NO" sz="2000"/>
              <a:t>      s.data[i]=a[i];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nb-NO" sz="2000"/>
              <a:t>   s.length=n;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nb-NO" sz="2000"/>
              <a:t>}</a:t>
            </a:r>
          </a:p>
          <a:p>
            <a:pPr>
              <a:lnSpc>
                <a:spcPct val="100000"/>
              </a:lnSpc>
            </a:pPr>
            <a:r>
              <a:rPr lang="nb-NO" sz="2000">
                <a:solidFill>
                  <a:srgbClr val="F39801"/>
                </a:solidFill>
              </a:rPr>
              <a:t>void dispset(</a:t>
            </a:r>
            <a:r>
              <a:rPr lang="nb-NO" sz="2000">
                <a:solidFill>
                  <a:srgbClr val="CE3B37"/>
                </a:solidFill>
              </a:rPr>
              <a:t>Set </a:t>
            </a:r>
            <a:r>
              <a:rPr lang="nb-NO" sz="2000">
                <a:solidFill>
                  <a:srgbClr val="F39801"/>
                </a:solidFill>
              </a:rPr>
              <a:t>s)	</a:t>
            </a:r>
            <a:r>
              <a:rPr lang="nb-NO" sz="2000"/>
              <a:t>	</a:t>
            </a:r>
            <a:r>
              <a:rPr lang="nb-NO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输出一个集合</a:t>
            </a:r>
          </a:p>
          <a:p>
            <a:pPr>
              <a:lnSpc>
                <a:spcPct val="100000"/>
              </a:lnSpc>
            </a:pPr>
            <a:r>
              <a:rPr lang="nb-NO" sz="2000"/>
              <a:t>{  int i;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nb-NO" sz="2000"/>
              <a:t>   for (i=0;i&lt;s.length;i++)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nb-NO" sz="2000"/>
              <a:t>      printf("%d "，s.data[i]);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nb-NO" sz="2000"/>
              <a:t>   printf("\n");</a:t>
            </a:r>
            <a:endParaRPr lang="zh-CN" altLang="en-US" sz="2000"/>
          </a:p>
          <a:p>
            <a:pPr>
              <a:lnSpc>
                <a:spcPct val="100000"/>
              </a:lnSpc>
            </a:pPr>
            <a:r>
              <a:rPr lang="nb-NO" sz="2000"/>
              <a:t>}</a:t>
            </a:r>
            <a:endParaRPr lang="zh-CN" altLang="en-US" sz="200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42ED646-3A8C-431D-B866-CB043209695D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C05EDE-261F-466E-B6AA-9048D57A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F9AC1A02-8342-4DC8-B126-985E601500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8653">
            <a:off x="8472544" y="1242695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7488" y="2420888"/>
            <a:ext cx="6492499" cy="2886134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>
            <a:defPPr>
              <a:defRPr lang="zh-CN"/>
            </a:defPPr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nb-NO" sz="2000"/>
              <a:t>bool inset(</a:t>
            </a:r>
            <a:r>
              <a:rPr lang="nb-NO" sz="2000">
                <a:solidFill>
                  <a:srgbClr val="CE3B37"/>
                </a:solidFill>
              </a:rPr>
              <a:t>Set </a:t>
            </a:r>
            <a:r>
              <a:rPr lang="nb-NO" sz="2000"/>
              <a:t>s，int e)  </a:t>
            </a:r>
            <a:r>
              <a:rPr lang="nb-NO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nb-NO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是否在集合</a:t>
            </a:r>
            <a:r>
              <a:rPr lang="nb-NO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r>
              <a:rPr lang="nb-NO" sz="2000">
                <a:solidFill>
                  <a:schemeClr val="tx1"/>
                </a:solidFill>
              </a:rPr>
              <a:t>{  int i;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nb-NO" sz="2000">
                <a:solidFill>
                  <a:schemeClr val="tx1"/>
                </a:solidFill>
              </a:rPr>
              <a:t>   for (i=0;i&lt;s.length;i++)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 if (s.data[i]==e)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	 return true;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return false;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D62EADB-E5A7-4B66-8A8E-CFFB1B0A8EF8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D7E128-EDC7-4ADC-96BC-4868E236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  <p:pic>
        <p:nvPicPr>
          <p:cNvPr id="4" name="图片 3" descr="乐高玩具&#10;&#10;中度可信度描述已自动生成">
            <a:extLst>
              <a:ext uri="{FF2B5EF4-FFF2-40B4-BE49-F238E27FC236}">
                <a16:creationId xmlns:a16="http://schemas.microsoft.com/office/drawing/2014/main" id="{6C0D5C65-44BA-4F37-AB6F-246504438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12" y="610934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9001" y="1772816"/>
            <a:ext cx="9577312" cy="4694322"/>
          </a:xfrm>
          <a:prstGeom prst="rect">
            <a:avLst/>
          </a:prstGeom>
          <a:solidFill>
            <a:schemeClr val="bg1"/>
          </a:solidFill>
          <a:ln w="28575">
            <a:solidFill>
              <a:srgbClr val="F3980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>
            <a:defPPr>
              <a:defRPr lang="zh-CN"/>
            </a:defPPr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rgbClr val="F3980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000"/>
              <a:t>void add(</a:t>
            </a:r>
            <a:r>
              <a:rPr lang="en-US" sz="2000">
                <a:solidFill>
                  <a:srgbClr val="CE3B37"/>
                </a:solidFill>
              </a:rPr>
              <a:t>Set </a:t>
            </a:r>
            <a:r>
              <a:rPr lang="en-US" sz="2000"/>
              <a:t>s1，</a:t>
            </a:r>
            <a:r>
              <a:rPr lang="en-US" sz="2000">
                <a:solidFill>
                  <a:srgbClr val="CE3B37"/>
                </a:solidFill>
              </a:rPr>
              <a:t>Set </a:t>
            </a:r>
            <a:r>
              <a:rPr lang="en-US" sz="2000"/>
              <a:t>s2，</a:t>
            </a:r>
            <a:r>
              <a:rPr lang="en-US" sz="2000">
                <a:solidFill>
                  <a:srgbClr val="CE3B37"/>
                </a:solidFill>
              </a:rPr>
              <a:t>Set </a:t>
            </a:r>
            <a:r>
              <a:rPr lang="en-US" sz="2000"/>
              <a:t>&amp;s3)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求集合的并集</a:t>
            </a: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{  int i;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for (i=0;i&lt;s1.length;i++)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将集合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的所有元素复制到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s3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   s3.data[i]=s1.data[i];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s3.length=s1.length;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for (i=0;i&lt;s2.length;i++)	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中不在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中出现的元素复制到</a:t>
            </a:r>
            <a:r>
              <a:rPr 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s3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   if (!inset(s1，s2.data[i]))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   {  s3.data[s3.length]=s2.data[i];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	  s3.length++;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      }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/>
                </a:solidFill>
              </a:rPr>
              <a:t>}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6339F43-1B5C-433B-BC70-FC3E45E6E787}"/>
              </a:ext>
            </a:extLst>
          </p:cNvPr>
          <p:cNvSpPr txBox="1"/>
          <p:nvPr/>
        </p:nvSpPr>
        <p:spPr>
          <a:xfrm>
            <a:off x="1055688" y="116632"/>
            <a:ext cx="2237700" cy="494302"/>
          </a:xfrm>
          <a:prstGeom prst="rect">
            <a:avLst/>
          </a:prstGeom>
          <a:solidFill>
            <a:srgbClr val="F19903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zh-CN" altLang="en-US" sz="32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653C4E-26EA-4962-9679-7FFBCA028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7603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1.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从数据结构角度求解问题的过程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9562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9123</TotalTime>
  <Words>1565</Words>
  <Application>Microsoft Office PowerPoint</Application>
  <PresentationFormat>宽屏</PresentationFormat>
  <Paragraphs>193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楷体</vt:lpstr>
      <vt:lpstr>思源黑体 CN Heavy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1220</cp:revision>
  <dcterms:created xsi:type="dcterms:W3CDTF">2004-03-31T23:50:14Z</dcterms:created>
  <dcterms:modified xsi:type="dcterms:W3CDTF">2022-06-23T13:35:31Z</dcterms:modified>
</cp:coreProperties>
</file>