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3"/>
    <p:sldId id="339" r:id="rId4"/>
    <p:sldId id="328" r:id="rId5"/>
    <p:sldId id="258" r:id="rId6"/>
    <p:sldId id="329" r:id="rId7"/>
    <p:sldId id="331" r:id="rId8"/>
    <p:sldId id="337" r:id="rId9"/>
    <p:sldId id="333" r:id="rId10"/>
    <p:sldId id="338" r:id="rId11"/>
    <p:sldId id="334" r:id="rId12"/>
    <p:sldId id="336" r:id="rId13"/>
    <p:sldId id="335" r:id="rId14"/>
    <p:sldId id="332" r:id="rId15"/>
    <p:sldId id="306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</p:sldIdLst>
  <p:sldSz cx="12192000" cy="6858000"/>
  <p:notesSz cx="6858000" cy="9144000"/>
  <p:custDataLst>
    <p:tags r:id="rId62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03"/>
    <a:srgbClr val="0000FF"/>
    <a:srgbClr val="9900FF"/>
    <a:srgbClr val="FF00FF"/>
    <a:srgbClr val="006666"/>
    <a:srgbClr val="3333CC"/>
    <a:srgbClr val="000099"/>
    <a:srgbClr val="B2B2B2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17" autoAdjust="0"/>
  </p:normalViewPr>
  <p:slideViewPr>
    <p:cSldViewPr>
      <p:cViewPr>
        <p:scale>
          <a:sx n="66" d="100"/>
          <a:sy n="66" d="100"/>
        </p:scale>
        <p:origin x="792" y="36"/>
      </p:cViewPr>
      <p:guideLst>
        <p:guide orient="horz" pos="20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3CE2-C1EE-416E-8D3A-48D2E8C99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3CE2-C1EE-416E-8D3A-48D2E8C99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</a:fld>
            <a:r>
              <a:rPr lang="en-US" altLang="zh-CN"/>
              <a:t>/54</a:t>
            </a:r>
            <a:endParaRPr lang="en-US" altLang="zh-CN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3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pic>
        <p:nvPicPr>
          <p:cNvPr id="10" name="图片 9" descr="卡通人物&#10;&#10;低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2712" y="3600400"/>
            <a:ext cx="3429000" cy="3429000"/>
          </a:xfrm>
          <a:prstGeom prst="rect">
            <a:avLst/>
          </a:prstGeom>
        </p:spPr>
      </p:pic>
      <p:pic>
        <p:nvPicPr>
          <p:cNvPr id="14" name="图片 13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76" y="873253"/>
            <a:ext cx="3429000" cy="3063874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  <p:pic>
        <p:nvPicPr>
          <p:cNvPr id="8" name="图片 7" descr="卡通人物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4" y="1372839"/>
            <a:ext cx="4902399" cy="4902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76" y="945632"/>
            <a:ext cx="3429000" cy="3429000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4664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  <p:pic>
        <p:nvPicPr>
          <p:cNvPr id="8" name="图片 7" descr="卡通人物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400" y="945632"/>
            <a:ext cx="2641353" cy="2641353"/>
          </a:xfrm>
          <a:prstGeom prst="rect">
            <a:avLst/>
          </a:prstGeom>
        </p:spPr>
      </p:pic>
      <p:pic>
        <p:nvPicPr>
          <p:cNvPr id="10" name="图片 9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736" y="3429000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 rot="19463649">
            <a:off x="-19657" y="47126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 rot="19463649">
            <a:off x="7674601" y="402856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 rot="19463649">
            <a:off x="3556664" y="57156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 rot="19463649">
            <a:off x="8505349" y="205775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 rot="19463649">
            <a:off x="3556663" y="418830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9463649">
            <a:off x="8250667" y="43816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463649">
            <a:off x="183544" y="476436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 rot="19463649">
            <a:off x="3128632" y="37309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9463649">
            <a:off x="4242847" y="1897339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 rot="19463649">
            <a:off x="363377" y="245412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 rot="19463649">
            <a:off x="8442687" y="571763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85000"/>
                  </a:schemeClr>
                </a:solidFill>
              </a:rPr>
              <a:t>KYOSEN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</a:fld>
            <a:r>
              <a:rPr lang="en-US" altLang="zh-CN"/>
              <a:t>/54</a:t>
            </a:r>
            <a:endParaRPr lang="en-US" altLang="zh-CN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3" y="-99392"/>
            <a:ext cx="3521804" cy="9730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8"/>
          <a:stretch>
            <a:fillRect/>
          </a:stretch>
        </p:blipFill>
        <p:spPr>
          <a:xfrm>
            <a:off x="2" y="6021291"/>
            <a:ext cx="960105" cy="973017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43" y="-99392"/>
            <a:ext cx="3521804" cy="973017"/>
          </a:xfrm>
          <a:prstGeom prst="rect">
            <a:avLst/>
          </a:prstGeom>
        </p:spPr>
      </p:pic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0256" y="6325236"/>
            <a:ext cx="28448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</a:fld>
            <a:r>
              <a:rPr lang="en-US" altLang="zh-CN" dirty="0"/>
              <a:t>/54   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/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99392"/>
            <a:ext cx="2641353" cy="973017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20336" y="6356353"/>
            <a:ext cx="2844800" cy="365125"/>
          </a:xfrm>
        </p:spPr>
        <p:txBody>
          <a:bodyPr/>
          <a:lstStyle/>
          <a:p>
            <a:fld id="{6F2E09B0-98FD-4F1A-BF9E-F4A28845FA60}" type="slidenum">
              <a:rPr lang="en-US" altLang="zh-CN" smtClean="0"/>
            </a:fld>
            <a:r>
              <a:rPr lang="en-US" altLang="zh-CN" dirty="0"/>
              <a:t>/55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pic>
        <p:nvPicPr>
          <p:cNvPr id="8" name="图片 7" descr="图片包含 图标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517014"/>
            <a:ext cx="2261712" cy="2222839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46" y="2739853"/>
            <a:ext cx="4392860" cy="4392860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卡通人物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28" y="3463280"/>
            <a:ext cx="3429000" cy="342900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  <p:pic>
        <p:nvPicPr>
          <p:cNvPr id="14" name="图片 13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6" y="3527601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pic>
        <p:nvPicPr>
          <p:cNvPr id="8" name="图片 7" descr="图标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728" y="-812675"/>
            <a:ext cx="5149279" cy="4766741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81" y="2204864"/>
            <a:ext cx="3429000" cy="3429000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28" y="3705994"/>
            <a:ext cx="3429000" cy="3429000"/>
          </a:xfrm>
          <a:prstGeom prst="rect">
            <a:avLst/>
          </a:prstGeom>
        </p:spPr>
      </p:pic>
      <p:pic>
        <p:nvPicPr>
          <p:cNvPr id="14" name="图片 13" descr="乐高玩具&#10;&#10;中度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994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-99392"/>
            <a:ext cx="2641353" cy="973017"/>
          </a:xfrm>
          <a:prstGeom prst="rect">
            <a:avLst/>
          </a:prstGeom>
        </p:spPr>
      </p:pic>
      <p:pic>
        <p:nvPicPr>
          <p:cNvPr id="8" name="图片 7" descr="图片包含 游戏机&#10;&#10;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720" y="3933056"/>
            <a:ext cx="2924943" cy="2924943"/>
          </a:xfrm>
          <a:prstGeom prst="rect">
            <a:avLst/>
          </a:prstGeom>
        </p:spPr>
      </p:pic>
      <p:pic>
        <p:nvPicPr>
          <p:cNvPr id="9" name="图片 8" descr="卡通人物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28" y="3573016"/>
            <a:ext cx="3429000" cy="3429000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904832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r>
              <a:rPr lang="en-US" altLang="zh-CN" dirty="0"/>
              <a:t>/43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GIF"/><Relationship Id="rId1" Type="http://schemas.openxmlformats.org/officeDocument/2006/relationships/image" Target="../media/image2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GIF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22.GI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3.GIF"/><Relationship Id="rId1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 descr="文本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7603670"/>
            <a:ext cx="5143500" cy="51435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79576" y="1226344"/>
            <a:ext cx="74888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数据结构教程</a:t>
            </a:r>
            <a:endParaRPr lang="zh-CN" altLang="en-US" sz="800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30" y="-36192"/>
            <a:ext cx="1061720" cy="315011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304155" y="2348865"/>
            <a:ext cx="407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微课视频</a:t>
            </a:r>
            <a:r>
              <a:rPr lang="en-US" altLang="zh-CN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题库版</a:t>
            </a:r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3053" y="2765107"/>
            <a:ext cx="124177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李春葆  主编</a:t>
            </a:r>
            <a:endParaRPr lang="zh-CN" altLang="en-US" sz="15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乐高玩具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87" y="3449027"/>
            <a:ext cx="4396099" cy="324117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63751" y="3359120"/>
            <a:ext cx="43204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外排序</a:t>
            </a:r>
            <a:endParaRPr lang="zh-CN" altLang="en-US" sz="48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78086" y="2780928"/>
            <a:ext cx="194964" cy="194964"/>
          </a:xfrm>
          <a:prstGeom prst="don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40704" y="5592394"/>
            <a:ext cx="1889956" cy="1287508"/>
            <a:chOff x="-235082" y="5592394"/>
            <a:chExt cx="1889956" cy="1287508"/>
          </a:xfrm>
        </p:grpSpPr>
        <p:sp>
          <p:nvSpPr>
            <p:cNvPr id="4" name="矩形 3"/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235082" y="6627172"/>
              <a:ext cx="1889956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圆角矩形 2"/>
          <p:cNvSpPr/>
          <p:nvPr/>
        </p:nvSpPr>
        <p:spPr bwMode="auto">
          <a:xfrm>
            <a:off x="-6671313" y="2500306"/>
            <a:ext cx="5929354" cy="221457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81620" y="2671700"/>
            <a:ext cx="71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024430" y="171448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3238480" y="250030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4167174" y="200024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3322" y="2143116"/>
            <a:ext cx="30718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abc34.dat</a:t>
            </a:r>
            <a:r>
              <a:rPr lang="zh-CN" altLang="en-US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67504" y="221455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8282" y="1357301"/>
            <a:ext cx="2643206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95472" y="3429000"/>
            <a:ext cx="7786742" cy="1041722"/>
            <a:chOff x="571472" y="2786058"/>
            <a:chExt cx="7786742" cy="1041722"/>
          </a:xfrm>
        </p:grpSpPr>
        <p:sp>
          <p:nvSpPr>
            <p:cNvPr id="10" name="TextBox 9"/>
            <p:cNvSpPr txBox="1"/>
            <p:nvPr/>
          </p:nvSpPr>
          <p:spPr>
            <a:xfrm>
              <a:off x="571472" y="3429000"/>
              <a:ext cx="778674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abc3.dat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abc4.dat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abc34.dat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2786058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18"/>
          <p:cNvSpPr txBox="1"/>
          <p:nvPr/>
        </p:nvSpPr>
        <p:spPr>
          <a:xfrm>
            <a:off x="-3822014" y="1228845"/>
            <a:ext cx="3500462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abc34.dat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38678" y="3086232"/>
            <a:ext cx="71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381488" y="208610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2595538" y="287191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abc12.dat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abc34.dat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3524232" y="237185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6066" y="2443293"/>
            <a:ext cx="3857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abc1234.dat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5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024562" y="258616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8282" y="1228847"/>
            <a:ext cx="3500462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abc34.dat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24034" y="3717032"/>
            <a:ext cx="8143932" cy="1041722"/>
            <a:chOff x="500034" y="3273982"/>
            <a:chExt cx="8143932" cy="1041722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3916924"/>
              <a:ext cx="81439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abc34.dat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abc1234.dat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3857620" y="3273982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18"/>
          <p:cNvSpPr txBox="1"/>
          <p:nvPr/>
        </p:nvSpPr>
        <p:spPr>
          <a:xfrm>
            <a:off x="1666844" y="-762667"/>
            <a:ext cx="5143536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abc1234.dat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81620" y="2671700"/>
            <a:ext cx="71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024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3238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abc1234.dat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4167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3322" y="2000243"/>
            <a:ext cx="285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5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67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6844" y="857235"/>
            <a:ext cx="5143536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abc1234.dat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24034" y="3345420"/>
            <a:ext cx="7858180" cy="1041722"/>
            <a:chOff x="500034" y="3345420"/>
            <a:chExt cx="7858180" cy="1041722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3988362"/>
              <a:ext cx="78581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abc1234.dat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abc5.dat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3345420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41"/>
          <p:cNvSpPr txBox="1"/>
          <p:nvPr/>
        </p:nvSpPr>
        <p:spPr>
          <a:xfrm>
            <a:off x="-5868590" y="4857760"/>
            <a:ext cx="2500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归并过程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的性能：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TextBox 42"/>
          <p:cNvSpPr txBox="1"/>
          <p:nvPr/>
        </p:nvSpPr>
        <p:spPr>
          <a:xfrm>
            <a:off x="-5797152" y="5357826"/>
            <a:ext cx="5357850" cy="11029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记录读写次数。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内存中归并时需要关键字比较次数。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20" y="188640"/>
            <a:ext cx="40005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归并过程对应的归并树</a:t>
            </a:r>
            <a:endParaRPr kumimoji="1"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24169" y="785794"/>
            <a:ext cx="7643835" cy="4071966"/>
            <a:chOff x="642910" y="785794"/>
            <a:chExt cx="7716633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370249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abc1.dat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385217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abc2.dat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4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329427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abc3.dat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344395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abc4.dat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4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abc34.dat</a:t>
              </a:r>
              <a:endPara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827452" cy="34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abc1234.dat</a:t>
              </a:r>
              <a:endPara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340312" cy="34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abc.dat</a:t>
              </a:r>
              <a:endPara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7208" y="785794"/>
              <a:ext cx="1442335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abc5.dat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95472" y="4857760"/>
            <a:ext cx="2500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归并过程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的性能：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6910" y="5357826"/>
            <a:ext cx="5357850" cy="11029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记录读写次数。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内存中归并时需要关键字比较次数。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523968" y="2071681"/>
            <a:ext cx="2143140" cy="1353614"/>
            <a:chOff x="-32" y="2071678"/>
            <a:chExt cx="2143140" cy="1353614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abc1.dat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中每个记录读一次写一次（写入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abc12.dat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024034" y="1700808"/>
            <a:ext cx="4786346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外存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设备大体上可分为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两类：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2596" y="1129301"/>
            <a:ext cx="6072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外排序方法与各种外存设备的特征有关。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6910" y="2558064"/>
            <a:ext cx="4000528" cy="124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顺序存取设备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，例如磁带。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直接存取设备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，例如磁盘。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confont-11699-2057533"/>
          <p:cNvSpPr/>
          <p:nvPr/>
        </p:nvSpPr>
        <p:spPr>
          <a:xfrm>
            <a:off x="7824192" y="4370194"/>
            <a:ext cx="1875012" cy="1974686"/>
          </a:xfrm>
          <a:custGeom>
            <a:avLst/>
            <a:gdLst>
              <a:gd name="T0" fmla="*/ 3868 w 10148"/>
              <a:gd name="T1" fmla="*/ 8708 h 10221"/>
              <a:gd name="T2" fmla="*/ 3171 w 10148"/>
              <a:gd name="T3" fmla="*/ 9165 h 10221"/>
              <a:gd name="T4" fmla="*/ 5069 w 10148"/>
              <a:gd name="T5" fmla="*/ 10221 h 10221"/>
              <a:gd name="T6" fmla="*/ 6930 w 10148"/>
              <a:gd name="T7" fmla="*/ 9103 h 10221"/>
              <a:gd name="T8" fmla="*/ 4357 w 10148"/>
              <a:gd name="T9" fmla="*/ 7954 h 10221"/>
              <a:gd name="T10" fmla="*/ 3530 w 10148"/>
              <a:gd name="T11" fmla="*/ 7335 h 10221"/>
              <a:gd name="T12" fmla="*/ 790 w 10148"/>
              <a:gd name="T13" fmla="*/ 7652 h 10221"/>
              <a:gd name="T14" fmla="*/ 1102 w 10148"/>
              <a:gd name="T15" fmla="*/ 8396 h 10221"/>
              <a:gd name="T16" fmla="*/ 2849 w 10148"/>
              <a:gd name="T17" fmla="*/ 8801 h 10221"/>
              <a:gd name="T18" fmla="*/ 10132 w 10148"/>
              <a:gd name="T19" fmla="*/ 6150 h 10221"/>
              <a:gd name="T20" fmla="*/ 8983 w 10148"/>
              <a:gd name="T21" fmla="*/ 4611 h 10221"/>
              <a:gd name="T22" fmla="*/ 8068 w 10148"/>
              <a:gd name="T23" fmla="*/ 4247 h 10221"/>
              <a:gd name="T24" fmla="*/ 8396 w 10148"/>
              <a:gd name="T25" fmla="*/ 6576 h 10221"/>
              <a:gd name="T26" fmla="*/ 9940 w 10148"/>
              <a:gd name="T27" fmla="*/ 7372 h 10221"/>
              <a:gd name="T28" fmla="*/ 1170 w 10148"/>
              <a:gd name="T29" fmla="*/ 4211 h 10221"/>
              <a:gd name="T30" fmla="*/ 2131 w 10148"/>
              <a:gd name="T31" fmla="*/ 1492 h 10221"/>
              <a:gd name="T32" fmla="*/ 63 w 10148"/>
              <a:gd name="T33" fmla="*/ 3649 h 10221"/>
              <a:gd name="T34" fmla="*/ 6753 w 10148"/>
              <a:gd name="T35" fmla="*/ 7211 h 10221"/>
              <a:gd name="T36" fmla="*/ 6098 w 10148"/>
              <a:gd name="T37" fmla="*/ 7580 h 10221"/>
              <a:gd name="T38" fmla="*/ 6857 w 10148"/>
              <a:gd name="T39" fmla="*/ 8536 h 10221"/>
              <a:gd name="T40" fmla="*/ 8833 w 10148"/>
              <a:gd name="T41" fmla="*/ 8417 h 10221"/>
              <a:gd name="T42" fmla="*/ 8843 w 10148"/>
              <a:gd name="T43" fmla="*/ 7263 h 10221"/>
              <a:gd name="T44" fmla="*/ 2080 w 10148"/>
              <a:gd name="T45" fmla="*/ 4247 h 10221"/>
              <a:gd name="T46" fmla="*/ 16 w 10148"/>
              <a:gd name="T47" fmla="*/ 6415 h 10221"/>
              <a:gd name="T48" fmla="*/ 2048 w 10148"/>
              <a:gd name="T49" fmla="*/ 6291 h 10221"/>
              <a:gd name="T50" fmla="*/ 6566 w 10148"/>
              <a:gd name="T51" fmla="*/ 2854 h 10221"/>
              <a:gd name="T52" fmla="*/ 6914 w 10148"/>
              <a:gd name="T53" fmla="*/ 728 h 10221"/>
              <a:gd name="T54" fmla="*/ 5786 w 10148"/>
              <a:gd name="T55" fmla="*/ 109 h 10221"/>
              <a:gd name="T56" fmla="*/ 5287 w 10148"/>
              <a:gd name="T57" fmla="*/ 962 h 10221"/>
              <a:gd name="T58" fmla="*/ 6384 w 10148"/>
              <a:gd name="T59" fmla="*/ 3140 h 10221"/>
              <a:gd name="T60" fmla="*/ 5459 w 10148"/>
              <a:gd name="T61" fmla="*/ 2776 h 10221"/>
              <a:gd name="T62" fmla="*/ 5791 w 10148"/>
              <a:gd name="T63" fmla="*/ 5105 h 10221"/>
              <a:gd name="T64" fmla="*/ 7330 w 10148"/>
              <a:gd name="T65" fmla="*/ 5895 h 10221"/>
              <a:gd name="T66" fmla="*/ 7294 w 10148"/>
              <a:gd name="T67" fmla="*/ 3774 h 10221"/>
              <a:gd name="T68" fmla="*/ 9176 w 10148"/>
              <a:gd name="T69" fmla="*/ 4320 h 10221"/>
              <a:gd name="T70" fmla="*/ 9519 w 10148"/>
              <a:gd name="T71" fmla="*/ 2194 h 10221"/>
              <a:gd name="T72" fmla="*/ 8396 w 10148"/>
              <a:gd name="T73" fmla="*/ 1575 h 10221"/>
              <a:gd name="T74" fmla="*/ 7897 w 10148"/>
              <a:gd name="T75" fmla="*/ 2428 h 10221"/>
              <a:gd name="T76" fmla="*/ 3728 w 10148"/>
              <a:gd name="T77" fmla="*/ 5495 h 10221"/>
              <a:gd name="T78" fmla="*/ 4689 w 10148"/>
              <a:gd name="T79" fmla="*/ 2781 h 10221"/>
              <a:gd name="T80" fmla="*/ 2625 w 10148"/>
              <a:gd name="T81" fmla="*/ 4949 h 10221"/>
              <a:gd name="T82" fmla="*/ 3151 w 10148"/>
              <a:gd name="T83" fmla="*/ 6556 h 10221"/>
              <a:gd name="T84" fmla="*/ 5511 w 10148"/>
              <a:gd name="T85" fmla="*/ 7424 h 10221"/>
              <a:gd name="T86" fmla="*/ 6982 w 10148"/>
              <a:gd name="T87" fmla="*/ 6436 h 10221"/>
              <a:gd name="T88" fmla="*/ 6426 w 10148"/>
              <a:gd name="T89" fmla="*/ 6051 h 10221"/>
              <a:gd name="T90" fmla="*/ 4575 w 10148"/>
              <a:gd name="T91" fmla="*/ 5677 h 10221"/>
              <a:gd name="T92" fmla="*/ 3639 w 10148"/>
              <a:gd name="T93" fmla="*/ 6160 h 10221"/>
              <a:gd name="T94" fmla="*/ 2677 w 10148"/>
              <a:gd name="T95" fmla="*/ 2184 h 10221"/>
              <a:gd name="T96" fmla="*/ 3982 w 10148"/>
              <a:gd name="T97" fmla="*/ 2625 h 10221"/>
              <a:gd name="T98" fmla="*/ 4840 w 10148"/>
              <a:gd name="T99" fmla="*/ 286 h 10221"/>
              <a:gd name="T100" fmla="*/ 3910 w 10148"/>
              <a:gd name="T101" fmla="*/ 328 h 10221"/>
              <a:gd name="T102" fmla="*/ 2677 w 10148"/>
              <a:gd name="T103" fmla="*/ 2184 h 10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148" h="10221">
                <a:moveTo>
                  <a:pt x="4965" y="8256"/>
                </a:moveTo>
                <a:cubicBezTo>
                  <a:pt x="4851" y="8271"/>
                  <a:pt x="4705" y="8313"/>
                  <a:pt x="4533" y="8385"/>
                </a:cubicBezTo>
                <a:cubicBezTo>
                  <a:pt x="4384" y="8448"/>
                  <a:pt x="4236" y="8515"/>
                  <a:pt x="4091" y="8588"/>
                </a:cubicBezTo>
                <a:lnTo>
                  <a:pt x="3909" y="8682"/>
                </a:lnTo>
                <a:cubicBezTo>
                  <a:pt x="3898" y="8693"/>
                  <a:pt x="3883" y="8702"/>
                  <a:pt x="3868" y="8708"/>
                </a:cubicBezTo>
                <a:cubicBezTo>
                  <a:pt x="3831" y="8727"/>
                  <a:pt x="3794" y="8748"/>
                  <a:pt x="3759" y="8770"/>
                </a:cubicBezTo>
                <a:lnTo>
                  <a:pt x="3603" y="8864"/>
                </a:lnTo>
                <a:cubicBezTo>
                  <a:pt x="3551" y="8895"/>
                  <a:pt x="3499" y="8926"/>
                  <a:pt x="3436" y="8963"/>
                </a:cubicBezTo>
                <a:cubicBezTo>
                  <a:pt x="3382" y="8994"/>
                  <a:pt x="3330" y="9029"/>
                  <a:pt x="3280" y="9067"/>
                </a:cubicBezTo>
                <a:cubicBezTo>
                  <a:pt x="3241" y="9095"/>
                  <a:pt x="3204" y="9129"/>
                  <a:pt x="3171" y="9165"/>
                </a:cubicBezTo>
                <a:cubicBezTo>
                  <a:pt x="3145" y="9196"/>
                  <a:pt x="3124" y="9228"/>
                  <a:pt x="3124" y="9248"/>
                </a:cubicBezTo>
                <a:cubicBezTo>
                  <a:pt x="3124" y="9295"/>
                  <a:pt x="3192" y="9363"/>
                  <a:pt x="3332" y="9456"/>
                </a:cubicBezTo>
                <a:cubicBezTo>
                  <a:pt x="3468" y="9545"/>
                  <a:pt x="3608" y="9628"/>
                  <a:pt x="3748" y="9706"/>
                </a:cubicBezTo>
                <a:cubicBezTo>
                  <a:pt x="3889" y="9779"/>
                  <a:pt x="3956" y="9815"/>
                  <a:pt x="3956" y="9805"/>
                </a:cubicBezTo>
                <a:cubicBezTo>
                  <a:pt x="4497" y="10080"/>
                  <a:pt x="4866" y="10221"/>
                  <a:pt x="5069" y="10221"/>
                </a:cubicBezTo>
                <a:cubicBezTo>
                  <a:pt x="5162" y="10221"/>
                  <a:pt x="5297" y="10184"/>
                  <a:pt x="5480" y="10117"/>
                </a:cubicBezTo>
                <a:cubicBezTo>
                  <a:pt x="5643" y="10052"/>
                  <a:pt x="5804" y="9982"/>
                  <a:pt x="5963" y="9909"/>
                </a:cubicBezTo>
                <a:lnTo>
                  <a:pt x="6166" y="9810"/>
                </a:lnTo>
                <a:cubicBezTo>
                  <a:pt x="6644" y="9581"/>
                  <a:pt x="6920" y="9399"/>
                  <a:pt x="6998" y="9275"/>
                </a:cubicBezTo>
                <a:cubicBezTo>
                  <a:pt x="7018" y="9228"/>
                  <a:pt x="6998" y="9171"/>
                  <a:pt x="6930" y="9103"/>
                </a:cubicBezTo>
                <a:cubicBezTo>
                  <a:pt x="6862" y="9035"/>
                  <a:pt x="6764" y="8963"/>
                  <a:pt x="6623" y="8884"/>
                </a:cubicBezTo>
                <a:lnTo>
                  <a:pt x="6353" y="8739"/>
                </a:lnTo>
                <a:cubicBezTo>
                  <a:pt x="6316" y="8718"/>
                  <a:pt x="6259" y="8692"/>
                  <a:pt x="6187" y="8656"/>
                </a:cubicBezTo>
                <a:cubicBezTo>
                  <a:pt x="5584" y="8355"/>
                  <a:pt x="5183" y="8224"/>
                  <a:pt x="4965" y="8256"/>
                </a:cubicBezTo>
                <a:moveTo>
                  <a:pt x="4357" y="7954"/>
                </a:moveTo>
                <a:cubicBezTo>
                  <a:pt x="4377" y="7912"/>
                  <a:pt x="4357" y="7860"/>
                  <a:pt x="4294" y="7798"/>
                </a:cubicBezTo>
                <a:cubicBezTo>
                  <a:pt x="4232" y="7736"/>
                  <a:pt x="4143" y="7668"/>
                  <a:pt x="4024" y="7595"/>
                </a:cubicBezTo>
                <a:cubicBezTo>
                  <a:pt x="3936" y="7538"/>
                  <a:pt x="3842" y="7486"/>
                  <a:pt x="3748" y="7439"/>
                </a:cubicBezTo>
                <a:cubicBezTo>
                  <a:pt x="3686" y="7403"/>
                  <a:pt x="3618" y="7377"/>
                  <a:pt x="3551" y="7346"/>
                </a:cubicBezTo>
                <a:cubicBezTo>
                  <a:pt x="3545" y="7340"/>
                  <a:pt x="3538" y="7337"/>
                  <a:pt x="3530" y="7335"/>
                </a:cubicBezTo>
                <a:cubicBezTo>
                  <a:pt x="2943" y="7039"/>
                  <a:pt x="2537" y="6909"/>
                  <a:pt x="2313" y="6940"/>
                </a:cubicBezTo>
                <a:cubicBezTo>
                  <a:pt x="2069" y="6982"/>
                  <a:pt x="1721" y="7127"/>
                  <a:pt x="1269" y="7377"/>
                </a:cubicBezTo>
                <a:cubicBezTo>
                  <a:pt x="1257" y="7387"/>
                  <a:pt x="1242" y="7394"/>
                  <a:pt x="1227" y="7398"/>
                </a:cubicBezTo>
                <a:cubicBezTo>
                  <a:pt x="1206" y="7403"/>
                  <a:pt x="1170" y="7424"/>
                  <a:pt x="1118" y="7455"/>
                </a:cubicBezTo>
                <a:cubicBezTo>
                  <a:pt x="1008" y="7517"/>
                  <a:pt x="894" y="7585"/>
                  <a:pt x="790" y="7652"/>
                </a:cubicBezTo>
                <a:cubicBezTo>
                  <a:pt x="737" y="7688"/>
                  <a:pt x="684" y="7723"/>
                  <a:pt x="629" y="7756"/>
                </a:cubicBezTo>
                <a:cubicBezTo>
                  <a:pt x="587" y="7781"/>
                  <a:pt x="552" y="7815"/>
                  <a:pt x="525" y="7855"/>
                </a:cubicBezTo>
                <a:cubicBezTo>
                  <a:pt x="499" y="7887"/>
                  <a:pt x="484" y="7918"/>
                  <a:pt x="484" y="7939"/>
                </a:cubicBezTo>
                <a:cubicBezTo>
                  <a:pt x="484" y="7985"/>
                  <a:pt x="551" y="8058"/>
                  <a:pt x="692" y="8152"/>
                </a:cubicBezTo>
                <a:cubicBezTo>
                  <a:pt x="821" y="8240"/>
                  <a:pt x="962" y="8323"/>
                  <a:pt x="1102" y="8396"/>
                </a:cubicBezTo>
                <a:cubicBezTo>
                  <a:pt x="1237" y="8464"/>
                  <a:pt x="1310" y="8495"/>
                  <a:pt x="1316" y="8495"/>
                </a:cubicBezTo>
                <a:cubicBezTo>
                  <a:pt x="1378" y="8526"/>
                  <a:pt x="1456" y="8568"/>
                  <a:pt x="1549" y="8614"/>
                </a:cubicBezTo>
                <a:cubicBezTo>
                  <a:pt x="1643" y="8661"/>
                  <a:pt x="1794" y="8724"/>
                  <a:pt x="1996" y="8796"/>
                </a:cubicBezTo>
                <a:cubicBezTo>
                  <a:pt x="2199" y="8869"/>
                  <a:pt x="2345" y="8905"/>
                  <a:pt x="2438" y="8905"/>
                </a:cubicBezTo>
                <a:cubicBezTo>
                  <a:pt x="2532" y="8905"/>
                  <a:pt x="2667" y="8869"/>
                  <a:pt x="2849" y="8801"/>
                </a:cubicBezTo>
                <a:cubicBezTo>
                  <a:pt x="3010" y="8739"/>
                  <a:pt x="3166" y="8671"/>
                  <a:pt x="3322" y="8599"/>
                </a:cubicBezTo>
                <a:cubicBezTo>
                  <a:pt x="3452" y="8536"/>
                  <a:pt x="3525" y="8500"/>
                  <a:pt x="3530" y="8495"/>
                </a:cubicBezTo>
                <a:cubicBezTo>
                  <a:pt x="4008" y="8261"/>
                  <a:pt x="4284" y="8079"/>
                  <a:pt x="4357" y="7954"/>
                </a:cubicBezTo>
                <a:moveTo>
                  <a:pt x="10127" y="6415"/>
                </a:moveTo>
                <a:cubicBezTo>
                  <a:pt x="10132" y="6353"/>
                  <a:pt x="10137" y="6264"/>
                  <a:pt x="10132" y="6150"/>
                </a:cubicBezTo>
                <a:cubicBezTo>
                  <a:pt x="10127" y="6036"/>
                  <a:pt x="10106" y="5875"/>
                  <a:pt x="10070" y="5672"/>
                </a:cubicBezTo>
                <a:cubicBezTo>
                  <a:pt x="10033" y="5469"/>
                  <a:pt x="9976" y="5324"/>
                  <a:pt x="9909" y="5240"/>
                </a:cubicBezTo>
                <a:cubicBezTo>
                  <a:pt x="9836" y="5157"/>
                  <a:pt x="9727" y="5069"/>
                  <a:pt x="9571" y="4960"/>
                </a:cubicBezTo>
                <a:cubicBezTo>
                  <a:pt x="9439" y="4871"/>
                  <a:pt x="9304" y="4787"/>
                  <a:pt x="9165" y="4710"/>
                </a:cubicBezTo>
                <a:lnTo>
                  <a:pt x="8983" y="4611"/>
                </a:lnTo>
                <a:cubicBezTo>
                  <a:pt x="8957" y="4596"/>
                  <a:pt x="8931" y="4580"/>
                  <a:pt x="8900" y="4564"/>
                </a:cubicBezTo>
                <a:cubicBezTo>
                  <a:pt x="8869" y="4549"/>
                  <a:pt x="8801" y="4512"/>
                  <a:pt x="8708" y="4466"/>
                </a:cubicBezTo>
                <a:cubicBezTo>
                  <a:pt x="8624" y="4419"/>
                  <a:pt x="8537" y="4377"/>
                  <a:pt x="8448" y="4341"/>
                </a:cubicBezTo>
                <a:cubicBezTo>
                  <a:pt x="8375" y="4310"/>
                  <a:pt x="8297" y="4284"/>
                  <a:pt x="8219" y="4258"/>
                </a:cubicBezTo>
                <a:cubicBezTo>
                  <a:pt x="8147" y="4237"/>
                  <a:pt x="8095" y="4232"/>
                  <a:pt x="8068" y="4247"/>
                </a:cubicBezTo>
                <a:cubicBezTo>
                  <a:pt x="8022" y="4273"/>
                  <a:pt x="7985" y="4367"/>
                  <a:pt x="7970" y="4523"/>
                </a:cubicBezTo>
                <a:cubicBezTo>
                  <a:pt x="7949" y="4674"/>
                  <a:pt x="7938" y="4827"/>
                  <a:pt x="7939" y="4980"/>
                </a:cubicBezTo>
                <a:lnTo>
                  <a:pt x="7949" y="5194"/>
                </a:lnTo>
                <a:cubicBezTo>
                  <a:pt x="7949" y="5765"/>
                  <a:pt x="8001" y="6135"/>
                  <a:pt x="8100" y="6296"/>
                </a:cubicBezTo>
                <a:cubicBezTo>
                  <a:pt x="8147" y="6368"/>
                  <a:pt x="8245" y="6462"/>
                  <a:pt x="8396" y="6576"/>
                </a:cubicBezTo>
                <a:cubicBezTo>
                  <a:pt x="8536" y="6680"/>
                  <a:pt x="8677" y="6774"/>
                  <a:pt x="8827" y="6862"/>
                </a:cubicBezTo>
                <a:lnTo>
                  <a:pt x="9030" y="6972"/>
                </a:lnTo>
                <a:cubicBezTo>
                  <a:pt x="9077" y="6997"/>
                  <a:pt x="9139" y="7034"/>
                  <a:pt x="9223" y="7081"/>
                </a:cubicBezTo>
                <a:cubicBezTo>
                  <a:pt x="9306" y="7127"/>
                  <a:pt x="9425" y="7190"/>
                  <a:pt x="9592" y="7263"/>
                </a:cubicBezTo>
                <a:cubicBezTo>
                  <a:pt x="9758" y="7335"/>
                  <a:pt x="9872" y="7372"/>
                  <a:pt x="9940" y="7372"/>
                </a:cubicBezTo>
                <a:cubicBezTo>
                  <a:pt x="10085" y="7372"/>
                  <a:pt x="10148" y="7049"/>
                  <a:pt x="10127" y="6415"/>
                </a:cubicBezTo>
                <a:moveTo>
                  <a:pt x="260" y="4611"/>
                </a:moveTo>
                <a:cubicBezTo>
                  <a:pt x="328" y="4611"/>
                  <a:pt x="437" y="4580"/>
                  <a:pt x="588" y="4513"/>
                </a:cubicBezTo>
                <a:cubicBezTo>
                  <a:pt x="727" y="4450"/>
                  <a:pt x="864" y="4383"/>
                  <a:pt x="998" y="4310"/>
                </a:cubicBezTo>
                <a:lnTo>
                  <a:pt x="1170" y="4211"/>
                </a:lnTo>
                <a:cubicBezTo>
                  <a:pt x="1690" y="3920"/>
                  <a:pt x="1996" y="3696"/>
                  <a:pt x="2090" y="3535"/>
                </a:cubicBezTo>
                <a:cubicBezTo>
                  <a:pt x="2137" y="3462"/>
                  <a:pt x="2173" y="3332"/>
                  <a:pt x="2199" y="3151"/>
                </a:cubicBezTo>
                <a:cubicBezTo>
                  <a:pt x="2224" y="2987"/>
                  <a:pt x="2238" y="2822"/>
                  <a:pt x="2241" y="2657"/>
                </a:cubicBezTo>
                <a:lnTo>
                  <a:pt x="2251" y="2433"/>
                </a:lnTo>
                <a:cubicBezTo>
                  <a:pt x="2267" y="1861"/>
                  <a:pt x="2225" y="1544"/>
                  <a:pt x="2131" y="1492"/>
                </a:cubicBezTo>
                <a:cubicBezTo>
                  <a:pt x="2090" y="1471"/>
                  <a:pt x="1996" y="1492"/>
                  <a:pt x="1841" y="1555"/>
                </a:cubicBezTo>
                <a:cubicBezTo>
                  <a:pt x="1695" y="1612"/>
                  <a:pt x="1549" y="1679"/>
                  <a:pt x="1404" y="1752"/>
                </a:cubicBezTo>
                <a:cubicBezTo>
                  <a:pt x="1263" y="1825"/>
                  <a:pt x="1201" y="1856"/>
                  <a:pt x="1206" y="1856"/>
                </a:cubicBezTo>
                <a:cubicBezTo>
                  <a:pt x="759" y="2085"/>
                  <a:pt x="452" y="2293"/>
                  <a:pt x="296" y="2475"/>
                </a:cubicBezTo>
                <a:cubicBezTo>
                  <a:pt x="140" y="2651"/>
                  <a:pt x="63" y="3041"/>
                  <a:pt x="63" y="3649"/>
                </a:cubicBezTo>
                <a:cubicBezTo>
                  <a:pt x="52" y="4284"/>
                  <a:pt x="115" y="4606"/>
                  <a:pt x="260" y="4611"/>
                </a:cubicBezTo>
                <a:moveTo>
                  <a:pt x="8843" y="7263"/>
                </a:moveTo>
                <a:cubicBezTo>
                  <a:pt x="8256" y="6967"/>
                  <a:pt x="7850" y="6836"/>
                  <a:pt x="7627" y="6868"/>
                </a:cubicBezTo>
                <a:cubicBezTo>
                  <a:pt x="7517" y="6888"/>
                  <a:pt x="7377" y="6935"/>
                  <a:pt x="7200" y="7003"/>
                </a:cubicBezTo>
                <a:cubicBezTo>
                  <a:pt x="7024" y="7075"/>
                  <a:pt x="6878" y="7143"/>
                  <a:pt x="6753" y="7211"/>
                </a:cubicBezTo>
                <a:lnTo>
                  <a:pt x="6582" y="7304"/>
                </a:lnTo>
                <a:cubicBezTo>
                  <a:pt x="6566" y="7315"/>
                  <a:pt x="6551" y="7320"/>
                  <a:pt x="6535" y="7330"/>
                </a:cubicBezTo>
                <a:cubicBezTo>
                  <a:pt x="6499" y="7352"/>
                  <a:pt x="6463" y="7373"/>
                  <a:pt x="6425" y="7393"/>
                </a:cubicBezTo>
                <a:lnTo>
                  <a:pt x="6264" y="7481"/>
                </a:lnTo>
                <a:cubicBezTo>
                  <a:pt x="6212" y="7507"/>
                  <a:pt x="6160" y="7543"/>
                  <a:pt x="6098" y="7580"/>
                </a:cubicBezTo>
                <a:cubicBezTo>
                  <a:pt x="6045" y="7615"/>
                  <a:pt x="5993" y="7651"/>
                  <a:pt x="5942" y="7689"/>
                </a:cubicBezTo>
                <a:cubicBezTo>
                  <a:pt x="5904" y="7718"/>
                  <a:pt x="5867" y="7749"/>
                  <a:pt x="5833" y="7782"/>
                </a:cubicBezTo>
                <a:cubicBezTo>
                  <a:pt x="5802" y="7814"/>
                  <a:pt x="5786" y="7840"/>
                  <a:pt x="5786" y="7860"/>
                </a:cubicBezTo>
                <a:cubicBezTo>
                  <a:pt x="5792" y="7959"/>
                  <a:pt x="6072" y="8152"/>
                  <a:pt x="6618" y="8427"/>
                </a:cubicBezTo>
                <a:cubicBezTo>
                  <a:pt x="6680" y="8453"/>
                  <a:pt x="6758" y="8489"/>
                  <a:pt x="6857" y="8536"/>
                </a:cubicBezTo>
                <a:cubicBezTo>
                  <a:pt x="6956" y="8583"/>
                  <a:pt x="7101" y="8645"/>
                  <a:pt x="7304" y="8718"/>
                </a:cubicBezTo>
                <a:cubicBezTo>
                  <a:pt x="7502" y="8791"/>
                  <a:pt x="7647" y="8828"/>
                  <a:pt x="7741" y="8828"/>
                </a:cubicBezTo>
                <a:cubicBezTo>
                  <a:pt x="7834" y="8828"/>
                  <a:pt x="7970" y="8796"/>
                  <a:pt x="8152" y="8729"/>
                </a:cubicBezTo>
                <a:cubicBezTo>
                  <a:pt x="8316" y="8669"/>
                  <a:pt x="8476" y="8597"/>
                  <a:pt x="8630" y="8515"/>
                </a:cubicBezTo>
                <a:lnTo>
                  <a:pt x="8833" y="8417"/>
                </a:lnTo>
                <a:cubicBezTo>
                  <a:pt x="9316" y="8188"/>
                  <a:pt x="9597" y="8006"/>
                  <a:pt x="9665" y="7881"/>
                </a:cubicBezTo>
                <a:cubicBezTo>
                  <a:pt x="9691" y="7840"/>
                  <a:pt x="9670" y="7783"/>
                  <a:pt x="9592" y="7715"/>
                </a:cubicBezTo>
                <a:cubicBezTo>
                  <a:pt x="9519" y="7642"/>
                  <a:pt x="9420" y="7575"/>
                  <a:pt x="9306" y="7507"/>
                </a:cubicBezTo>
                <a:cubicBezTo>
                  <a:pt x="9186" y="7439"/>
                  <a:pt x="9092" y="7387"/>
                  <a:pt x="9020" y="7346"/>
                </a:cubicBezTo>
                <a:cubicBezTo>
                  <a:pt x="8931" y="7304"/>
                  <a:pt x="8874" y="7278"/>
                  <a:pt x="8843" y="7263"/>
                </a:cubicBezTo>
                <a:moveTo>
                  <a:pt x="2048" y="6291"/>
                </a:moveTo>
                <a:cubicBezTo>
                  <a:pt x="2090" y="6218"/>
                  <a:pt x="2121" y="6088"/>
                  <a:pt x="2147" y="5906"/>
                </a:cubicBezTo>
                <a:cubicBezTo>
                  <a:pt x="2173" y="5724"/>
                  <a:pt x="2189" y="5557"/>
                  <a:pt x="2199" y="5412"/>
                </a:cubicBezTo>
                <a:lnTo>
                  <a:pt x="2199" y="5188"/>
                </a:lnTo>
                <a:cubicBezTo>
                  <a:pt x="2215" y="4616"/>
                  <a:pt x="2173" y="4299"/>
                  <a:pt x="2080" y="4247"/>
                </a:cubicBezTo>
                <a:cubicBezTo>
                  <a:pt x="2038" y="4227"/>
                  <a:pt x="1944" y="4247"/>
                  <a:pt x="1794" y="4310"/>
                </a:cubicBezTo>
                <a:cubicBezTo>
                  <a:pt x="1645" y="4369"/>
                  <a:pt x="1500" y="4435"/>
                  <a:pt x="1357" y="4507"/>
                </a:cubicBezTo>
                <a:cubicBezTo>
                  <a:pt x="1217" y="4580"/>
                  <a:pt x="1154" y="4611"/>
                  <a:pt x="1160" y="4611"/>
                </a:cubicBezTo>
                <a:cubicBezTo>
                  <a:pt x="707" y="4845"/>
                  <a:pt x="405" y="5058"/>
                  <a:pt x="250" y="5240"/>
                </a:cubicBezTo>
                <a:cubicBezTo>
                  <a:pt x="94" y="5417"/>
                  <a:pt x="16" y="5807"/>
                  <a:pt x="16" y="6415"/>
                </a:cubicBezTo>
                <a:cubicBezTo>
                  <a:pt x="0" y="7049"/>
                  <a:pt x="68" y="7372"/>
                  <a:pt x="208" y="7377"/>
                </a:cubicBezTo>
                <a:cubicBezTo>
                  <a:pt x="276" y="7377"/>
                  <a:pt x="385" y="7346"/>
                  <a:pt x="536" y="7278"/>
                </a:cubicBezTo>
                <a:cubicBezTo>
                  <a:pt x="675" y="7216"/>
                  <a:pt x="812" y="7148"/>
                  <a:pt x="946" y="7076"/>
                </a:cubicBezTo>
                <a:lnTo>
                  <a:pt x="1118" y="6977"/>
                </a:lnTo>
                <a:cubicBezTo>
                  <a:pt x="1638" y="6680"/>
                  <a:pt x="1950" y="6457"/>
                  <a:pt x="2048" y="6291"/>
                </a:cubicBezTo>
                <a:close/>
                <a:moveTo>
                  <a:pt x="5443" y="2064"/>
                </a:moveTo>
                <a:cubicBezTo>
                  <a:pt x="5490" y="2137"/>
                  <a:pt x="5594" y="2230"/>
                  <a:pt x="5744" y="2345"/>
                </a:cubicBezTo>
                <a:cubicBezTo>
                  <a:pt x="5880" y="2443"/>
                  <a:pt x="6025" y="2537"/>
                  <a:pt x="6171" y="2625"/>
                </a:cubicBezTo>
                <a:lnTo>
                  <a:pt x="6374" y="2745"/>
                </a:lnTo>
                <a:cubicBezTo>
                  <a:pt x="6420" y="2771"/>
                  <a:pt x="6483" y="2807"/>
                  <a:pt x="6566" y="2854"/>
                </a:cubicBezTo>
                <a:cubicBezTo>
                  <a:pt x="6649" y="2901"/>
                  <a:pt x="6769" y="2963"/>
                  <a:pt x="6935" y="3036"/>
                </a:cubicBezTo>
                <a:cubicBezTo>
                  <a:pt x="7101" y="3109"/>
                  <a:pt x="7216" y="3145"/>
                  <a:pt x="7283" y="3135"/>
                </a:cubicBezTo>
                <a:cubicBezTo>
                  <a:pt x="7424" y="3135"/>
                  <a:pt x="7486" y="2818"/>
                  <a:pt x="7465" y="2184"/>
                </a:cubicBezTo>
                <a:cubicBezTo>
                  <a:pt x="7465" y="1570"/>
                  <a:pt x="7393" y="1180"/>
                  <a:pt x="7242" y="1009"/>
                </a:cubicBezTo>
                <a:cubicBezTo>
                  <a:pt x="7174" y="925"/>
                  <a:pt x="7065" y="837"/>
                  <a:pt x="6914" y="728"/>
                </a:cubicBezTo>
                <a:cubicBezTo>
                  <a:pt x="6783" y="635"/>
                  <a:pt x="6646" y="552"/>
                  <a:pt x="6504" y="478"/>
                </a:cubicBezTo>
                <a:lnTo>
                  <a:pt x="6332" y="380"/>
                </a:lnTo>
                <a:cubicBezTo>
                  <a:pt x="6300" y="364"/>
                  <a:pt x="6269" y="347"/>
                  <a:pt x="6239" y="328"/>
                </a:cubicBezTo>
                <a:cubicBezTo>
                  <a:pt x="6207" y="307"/>
                  <a:pt x="6140" y="276"/>
                  <a:pt x="6046" y="229"/>
                </a:cubicBezTo>
                <a:cubicBezTo>
                  <a:pt x="5961" y="186"/>
                  <a:pt x="5874" y="146"/>
                  <a:pt x="5786" y="109"/>
                </a:cubicBezTo>
                <a:cubicBezTo>
                  <a:pt x="5713" y="78"/>
                  <a:pt x="5635" y="52"/>
                  <a:pt x="5557" y="26"/>
                </a:cubicBezTo>
                <a:cubicBezTo>
                  <a:pt x="5485" y="5"/>
                  <a:pt x="5433" y="0"/>
                  <a:pt x="5407" y="16"/>
                </a:cubicBezTo>
                <a:cubicBezTo>
                  <a:pt x="5360" y="36"/>
                  <a:pt x="5324" y="125"/>
                  <a:pt x="5308" y="286"/>
                </a:cubicBezTo>
                <a:cubicBezTo>
                  <a:pt x="5287" y="437"/>
                  <a:pt x="5282" y="593"/>
                  <a:pt x="5287" y="749"/>
                </a:cubicBezTo>
                <a:lnTo>
                  <a:pt x="5287" y="962"/>
                </a:lnTo>
                <a:cubicBezTo>
                  <a:pt x="5298" y="1534"/>
                  <a:pt x="5344" y="1897"/>
                  <a:pt x="5443" y="2064"/>
                </a:cubicBezTo>
                <a:close/>
                <a:moveTo>
                  <a:pt x="7294" y="3774"/>
                </a:moveTo>
                <a:cubicBezTo>
                  <a:pt x="7226" y="3691"/>
                  <a:pt x="7117" y="3603"/>
                  <a:pt x="6961" y="3493"/>
                </a:cubicBezTo>
                <a:cubicBezTo>
                  <a:pt x="6829" y="3403"/>
                  <a:pt x="6694" y="3316"/>
                  <a:pt x="6556" y="3234"/>
                </a:cubicBezTo>
                <a:lnTo>
                  <a:pt x="6384" y="3140"/>
                </a:lnTo>
                <a:cubicBezTo>
                  <a:pt x="6352" y="3125"/>
                  <a:pt x="6321" y="3107"/>
                  <a:pt x="6291" y="3088"/>
                </a:cubicBezTo>
                <a:cubicBezTo>
                  <a:pt x="6228" y="3052"/>
                  <a:pt x="6164" y="3019"/>
                  <a:pt x="6098" y="2989"/>
                </a:cubicBezTo>
                <a:cubicBezTo>
                  <a:pt x="6013" y="2946"/>
                  <a:pt x="5926" y="2906"/>
                  <a:pt x="5838" y="2870"/>
                </a:cubicBezTo>
                <a:cubicBezTo>
                  <a:pt x="5763" y="2839"/>
                  <a:pt x="5687" y="2811"/>
                  <a:pt x="5609" y="2787"/>
                </a:cubicBezTo>
                <a:cubicBezTo>
                  <a:pt x="5537" y="2766"/>
                  <a:pt x="5485" y="2761"/>
                  <a:pt x="5459" y="2776"/>
                </a:cubicBezTo>
                <a:cubicBezTo>
                  <a:pt x="5412" y="2797"/>
                  <a:pt x="5376" y="2885"/>
                  <a:pt x="5360" y="3047"/>
                </a:cubicBezTo>
                <a:cubicBezTo>
                  <a:pt x="5339" y="3197"/>
                  <a:pt x="5334" y="3353"/>
                  <a:pt x="5339" y="3509"/>
                </a:cubicBezTo>
                <a:lnTo>
                  <a:pt x="5339" y="3723"/>
                </a:lnTo>
                <a:cubicBezTo>
                  <a:pt x="5344" y="4294"/>
                  <a:pt x="5396" y="4663"/>
                  <a:pt x="5490" y="4824"/>
                </a:cubicBezTo>
                <a:cubicBezTo>
                  <a:pt x="5537" y="4897"/>
                  <a:pt x="5641" y="4991"/>
                  <a:pt x="5791" y="5105"/>
                </a:cubicBezTo>
                <a:cubicBezTo>
                  <a:pt x="5927" y="5204"/>
                  <a:pt x="6072" y="5297"/>
                  <a:pt x="6218" y="5386"/>
                </a:cubicBezTo>
                <a:lnTo>
                  <a:pt x="6420" y="5495"/>
                </a:lnTo>
                <a:cubicBezTo>
                  <a:pt x="6467" y="5526"/>
                  <a:pt x="6530" y="5568"/>
                  <a:pt x="6613" y="5609"/>
                </a:cubicBezTo>
                <a:cubicBezTo>
                  <a:pt x="6696" y="5651"/>
                  <a:pt x="6816" y="5713"/>
                  <a:pt x="6982" y="5791"/>
                </a:cubicBezTo>
                <a:cubicBezTo>
                  <a:pt x="7148" y="5869"/>
                  <a:pt x="7263" y="5906"/>
                  <a:pt x="7330" y="5895"/>
                </a:cubicBezTo>
                <a:cubicBezTo>
                  <a:pt x="7382" y="5895"/>
                  <a:pt x="7429" y="5849"/>
                  <a:pt x="7455" y="5760"/>
                </a:cubicBezTo>
                <a:cubicBezTo>
                  <a:pt x="7486" y="5667"/>
                  <a:pt x="7502" y="5557"/>
                  <a:pt x="7512" y="5422"/>
                </a:cubicBezTo>
                <a:cubicBezTo>
                  <a:pt x="7517" y="5287"/>
                  <a:pt x="7523" y="5183"/>
                  <a:pt x="7523" y="5116"/>
                </a:cubicBezTo>
                <a:cubicBezTo>
                  <a:pt x="7523" y="5043"/>
                  <a:pt x="7517" y="4991"/>
                  <a:pt x="7512" y="4949"/>
                </a:cubicBezTo>
                <a:cubicBezTo>
                  <a:pt x="7502" y="4310"/>
                  <a:pt x="7429" y="3920"/>
                  <a:pt x="7294" y="3774"/>
                </a:cubicBezTo>
                <a:moveTo>
                  <a:pt x="8053" y="3530"/>
                </a:moveTo>
                <a:cubicBezTo>
                  <a:pt x="8100" y="3603"/>
                  <a:pt x="8204" y="3696"/>
                  <a:pt x="8354" y="3811"/>
                </a:cubicBezTo>
                <a:cubicBezTo>
                  <a:pt x="8495" y="3909"/>
                  <a:pt x="8635" y="4008"/>
                  <a:pt x="8781" y="4102"/>
                </a:cubicBezTo>
                <a:lnTo>
                  <a:pt x="8983" y="4211"/>
                </a:lnTo>
                <a:cubicBezTo>
                  <a:pt x="9030" y="4237"/>
                  <a:pt x="9093" y="4273"/>
                  <a:pt x="9176" y="4320"/>
                </a:cubicBezTo>
                <a:cubicBezTo>
                  <a:pt x="9259" y="4367"/>
                  <a:pt x="9379" y="4429"/>
                  <a:pt x="9545" y="4502"/>
                </a:cubicBezTo>
                <a:cubicBezTo>
                  <a:pt x="9711" y="4575"/>
                  <a:pt x="9825" y="4611"/>
                  <a:pt x="9893" y="4611"/>
                </a:cubicBezTo>
                <a:cubicBezTo>
                  <a:pt x="10033" y="4606"/>
                  <a:pt x="10096" y="4284"/>
                  <a:pt x="10075" y="3649"/>
                </a:cubicBezTo>
                <a:cubicBezTo>
                  <a:pt x="10075" y="3041"/>
                  <a:pt x="10002" y="2651"/>
                  <a:pt x="9852" y="2475"/>
                </a:cubicBezTo>
                <a:cubicBezTo>
                  <a:pt x="9784" y="2392"/>
                  <a:pt x="9675" y="2303"/>
                  <a:pt x="9519" y="2194"/>
                </a:cubicBezTo>
                <a:cubicBezTo>
                  <a:pt x="9387" y="2105"/>
                  <a:pt x="9252" y="2022"/>
                  <a:pt x="9113" y="1944"/>
                </a:cubicBezTo>
                <a:lnTo>
                  <a:pt x="8942" y="1846"/>
                </a:lnTo>
                <a:lnTo>
                  <a:pt x="8848" y="1804"/>
                </a:lnTo>
                <a:cubicBezTo>
                  <a:pt x="8786" y="1766"/>
                  <a:pt x="8722" y="1732"/>
                  <a:pt x="8656" y="1700"/>
                </a:cubicBezTo>
                <a:cubicBezTo>
                  <a:pt x="8572" y="1653"/>
                  <a:pt x="8485" y="1611"/>
                  <a:pt x="8396" y="1575"/>
                </a:cubicBezTo>
                <a:cubicBezTo>
                  <a:pt x="8321" y="1544"/>
                  <a:pt x="8245" y="1517"/>
                  <a:pt x="8167" y="1492"/>
                </a:cubicBezTo>
                <a:cubicBezTo>
                  <a:pt x="8095" y="1471"/>
                  <a:pt x="8043" y="1466"/>
                  <a:pt x="8016" y="1481"/>
                </a:cubicBezTo>
                <a:cubicBezTo>
                  <a:pt x="7970" y="1508"/>
                  <a:pt x="7933" y="1601"/>
                  <a:pt x="7918" y="1757"/>
                </a:cubicBezTo>
                <a:cubicBezTo>
                  <a:pt x="7897" y="1908"/>
                  <a:pt x="7892" y="2059"/>
                  <a:pt x="7897" y="2215"/>
                </a:cubicBezTo>
                <a:lnTo>
                  <a:pt x="7897" y="2428"/>
                </a:lnTo>
                <a:cubicBezTo>
                  <a:pt x="7907" y="3000"/>
                  <a:pt x="7959" y="3369"/>
                  <a:pt x="8053" y="3530"/>
                </a:cubicBezTo>
                <a:moveTo>
                  <a:pt x="2818" y="5901"/>
                </a:moveTo>
                <a:cubicBezTo>
                  <a:pt x="2885" y="5906"/>
                  <a:pt x="2995" y="5875"/>
                  <a:pt x="3145" y="5807"/>
                </a:cubicBezTo>
                <a:cubicBezTo>
                  <a:pt x="3285" y="5745"/>
                  <a:pt x="3422" y="5677"/>
                  <a:pt x="3556" y="5604"/>
                </a:cubicBezTo>
                <a:lnTo>
                  <a:pt x="3728" y="5495"/>
                </a:lnTo>
                <a:cubicBezTo>
                  <a:pt x="4248" y="5209"/>
                  <a:pt x="4554" y="4991"/>
                  <a:pt x="4648" y="4824"/>
                </a:cubicBezTo>
                <a:cubicBezTo>
                  <a:pt x="4695" y="4752"/>
                  <a:pt x="4731" y="4622"/>
                  <a:pt x="4757" y="4440"/>
                </a:cubicBezTo>
                <a:cubicBezTo>
                  <a:pt x="4782" y="4276"/>
                  <a:pt x="4796" y="4111"/>
                  <a:pt x="4799" y="3946"/>
                </a:cubicBezTo>
                <a:lnTo>
                  <a:pt x="4809" y="3722"/>
                </a:lnTo>
                <a:cubicBezTo>
                  <a:pt x="4824" y="3151"/>
                  <a:pt x="4783" y="2833"/>
                  <a:pt x="4689" y="2781"/>
                </a:cubicBezTo>
                <a:cubicBezTo>
                  <a:pt x="4648" y="2755"/>
                  <a:pt x="4549" y="2771"/>
                  <a:pt x="4398" y="2833"/>
                </a:cubicBezTo>
                <a:cubicBezTo>
                  <a:pt x="4251" y="2890"/>
                  <a:pt x="4109" y="2958"/>
                  <a:pt x="3972" y="3036"/>
                </a:cubicBezTo>
                <a:lnTo>
                  <a:pt x="3769" y="3145"/>
                </a:lnTo>
                <a:cubicBezTo>
                  <a:pt x="3317" y="3379"/>
                  <a:pt x="3015" y="3592"/>
                  <a:pt x="2859" y="3774"/>
                </a:cubicBezTo>
                <a:cubicBezTo>
                  <a:pt x="2703" y="3941"/>
                  <a:pt x="2625" y="4336"/>
                  <a:pt x="2625" y="4949"/>
                </a:cubicBezTo>
                <a:lnTo>
                  <a:pt x="2625" y="5110"/>
                </a:lnTo>
                <a:cubicBezTo>
                  <a:pt x="2625" y="5183"/>
                  <a:pt x="2631" y="5287"/>
                  <a:pt x="2636" y="5422"/>
                </a:cubicBezTo>
                <a:cubicBezTo>
                  <a:pt x="2641" y="5557"/>
                  <a:pt x="2662" y="5672"/>
                  <a:pt x="2693" y="5760"/>
                </a:cubicBezTo>
                <a:cubicBezTo>
                  <a:pt x="2724" y="5854"/>
                  <a:pt x="2766" y="5901"/>
                  <a:pt x="2818" y="5901"/>
                </a:cubicBezTo>
                <a:moveTo>
                  <a:pt x="3151" y="6556"/>
                </a:moveTo>
                <a:cubicBezTo>
                  <a:pt x="3151" y="6597"/>
                  <a:pt x="3223" y="6665"/>
                  <a:pt x="3364" y="6758"/>
                </a:cubicBezTo>
                <a:cubicBezTo>
                  <a:pt x="3499" y="6848"/>
                  <a:pt x="3638" y="6933"/>
                  <a:pt x="3780" y="7013"/>
                </a:cubicBezTo>
                <a:lnTo>
                  <a:pt x="3982" y="7112"/>
                </a:lnTo>
                <a:cubicBezTo>
                  <a:pt x="4528" y="7387"/>
                  <a:pt x="4902" y="7528"/>
                  <a:pt x="5105" y="7528"/>
                </a:cubicBezTo>
                <a:cubicBezTo>
                  <a:pt x="5193" y="7528"/>
                  <a:pt x="5329" y="7491"/>
                  <a:pt x="5511" y="7424"/>
                </a:cubicBezTo>
                <a:cubicBezTo>
                  <a:pt x="5673" y="7362"/>
                  <a:pt x="5833" y="7293"/>
                  <a:pt x="5989" y="7216"/>
                </a:cubicBezTo>
                <a:lnTo>
                  <a:pt x="6192" y="7117"/>
                </a:lnTo>
                <a:cubicBezTo>
                  <a:pt x="6675" y="6883"/>
                  <a:pt x="6956" y="6701"/>
                  <a:pt x="7024" y="6571"/>
                </a:cubicBezTo>
                <a:cubicBezTo>
                  <a:pt x="7039" y="6556"/>
                  <a:pt x="7039" y="6540"/>
                  <a:pt x="7029" y="6514"/>
                </a:cubicBezTo>
                <a:cubicBezTo>
                  <a:pt x="7017" y="6486"/>
                  <a:pt x="7001" y="6460"/>
                  <a:pt x="6982" y="6436"/>
                </a:cubicBezTo>
                <a:cubicBezTo>
                  <a:pt x="6957" y="6406"/>
                  <a:pt x="6929" y="6378"/>
                  <a:pt x="6899" y="6353"/>
                </a:cubicBezTo>
                <a:cubicBezTo>
                  <a:pt x="6862" y="6327"/>
                  <a:pt x="6831" y="6301"/>
                  <a:pt x="6795" y="6275"/>
                </a:cubicBezTo>
                <a:cubicBezTo>
                  <a:pt x="6758" y="6249"/>
                  <a:pt x="6717" y="6223"/>
                  <a:pt x="6670" y="6192"/>
                </a:cubicBezTo>
                <a:lnTo>
                  <a:pt x="6545" y="6114"/>
                </a:lnTo>
                <a:cubicBezTo>
                  <a:pt x="6504" y="6093"/>
                  <a:pt x="6467" y="6072"/>
                  <a:pt x="6426" y="6051"/>
                </a:cubicBezTo>
                <a:cubicBezTo>
                  <a:pt x="6389" y="6036"/>
                  <a:pt x="6353" y="6020"/>
                  <a:pt x="6322" y="5999"/>
                </a:cubicBezTo>
                <a:lnTo>
                  <a:pt x="6249" y="5968"/>
                </a:lnTo>
                <a:cubicBezTo>
                  <a:pt x="6228" y="5953"/>
                  <a:pt x="6218" y="5942"/>
                  <a:pt x="6218" y="5937"/>
                </a:cubicBezTo>
                <a:cubicBezTo>
                  <a:pt x="5651" y="5641"/>
                  <a:pt x="5245" y="5511"/>
                  <a:pt x="5001" y="5542"/>
                </a:cubicBezTo>
                <a:cubicBezTo>
                  <a:pt x="4892" y="5563"/>
                  <a:pt x="4752" y="5609"/>
                  <a:pt x="4575" y="5677"/>
                </a:cubicBezTo>
                <a:cubicBezTo>
                  <a:pt x="4398" y="5750"/>
                  <a:pt x="4253" y="5817"/>
                  <a:pt x="4128" y="5885"/>
                </a:cubicBezTo>
                <a:lnTo>
                  <a:pt x="3956" y="5979"/>
                </a:lnTo>
                <a:cubicBezTo>
                  <a:pt x="3941" y="5989"/>
                  <a:pt x="3925" y="5994"/>
                  <a:pt x="3909" y="6005"/>
                </a:cubicBezTo>
                <a:cubicBezTo>
                  <a:pt x="3874" y="6027"/>
                  <a:pt x="3837" y="6047"/>
                  <a:pt x="3800" y="6067"/>
                </a:cubicBezTo>
                <a:cubicBezTo>
                  <a:pt x="3743" y="6098"/>
                  <a:pt x="3691" y="6129"/>
                  <a:pt x="3639" y="6160"/>
                </a:cubicBezTo>
                <a:cubicBezTo>
                  <a:pt x="3587" y="6192"/>
                  <a:pt x="3535" y="6223"/>
                  <a:pt x="3473" y="6259"/>
                </a:cubicBezTo>
                <a:cubicBezTo>
                  <a:pt x="3419" y="6291"/>
                  <a:pt x="3367" y="6325"/>
                  <a:pt x="3317" y="6363"/>
                </a:cubicBezTo>
                <a:cubicBezTo>
                  <a:pt x="3277" y="6392"/>
                  <a:pt x="3240" y="6425"/>
                  <a:pt x="3208" y="6462"/>
                </a:cubicBezTo>
                <a:cubicBezTo>
                  <a:pt x="3166" y="6509"/>
                  <a:pt x="3151" y="6535"/>
                  <a:pt x="3151" y="6556"/>
                </a:cubicBezTo>
                <a:moveTo>
                  <a:pt x="2677" y="2184"/>
                </a:moveTo>
                <a:cubicBezTo>
                  <a:pt x="2662" y="2818"/>
                  <a:pt x="2729" y="3135"/>
                  <a:pt x="2870" y="3135"/>
                </a:cubicBezTo>
                <a:cubicBezTo>
                  <a:pt x="2937" y="3140"/>
                  <a:pt x="3052" y="3104"/>
                  <a:pt x="3218" y="3031"/>
                </a:cubicBezTo>
                <a:cubicBezTo>
                  <a:pt x="3341" y="2973"/>
                  <a:pt x="3462" y="2913"/>
                  <a:pt x="3582" y="2849"/>
                </a:cubicBezTo>
                <a:cubicBezTo>
                  <a:pt x="3644" y="2813"/>
                  <a:pt x="3712" y="2776"/>
                  <a:pt x="3779" y="2745"/>
                </a:cubicBezTo>
                <a:lnTo>
                  <a:pt x="3982" y="2625"/>
                </a:lnTo>
                <a:cubicBezTo>
                  <a:pt x="4129" y="2539"/>
                  <a:pt x="4271" y="2445"/>
                  <a:pt x="4409" y="2345"/>
                </a:cubicBezTo>
                <a:cubicBezTo>
                  <a:pt x="4564" y="2235"/>
                  <a:pt x="4663" y="2142"/>
                  <a:pt x="4700" y="2064"/>
                </a:cubicBezTo>
                <a:cubicBezTo>
                  <a:pt x="4798" y="1903"/>
                  <a:pt x="4856" y="1534"/>
                  <a:pt x="4861" y="962"/>
                </a:cubicBezTo>
                <a:lnTo>
                  <a:pt x="4861" y="749"/>
                </a:lnTo>
                <a:cubicBezTo>
                  <a:pt x="4866" y="598"/>
                  <a:pt x="4856" y="442"/>
                  <a:pt x="4840" y="286"/>
                </a:cubicBezTo>
                <a:cubicBezTo>
                  <a:pt x="4824" y="130"/>
                  <a:pt x="4793" y="36"/>
                  <a:pt x="4747" y="16"/>
                </a:cubicBezTo>
                <a:cubicBezTo>
                  <a:pt x="4720" y="0"/>
                  <a:pt x="4668" y="5"/>
                  <a:pt x="4596" y="26"/>
                </a:cubicBezTo>
                <a:cubicBezTo>
                  <a:pt x="4517" y="48"/>
                  <a:pt x="4441" y="76"/>
                  <a:pt x="4367" y="109"/>
                </a:cubicBezTo>
                <a:cubicBezTo>
                  <a:pt x="4289" y="146"/>
                  <a:pt x="4206" y="182"/>
                  <a:pt x="4107" y="229"/>
                </a:cubicBezTo>
                <a:cubicBezTo>
                  <a:pt x="4013" y="276"/>
                  <a:pt x="3946" y="312"/>
                  <a:pt x="3910" y="328"/>
                </a:cubicBezTo>
                <a:cubicBezTo>
                  <a:pt x="3879" y="343"/>
                  <a:pt x="3850" y="360"/>
                  <a:pt x="3821" y="380"/>
                </a:cubicBezTo>
                <a:lnTo>
                  <a:pt x="3649" y="478"/>
                </a:lnTo>
                <a:cubicBezTo>
                  <a:pt x="3508" y="553"/>
                  <a:pt x="3371" y="636"/>
                  <a:pt x="3239" y="728"/>
                </a:cubicBezTo>
                <a:cubicBezTo>
                  <a:pt x="3088" y="832"/>
                  <a:pt x="2979" y="925"/>
                  <a:pt x="2911" y="1009"/>
                </a:cubicBezTo>
                <a:cubicBezTo>
                  <a:pt x="2755" y="1175"/>
                  <a:pt x="2677" y="1570"/>
                  <a:pt x="2677" y="2184"/>
                </a:cubicBezTo>
                <a:close/>
              </a:path>
            </a:pathLst>
          </a:custGeom>
          <a:gradFill>
            <a:gsLst>
              <a:gs pos="0">
                <a:srgbClr val="FA772E"/>
              </a:gs>
              <a:gs pos="100000">
                <a:srgbClr val="FFE985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ldLvl="0" animBg="1"/>
      <p:bldP spid="5" grpId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52597" y="1285860"/>
            <a:ext cx="2071702" cy="48196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</a:ln>
          <a:effectLst/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磁盘排序过程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3" y="3429003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652588" y="2960691"/>
            <a:ext cx="1116012" cy="720725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2782891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Group 38"/>
            <p:cNvGrpSpPr/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74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读</a:t>
                </a:r>
                <a:endPara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8253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7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写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out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1"/>
          <p:cNvGrpSpPr/>
          <p:nvPr/>
        </p:nvGrpSpPr>
        <p:grpSpPr bwMode="auto">
          <a:xfrm>
            <a:off x="4379913" y="1952628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7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grpSp>
          <p:nvGrpSpPr>
            <p:cNvPr id="6" name="Group 39"/>
            <p:cNvGrpSpPr/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写</a:t>
                </a:r>
                <a:endPara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63" name="Freeform 19"/>
              <p:cNvSpPr/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64" name="Freeform 20"/>
              <p:cNvSpPr/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65" name="Freeform 21"/>
              <p:cNvSpPr/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写</a:t>
                </a:r>
                <a:endPara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写</a:t>
                </a:r>
                <a:endPara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7" name="Group 42"/>
          <p:cNvGrpSpPr/>
          <p:nvPr/>
        </p:nvGrpSpPr>
        <p:grpSpPr bwMode="auto">
          <a:xfrm>
            <a:off x="6310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读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读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读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1992316" y="4976820"/>
            <a:ext cx="7775575" cy="708025"/>
            <a:chOff x="295" y="3135"/>
            <a:chExt cx="4898" cy="446"/>
          </a:xfrm>
        </p:grpSpPr>
        <p:sp>
          <p:nvSpPr>
            <p:cNvPr id="6153" name="AutoShape 9"/>
            <p:cNvSpPr/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251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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生成若干初始归并段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51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Wingdings" panose="05000000000000000000"/>
                </a:rPr>
                <a:t>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归并成一个有序文件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180" name="AutoShape 36"/>
            <p:cNvSpPr/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4310050" y="357166"/>
            <a:ext cx="3429024" cy="521970"/>
          </a:xfrm>
          <a:prstGeom prst="rect">
            <a:avLst/>
          </a:prstGeom>
          <a:solidFill>
            <a:srgbClr val="F19903"/>
          </a:solidFill>
          <a:ln w="9525">
            <a:noFill/>
            <a:miter lim="800000"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磁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盘排序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774825" y="981078"/>
            <a:ext cx="8642350" cy="1845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设有一个文件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Fin.dat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，内含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4500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个记录：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4500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，现在要对该文件进行排序，结果放在</a:t>
            </a:r>
            <a:r>
              <a:rPr kumimoji="1"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Fout.dat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文件中。可占用的内存空间至多只能对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750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个记录进行排序。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Fin.dat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文件放在磁盘上。假设每个记录占用一个物理块。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420944" y="528560"/>
            <a:ext cx="888977" cy="398780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示例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4381488" y="3571876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(750)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2524103" y="3900483"/>
            <a:ext cx="1881213" cy="3683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Fin.dat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226300" y="3900483"/>
            <a:ext cx="1873250" cy="3683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Fout.dat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bldLvl="0" animBg="1"/>
      <p:bldP spid="54289" grpId="0" bldLvl="0" animBg="1"/>
      <p:bldP spid="5429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809720" y="2571744"/>
            <a:ext cx="2303462" cy="783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Fin.dat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（含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4500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个记录）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4583113" y="2311403"/>
            <a:ext cx="1979612" cy="1368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容量为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750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381887" y="2455863"/>
            <a:ext cx="2160587" cy="922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产生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个长度为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750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个记录的有序文件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992316" y="188640"/>
            <a:ext cx="4103687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阶段：产生初始归并段</a:t>
            </a:r>
            <a:endParaRPr lang="zh-CN" altLang="en-US" sz="2000" spc="50" dirty="0">
              <a:ln w="11430"/>
              <a:solidFill>
                <a:srgbClr val="F1990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583116" y="1773238"/>
            <a:ext cx="2160587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某种内排序方法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4298" y="2928934"/>
            <a:ext cx="428628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810380" y="2928934"/>
            <a:ext cx="428628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ldLvl="0" animBg="1"/>
      <p:bldP spid="93187" grpId="0" animBg="1"/>
      <p:bldP spid="93190" grpId="0" bldLvl="0" animBg="1"/>
      <p:bldP spid="93191" grpId="0" bldLvl="0" animBg="1"/>
      <p:bldP spid="93192" grpId="0" bldLvl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230014" y="188640"/>
            <a:ext cx="338455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spc="50" dirty="0">
                <a:ln w="11430"/>
                <a:solidFill>
                  <a:srgbClr val="F1990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阶段：多路归并</a:t>
            </a:r>
            <a:endParaRPr lang="zh-CN" altLang="en-US" sz="2000" spc="50" dirty="0">
              <a:ln w="11430"/>
              <a:solidFill>
                <a:srgbClr val="F1990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8348" y="1559470"/>
            <a:ext cx="4357718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可用内存空间大小为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750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238348" y="2130974"/>
            <a:ext cx="4000528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可以使用多种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归并方案来完成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ldLvl="0" animBg="1"/>
      <p:bldP spid="94211" grpId="0" bldLvl="0" animBg="1"/>
      <p:bldP spid="9430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279653" y="782661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84785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27965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71145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721103" y="782661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28930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72110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152900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99"/>
          <p:cNvGrpSpPr/>
          <p:nvPr/>
        </p:nvGrpSpPr>
        <p:grpSpPr>
          <a:xfrm>
            <a:off x="1847850" y="1501799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303841" y="78107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48720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53038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57356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745291" y="78107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63134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67452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71770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组合 100"/>
          <p:cNvGrpSpPr/>
          <p:nvPr/>
        </p:nvGrpSpPr>
        <p:grpSpPr>
          <a:xfrm>
            <a:off x="4872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8256591" y="782661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78247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82565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868838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9698041" y="782661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92662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96980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10129838" y="1211286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101"/>
          <p:cNvGrpSpPr/>
          <p:nvPr/>
        </p:nvGrpSpPr>
        <p:grpSpPr>
          <a:xfrm>
            <a:off x="7824788" y="1501799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102"/>
          <p:cNvGrpSpPr/>
          <p:nvPr/>
        </p:nvGrpSpPr>
        <p:grpSpPr>
          <a:xfrm>
            <a:off x="1847853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4" name="Freeform 66"/>
            <p:cNvSpPr/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5" name="Freeform 67"/>
            <p:cNvSpPr/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115"/>
          <p:cNvGrpSpPr/>
          <p:nvPr/>
        </p:nvGrpSpPr>
        <p:grpSpPr>
          <a:xfrm>
            <a:off x="2208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out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302" name="Freeform 94"/>
            <p:cNvSpPr/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303" name="Freeform 95"/>
            <p:cNvSpPr/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 96"/>
          <p:cNvGrpSpPr/>
          <p:nvPr/>
        </p:nvGrpSpPr>
        <p:grpSpPr bwMode="auto">
          <a:xfrm>
            <a:off x="2208216" y="5043514"/>
            <a:ext cx="8135937" cy="1241425"/>
            <a:chOff x="431" y="3345"/>
            <a:chExt cx="5125" cy="782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2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内存大小为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750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个记录，但任意大小的两个归并段都可以进行归并。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每归并一次，参与归并的每个记录都要读一次和写一次。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51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注意：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1809720" y="142852"/>
            <a:ext cx="3214710" cy="398780"/>
          </a:xfrm>
          <a:prstGeom prst="rect">
            <a:avLst/>
          </a:prstGeom>
          <a:solidFill>
            <a:srgbClr val="F1990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二路归并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25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25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25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25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25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25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25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25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25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25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25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25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25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25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25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25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25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25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25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25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25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25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ldLvl="0" animBg="1"/>
      <p:bldP spid="94214" grpId="0" animBg="1"/>
      <p:bldP spid="94215" grpId="0" animBg="1"/>
      <p:bldP spid="94216" grpId="0" animBg="1"/>
      <p:bldP spid="94217" grpId="0" bldLvl="0" animBg="1"/>
      <p:bldP spid="94218" grpId="0" animBg="1"/>
      <p:bldP spid="94219" grpId="0" animBg="1"/>
      <p:bldP spid="94220" grpId="0" animBg="1"/>
      <p:bldP spid="94231" grpId="0" bldLvl="0" animBg="1"/>
      <p:bldP spid="94232" grpId="0" animBg="1"/>
      <p:bldP spid="94233" grpId="0" animBg="1"/>
      <p:bldP spid="94234" grpId="0" animBg="1"/>
      <p:bldP spid="94235" grpId="0" bldLvl="0" animBg="1"/>
      <p:bldP spid="94236" grpId="0" animBg="1"/>
      <p:bldP spid="94237" grpId="0" animBg="1"/>
      <p:bldP spid="94238" grpId="0" animBg="1"/>
      <p:bldP spid="94249" grpId="0" bldLvl="0" animBg="1"/>
      <p:bldP spid="94250" grpId="0" animBg="1"/>
      <p:bldP spid="94251" grpId="0" animBg="1"/>
      <p:bldP spid="94252" grpId="0" animBg="1"/>
      <p:bldP spid="94253" grpId="0" bldLvl="0" animBg="1"/>
      <p:bldP spid="94254" grpId="0" animBg="1"/>
      <p:bldP spid="94255" grpId="0" animBg="1"/>
      <p:bldP spid="942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2952728" y="2500306"/>
            <a:ext cx="5929354" cy="221457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4881554" y="3000375"/>
            <a:ext cx="3071834" cy="460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11.1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外排序概述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7668" y="1857364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/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FF"/>
                  </a:solidFill>
                </a:rPr>
                <a:t>CONTENTS</a:t>
              </a:r>
              <a:endParaRPr lang="en-US" altLang="zh-CN" sz="1600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4881554" y="3786190"/>
            <a:ext cx="3071834" cy="4502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 </a:t>
            </a:r>
            <a:r>
              <a:rPr kumimoji="1"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磁盘排序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81488" y="408596"/>
            <a:ext cx="3429024" cy="583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dirty="0">
                <a:solidFill>
                  <a:srgbClr val="F1990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200" dirty="0">
                <a:solidFill>
                  <a:srgbClr val="F1990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</a:t>
            </a:r>
            <a:r>
              <a:rPr lang="zh-CN" altLang="en-US" sz="3200" dirty="0">
                <a:solidFill>
                  <a:srgbClr val="F1990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章  外排序</a:t>
            </a:r>
            <a:endParaRPr lang="zh-CN" altLang="en-US" sz="32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1947255" y="157974"/>
            <a:ext cx="3000396" cy="398780"/>
          </a:xfrm>
          <a:prstGeom prst="rect">
            <a:avLst/>
          </a:prstGeom>
          <a:solidFill>
            <a:srgbClr val="F1990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的读写记录数计算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96"/>
          <p:cNvGrpSpPr/>
          <p:nvPr/>
        </p:nvGrpSpPr>
        <p:grpSpPr>
          <a:xfrm>
            <a:off x="2166910" y="5119688"/>
            <a:ext cx="8215370" cy="1451254"/>
            <a:chOff x="642910" y="5119688"/>
            <a:chExt cx="8215370" cy="1451254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总的读记录数（写记录数与之相同）：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816877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[(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的记录</a:t>
              </a: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)×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3+(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的记录</a:t>
              </a: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)×2]=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12000=8/3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遍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1142976" y="6169044"/>
              <a:ext cx="2500330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该数</a:t>
              </a: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越大，效率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越差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4286248" y="6172162"/>
              <a:ext cx="2857520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等于哈夫曼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树的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WPL</a:t>
              </a:r>
              <a:endPara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195"/>
          <p:cNvGrpSpPr/>
          <p:nvPr/>
        </p:nvGrpSpPr>
        <p:grpSpPr>
          <a:xfrm>
            <a:off x="1666844" y="1565285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次、写</a:t>
              </a: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次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113"/>
          <p:cNvGrpSpPr/>
          <p:nvPr/>
        </p:nvGrpSpPr>
        <p:grpSpPr>
          <a:xfrm>
            <a:off x="3238480" y="1060498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2" cy="33215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7</a:t>
                </a:r>
                <a:endPara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2" cy="33215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8</a:t>
                </a:r>
                <a:endPara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</a:t>
              </a:r>
              <a:endPara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7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2" cy="33215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9</a:t>
                </a:r>
                <a:endPara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4" cy="33215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10</a:t>
                </a:r>
                <a:endPara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0" name="Freeform 66"/>
              <p:cNvSpPr/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1" name="Freeform 67"/>
              <p:cNvSpPr/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599" cy="33215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out</a:t>
                </a:r>
                <a:endParaRPr lang="en-US" altLang="zh-CN" sz="1800" baseline="-25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88" name="Freeform 94"/>
              <p:cNvSpPr/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9" name="Freeform 95"/>
              <p:cNvSpPr/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2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1992312" y="5929330"/>
            <a:ext cx="4960944" cy="808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方案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：总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的读记录数</a:t>
            </a:r>
            <a:r>
              <a:rPr lang="en-US" altLang="zh-CN" sz="2000" i="1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=15000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方案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：总的读记录数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=12000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1774828" y="169813"/>
            <a:ext cx="3321043" cy="398780"/>
          </a:xfrm>
          <a:prstGeom prst="rect">
            <a:avLst/>
          </a:prstGeom>
          <a:solidFill>
            <a:srgbClr val="F1990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归并方案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二路归并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2279653" y="85882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184785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227965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271145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3721103" y="85882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328930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372110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4152900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231"/>
          <p:cNvGrpSpPr/>
          <p:nvPr/>
        </p:nvGrpSpPr>
        <p:grpSpPr>
          <a:xfrm>
            <a:off x="1847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5303841" y="857235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48720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53038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57356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6745291" y="857235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63134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67452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71770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8256591" y="85882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78247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82565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868838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9698041" y="858823"/>
            <a:ext cx="5762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 baseline="-25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92662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96980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10129838" y="1287448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组合 232"/>
          <p:cNvGrpSpPr/>
          <p:nvPr/>
        </p:nvGrpSpPr>
        <p:grpSpPr>
          <a:xfrm>
            <a:off x="1847850" y="1577960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Freeform 66"/>
            <p:cNvSpPr/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235"/>
          <p:cNvGrpSpPr/>
          <p:nvPr/>
        </p:nvGrpSpPr>
        <p:grpSpPr>
          <a:xfrm>
            <a:off x="1803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out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组合 233"/>
          <p:cNvGrpSpPr/>
          <p:nvPr/>
        </p:nvGrpSpPr>
        <p:grpSpPr>
          <a:xfrm>
            <a:off x="1851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234"/>
          <p:cNvGrpSpPr/>
          <p:nvPr/>
        </p:nvGrpSpPr>
        <p:grpSpPr>
          <a:xfrm>
            <a:off x="1881158" y="1577961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133"/>
          <p:cNvGrpSpPr/>
          <p:nvPr/>
        </p:nvGrpSpPr>
        <p:grpSpPr>
          <a:xfrm>
            <a:off x="6167441" y="6072206"/>
            <a:ext cx="1516073" cy="500066"/>
            <a:chOff x="5072066" y="6072206"/>
            <a:chExt cx="1516073" cy="5000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76855" y="6121977"/>
              <a:ext cx="131128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方案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更好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1879572" y="160284"/>
            <a:ext cx="3143272" cy="398780"/>
          </a:xfrm>
          <a:prstGeom prst="rect">
            <a:avLst/>
          </a:prstGeom>
          <a:solidFill>
            <a:srgbClr val="F1990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：三路归并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202885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246065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289245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347030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390210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4333904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505304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548484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591664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64944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69262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73580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80057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84375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886939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944724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9879042" y="1142987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194"/>
          <p:cNvGrpSpPr/>
          <p:nvPr/>
        </p:nvGrpSpPr>
        <p:grpSpPr>
          <a:xfrm>
            <a:off x="2024034" y="1433500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196"/>
          <p:cNvGrpSpPr/>
          <p:nvPr/>
        </p:nvGrpSpPr>
        <p:grpSpPr>
          <a:xfrm>
            <a:off x="2095475" y="2424110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out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195"/>
          <p:cNvGrpSpPr/>
          <p:nvPr/>
        </p:nvGrpSpPr>
        <p:grpSpPr>
          <a:xfrm>
            <a:off x="6418234" y="1428739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endParaRPr lang="en-US" altLang="zh-CN" sz="18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75"/>
          <p:cNvGrpSpPr/>
          <p:nvPr/>
        </p:nvGrpSpPr>
        <p:grpSpPr bwMode="auto">
          <a:xfrm>
            <a:off x="2566991" y="3824293"/>
            <a:ext cx="7387543" cy="1282701"/>
            <a:chOff x="657" y="2409"/>
            <a:chExt cx="4006" cy="808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51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总的读记录数（写记录数与之相同）：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3915" cy="44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方案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 :</a:t>
              </a:r>
              <a:r>
                <a:rPr lang="en-US" altLang="zh-CN" sz="2000" i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WPL</a:t>
              </a:r>
              <a:r>
                <a:rPr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=(750+750+750)×2+(750+750+750)×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9000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79"/>
          <p:cNvGrpSpPr/>
          <p:nvPr/>
        </p:nvGrpSpPr>
        <p:grpSpPr>
          <a:xfrm>
            <a:off x="3381356" y="4929198"/>
            <a:ext cx="5643602" cy="958142"/>
            <a:chOff x="1643042" y="4929198"/>
            <a:chExt cx="5643602" cy="958142"/>
          </a:xfrm>
        </p:grpSpPr>
        <p:sp>
          <p:nvSpPr>
            <p:cNvPr id="77" name="TextBox 76"/>
            <p:cNvSpPr txBox="1"/>
            <p:nvPr/>
          </p:nvSpPr>
          <p:spPr>
            <a:xfrm>
              <a:off x="1643042" y="5488560"/>
              <a:ext cx="564360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不同的归并方案所需要的读写记录数是不同的！</a:t>
              </a:r>
              <a:endPara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5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38348" y="3786193"/>
            <a:ext cx="8001056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另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一种方法：采用一种称为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置换－选择排序方法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用于生成初始归并段。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1847851" y="404816"/>
            <a:ext cx="3962398" cy="475615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11.2.1 </a:t>
            </a:r>
            <a:r>
              <a:rPr kumimoji="1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生成初始归并段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83170" y="2503477"/>
            <a:ext cx="936625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67042" y="2509830"/>
            <a:ext cx="1008062" cy="576263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abc.dat</a:t>
            </a:r>
            <a:endParaRPr lang="en-US" altLang="zh-CN" sz="1600" dirty="0" err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127857" y="1928805"/>
            <a:ext cx="1223963" cy="1800225"/>
          </a:xfrm>
          <a:prstGeom prst="can">
            <a:avLst>
              <a:gd name="adj" fmla="val 367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423257" y="2713030"/>
            <a:ext cx="136842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均有序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810119" y="2000243"/>
            <a:ext cx="180022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某内排序算法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381488" y="2643182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81752" y="2681282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224" y="1285860"/>
            <a:ext cx="37147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生成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前面的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初始归并段的方法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042" y="5000636"/>
            <a:ext cx="37862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可以减少生成的初始归并段个数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810116" y="4357694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666844" y="7527996"/>
            <a:ext cx="8686800" cy="490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）从待排文件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中按内存工作区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的容量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读入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）从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）将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记录输出到当前归并段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不空，则从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放在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）在工作区中所有≥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的记录中选择出最小记录作为新的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，转（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），直到选不出这样的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）设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，开始一个新的归并段。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）若工作区已空，则初始归并段已全部产生；否则转（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ldLvl="0" animBg="1"/>
      <p:bldP spid="65539" grpId="0" bldLvl="0" animBg="1"/>
      <p:bldP spid="4" grpId="0" animBg="1"/>
      <p:bldP spid="5" grpId="0" animBg="1"/>
      <p:bldP spid="6" grpId="0" animBg="1"/>
      <p:bldP spid="7" grpId="0" bldLvl="0" animBg="1"/>
      <p:bldP spid="8" grpId="0" bldLvl="0" animBg="1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666844" y="1071549"/>
            <a:ext cx="8686800" cy="490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）从待排文件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中按内存工作区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的容量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读入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）从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）将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记录输出到当前归并段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不空，则从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放在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）在工作区中所有≥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的记录中选择出最小记录作为新的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，转（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），直到选不出这样的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）设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，开始一个新的归并段。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）若工作区已空，则初始归并段已全部产生；否则转（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991547" y="148570"/>
            <a:ext cx="2960679" cy="398780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置换－选择排序方法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919536" y="1340768"/>
            <a:ext cx="8382000" cy="301498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11.1】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设磁盘文件中共有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个记录，记录的关键字分别为：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{15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108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255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68}</a:t>
            </a:r>
            <a:endParaRPr kumimoji="1"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若内存工作区可容纳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个记录，用置换－选择排序可产生几个初始归并段，每个初始归并段包含哪些记录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? </a:t>
            </a:r>
            <a:endParaRPr kumimoji="1"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4151313" y="2636838"/>
            <a:ext cx="2735262" cy="647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738282" y="400032"/>
            <a:ext cx="3286148" cy="398780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选择排序示例演示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548063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979863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32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754688" y="1579566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924428" y="1577978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44</a:t>
            </a:r>
            <a:endParaRPr lang="en-US" altLang="zh-CN" sz="1800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356228" y="1577978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76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419600" y="1568453"/>
            <a:ext cx="452438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108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167438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39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599238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82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031038" y="1579566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56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443788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31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7875588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80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8307388" y="1579566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73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1820863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2252663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684463" y="1579566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97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3097213" y="157797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64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8777288" y="1587503"/>
            <a:ext cx="487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255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9351963" y="1587503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68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9774238" y="1550991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822450" y="1074741"/>
            <a:ext cx="3487732" cy="3073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18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个记录（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524367" y="3406978"/>
            <a:ext cx="1798639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内存工作区</a:t>
            </a:r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2495553" y="4484691"/>
            <a:ext cx="1223963" cy="3073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2495553" y="4995866"/>
            <a:ext cx="1223963" cy="3073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7310446" y="2781303"/>
            <a:ext cx="107157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1800" baseline="-2500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 4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8040691" y="2781303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8040688" y="2781303"/>
            <a:ext cx="503238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8040691" y="2787653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32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8040691" y="2833691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44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8040691" y="2805116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64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8040691" y="2805116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76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8040691" y="2781303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82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8040691" y="2781303"/>
            <a:ext cx="503237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97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8040688" y="2781303"/>
            <a:ext cx="912832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108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8040688" y="2781303"/>
            <a:ext cx="98427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2381224" y="5500702"/>
            <a:ext cx="7848600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依次类推，产生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31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39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56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68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73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255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1" name="TextBox 4"/>
          <p:cNvSpPr txBox="1"/>
          <p:nvPr/>
        </p:nvSpPr>
        <p:spPr>
          <a:xfrm>
            <a:off x="-8533456" y="1928803"/>
            <a:ext cx="8143932" cy="1600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若在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个记录中选取最小关键字的采用简单比较方法，每次需要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次比较。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总的时间复杂度为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nw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bldLvl="0" animBg="1"/>
      <p:bldP spid="98309" grpId="1" bldLvl="0" animBg="1"/>
      <p:bldP spid="98310" grpId="0" bldLvl="0" animBg="1"/>
      <p:bldP spid="98310" grpId="1" bldLvl="0" animBg="1"/>
      <p:bldP spid="98311" grpId="0" bldLvl="0" animBg="1"/>
      <p:bldP spid="98311" grpId="1" bldLvl="0" animBg="1"/>
      <p:bldP spid="98312" grpId="0" bldLvl="0" animBg="1"/>
      <p:bldP spid="98312" grpId="1" bldLvl="0" animBg="1"/>
      <p:bldP spid="98313" grpId="0" bldLvl="0" animBg="1"/>
      <p:bldP spid="98313" grpId="1" bldLvl="0" animBg="1"/>
      <p:bldP spid="98314" grpId="0" bldLvl="0" animBg="1"/>
      <p:bldP spid="98314" grpId="1" bldLvl="0" animBg="1"/>
      <p:bldP spid="98315" grpId="0" bldLvl="0" animBg="1"/>
      <p:bldP spid="98316" grpId="0" bldLvl="0" animBg="1"/>
      <p:bldP spid="98316" grpId="1" bldLvl="0" animBg="1"/>
      <p:bldP spid="98317" grpId="0" bldLvl="0" animBg="1"/>
      <p:bldP spid="98318" grpId="0" bldLvl="0" animBg="1"/>
      <p:bldP spid="98319" grpId="0" bldLvl="0" animBg="1"/>
      <p:bldP spid="98321" grpId="0" bldLvl="0" animBg="1"/>
      <p:bldP spid="98321" grpId="1" bldLvl="0" animBg="1"/>
      <p:bldP spid="98322" grpId="0" bldLvl="0" animBg="1"/>
      <p:bldP spid="98322" grpId="1" bldLvl="0" animBg="1"/>
      <p:bldP spid="98323" grpId="0" bldLvl="0" animBg="1"/>
      <p:bldP spid="98323" grpId="1" bldLvl="0" animBg="1"/>
      <p:bldP spid="98324" grpId="0" bldLvl="0" animBg="1"/>
      <p:bldP spid="98324" grpId="1" bldLvl="0" animBg="1"/>
      <p:bldP spid="98332" grpId="0" bldLvl="0" animBg="1"/>
      <p:bldP spid="98333" grpId="0" bldLvl="0" animBg="1"/>
      <p:bldP spid="98334" grpId="0" bldLvl="0" animBg="1"/>
      <p:bldP spid="98335" grpId="0" bldLvl="0" animBg="1"/>
      <p:bldP spid="98336" grpId="0" bldLvl="0" animBg="1"/>
      <p:bldP spid="98338" grpId="0" bldLvl="0" animBg="1"/>
      <p:bldP spid="98339" grpId="0" bldLvl="0" animBg="1"/>
      <p:bldP spid="98340" grpId="0" bldLvl="0" animBg="1"/>
      <p:bldP spid="98341" grpId="0" bldLvl="0" animBg="1"/>
      <p:bldP spid="98342" grpId="0" bldLvl="0" animBg="1"/>
      <p:bldP spid="98343" grpId="0" bldLvl="0" animBg="1"/>
      <p:bldP spid="98344" grpId="0" bldLvl="0" animBg="1"/>
      <p:bldP spid="9834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2" y="400032"/>
            <a:ext cx="5000660" cy="398780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选择排序中关键字比较次数分析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596" y="1214422"/>
            <a:ext cx="82868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共有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个记录，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内存工作区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的容量为</a:t>
            </a:r>
            <a:r>
              <a:rPr kumimoji="1"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472" y="1928805"/>
            <a:ext cx="8143932" cy="1600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若在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个记录中选取最小关键字的采用简单比较方法，每次需要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次比较。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总的时间复杂度为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nw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1881158" y="199618"/>
            <a:ext cx="3571900" cy="512445"/>
          </a:xfrm>
          <a:prstGeom prst="rect">
            <a:avLst/>
          </a:prstGeom>
          <a:solidFill>
            <a:srgbClr val="F19903">
              <a:alpha val="99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11.2.2 </a:t>
            </a:r>
            <a:r>
              <a:rPr kumimoji="1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952600" y="1000111"/>
            <a:ext cx="2928957" cy="429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</a:t>
            </a:r>
            <a:r>
              <a:rPr kumimoji="1"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平衡归并概述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48" y="2357430"/>
            <a:ext cx="65008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</a:t>
            </a:r>
            <a:r>
              <a:rPr kumimoji="1"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每一趟从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个归并段得到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/2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个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64"/>
          <p:cNvGrpSpPr>
            <a:grpSpLocks noChangeAspect="1"/>
          </p:cNvGrpSpPr>
          <p:nvPr/>
        </p:nvGrpSpPr>
        <p:grpSpPr>
          <a:xfrm>
            <a:off x="2309789" y="3071809"/>
            <a:ext cx="7049503" cy="2643206"/>
            <a:chOff x="952476" y="2651106"/>
            <a:chExt cx="7832780" cy="293689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849371" y="2889232"/>
              <a:ext cx="1801873" cy="40922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=8</a:t>
              </a:r>
              <a:r>
                <a:rPr lang="zh-CN" altLang="en-US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endPara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52476" y="2651106"/>
              <a:ext cx="873130" cy="40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例如：</a:t>
              </a:r>
              <a:endPara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71684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</a:t>
              </a:r>
              <a:r>
                <a:rPr lang="en-US" altLang="zh-CN" sz="180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log</a:t>
              </a:r>
              <a:r>
                <a:rPr lang="en-US" altLang="zh-CN" sz="1800" baseline="-2500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1800" i="1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=3</a:t>
              </a: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遍</a:t>
              </a:r>
              <a:endPara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66910" y="1700087"/>
            <a:ext cx="27860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什么是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ldLvl="0" animBg="1"/>
      <p:bldP spid="8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90666" y="1143268"/>
            <a:ext cx="66437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</a:t>
            </a:r>
            <a:r>
              <a:rPr kumimoji="1"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每一趟从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个归并段得到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/2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个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64"/>
          <p:cNvGrpSpPr>
            <a:grpSpLocks noChangeAspect="1"/>
          </p:cNvGrpSpPr>
          <p:nvPr/>
        </p:nvGrpSpPr>
        <p:grpSpPr>
          <a:xfrm>
            <a:off x="2978445" y="1844824"/>
            <a:ext cx="6235110" cy="2456011"/>
            <a:chOff x="1857356" y="2859100"/>
            <a:chExt cx="6927900" cy="2728902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solidFill>
              <a:srgbClr val="00B0F0"/>
            </a:solidFill>
            <a:ln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857356" y="2859100"/>
              <a:ext cx="4445031" cy="71684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=6</a:t>
              </a: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，增加两个长度为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的虚段</a:t>
              </a:r>
              <a:endPara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1"/>
              <a:ext cx="1712926" cy="71684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</a:t>
              </a:r>
              <a:r>
                <a:rPr lang="en-US" altLang="zh-CN" sz="180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log</a:t>
              </a:r>
              <a:r>
                <a:rPr lang="en-US" altLang="zh-CN" sz="1800" baseline="-2500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1800" i="1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=3</a:t>
              </a: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遍</a:t>
              </a:r>
              <a:endPara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842667" y="4924433"/>
            <a:ext cx="3571900" cy="3987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可以推广到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平衡归并</a:t>
            </a:r>
            <a:endParaRPr kumimoji="1" lang="en-US" altLang="zh-CN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29664" y="2071681"/>
            <a:ext cx="7848600" cy="9118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外排序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是指数据存放在外存中，数据排序时涉及内、外存数据交换的排序方法。　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58226" y="1428739"/>
            <a:ext cx="2571768" cy="429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、什么是外排序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4095739" y="428607"/>
            <a:ext cx="3744913" cy="583565"/>
          </a:xfrm>
          <a:prstGeom prst="rect">
            <a:avLst/>
          </a:prstGeom>
          <a:solidFill>
            <a:srgbClr val="F19903"/>
          </a:solid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540" y="5357826"/>
            <a:ext cx="50720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存储在外存上的数据以文件为基本单位。</a:t>
            </a:r>
            <a:endParaRPr kumimoji="1" lang="zh-CN" altLang="en-US" sz="2000" b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15680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文件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48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数据交换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919288" y="-2738945"/>
            <a:ext cx="8382000" cy="24822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）生成若干初始归并段（顺串）：这一过程也称为文件预处理。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一种常规的方法如下：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把含有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个记录的文件，按内存大小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分成若干长度为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的子文件（归并段）；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分别将各子文件（归并段）调入内存，采用有效的内排序方法排序后送回外存。 产生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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/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个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2"/>
          <p:cNvSpPr/>
          <p:nvPr/>
        </p:nvSpPr>
        <p:spPr bwMode="auto">
          <a:xfrm>
            <a:off x="2952728" y="-2639164"/>
            <a:ext cx="5929354" cy="221457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ldLvl="0" animBg="1"/>
      <p:bldP spid="76806" grpId="0" bldLvl="0" animBg="1"/>
      <p:bldP spid="8" grpId="0"/>
      <p:bldP spid="1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67608" y="2132856"/>
            <a:ext cx="4786346" cy="1056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归并时需要读写磁盘的次数</a:t>
            </a:r>
            <a:endParaRPr kumimoji="1" lang="en-US" altLang="zh-CN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归并时需要关键字比较的次数。</a:t>
            </a:r>
            <a:endParaRPr kumimoji="1"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24732" y="1275603"/>
            <a:ext cx="5143536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影响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路平衡归并的效率的因素：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7568" y="188640"/>
            <a:ext cx="37862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</a:t>
            </a:r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影响</a:t>
            </a:r>
            <a:r>
              <a:rPr kumimoji="1" lang="en-US" altLang="zh-CN" sz="2000" i="1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路平衡归并的因素</a:t>
            </a:r>
            <a:endParaRPr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5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2579615" y="1443956"/>
            <a:ext cx="4572032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=8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，假设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每个归并段</a:t>
            </a: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个记录：</a:t>
            </a:r>
            <a:r>
              <a:rPr lang="en-US" altLang="zh-CN" sz="20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0" name="组合 101"/>
          <p:cNvGrpSpPr/>
          <p:nvPr/>
        </p:nvGrpSpPr>
        <p:grpSpPr>
          <a:xfrm>
            <a:off x="230978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38348" y="4283997"/>
            <a:ext cx="77153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记录次数 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= 8×4×3 = 96</a:t>
            </a:r>
            <a:endParaRPr lang="en-US" altLang="zh-CN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（如果每个记录占用一个物理块，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读写磁盘次数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=96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×2=192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次）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38348" y="997849"/>
            <a:ext cx="9286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881158" y="178658"/>
            <a:ext cx="5786478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 </a:t>
            </a:r>
            <a:r>
              <a:rPr kumimoji="1" lang="en-US" altLang="zh-CN" sz="2000" i="1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路平衡归并时读写磁盘次数的计算</a:t>
            </a:r>
            <a:endParaRPr kumimoji="1"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38348" y="5143512"/>
            <a:ext cx="6429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</a:t>
            </a:r>
            <a:r>
              <a:rPr kumimoji="1" lang="en-US" altLang="zh-CN" sz="2000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路平衡归并时，通常</a:t>
            </a:r>
            <a:r>
              <a:rPr kumimoji="1" lang="en-US" altLang="zh-CN" sz="2000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越大，读写磁盘次数会减少。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/>
      <p:bldP spid="101" grpId="0"/>
      <p:bldP spid="105" grpId="0" bldLvl="0" animBg="1"/>
      <p:bldP spid="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57419" y="847137"/>
            <a:ext cx="8281987" cy="988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采用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归并时，则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相应的归并树有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i="1" baseline="-30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层，要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对数据进行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i="1" baseline="-3000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i="1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趟扫描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kumimoji="1"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56"/>
          <p:cNvGrpSpPr/>
          <p:nvPr/>
        </p:nvGrpSpPr>
        <p:grpSpPr>
          <a:xfrm>
            <a:off x="2166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714380" cy="11684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=8</a:t>
              </a:r>
              <a:endPara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endPara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53" name="AutoShape 61"/>
            <p:cNvSpPr/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</a:t>
              </a:r>
              <a:r>
                <a:rPr lang="en-US" altLang="zh-CN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log</a:t>
              </a:r>
              <a:r>
                <a:rPr lang="en-US" altLang="zh-CN" sz="2000" i="1" baseline="-2500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</a:t>
              </a:r>
              <a:r>
                <a:rPr kumimoji="1" lang="zh-CN" altLang="en-US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趟</a:t>
              </a:r>
              <a:endPara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881158" y="158896"/>
            <a:ext cx="6000792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 </a:t>
            </a:r>
            <a:r>
              <a:rPr kumimoji="1" lang="en-US" altLang="zh-CN" sz="2000" i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路平衡归并时关键字比较次数的计算</a:t>
            </a:r>
            <a:endParaRPr kumimoji="1"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5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416113" y="4918686"/>
            <a:ext cx="4786346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i="1" baseline="-30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i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endParaRPr kumimoji="1" lang="en-US" altLang="zh-CN" sz="20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 </a:t>
            </a: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baseline="-30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2000" i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/</a:t>
            </a:r>
            <a:r>
              <a:rPr kumimoji="1"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 </a:t>
            </a: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baseline="-30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2000" i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endParaRPr kumimoji="1" lang="en-US" altLang="zh-CN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-1)×(</a:t>
            </a:r>
            <a:r>
              <a:rPr kumimoji="1" lang="en-US" altLang="zh-CN" sz="2000" i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kumimoji="1"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／</a:t>
            </a:r>
            <a:r>
              <a:rPr kumimoji="1"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endParaRPr kumimoji="1" lang="en-US" altLang="zh-CN" sz="2000" b="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1058926" y="1285678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/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81" name="AutoShape 57"/>
            <p:cNvSpPr/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39878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i="1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</a:t>
              </a:r>
              <a:r>
                <a:rPr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趟</a:t>
              </a:r>
              <a:endPara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6088134" y="1009504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每一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趟需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-1)×(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次关键字比较</a:t>
              </a:r>
              <a:endPara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87485" y="4347179"/>
            <a:ext cx="3571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总共需要的关键字比较次数为：</a:t>
            </a:r>
            <a:endParaRPr kumimoji="1" lang="zh-CN" altLang="en-US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027240" y="170905"/>
            <a:ext cx="4497391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总共需要的关键字比较次数：</a:t>
            </a:r>
            <a:endParaRPr kumimoji="1"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472" y="3643317"/>
            <a:ext cx="8215370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结论：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增大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路数</a:t>
            </a:r>
            <a:r>
              <a:rPr kumimoji="1"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，读写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磁盘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次数减少，而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关键字比较次数会增大。若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增大到一定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的程度，就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会抵消掉由于减少读写磁盘次数而赢得的时间。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28" y="1671568"/>
            <a:ext cx="4786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1800" baseline="-30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 ×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(</a:t>
            </a:r>
            <a:r>
              <a:rPr kumimoji="1" lang="en-US" altLang="zh-CN" sz="1800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  ×  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1" lang="en-US" altLang="zh-CN" sz="1800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kumimoji="1"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／</a:t>
            </a:r>
            <a:r>
              <a:rPr kumimoji="1"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1"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kumimoji="1" lang="en-US" altLang="zh-CN" sz="1800" baseline="-30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595538" y="1499090"/>
            <a:ext cx="4929222" cy="1398034"/>
            <a:chOff x="1071538" y="1499090"/>
            <a:chExt cx="4929222" cy="1398034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492922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在初始归并段个数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与记录</a:t>
              </a:r>
              <a:r>
                <a:rPr kumimoji="1"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个数</a:t>
              </a:r>
              <a:r>
                <a:rPr kumimoji="1" lang="en-US" altLang="zh-CN" sz="18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kumimoji="1"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确定时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是常量</a:t>
              </a:r>
              <a:endPara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4414" y="149909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260584" y="234602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5"/>
          <p:cNvGrpSpPr/>
          <p:nvPr/>
        </p:nvGrpSpPr>
        <p:grpSpPr>
          <a:xfrm>
            <a:off x="5524500" y="885750"/>
            <a:ext cx="4786345" cy="1349442"/>
            <a:chOff x="4000497" y="885750"/>
            <a:chExt cx="4330503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37590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kumimoji="1" lang="en-US" altLang="zh-CN" sz="2000" i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／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</a:t>
              </a:r>
              <a:r>
                <a:rPr kumimoji="1" lang="en-US" altLang="zh-CN" sz="2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log</a:t>
              </a:r>
              <a:r>
                <a:rPr kumimoji="1" lang="en-US" altLang="zh-CN" sz="2000" baseline="-300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kumimoji="1" lang="en-US" altLang="zh-CN" sz="2000" i="1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  <a:sym typeface="Symbol" panose="05050102010706020507" pitchFamily="18" charset="2"/>
                </a:rPr>
                <a:t>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在</a:t>
              </a:r>
              <a:r>
                <a:rPr kumimoji="1" lang="en-US" altLang="zh-CN" sz="2000" i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增大时会增大</a:t>
              </a:r>
              <a:endPara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7" y="1520812"/>
              <a:ext cx="1939032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451368" y="1316835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5238744" y="3071810"/>
            <a:ext cx="214314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2524100" y="7539921"/>
            <a:ext cx="5715040" cy="11029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先建立败者树。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然后对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个输入有序段进行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381224" y="2449343"/>
            <a:ext cx="5929354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利用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败者树实现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路平衡归并的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过程是：　</a:t>
            </a:r>
            <a:endParaRPr kumimoji="1"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82774" y="465141"/>
            <a:ext cx="4999044" cy="429895"/>
          </a:xfrm>
          <a:prstGeom prst="rect">
            <a:avLst/>
          </a:prstGeom>
          <a:solidFill>
            <a:srgbClr val="F19903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、利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kumimoji="1"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败者树实现</a:t>
            </a:r>
            <a:r>
              <a:rPr lang="en-US" altLang="zh-CN" sz="22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路平衡归并过程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034" y="1372925"/>
            <a:ext cx="8072494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用于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个记录中选取最小关键字的记录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。败者树类似于堆排序中的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堆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100" y="3163720"/>
            <a:ext cx="5715040" cy="11029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先建立败者树。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然后对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个输入有序段进行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09720" y="1340771"/>
            <a:ext cx="8686800" cy="310769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kumimoji="1"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11.2】 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设有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归并段，它们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中各记录的关键字分别是：</a:t>
            </a:r>
            <a:endParaRPr kumimoji="1"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{17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F</a:t>
            </a:r>
            <a:r>
              <a:rPr kumimoji="1"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{5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44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F</a:t>
            </a:r>
            <a:r>
              <a:rPr kumimoji="1"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{10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F</a:t>
            </a:r>
            <a:r>
              <a:rPr kumimoji="1"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{29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32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F</a:t>
            </a:r>
            <a:r>
              <a:rPr kumimoji="1"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{15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56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其中，∞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是段结束标志。说明利用败者树进行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路平衡归并排序的过程。</a:t>
            </a:r>
            <a:endParaRPr kumimoji="1"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881161" y="142852"/>
            <a:ext cx="2447925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</a:t>
            </a:r>
            <a:r>
              <a: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建败者树</a:t>
            </a:r>
            <a:endParaRPr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3238480" y="4653136"/>
            <a:ext cx="4781550" cy="1480820"/>
            <a:chOff x="1714480" y="4234196"/>
            <a:chExt cx="4781550" cy="1480820"/>
          </a:xfrm>
        </p:grpSpPr>
        <p:sp>
          <p:nvSpPr>
            <p:cNvPr id="99337" name="Freeform 9"/>
            <p:cNvSpPr/>
            <p:nvPr/>
          </p:nvSpPr>
          <p:spPr bwMode="auto">
            <a:xfrm>
              <a:off x="2410440" y="4965716"/>
              <a:ext cx="226060" cy="34417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3097510" y="4965716"/>
              <a:ext cx="231140" cy="34544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616940" y="4234196"/>
              <a:ext cx="231140" cy="34544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49" name="Freeform 21"/>
            <p:cNvSpPr/>
            <p:nvPr/>
          </p:nvSpPr>
          <p:spPr bwMode="auto">
            <a:xfrm>
              <a:off x="5066010" y="4234196"/>
              <a:ext cx="220980" cy="35306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2004040" y="5311156"/>
              <a:ext cx="632460" cy="4025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29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714480" y="5392436"/>
              <a:ext cx="28829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3213080" y="5311156"/>
              <a:ext cx="633730" cy="403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15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924790" y="5382276"/>
              <a:ext cx="28829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732510" y="4579636"/>
              <a:ext cx="632460" cy="403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17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910304" y="4997471"/>
              <a:ext cx="28829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654530" y="4579636"/>
              <a:ext cx="632460" cy="403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822173" y="4997471"/>
              <a:ext cx="28829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63570" y="4579636"/>
              <a:ext cx="632460" cy="403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24868" y="4997471"/>
              <a:ext cx="288290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748000" y="4234196"/>
              <a:ext cx="231140" cy="34544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3987780" y="3531726"/>
            <a:ext cx="3456940" cy="1887220"/>
            <a:chOff x="2463780" y="3112786"/>
            <a:chExt cx="3456940" cy="1887220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4025880" y="3112786"/>
              <a:ext cx="806450" cy="46101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42" name="Freeform 14"/>
            <p:cNvSpPr/>
            <p:nvPr/>
          </p:nvSpPr>
          <p:spPr bwMode="auto">
            <a:xfrm>
              <a:off x="2928600" y="4234196"/>
              <a:ext cx="227330" cy="30988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52" name="Freeform 24"/>
            <p:cNvSpPr/>
            <p:nvPr/>
          </p:nvSpPr>
          <p:spPr bwMode="auto">
            <a:xfrm>
              <a:off x="3543280" y="3522996"/>
              <a:ext cx="657860" cy="311150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53" name="Freeform 25"/>
            <p:cNvSpPr/>
            <p:nvPr/>
          </p:nvSpPr>
          <p:spPr bwMode="auto">
            <a:xfrm>
              <a:off x="4710410" y="3519186"/>
              <a:ext cx="615950" cy="314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2463780" y="4538996"/>
              <a:ext cx="806450" cy="46101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983210" y="3807476"/>
              <a:ext cx="806450" cy="46101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5114270" y="3807476"/>
              <a:ext cx="806450" cy="46101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5549896" y="2855446"/>
            <a:ext cx="2727344" cy="681990"/>
            <a:chOff x="4025896" y="2436506"/>
            <a:chExt cx="2727344" cy="681990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4025896" y="2436506"/>
              <a:ext cx="806450" cy="46101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941566" y="2497466"/>
              <a:ext cx="1811674" cy="27686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冠军（最小者）</a:t>
              </a:r>
              <a:endParaRPr lang="zh-CN" altLang="en-US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420866" y="2887356"/>
              <a:ext cx="0" cy="2311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1952596" y="1061861"/>
            <a:ext cx="7572428" cy="47561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：创建含有</a:t>
            </a:r>
            <a:r>
              <a:rPr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个叶子结点的完全二叉树（结点个数最少）。</a:t>
            </a:r>
            <a:endParaRPr lang="en-US" altLang="zh-CN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81224" y="1633362"/>
            <a:ext cx="735811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-1=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-1+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，让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，总共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-1=9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个结点，另外添加一个冠军结点。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6" grpId="0" bldLvl="0" animBg="1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2"/>
          <p:cNvGrpSpPr>
            <a:grpSpLocks noChangeAspect="1"/>
          </p:cNvGrpSpPr>
          <p:nvPr/>
        </p:nvGrpSpPr>
        <p:grpSpPr>
          <a:xfrm>
            <a:off x="2495600" y="1755464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37" name="Freeform 9"/>
            <p:cNvSpPr/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49" name="Freeform 21"/>
            <p:cNvSpPr/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42" name="Freeform 14"/>
            <p:cNvSpPr/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52" name="Freeform 24"/>
            <p:cNvSpPr/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53" name="Freeform 25"/>
            <p:cNvSpPr/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29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15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17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8" y="5505445"/>
              <a:ext cx="36036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6" y="5505445"/>
              <a:ext cx="36036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69215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5(-∞)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69215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5(-∞)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69215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5(-∞)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69215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5(-∞)</a:t>
              </a:r>
              <a:endPara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61"/>
          <p:cNvGrpSpPr>
            <a:grpSpLocks noChangeAspect="1"/>
          </p:cNvGrpSpPr>
          <p:nvPr/>
        </p:nvGrpSpPr>
        <p:grpSpPr>
          <a:xfrm>
            <a:off x="4807016" y="1079184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460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冠军（最小者）</a:t>
              </a:r>
              <a:endParaRPr lang="zh-CN" altLang="en-US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93617" y="4613103"/>
            <a:ext cx="864399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每个叶子结点对应一个归并段，段号为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初始时每个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分支结点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取值“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表示段号（此时为虚拟段号），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 ∞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表示最小关键字。例如，某结点取值为“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”，表示结点值来自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号段的关键字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对应的记录。</a:t>
            </a:r>
            <a:endParaRPr lang="zh-CN" altLang="en-US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/>
          <p:nvPr/>
        </p:nvSpPr>
        <p:spPr bwMode="auto">
          <a:xfrm>
            <a:off x="3040034" y="525106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3898872" y="5251057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4548159" y="4336657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49" name="Freeform 21"/>
          <p:cNvSpPr/>
          <p:nvPr/>
        </p:nvSpPr>
        <p:spPr bwMode="auto">
          <a:xfrm>
            <a:off x="6359497" y="433666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42" name="Freeform 14"/>
          <p:cNvSpPr/>
          <p:nvPr/>
        </p:nvSpPr>
        <p:spPr bwMode="auto">
          <a:xfrm>
            <a:off x="3687734" y="4336657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52" name="Freeform 24"/>
          <p:cNvSpPr/>
          <p:nvPr/>
        </p:nvSpPr>
        <p:spPr bwMode="auto">
          <a:xfrm>
            <a:off x="4456084" y="3447657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53" name="Freeform 25"/>
          <p:cNvSpPr/>
          <p:nvPr/>
        </p:nvSpPr>
        <p:spPr bwMode="auto">
          <a:xfrm>
            <a:off x="5914997" y="3442895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5553044" y="264279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532034" y="5682857"/>
            <a:ext cx="790575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29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170084" y="5784460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baseline="-25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043334" y="5682860"/>
            <a:ext cx="792163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3682969" y="5771760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 baseline="-25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4692622" y="476846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4914861" y="5290754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baseline="-25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5845147" y="476846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054697" y="5290754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baseline="-25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7356447" y="476846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7558070" y="5290754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baseline="-25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7211984" y="4336657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3106709" y="4717660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3755994" y="3803260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6419819" y="3803260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5059334" y="2934895"/>
            <a:ext cx="1008063" cy="5762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5059334" y="2079235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203922" y="2155435"/>
            <a:ext cx="1800225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冠军（最小者）</a:t>
            </a:r>
            <a:endParaRPr lang="zh-CN" altLang="en-US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3936969" y="3925498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233956" y="3061898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3268631" y="4857360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6635719" y="3946135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5238744" y="2218935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3276569" y="484942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3276569" y="4844660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3(29)</a:t>
            </a:r>
            <a:endParaRPr lang="en-US" altLang="zh-CN" sz="180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3924269" y="3920735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6623019" y="3933435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2(10)</a:t>
            </a:r>
            <a:endParaRPr lang="en-US" altLang="zh-CN" sz="180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5233956" y="3044435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3911569" y="3908035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0(17)</a:t>
            </a:r>
            <a:endParaRPr lang="en-US" altLang="zh-CN" sz="18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5254594" y="3055548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5238744" y="2214173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1(5)</a:t>
            </a:r>
            <a:endParaRPr lang="en-US" altLang="zh-CN" sz="180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4952995" y="6294075"/>
            <a:ext cx="2524121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败者树构建完毕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3836955" y="1952213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-1" fmla="*/ 1873250 w 2006600"/>
              <a:gd name="connsiteY0-2" fmla="*/ 0 h 4279900"/>
              <a:gd name="connsiteX1-3" fmla="*/ 1873250 w 2006600"/>
              <a:gd name="connsiteY1-4" fmla="*/ 749300 h 4279900"/>
              <a:gd name="connsiteX2-5" fmla="*/ 1860550 w 2006600"/>
              <a:gd name="connsiteY2-6" fmla="*/ 1409700 h 4279900"/>
              <a:gd name="connsiteX3-7" fmla="*/ 996950 w 2006600"/>
              <a:gd name="connsiteY3-8" fmla="*/ 1866900 h 4279900"/>
              <a:gd name="connsiteX4-9" fmla="*/ 387350 w 2006600"/>
              <a:gd name="connsiteY4-10" fmla="*/ 2209800 h 4279900"/>
              <a:gd name="connsiteX5-11" fmla="*/ 82550 w 2006600"/>
              <a:gd name="connsiteY5-12" fmla="*/ 2959100 h 4279900"/>
              <a:gd name="connsiteX6-13" fmla="*/ 882650 w 2006600"/>
              <a:gd name="connsiteY6-14" fmla="*/ 4279900 h 4279900"/>
              <a:gd name="connsiteX0-15" fmla="*/ 1873250 w 2006600"/>
              <a:gd name="connsiteY0-16" fmla="*/ 0 h 4279900"/>
              <a:gd name="connsiteX1-17" fmla="*/ 1873250 w 2006600"/>
              <a:gd name="connsiteY1-18" fmla="*/ 749300 h 4279900"/>
              <a:gd name="connsiteX2-19" fmla="*/ 1860550 w 2006600"/>
              <a:gd name="connsiteY2-20" fmla="*/ 1409700 h 4279900"/>
              <a:gd name="connsiteX3-21" fmla="*/ 996950 w 2006600"/>
              <a:gd name="connsiteY3-22" fmla="*/ 1866900 h 4279900"/>
              <a:gd name="connsiteX4-23" fmla="*/ 387350 w 2006600"/>
              <a:gd name="connsiteY4-24" fmla="*/ 2209800 h 4279900"/>
              <a:gd name="connsiteX5-25" fmla="*/ 82550 w 2006600"/>
              <a:gd name="connsiteY5-26" fmla="*/ 2959100 h 4279900"/>
              <a:gd name="connsiteX6-27" fmla="*/ 882650 w 2006600"/>
              <a:gd name="connsiteY6-28" fmla="*/ 4279900 h 4279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2700286" y="1974457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5419164" y="1987157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5247714" y="1936357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4504764" y="1936357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09720" y="214290"/>
            <a:ext cx="4786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调整产生冠军（最小者）的过程</a:t>
            </a:r>
            <a:endParaRPr lang="zh-CN" altLang="en-US" sz="18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6165" y="983935"/>
            <a:ext cx="82153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F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0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操作：将当前结点的关键字与父结点比较，将大的（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）放在父结点中，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小者（胜者）继续进行，直到根结点。最后将胜者放在冠军结点中。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 animBg="1"/>
      <p:bldP spid="99343" grpId="0" animBg="1"/>
      <p:bldP spid="99349" grpId="0" animBg="1"/>
      <p:bldP spid="99342" grpId="0" animBg="1"/>
      <p:bldP spid="99342" grpId="1" animBg="1"/>
      <p:bldP spid="99352" grpId="0" animBg="1"/>
      <p:bldP spid="99352" grpId="1" animBg="1"/>
      <p:bldP spid="99352" grpId="2" animBg="1"/>
      <p:bldP spid="99353" grpId="0" animBg="1"/>
      <p:bldP spid="99353" grpId="1" animBg="1"/>
      <p:bldP spid="99355" grpId="0" animBg="1"/>
      <p:bldP spid="99355" grpId="1" animBg="1"/>
      <p:bldP spid="99355" grpId="2" animBg="1"/>
      <p:bldP spid="99355" grpId="3" animBg="1"/>
      <p:bldP spid="99355" grpId="4" animBg="1"/>
      <p:bldP spid="99350" grpId="0" animBg="1"/>
      <p:bldP spid="99356" grpId="0" bldLvl="0" animBg="1"/>
      <p:bldP spid="99365" grpId="0" bldLvl="0" animBg="1"/>
      <p:bldP spid="99369" grpId="0" bldLvl="0" animBg="1"/>
      <p:bldP spid="99372" grpId="0" bldLvl="0" animBg="1"/>
      <p:bldP spid="99373" grpId="0" bldLvl="0" animBg="1"/>
      <p:bldP spid="99374" grpId="0" bldLvl="0" animBg="1"/>
      <p:bldP spid="99375" grpId="0" bldLvl="0" animBg="1"/>
      <p:bldP spid="99376" grpId="0" bldLvl="0" animBg="1"/>
      <p:bldP spid="99377" grpId="0" bldLvl="0" animBg="1"/>
      <p:bldP spid="99378" grpId="0" bldLvl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19288" y="1760403"/>
            <a:ext cx="8382000" cy="24822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）生成若干初始归并段（顺串）：这一过程也称为文件预处理。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一种常规的方法如下：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把含有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个记录的文件，按内存大小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分成若干长度为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的子文件（归并段）；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分别将各子文件（归并段）调入内存，采用有效的内排序方法排序后送回外存。 产生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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/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个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66910" y="1171891"/>
            <a:ext cx="8143932" cy="42989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外排序的基本方法是归并排序法。它分为以下两个步骤：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19289" y="139377"/>
            <a:ext cx="3033704" cy="429895"/>
          </a:xfrm>
          <a:prstGeom prst="rect">
            <a:avLst/>
          </a:prstGeom>
          <a:solidFill>
            <a:srgbClr val="F1990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、外排序的基本方法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67045" y="4437090"/>
            <a:ext cx="6624637" cy="1800225"/>
            <a:chOff x="1643042" y="4214818"/>
            <a:chExt cx="6624637" cy="180022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59167" y="4789493"/>
              <a:ext cx="936625" cy="6477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643042" y="4795843"/>
              <a:ext cx="1008062" cy="576263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abc.dat</a:t>
              </a:r>
              <a:endPara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603854" y="4214818"/>
              <a:ext cx="1223963" cy="1800225"/>
            </a:xfrm>
            <a:prstGeom prst="can">
              <a:avLst>
                <a:gd name="adj" fmla="val 3677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i="1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899254" y="4999043"/>
              <a:ext cx="1368425" cy="368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均有序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286116" y="4286256"/>
              <a:ext cx="1800225" cy="368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某内排序算法</a:t>
              </a:r>
              <a:endPara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57488" y="4929198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4857752" y="4967298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77887" y="7205182"/>
            <a:ext cx="8382000" cy="11588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）多路归并：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对这些初始归并段进行多遍归并，使得有序的归并段逐渐扩大，最后在外存上形成整个文件的单一归并段，也就完成了这个文件的外排序。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/>
      <p:bldP spid="1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468658" y="4935265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78" name="Freeform 2"/>
          <p:cNvSpPr/>
          <p:nvPr/>
        </p:nvSpPr>
        <p:spPr bwMode="auto">
          <a:xfrm>
            <a:off x="2609821" y="4935268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5" name="Freeform 19"/>
          <p:cNvSpPr/>
          <p:nvPr/>
        </p:nvSpPr>
        <p:spPr bwMode="auto">
          <a:xfrm>
            <a:off x="3257518" y="4020865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4117946" y="4020865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8" name="Freeform 22"/>
          <p:cNvSpPr/>
          <p:nvPr/>
        </p:nvSpPr>
        <p:spPr bwMode="auto">
          <a:xfrm>
            <a:off x="4025871" y="3131865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5122830" y="2327006"/>
            <a:ext cx="0" cy="2889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9" name="Freeform 23"/>
          <p:cNvSpPr/>
          <p:nvPr/>
        </p:nvSpPr>
        <p:spPr bwMode="auto">
          <a:xfrm>
            <a:off x="5484780" y="3127103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6781771" y="4020865"/>
            <a:ext cx="288925" cy="431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4400518" y="507179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4400518" y="5309918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101821" y="5367065"/>
            <a:ext cx="790575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29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739868" y="546866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 baseline="-25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3613118" y="5367068"/>
            <a:ext cx="792162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252758" y="5455968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 baseline="-25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4262408" y="4452668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900458" y="4554268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en-US" altLang="zh-CN" sz="1800" baseline="-25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5414933" y="4452668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5052983" y="4554268"/>
            <a:ext cx="360363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en-US" altLang="zh-CN" sz="1800" baseline="-250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6926233" y="4452668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591268" y="4554268"/>
            <a:ext cx="360362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en-US" altLang="zh-CN" sz="1800" baseline="-25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391" name="Freeform 15"/>
          <p:cNvSpPr/>
          <p:nvPr/>
        </p:nvSpPr>
        <p:spPr bwMode="auto">
          <a:xfrm>
            <a:off x="5929283" y="4020868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2676493" y="4401868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3325783" y="3487468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5989608" y="3487468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4629118" y="2619103"/>
            <a:ext cx="1008062" cy="5762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4629118" y="1763443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676496" y="1903143"/>
            <a:ext cx="1800225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冠军（最小者）</a:t>
            </a:r>
            <a:endParaRPr lang="zh-CN" altLang="en-US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3506755" y="3609706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666844" y="188913"/>
            <a:ext cx="3240088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败者树进行归并</a:t>
            </a:r>
            <a:endParaRPr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4803743" y="2746106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2838418" y="4541568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205505" y="3630343"/>
            <a:ext cx="6477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4837080" y="1903140"/>
            <a:ext cx="647700" cy="3073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5(-∞)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2846355" y="4533631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2810261" y="4528868"/>
            <a:ext cx="808721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3(29)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3494055" y="360494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6192805" y="361764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2(10)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4803743" y="272864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1(5)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3457293" y="3592243"/>
            <a:ext cx="757257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0(17)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4824380" y="2739756"/>
            <a:ext cx="647700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4(15)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4778873" y="1898378"/>
            <a:ext cx="738165" cy="30734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1(5)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5484780" y="507179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44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5484780" y="5309918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6997668" y="5071793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6997668" y="5309918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3684555" y="5997306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3684555" y="6262434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2244693" y="6006831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32</a:t>
            </a:r>
            <a:endParaRPr lang="en-US" altLang="zh-CN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2244693" y="6271959"/>
            <a:ext cx="647700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</a:t>
            </a:r>
            <a:endParaRPr lang="en-US" altLang="zh-CN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5988018" y="2479406"/>
            <a:ext cx="1295400" cy="2768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归并文件：</a:t>
            </a:r>
            <a:endParaRPr lang="zh-CN" altLang="en-US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30" name="Freeform 54"/>
          <p:cNvSpPr/>
          <p:nvPr/>
        </p:nvSpPr>
        <p:spPr bwMode="auto">
          <a:xfrm>
            <a:off x="5607018" y="2034903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7521588" y="2492106"/>
            <a:ext cx="360362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en-US" altLang="zh-CN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6096003" y="3611293"/>
            <a:ext cx="809127" cy="27686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1(44)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4850308" y="1882395"/>
            <a:ext cx="681008" cy="30734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2(10)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34" name="Freeform 58"/>
          <p:cNvSpPr/>
          <p:nvPr/>
        </p:nvSpPr>
        <p:spPr bwMode="auto">
          <a:xfrm>
            <a:off x="5624480" y="2052368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8029543" y="2482581"/>
            <a:ext cx="360362" cy="27686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4833908" y="5820485"/>
            <a:ext cx="5405496" cy="7581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依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此进行，直到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冠军为∞才结束。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每次产生一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个冠军，比较次数约为</a:t>
            </a:r>
            <a:r>
              <a:rPr lang="en-US" altLang="zh-CN" sz="2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5306983" y="1684065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-1" fmla="*/ 266700 w 878417"/>
              <a:gd name="connsiteY0-2" fmla="*/ 3517900 h 3517900"/>
              <a:gd name="connsiteX1-3" fmla="*/ 304800 w 878417"/>
              <a:gd name="connsiteY1-4" fmla="*/ 3352800 h 3517900"/>
              <a:gd name="connsiteX2-5" fmla="*/ 495300 w 878417"/>
              <a:gd name="connsiteY2-6" fmla="*/ 2590800 h 3517900"/>
              <a:gd name="connsiteX3-7" fmla="*/ 876300 w 878417"/>
              <a:gd name="connsiteY3-8" fmla="*/ 2095500 h 3517900"/>
              <a:gd name="connsiteX4-9" fmla="*/ 482600 w 878417"/>
              <a:gd name="connsiteY4-10" fmla="*/ 1498600 h 3517900"/>
              <a:gd name="connsiteX5-11" fmla="*/ 114300 w 878417"/>
              <a:gd name="connsiteY5-12" fmla="*/ 1206500 h 3517900"/>
              <a:gd name="connsiteX6-13" fmla="*/ 0 w 878417"/>
              <a:gd name="connsiteY6-14" fmla="*/ 0 h 351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4034" y="846461"/>
            <a:ext cx="8001056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过程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：取出的冠军为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1(5)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，从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号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段中取下一个记录，沿着个分支向上操作，产生次小的记录。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endParaRPr lang="zh-CN" altLang="en-US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C 0.00017 -0.01227 0.00052 -0.05787 0.00069 -0.073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bldLvl="0" animBg="1"/>
      <p:bldP spid="101430" grpId="0" animBg="1"/>
      <p:bldP spid="101430" grpId="1" animBg="1"/>
      <p:bldP spid="101431" grpId="0" bldLvl="0" animBg="1"/>
      <p:bldP spid="101432" grpId="0" bldLvl="0" animBg="1"/>
      <p:bldP spid="101433" grpId="0" bldLvl="0" animBg="1"/>
      <p:bldP spid="101434" grpId="0" animBg="1"/>
      <p:bldP spid="101434" grpId="1" animBg="1"/>
      <p:bldP spid="101435" grpId="0" bldLvl="0" animBg="1"/>
      <p:bldP spid="101436" grpId="0" bldLvl="0" animBg="1"/>
      <p:bldP spid="60" grpId="0" animBg="1"/>
      <p:bldP spid="6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595538" y="2028321"/>
            <a:ext cx="5500726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pt-BR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pt-BR" altLang="zh-CN" sz="2000" i="1" baseline="-25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pt-BR" altLang="zh-CN" sz="2000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pt-BR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lang="pt-BR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pt-BR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-1)×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pt-BR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pt-BR" altLang="zh-CN" sz="2000" baseline="-25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pt-BR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-1)×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endParaRPr lang="en-US" altLang="zh-CN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034" y="1098446"/>
            <a:ext cx="81439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利用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败者树实现</a:t>
            </a:r>
            <a:r>
              <a:rPr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路平衡归并时，总共需要的关键字比较次数为：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881158" y="3885709"/>
            <a:ext cx="8175654" cy="9118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结论：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关键字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比较次数与</a:t>
            </a:r>
            <a:r>
              <a:rPr kumimoji="1"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无关 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总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的内部归并时间不会随</a:t>
            </a:r>
            <a:r>
              <a:rPr kumimoji="1" lang="en-US" altLang="zh-CN" sz="20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的增大而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增大。　</a:t>
            </a:r>
            <a:endParaRPr kumimoji="1" lang="zh-CN" altLang="en-US" sz="2000" b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3309918" y="4885841"/>
            <a:ext cx="5857916" cy="1073154"/>
            <a:chOff x="1928794" y="2643182"/>
            <a:chExt cx="5857916" cy="1073154"/>
          </a:xfrm>
        </p:grpSpPr>
        <p:sp>
          <p:nvSpPr>
            <p:cNvPr id="12" name="TextBox 11"/>
            <p:cNvSpPr txBox="1"/>
            <p:nvPr/>
          </p:nvSpPr>
          <p:spPr>
            <a:xfrm>
              <a:off x="1928794" y="3214686"/>
              <a:ext cx="5143536" cy="501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只要内存空间允许，</a:t>
              </a:r>
              <a:r>
                <a:rPr kumimoji="1"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尽可能增大归并路数</a:t>
              </a:r>
              <a:r>
                <a:rPr kumimoji="1" lang="en-US" altLang="zh-CN" sz="2000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zh-CN" altLang="en-US" sz="20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利用败者树实现</a:t>
              </a:r>
              <a:r>
                <a:rPr kumimoji="1" lang="en-US" altLang="zh-CN" sz="2000" i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zh-CN" altLang="en-US" sz="2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路平衡归并</a:t>
              </a:r>
              <a:endPara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ldLvl="0" animBg="1"/>
      <p:bldP spid="7" grpId="0"/>
      <p:bldP spid="1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6910" y="1556795"/>
            <a:ext cx="6929486" cy="163639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败者树的作用是什么？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败者树类似于堆，两者有什么不同？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2" y="400032"/>
            <a:ext cx="6215106" cy="398780"/>
          </a:xfrm>
          <a:prstGeom prst="rect">
            <a:avLst/>
          </a:prstGeom>
          <a:solidFill>
            <a:srgbClr val="F19903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败者树，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选择排序中关键字比较次数分析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596" y="1214422"/>
            <a:ext cx="52149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共有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个记录，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内存工作区</a:t>
            </a:r>
            <a:r>
              <a:rPr kumimoji="1"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WA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的容量为</a:t>
            </a:r>
            <a:r>
              <a:rPr kumimoji="1"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910" y="1928802"/>
            <a:ext cx="7786742" cy="1626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216000" rIns="180000" bIns="180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若在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个记录中选取最小关键字的采用败者树方法，每次需要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次比较。</a:t>
            </a:r>
            <a:endParaRPr lang="en-US" altLang="zh-CN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总的时间复杂度为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i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2166910" y="357166"/>
            <a:ext cx="3071834" cy="512445"/>
          </a:xfrm>
          <a:prstGeom prst="rect">
            <a:avLst/>
          </a:prstGeom>
          <a:solidFill>
            <a:srgbClr val="F1990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11.2.3 </a:t>
            </a:r>
            <a:r>
              <a:rPr kumimoji="1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佳归并树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2596" y="1279082"/>
            <a:ext cx="8215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k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路平衡归并适合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初始归并段中的记录个数相同的情况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，当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初始归并段中的记录个数不同时，怎么办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238348" y="2750765"/>
            <a:ext cx="5643602" cy="1646263"/>
            <a:chOff x="428596" y="2252955"/>
            <a:chExt cx="5643602" cy="1646263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</a:t>
              </a:r>
              <a:r>
                <a:rPr kumimoji="1"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当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初始归并段和</a:t>
              </a:r>
              <a:r>
                <a:rPr kumimoji="1" lang="en-US" altLang="zh-CN" sz="20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已确定的情况时</a:t>
              </a:r>
              <a:endPara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50720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哪些初始归并段</a:t>
              </a:r>
              <a:r>
                <a:rPr kumimoji="1"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先归并，哪些后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归并的问题。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2500298" y="271687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2788317"/>
              <a:ext cx="228601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归并方案转化为</a:t>
              </a:r>
              <a:endParaRPr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20" y="222740"/>
            <a:ext cx="7143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例如：</a:t>
            </a:r>
            <a:r>
              <a:rPr lang="en-US" altLang="zh-CN" sz="2000" i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个初始归并段含记录个数分别是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Rectangle 2054"/>
          <p:cNvSpPr>
            <a:spLocks noChangeArrowheads="1"/>
          </p:cNvSpPr>
          <p:nvPr/>
        </p:nvSpPr>
        <p:spPr bwMode="auto">
          <a:xfrm>
            <a:off x="3595670" y="1000108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Rectangle 2054"/>
          <p:cNvSpPr>
            <a:spLocks noChangeArrowheads="1"/>
          </p:cNvSpPr>
          <p:nvPr/>
        </p:nvSpPr>
        <p:spPr bwMode="auto">
          <a:xfrm>
            <a:off x="4595802" y="1000108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3595670" y="1785926"/>
            <a:ext cx="157163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直接连接符 7"/>
          <p:cNvCxnSpPr>
            <a:stCxn id="4" idx="2"/>
          </p:cNvCxnSpPr>
          <p:nvPr/>
        </p:nvCxnSpPr>
        <p:spPr>
          <a:xfrm rot="16200000" flipH="1">
            <a:off x="3738546" y="1500174"/>
            <a:ext cx="428628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</p:cNvCxnSpPr>
          <p:nvPr/>
        </p:nvCxnSpPr>
        <p:spPr>
          <a:xfrm rot="5400000">
            <a:off x="4595802" y="1500174"/>
            <a:ext cx="428628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2054"/>
          <p:cNvSpPr>
            <a:spLocks noChangeArrowheads="1"/>
          </p:cNvSpPr>
          <p:nvPr/>
        </p:nvSpPr>
        <p:spPr bwMode="auto">
          <a:xfrm>
            <a:off x="5667372" y="1000108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Rectangle 2054"/>
          <p:cNvSpPr>
            <a:spLocks noChangeArrowheads="1"/>
          </p:cNvSpPr>
          <p:nvPr/>
        </p:nvSpPr>
        <p:spPr bwMode="auto">
          <a:xfrm>
            <a:off x="6667504" y="1000108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Rectangle 2054"/>
          <p:cNvSpPr>
            <a:spLocks noChangeArrowheads="1"/>
          </p:cNvSpPr>
          <p:nvPr/>
        </p:nvSpPr>
        <p:spPr bwMode="auto">
          <a:xfrm>
            <a:off x="5667372" y="1785926"/>
            <a:ext cx="157163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4" name="直接连接符 13"/>
          <p:cNvCxnSpPr>
            <a:stCxn id="11" idx="2"/>
          </p:cNvCxnSpPr>
          <p:nvPr/>
        </p:nvCxnSpPr>
        <p:spPr>
          <a:xfrm rot="16200000" flipH="1">
            <a:off x="5810248" y="1500174"/>
            <a:ext cx="428628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2"/>
          </p:cNvCxnSpPr>
          <p:nvPr/>
        </p:nvCxnSpPr>
        <p:spPr>
          <a:xfrm rot="5400000">
            <a:off x="6667504" y="1500174"/>
            <a:ext cx="428628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2054"/>
          <p:cNvSpPr>
            <a:spLocks noChangeArrowheads="1"/>
          </p:cNvSpPr>
          <p:nvPr/>
        </p:nvSpPr>
        <p:spPr bwMode="auto">
          <a:xfrm>
            <a:off x="3595670" y="2643182"/>
            <a:ext cx="3643338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8" name="直接连接符 17"/>
          <p:cNvCxnSpPr>
            <a:stCxn id="6" idx="2"/>
          </p:cNvCxnSpPr>
          <p:nvPr/>
        </p:nvCxnSpPr>
        <p:spPr>
          <a:xfrm rot="16200000" flipH="1">
            <a:off x="4274331" y="2250273"/>
            <a:ext cx="500066" cy="285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2"/>
          </p:cNvCxnSpPr>
          <p:nvPr/>
        </p:nvCxnSpPr>
        <p:spPr>
          <a:xfrm rot="5400000">
            <a:off x="6060281" y="2250273"/>
            <a:ext cx="500066" cy="285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7042" y="1357298"/>
            <a:ext cx="5000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4496" y="1357298"/>
            <a:ext cx="4286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2860" y="2214554"/>
            <a:ext cx="5000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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167042" y="857232"/>
            <a:ext cx="2071702" cy="142876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5453058" y="857232"/>
            <a:ext cx="1928826" cy="142876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3309918" y="1714488"/>
            <a:ext cx="4143404" cy="1500198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595406" y="1643050"/>
            <a:ext cx="1357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归并方式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9074" y="2000240"/>
            <a:ext cx="27860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WPL=(4+6+3+8)*2=42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95406" y="4071942"/>
            <a:ext cx="1357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归并方式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Rectangle 2054"/>
          <p:cNvSpPr>
            <a:spLocks noChangeArrowheads="1"/>
          </p:cNvSpPr>
          <p:nvPr/>
        </p:nvSpPr>
        <p:spPr bwMode="auto">
          <a:xfrm>
            <a:off x="3595670" y="3643314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Rectangle 2054"/>
          <p:cNvSpPr>
            <a:spLocks noChangeArrowheads="1"/>
          </p:cNvSpPr>
          <p:nvPr/>
        </p:nvSpPr>
        <p:spPr bwMode="auto">
          <a:xfrm>
            <a:off x="4595802" y="3643314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" name="Rectangle 2054"/>
          <p:cNvSpPr>
            <a:spLocks noChangeArrowheads="1"/>
          </p:cNvSpPr>
          <p:nvPr/>
        </p:nvSpPr>
        <p:spPr bwMode="auto">
          <a:xfrm>
            <a:off x="5667372" y="3643314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Rectangle 2054"/>
          <p:cNvSpPr>
            <a:spLocks noChangeArrowheads="1"/>
          </p:cNvSpPr>
          <p:nvPr/>
        </p:nvSpPr>
        <p:spPr bwMode="auto">
          <a:xfrm>
            <a:off x="6667504" y="3643314"/>
            <a:ext cx="571504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4" name="Rectangle 2054"/>
          <p:cNvSpPr>
            <a:spLocks noChangeArrowheads="1"/>
          </p:cNvSpPr>
          <p:nvPr/>
        </p:nvSpPr>
        <p:spPr bwMode="auto">
          <a:xfrm>
            <a:off x="3595670" y="4286256"/>
            <a:ext cx="157163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6" name="直接连接符 35"/>
          <p:cNvCxnSpPr>
            <a:stCxn id="30" idx="2"/>
          </p:cNvCxnSpPr>
          <p:nvPr/>
        </p:nvCxnSpPr>
        <p:spPr>
          <a:xfrm rot="16200000" flipH="1">
            <a:off x="3809984" y="4071942"/>
            <a:ext cx="285752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2"/>
          </p:cNvCxnSpPr>
          <p:nvPr/>
        </p:nvCxnSpPr>
        <p:spPr>
          <a:xfrm rot="5400000">
            <a:off x="4667240" y="4071942"/>
            <a:ext cx="285752" cy="14287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2054"/>
          <p:cNvSpPr>
            <a:spLocks noChangeArrowheads="1"/>
          </p:cNvSpPr>
          <p:nvPr/>
        </p:nvSpPr>
        <p:spPr bwMode="auto">
          <a:xfrm>
            <a:off x="4095736" y="5000636"/>
            <a:ext cx="2214578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13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41" name="直接连接符 40"/>
          <p:cNvCxnSpPr>
            <a:stCxn id="34" idx="2"/>
          </p:cNvCxnSpPr>
          <p:nvPr/>
        </p:nvCxnSpPr>
        <p:spPr>
          <a:xfrm rot="16200000" flipH="1">
            <a:off x="4310050" y="4714884"/>
            <a:ext cx="357190" cy="2143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2" idx="2"/>
          </p:cNvCxnSpPr>
          <p:nvPr/>
        </p:nvCxnSpPr>
        <p:spPr>
          <a:xfrm rot="5400000">
            <a:off x="5238744" y="4286256"/>
            <a:ext cx="1000132" cy="4286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ectangle 2054"/>
          <p:cNvSpPr>
            <a:spLocks noChangeArrowheads="1"/>
          </p:cNvSpPr>
          <p:nvPr/>
        </p:nvSpPr>
        <p:spPr bwMode="auto">
          <a:xfrm>
            <a:off x="4452926" y="5715016"/>
            <a:ext cx="300039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46" name="直接连接符 45"/>
          <p:cNvCxnSpPr>
            <a:stCxn id="39" idx="2"/>
          </p:cNvCxnSpPr>
          <p:nvPr/>
        </p:nvCxnSpPr>
        <p:spPr>
          <a:xfrm rot="16200000" flipH="1">
            <a:off x="5113727" y="5447126"/>
            <a:ext cx="357190" cy="17859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2"/>
          </p:cNvCxnSpPr>
          <p:nvPr/>
        </p:nvCxnSpPr>
        <p:spPr>
          <a:xfrm rot="5400000">
            <a:off x="5845967" y="4607727"/>
            <a:ext cx="1714512" cy="5000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0446" y="4572008"/>
            <a:ext cx="30003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WPL=(3+4)*3+6*2+8=41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0" name="Text Box 2051"/>
          <p:cNvSpPr txBox="1">
            <a:spLocks noChangeArrowheads="1"/>
          </p:cNvSpPr>
          <p:nvPr/>
        </p:nvSpPr>
        <p:spPr bwMode="auto">
          <a:xfrm>
            <a:off x="3095604" y="6286520"/>
            <a:ext cx="4286280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显然采用</a:t>
            </a:r>
            <a:r>
              <a:rPr lang="en-US" altLang="zh-CN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哈夫曼树的归并方案。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595538" y="-1076310"/>
            <a:ext cx="6858048" cy="9632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最小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在内存中归并时，利用败者树减少关键字比较次数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21" grpId="0"/>
      <p:bldP spid="22" grpId="0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4" grpId="0" animBg="1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2452662" y="168198"/>
            <a:ext cx="5786478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</a:t>
            </a:r>
            <a:r>
              <a: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sz="2000" i="1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叉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哈夫曼树的归并方案 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最佳归并树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3452797" y="3357562"/>
            <a:ext cx="2663825" cy="1006476"/>
            <a:chOff x="2181239" y="3579823"/>
            <a:chExt cx="2663825" cy="1006476"/>
          </a:xfrm>
        </p:grpSpPr>
        <p:grpSp>
          <p:nvGrpSpPr>
            <p:cNvPr id="3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22532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33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34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35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22536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37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38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40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41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542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5792804" y="4227523"/>
            <a:ext cx="2232025" cy="70675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剩下只有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个归并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段了，怎么办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4100" y="2643182"/>
            <a:ext cx="47149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存在的问题（假设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5538" y="1000111"/>
            <a:ext cx="6858048" cy="9632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最小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4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在内存中归并时，利用败者树减少关键字比较次数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bldLvl="0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811283" y="1149478"/>
            <a:ext cx="7929618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解决的方法是加虚段（长度为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的段），每次恰好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个段进行归并！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595541" y="2220254"/>
            <a:ext cx="5214973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应加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-1)-(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Mod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kumimoji="1" lang="en-US" altLang="zh-CN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个虚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段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6711981" y="4147493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2166910" y="3006072"/>
            <a:ext cx="5246696" cy="39878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前面问题的解决方法：加上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个虚段：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6424641" y="3863328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7575578" y="4149080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52596" y="1720188"/>
            <a:ext cx="29289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加多少个虚段呢？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2381227" y="4087158"/>
            <a:ext cx="2663825" cy="1006476"/>
            <a:chOff x="2181239" y="3579823"/>
            <a:chExt cx="2663825" cy="1006476"/>
          </a:xfrm>
        </p:grpSpPr>
        <p:grpSp>
          <p:nvGrpSpPr>
            <p:cNvPr id="6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39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33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43" name="右箭头 42"/>
          <p:cNvSpPr/>
          <p:nvPr/>
        </p:nvSpPr>
        <p:spPr bwMode="auto">
          <a:xfrm>
            <a:off x="5453058" y="451578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ldLvl="0" animBg="1"/>
      <p:bldP spid="86057" grpId="0" bldLvl="0" animBg="1"/>
      <p:bldP spid="28" grpId="0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38348" y="2223107"/>
            <a:ext cx="7500990" cy="187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kumimoji="1"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</a:t>
            </a:r>
            <a:r>
              <a:rPr kumimoji="1"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≠0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需附加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-1)-</a:t>
            </a:r>
            <a:r>
              <a:rPr kumimoji="1"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个虚段，以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使每次归并都可以对应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按照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哈夫曼树的构造原则（权值越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小的结点离根结点越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远）构造最佳归并树。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596" y="1151534"/>
            <a:ext cx="8286808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最佳归并树（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个初始归并段）是带权路径长度最短的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叉（阶）哈夫曼树，构造步骤如下：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166910" y="4509120"/>
            <a:ext cx="8215370" cy="1278259"/>
            <a:chOff x="642910" y="3929066"/>
            <a:chExt cx="8215370" cy="1278259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时，</a:t>
              </a:r>
              <a:r>
                <a:rPr kumimoji="1" lang="en-US" altLang="zh-CN" sz="20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=(</a:t>
              </a:r>
              <a:r>
                <a:rPr kumimoji="1" lang="en-US" altLang="zh-CN" sz="20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 Mod 1=0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，所以二路归并（哈夫曼树构造中）不需要增加虚段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03512" y="1051622"/>
            <a:ext cx="8458200" cy="193802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11.3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设文件经预处理后，得到长度为    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(49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26)</a:t>
            </a:r>
            <a:endParaRPr kumimoji="1"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个初始归并段，试为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路归并设计一个读写文件次数最少的归并方案（假如每个记录占用一个物理块）。 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639616" y="2107036"/>
            <a:ext cx="6286544" cy="2184730"/>
            <a:chOff x="1571604" y="1857364"/>
            <a:chExt cx="6286544" cy="2184730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各个</a:t>
              </a:r>
              <a:r>
                <a:rPr kumimoji="1" lang="zh-CN" altLang="en-US" sz="200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初始归并段中的记录个数，而非关键字序列</a:t>
              </a:r>
              <a:endParaRPr lang="zh-CN" altLang="en-US" sz="20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69520" y="1857364"/>
              <a:ext cx="5545686" cy="225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108315" y="2750339"/>
              <a:ext cx="1785950" cy="1588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143234" y="3332037"/>
            <a:ext cx="6457969" cy="1800225"/>
            <a:chOff x="1692275" y="2571744"/>
            <a:chExt cx="6457969" cy="1800225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995738" y="3148007"/>
              <a:ext cx="936625" cy="647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内存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1692275" y="2571744"/>
              <a:ext cx="1223963" cy="1800225"/>
            </a:xfrm>
            <a:prstGeom prst="can">
              <a:avLst>
                <a:gd name="adj" fmla="val 3677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</a:t>
              </a:r>
              <a:r>
                <a:rPr lang="en-US" altLang="zh-CN" sz="1600" i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m</a:t>
              </a:r>
              <a:r>
                <a:rPr lang="en-US" altLang="zh-CN" sz="1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6156325" y="3214686"/>
              <a:ext cx="1008063" cy="576262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abc.dat</a:t>
              </a:r>
              <a:endPara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286644" y="3290882"/>
              <a:ext cx="863600" cy="368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有序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714744" y="2647940"/>
              <a:ext cx="1652590" cy="368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采用归并算法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214678" y="3362320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286380" y="3362320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05000" y="1488000"/>
            <a:ext cx="8382000" cy="11588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）多路归并：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对这些初始归并段进行多遍归并，使得有序的归并段逐渐扩大，最后在外存上形成整个文件的单一归并段，也就完成了这个文件的外排序。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919288" y="-2838545"/>
            <a:ext cx="8382000" cy="24822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）生成若干初始归并段（顺串）：这一过程也称为文件预处理。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一种常规的方法如下：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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把含有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个记录的文件，按内存大小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分成若干长度为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的子文件（归并段）；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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分别将各子文件（归并段）调入内存，采用有效的内排序方法排序后送回外存。 产生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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/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/>
              </a:rPr>
              <a:t>个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095472" y="2387281"/>
            <a:ext cx="8215370" cy="2707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初始归并段个数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-1)=1≠0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，因此需附加：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-1)-</a:t>
            </a:r>
            <a:r>
              <a:rPr kumimoji="1" lang="en-US" altLang="zh-CN" sz="2000" i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kumimoji="1" lang="en-US" altLang="zh-CN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个长度为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的虚段。根据集合：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(49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0)</a:t>
            </a:r>
            <a:endParaRPr kumimoji="1"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阶哈夫曼树。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8610" y="1340768"/>
            <a:ext cx="722313" cy="582613"/>
            <a:chOff x="1774825" y="5489593"/>
            <a:chExt cx="722313" cy="582613"/>
          </a:xfrm>
        </p:grpSpPr>
        <p:sp>
          <p:nvSpPr>
            <p:cNvPr id="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ru-RU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8"/>
            <p:cNvGrpSpPr/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/>
                <a:r>
                  <a: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166910" y="7381252"/>
            <a:ext cx="7429552" cy="1297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WPL=(4+7)×3+(9+12+14+18+21+23+26)×2+(35+49)×1=363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最少的读写次数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=2×WPL=726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2262" y="1092453"/>
            <a:ext cx="4305312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路最佳归并树的构造过程： 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2640016" y="1690697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7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11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9" name="Freeform 15"/>
            <p:cNvSpPr/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0" name="Freeform 16"/>
            <p:cNvSpPr/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1" name="Freeform 17"/>
            <p:cNvSpPr/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2" name="Freeform 18"/>
            <p:cNvSpPr/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6240466" y="2554297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18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21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23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26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88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24" name="Freeform 20"/>
            <p:cNvSpPr/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5" name="Freeform 21"/>
            <p:cNvSpPr/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6" name="Freeform 22"/>
            <p:cNvSpPr/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27" name="Freeform 23"/>
            <p:cNvSpPr/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2927350" y="2555888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9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12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14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46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29" name="Freeform 25"/>
            <p:cNvSpPr/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30" name="Freeform 26"/>
            <p:cNvSpPr/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31" name="Freeform 27"/>
            <p:cNvSpPr/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32" name="Freeform 28"/>
            <p:cNvSpPr/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143250" y="3346460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35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49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218</a:t>
              </a:r>
              <a:endPara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7137" name="Freeform 33"/>
            <p:cNvSpPr/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38" name="Freeform 34"/>
            <p:cNvSpPr/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39" name="Freeform 35"/>
            <p:cNvSpPr/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140" name="Freeform 36"/>
            <p:cNvSpPr/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2166910" y="5000497"/>
            <a:ext cx="7429552" cy="1297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WPL=(4+7)×3+(9+12+14+18+21+23+26)×2+(35+49)×1=363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最少的读写次数</a:t>
            </a:r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=2×WPL=726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次。</a:t>
            </a:r>
            <a:endParaRPr kumimoji="1"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881158" y="237459"/>
            <a:ext cx="8143932" cy="8604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按记录个数递增排序：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(0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14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18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23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26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35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49)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-4645024" y="4786322"/>
            <a:ext cx="4357718" cy="10147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WPL=(2+3)×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2+(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5+8)×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1=23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最少的读写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次数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=2×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读次数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=46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3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5538" y="785794"/>
            <a:ext cx="7429552" cy="8604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有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归并段，记录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个数分别为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，采用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路归并，最少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的读写次数是多少（假设每个记录读写一次）？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3519476" y="2516748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18</a:t>
              </a:r>
              <a:endParaRPr lang="en-US" altLang="zh-CN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024166" y="4786322"/>
            <a:ext cx="4357718" cy="10147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WPL=(2+3)×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2+(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5+8)×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1=23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最少的读写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次数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=2×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读次数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=46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8480" y="1876357"/>
            <a:ext cx="30718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路最佳归并树如下：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1831471" y="410410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/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62757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16170" y="1774820"/>
            <a:ext cx="722313" cy="582613"/>
            <a:chOff x="1774825" y="5489593"/>
            <a:chExt cx="722313" cy="582613"/>
          </a:xfrm>
        </p:grpSpPr>
        <p:sp>
          <p:nvSpPr>
            <p:cNvPr id="3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ru-RU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8"/>
            <p:cNvGrpSpPr/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/>
                <a:r>
                  <a: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endParaRPr lang="zh-CN" altLang="en-US"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596" y="252691"/>
            <a:ext cx="3643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满足</a:t>
            </a:r>
            <a:r>
              <a:rPr lang="en-US" altLang="zh-CN" sz="2000" i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平衡归并的前提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5934" y="214290"/>
            <a:ext cx="43577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平衡归并树 ≡</a:t>
            </a:r>
            <a:r>
              <a:rPr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最佳归并树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034" y="785794"/>
            <a:ext cx="13573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4166" y="854973"/>
            <a:ext cx="6429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初始归并段个数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=8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，每个段的记录数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41"/>
          <p:cNvGrpSpPr>
            <a:grpSpLocks noChangeAspect="1"/>
          </p:cNvGrpSpPr>
          <p:nvPr/>
        </p:nvGrpSpPr>
        <p:grpSpPr>
          <a:xfrm>
            <a:off x="1911082" y="1857367"/>
            <a:ext cx="8471198" cy="2474200"/>
            <a:chOff x="142844" y="2714620"/>
            <a:chExt cx="10787138" cy="2646711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1" y="3457517"/>
              <a:ext cx="1928827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64652" y="3163631"/>
              <a:ext cx="385143" cy="14287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897771" y="3145775"/>
              <a:ext cx="385144" cy="178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7"/>
              <a:ext cx="1928827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79296" y="3163631"/>
              <a:ext cx="385143" cy="14287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1607" y="3145775"/>
              <a:ext cx="385144" cy="178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13365" y="3712275"/>
              <a:ext cx="395140" cy="60722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63664" y="3855158"/>
              <a:ext cx="395143" cy="3214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7"/>
              <a:ext cx="1928827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093939" y="3163631"/>
              <a:ext cx="385143" cy="14287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26250" y="3145775"/>
              <a:ext cx="385144" cy="178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280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r>
                <a:rPr lang="zh-CN" altLang="en-US" sz="1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3" y="3457517"/>
              <a:ext cx="1928827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08584" y="3163631"/>
              <a:ext cx="385143" cy="14287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0894" y="3145775"/>
              <a:ext cx="385144" cy="178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42653" y="3712276"/>
              <a:ext cx="395142" cy="60722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393762" y="3855156"/>
              <a:ext cx="395141" cy="32146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3" cy="36069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80</a:t>
              </a:r>
              <a:r>
                <a:rPr lang="zh-CN" altLang="en-US" sz="16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17974" y="4430255"/>
              <a:ext cx="423657" cy="71438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04319" y="4501698"/>
              <a:ext cx="423660" cy="5715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881158" y="1285860"/>
            <a:ext cx="27860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对应的平衡归并树：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8282" y="4572008"/>
            <a:ext cx="30003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kumimoji="1"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路最佳归并树相同。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2992" y="4572008"/>
            <a:ext cx="30003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WPL=8×10×3=240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81158" y="5249962"/>
            <a:ext cx="22860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归并方案设计：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3952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8348" y="5715016"/>
            <a:ext cx="6715172" cy="8604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1"/>
              </a:buBlip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满足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平衡归并的前提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采用平衡归并树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1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否则 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采用最佳归并树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animBg="1"/>
      <p:bldP spid="49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1881158" y="1142987"/>
            <a:ext cx="8497888" cy="169164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设有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个有序文件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，分别含有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200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个数据元素，各文件中元素按升序排序。</a:t>
            </a:r>
            <a:endParaRPr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要求通过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次两两合并，将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个文件最终合并成一个升序文件。给出文件读写次数最少的合并过程（假设每个记录读写一次） 。　　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3024166" y="3143248"/>
            <a:ext cx="6000792" cy="1067122"/>
            <a:chOff x="714348" y="3286124"/>
            <a:chExt cx="6000792" cy="1067122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两两合并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二路归并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kumimoji="1"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路最佳归并树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最少的合并过程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2095472" y="357169"/>
            <a:ext cx="1000100" cy="785817"/>
            <a:chOff x="5703182" y="3835411"/>
            <a:chExt cx="1238250" cy="1236663"/>
          </a:xfrm>
        </p:grpSpPr>
        <p:grpSp>
          <p:nvGrpSpPr>
            <p:cNvPr id="8" name="Group 19"/>
            <p:cNvGrpSpPr/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rgbClr val="F19903"/>
                </a:solidFill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solidFill>
                    <a:srgbClr val="F19903"/>
                  </a:solidFill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62757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199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881290" y="285728"/>
            <a:ext cx="4357718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</a:t>
            </a:r>
            <a:r>
              <a:rPr kumimoji="1"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路最佳归并树，归并过程如下</a:t>
            </a:r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4895850" y="1915470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195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45" name="Freeform 21"/>
            <p:cNvSpPr/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046" name="Freeform 22"/>
            <p:cNvSpPr/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3071816" y="3820473"/>
            <a:ext cx="1944687" cy="1795475"/>
            <a:chOff x="1547813" y="3859213"/>
            <a:chExt cx="1944687" cy="1795475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35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45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3" name="Freeform 9"/>
            <p:cNvSpPr/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034" name="Freeform 10"/>
            <p:cNvSpPr/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4151313" y="2923535"/>
            <a:ext cx="1439862" cy="1763719"/>
            <a:chOff x="2627313" y="2962275"/>
            <a:chExt cx="1439862" cy="1763719"/>
          </a:xfrm>
        </p:grpSpPr>
        <p:sp>
          <p:nvSpPr>
            <p:cNvPr id="257043" name="Freeform 19"/>
            <p:cNvSpPr/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40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85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42" name="Freeform 18"/>
            <p:cNvSpPr/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5949950" y="2912423"/>
            <a:ext cx="1944688" cy="1774831"/>
            <a:chOff x="4425950" y="2951163"/>
            <a:chExt cx="1944688" cy="1774831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50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60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110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38" name="Freeform 14"/>
            <p:cNvSpPr/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039" name="Freeform 15"/>
            <p:cNvSpPr/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6089653" y="940748"/>
            <a:ext cx="2093913" cy="1856081"/>
            <a:chOff x="4565650" y="979488"/>
            <a:chExt cx="2093913" cy="1856081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200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395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57049" name="Freeform 25"/>
            <p:cNvSpPr/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7050" name="Freeform 26"/>
            <p:cNvSpPr/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endPara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52662" y="5727091"/>
            <a:ext cx="66437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WPL=(10+35)×4+(40+50+60)×3+200×1=830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2662" y="6227157"/>
            <a:ext cx="635798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最少读写次数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2×WPL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 1660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166913" y="171435"/>
            <a:ext cx="557734" cy="554040"/>
            <a:chOff x="1774825" y="5518173"/>
            <a:chExt cx="557734" cy="554040"/>
          </a:xfrm>
          <a:solidFill>
            <a:srgbClr val="F19903"/>
          </a:solidFill>
        </p:grpSpPr>
        <p:sp>
          <p:nvSpPr>
            <p:cNvPr id="42" name="Text Box 13"/>
            <p:cNvSpPr>
              <a:spLocks noChangeArrowheads="1"/>
            </p:cNvSpPr>
            <p:nvPr/>
          </p:nvSpPr>
          <p:spPr bwMode="auto">
            <a:xfrm>
              <a:off x="1959496" y="5577471"/>
              <a:ext cx="373063" cy="461963"/>
            </a:xfrm>
            <a:prstGeom prst="rect">
              <a:avLst/>
            </a:prstGeom>
            <a:grp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ru-RU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8"/>
            <p:cNvGrpSpPr/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  <a:grpFill/>
          </p:grpSpPr>
          <p:pic>
            <p:nvPicPr>
              <p:cNvPr id="4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grpFill/>
              <a:ln w="88900" cap="sq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pFill/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/>
                <a:r>
                  <a:rPr lang="zh-CN" altLang="en-US"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endParaRPr lang="zh-CN" altLang="en-US"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556" y="148570"/>
            <a:ext cx="11835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示例</a:t>
            </a:r>
            <a:endParaRPr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556" y="1351028"/>
            <a:ext cx="29289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文件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abc.dat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746" y="1993970"/>
            <a:ext cx="4572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341150" y="2172143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1216" y="2014865"/>
            <a:ext cx="20002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进行递增排序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2636912"/>
            <a:ext cx="52149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应用程序可用的内存空间大小</a:t>
            </a:r>
            <a:r>
              <a:rPr lang="en-US" altLang="zh-CN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iconfont-1043-216814"/>
          <p:cNvSpPr/>
          <p:nvPr/>
        </p:nvSpPr>
        <p:spPr>
          <a:xfrm flipH="1">
            <a:off x="1298229" y="4338856"/>
            <a:ext cx="2883529" cy="1658919"/>
          </a:xfrm>
          <a:custGeom>
            <a:avLst/>
            <a:gdLst>
              <a:gd name="T0" fmla="*/ 16398 w 16398"/>
              <a:gd name="T1" fmla="*/ 9461 h 12800"/>
              <a:gd name="T2" fmla="*/ 13167 w 16398"/>
              <a:gd name="T3" fmla="*/ 9207 h 12800"/>
              <a:gd name="T4" fmla="*/ 11613 w 16398"/>
              <a:gd name="T5" fmla="*/ 10161 h 12800"/>
              <a:gd name="T6" fmla="*/ 16398 w 16398"/>
              <a:gd name="T7" fmla="*/ 7286 h 12800"/>
              <a:gd name="T8" fmla="*/ 11613 w 16398"/>
              <a:gd name="T9" fmla="*/ 7767 h 12800"/>
              <a:gd name="T10" fmla="*/ 13167 w 16398"/>
              <a:gd name="T11" fmla="*/ 7528 h 12800"/>
              <a:gd name="T12" fmla="*/ 16373 w 16398"/>
              <a:gd name="T13" fmla="*/ 5836 h 12800"/>
              <a:gd name="T14" fmla="*/ 11613 w 16398"/>
              <a:gd name="T15" fmla="*/ 7430 h 12800"/>
              <a:gd name="T16" fmla="*/ 16398 w 16398"/>
              <a:gd name="T17" fmla="*/ 5413 h 12800"/>
              <a:gd name="T18" fmla="*/ 13167 w 16398"/>
              <a:gd name="T19" fmla="*/ 5341 h 12800"/>
              <a:gd name="T20" fmla="*/ 13167 w 16398"/>
              <a:gd name="T21" fmla="*/ 6211 h 12800"/>
              <a:gd name="T22" fmla="*/ 9936 w 16398"/>
              <a:gd name="T23" fmla="*/ 3407 h 12800"/>
              <a:gd name="T24" fmla="*/ 11613 w 16398"/>
              <a:gd name="T25" fmla="*/ 4894 h 12800"/>
              <a:gd name="T26" fmla="*/ 16398 w 16398"/>
              <a:gd name="T27" fmla="*/ 4205 h 12800"/>
              <a:gd name="T28" fmla="*/ 13167 w 16398"/>
              <a:gd name="T29" fmla="*/ 4072 h 12800"/>
              <a:gd name="T30" fmla="*/ 9936 w 16398"/>
              <a:gd name="T31" fmla="*/ 2151 h 12800"/>
              <a:gd name="T32" fmla="*/ 16398 w 16398"/>
              <a:gd name="T33" fmla="*/ 2948 h 12800"/>
              <a:gd name="T34" fmla="*/ 13167 w 16398"/>
              <a:gd name="T35" fmla="*/ 2731 h 12800"/>
              <a:gd name="T36" fmla="*/ 9936 w 16398"/>
              <a:gd name="T37" fmla="*/ 1595 h 12800"/>
              <a:gd name="T38" fmla="*/ 16398 w 16398"/>
              <a:gd name="T39" fmla="*/ 797 h 12800"/>
              <a:gd name="T40" fmla="*/ 7981 w 16398"/>
              <a:gd name="T41" fmla="*/ 11807 h 12800"/>
              <a:gd name="T42" fmla="*/ 11171 w 16398"/>
              <a:gd name="T43" fmla="*/ 10085 h 12800"/>
              <a:gd name="T44" fmla="*/ 6862 w 16398"/>
              <a:gd name="T45" fmla="*/ 10970 h 12800"/>
              <a:gd name="T46" fmla="*/ 6862 w 16398"/>
              <a:gd name="T47" fmla="*/ 10363 h 12800"/>
              <a:gd name="T48" fmla="*/ 11212 w 16398"/>
              <a:gd name="T49" fmla="*/ 9632 h 12800"/>
              <a:gd name="T50" fmla="*/ 7981 w 16398"/>
              <a:gd name="T51" fmla="*/ 9414 h 12800"/>
              <a:gd name="T52" fmla="*/ 6862 w 16398"/>
              <a:gd name="T53" fmla="*/ 9870 h 12800"/>
              <a:gd name="T54" fmla="*/ 6862 w 16398"/>
              <a:gd name="T55" fmla="*/ 9027 h 12800"/>
              <a:gd name="T56" fmla="*/ 11212 w 16398"/>
              <a:gd name="T57" fmla="*/ 7481 h 12800"/>
              <a:gd name="T58" fmla="*/ 6848 w 16398"/>
              <a:gd name="T59" fmla="*/ 8035 h 12800"/>
              <a:gd name="T60" fmla="*/ 7981 w 16398"/>
              <a:gd name="T61" fmla="*/ 6889 h 12800"/>
              <a:gd name="T62" fmla="*/ 4750 w 16398"/>
              <a:gd name="T63" fmla="*/ 6961 h 12800"/>
              <a:gd name="T64" fmla="*/ 7981 w 16398"/>
              <a:gd name="T65" fmla="*/ 7759 h 12800"/>
              <a:gd name="T66" fmla="*/ 11208 w 16398"/>
              <a:gd name="T67" fmla="*/ 6128 h 12800"/>
              <a:gd name="T68" fmla="*/ 4750 w 16398"/>
              <a:gd name="T69" fmla="*/ 4956 h 12800"/>
              <a:gd name="T70" fmla="*/ 11212 w 16398"/>
              <a:gd name="T71" fmla="*/ 5753 h 12800"/>
              <a:gd name="T72" fmla="*/ 3231 w 16398"/>
              <a:gd name="T73" fmla="*/ 11748 h 12800"/>
              <a:gd name="T74" fmla="*/ 0 w 16398"/>
              <a:gd name="T75" fmla="*/ 12002 h 12800"/>
              <a:gd name="T76" fmla="*/ 6462 w 16398"/>
              <a:gd name="T77" fmla="*/ 11205 h 12800"/>
              <a:gd name="T78" fmla="*/ 3231 w 16398"/>
              <a:gd name="T79" fmla="*/ 10407 h 12800"/>
              <a:gd name="T80" fmla="*/ 0 w 16398"/>
              <a:gd name="T81" fmla="*/ 10625 h 12800"/>
              <a:gd name="T82" fmla="*/ 6462 w 16398"/>
              <a:gd name="T83" fmla="*/ 9827 h 12800"/>
              <a:gd name="T84" fmla="*/ 0 w 16398"/>
              <a:gd name="T85" fmla="*/ 9271 h 12800"/>
              <a:gd name="T86" fmla="*/ 6462 w 16398"/>
              <a:gd name="T87" fmla="*/ 8474 h 12800"/>
              <a:gd name="T88" fmla="*/ 0 w 16398"/>
              <a:gd name="T89" fmla="*/ 9271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398" h="12800">
                <a:moveTo>
                  <a:pt x="11613" y="10161"/>
                </a:moveTo>
                <a:cubicBezTo>
                  <a:pt x="12074" y="10223"/>
                  <a:pt x="12604" y="10259"/>
                  <a:pt x="13167" y="10259"/>
                </a:cubicBezTo>
                <a:cubicBezTo>
                  <a:pt x="14951" y="10259"/>
                  <a:pt x="16398" y="9902"/>
                  <a:pt x="16398" y="9461"/>
                </a:cubicBezTo>
                <a:lnTo>
                  <a:pt x="16398" y="8664"/>
                </a:lnTo>
                <a:cubicBezTo>
                  <a:pt x="16398" y="8621"/>
                  <a:pt x="16383" y="8578"/>
                  <a:pt x="16357" y="8537"/>
                </a:cubicBezTo>
                <a:cubicBezTo>
                  <a:pt x="16110" y="8917"/>
                  <a:pt x="14776" y="9207"/>
                  <a:pt x="13167" y="9207"/>
                </a:cubicBezTo>
                <a:cubicBezTo>
                  <a:pt x="12603" y="9207"/>
                  <a:pt x="12074" y="9171"/>
                  <a:pt x="11613" y="9108"/>
                </a:cubicBezTo>
                <a:lnTo>
                  <a:pt x="11613" y="9812"/>
                </a:lnTo>
                <a:lnTo>
                  <a:pt x="11613" y="10161"/>
                </a:lnTo>
                <a:close/>
                <a:moveTo>
                  <a:pt x="13167" y="8881"/>
                </a:moveTo>
                <a:cubicBezTo>
                  <a:pt x="14951" y="8881"/>
                  <a:pt x="16398" y="8524"/>
                  <a:pt x="16398" y="8084"/>
                </a:cubicBezTo>
                <a:lnTo>
                  <a:pt x="16398" y="7286"/>
                </a:lnTo>
                <a:cubicBezTo>
                  <a:pt x="16398" y="7249"/>
                  <a:pt x="16387" y="7213"/>
                  <a:pt x="16367" y="7178"/>
                </a:cubicBezTo>
                <a:cubicBezTo>
                  <a:pt x="16152" y="7566"/>
                  <a:pt x="14802" y="7866"/>
                  <a:pt x="13167" y="7866"/>
                </a:cubicBezTo>
                <a:cubicBezTo>
                  <a:pt x="12603" y="7866"/>
                  <a:pt x="12074" y="7830"/>
                  <a:pt x="11613" y="7767"/>
                </a:cubicBezTo>
                <a:lnTo>
                  <a:pt x="11613" y="8783"/>
                </a:lnTo>
                <a:cubicBezTo>
                  <a:pt x="12074" y="8846"/>
                  <a:pt x="12604" y="8881"/>
                  <a:pt x="13167" y="8881"/>
                </a:cubicBezTo>
                <a:close/>
                <a:moveTo>
                  <a:pt x="13167" y="7528"/>
                </a:moveTo>
                <a:cubicBezTo>
                  <a:pt x="14951" y="7528"/>
                  <a:pt x="16398" y="7171"/>
                  <a:pt x="16398" y="6730"/>
                </a:cubicBezTo>
                <a:lnTo>
                  <a:pt x="16398" y="5933"/>
                </a:lnTo>
                <a:cubicBezTo>
                  <a:pt x="16398" y="5900"/>
                  <a:pt x="16389" y="5868"/>
                  <a:pt x="16373" y="5836"/>
                </a:cubicBezTo>
                <a:cubicBezTo>
                  <a:pt x="16180" y="6231"/>
                  <a:pt x="14819" y="6537"/>
                  <a:pt x="13167" y="6537"/>
                </a:cubicBezTo>
                <a:cubicBezTo>
                  <a:pt x="12603" y="6537"/>
                  <a:pt x="12074" y="6501"/>
                  <a:pt x="11613" y="6438"/>
                </a:cubicBezTo>
                <a:lnTo>
                  <a:pt x="11613" y="7430"/>
                </a:lnTo>
                <a:cubicBezTo>
                  <a:pt x="12074" y="7492"/>
                  <a:pt x="12604" y="7528"/>
                  <a:pt x="13167" y="7528"/>
                </a:cubicBezTo>
                <a:close/>
                <a:moveTo>
                  <a:pt x="13167" y="6211"/>
                </a:moveTo>
                <a:cubicBezTo>
                  <a:pt x="14951" y="6211"/>
                  <a:pt x="16398" y="5854"/>
                  <a:pt x="16398" y="5413"/>
                </a:cubicBezTo>
                <a:lnTo>
                  <a:pt x="16398" y="4616"/>
                </a:lnTo>
                <a:cubicBezTo>
                  <a:pt x="16398" y="4604"/>
                  <a:pt x="16396" y="4592"/>
                  <a:pt x="16394" y="4580"/>
                </a:cubicBezTo>
                <a:cubicBezTo>
                  <a:pt x="16317" y="5003"/>
                  <a:pt x="14902" y="5341"/>
                  <a:pt x="13167" y="5341"/>
                </a:cubicBezTo>
                <a:cubicBezTo>
                  <a:pt x="12603" y="5341"/>
                  <a:pt x="12074" y="5305"/>
                  <a:pt x="11613" y="5242"/>
                </a:cubicBezTo>
                <a:lnTo>
                  <a:pt x="11613" y="6113"/>
                </a:lnTo>
                <a:cubicBezTo>
                  <a:pt x="12074" y="6175"/>
                  <a:pt x="12604" y="6211"/>
                  <a:pt x="13167" y="6211"/>
                </a:cubicBezTo>
                <a:close/>
                <a:moveTo>
                  <a:pt x="13167" y="4072"/>
                </a:moveTo>
                <a:cubicBezTo>
                  <a:pt x="11474" y="4072"/>
                  <a:pt x="10085" y="3751"/>
                  <a:pt x="9948" y="3341"/>
                </a:cubicBezTo>
                <a:cubicBezTo>
                  <a:pt x="9941" y="3363"/>
                  <a:pt x="9936" y="3385"/>
                  <a:pt x="9936" y="3407"/>
                </a:cubicBezTo>
                <a:lnTo>
                  <a:pt x="9936" y="3856"/>
                </a:lnTo>
                <a:cubicBezTo>
                  <a:pt x="10935" y="3992"/>
                  <a:pt x="11613" y="4254"/>
                  <a:pt x="11613" y="4555"/>
                </a:cubicBezTo>
                <a:lnTo>
                  <a:pt x="11613" y="4894"/>
                </a:lnTo>
                <a:lnTo>
                  <a:pt x="11613" y="4904"/>
                </a:lnTo>
                <a:cubicBezTo>
                  <a:pt x="12074" y="4967"/>
                  <a:pt x="12604" y="5003"/>
                  <a:pt x="13167" y="5003"/>
                </a:cubicBezTo>
                <a:cubicBezTo>
                  <a:pt x="14951" y="5003"/>
                  <a:pt x="16398" y="4645"/>
                  <a:pt x="16398" y="4205"/>
                </a:cubicBezTo>
                <a:lnTo>
                  <a:pt x="16398" y="3407"/>
                </a:lnTo>
                <a:cubicBezTo>
                  <a:pt x="16398" y="3385"/>
                  <a:pt x="16393" y="3363"/>
                  <a:pt x="16386" y="3341"/>
                </a:cubicBezTo>
                <a:cubicBezTo>
                  <a:pt x="16249" y="3750"/>
                  <a:pt x="14861" y="4072"/>
                  <a:pt x="13167" y="4072"/>
                </a:cubicBezTo>
                <a:close/>
                <a:moveTo>
                  <a:pt x="13167" y="2731"/>
                </a:moveTo>
                <a:cubicBezTo>
                  <a:pt x="11532" y="2731"/>
                  <a:pt x="10182" y="2431"/>
                  <a:pt x="9967" y="2042"/>
                </a:cubicBezTo>
                <a:cubicBezTo>
                  <a:pt x="9947" y="2077"/>
                  <a:pt x="9936" y="2114"/>
                  <a:pt x="9936" y="2151"/>
                </a:cubicBezTo>
                <a:lnTo>
                  <a:pt x="9936" y="2948"/>
                </a:lnTo>
                <a:cubicBezTo>
                  <a:pt x="9936" y="3389"/>
                  <a:pt x="11383" y="3746"/>
                  <a:pt x="13167" y="3746"/>
                </a:cubicBezTo>
                <a:cubicBezTo>
                  <a:pt x="14951" y="3746"/>
                  <a:pt x="16398" y="3389"/>
                  <a:pt x="16398" y="2948"/>
                </a:cubicBezTo>
                <a:lnTo>
                  <a:pt x="16398" y="2151"/>
                </a:lnTo>
                <a:cubicBezTo>
                  <a:pt x="16398" y="2114"/>
                  <a:pt x="16387" y="2077"/>
                  <a:pt x="16367" y="2042"/>
                </a:cubicBezTo>
                <a:cubicBezTo>
                  <a:pt x="16152" y="2431"/>
                  <a:pt x="14802" y="2731"/>
                  <a:pt x="13167" y="2731"/>
                </a:cubicBezTo>
                <a:close/>
                <a:moveTo>
                  <a:pt x="13167" y="0"/>
                </a:moveTo>
                <a:cubicBezTo>
                  <a:pt x="11383" y="0"/>
                  <a:pt x="9936" y="357"/>
                  <a:pt x="9936" y="797"/>
                </a:cubicBezTo>
                <a:lnTo>
                  <a:pt x="9936" y="1595"/>
                </a:lnTo>
                <a:cubicBezTo>
                  <a:pt x="9936" y="2035"/>
                  <a:pt x="11383" y="2393"/>
                  <a:pt x="13167" y="2393"/>
                </a:cubicBezTo>
                <a:cubicBezTo>
                  <a:pt x="14951" y="2393"/>
                  <a:pt x="16398" y="2035"/>
                  <a:pt x="16398" y="1595"/>
                </a:cubicBezTo>
                <a:lnTo>
                  <a:pt x="16398" y="797"/>
                </a:lnTo>
                <a:cubicBezTo>
                  <a:pt x="16398" y="357"/>
                  <a:pt x="14951" y="0"/>
                  <a:pt x="13167" y="0"/>
                </a:cubicBezTo>
                <a:close/>
                <a:moveTo>
                  <a:pt x="6862" y="11758"/>
                </a:moveTo>
                <a:cubicBezTo>
                  <a:pt x="7211" y="11789"/>
                  <a:pt x="7588" y="11807"/>
                  <a:pt x="7981" y="11807"/>
                </a:cubicBezTo>
                <a:cubicBezTo>
                  <a:pt x="9766" y="11807"/>
                  <a:pt x="11212" y="11450"/>
                  <a:pt x="11212" y="11009"/>
                </a:cubicBezTo>
                <a:lnTo>
                  <a:pt x="11212" y="10212"/>
                </a:lnTo>
                <a:cubicBezTo>
                  <a:pt x="11212" y="10169"/>
                  <a:pt x="11198" y="10127"/>
                  <a:pt x="11171" y="10085"/>
                </a:cubicBezTo>
                <a:cubicBezTo>
                  <a:pt x="10925" y="10465"/>
                  <a:pt x="9591" y="10756"/>
                  <a:pt x="7981" y="10756"/>
                </a:cubicBezTo>
                <a:cubicBezTo>
                  <a:pt x="7588" y="10756"/>
                  <a:pt x="7211" y="10738"/>
                  <a:pt x="6862" y="10706"/>
                </a:cubicBezTo>
                <a:lnTo>
                  <a:pt x="6862" y="10970"/>
                </a:lnTo>
                <a:lnTo>
                  <a:pt x="6862" y="11758"/>
                </a:lnTo>
                <a:close/>
                <a:moveTo>
                  <a:pt x="6862" y="9870"/>
                </a:moveTo>
                <a:lnTo>
                  <a:pt x="6862" y="10363"/>
                </a:lnTo>
                <a:lnTo>
                  <a:pt x="6862" y="10380"/>
                </a:lnTo>
                <a:cubicBezTo>
                  <a:pt x="7211" y="10412"/>
                  <a:pt x="7588" y="10430"/>
                  <a:pt x="7981" y="10430"/>
                </a:cubicBezTo>
                <a:cubicBezTo>
                  <a:pt x="9766" y="10430"/>
                  <a:pt x="11212" y="10072"/>
                  <a:pt x="11212" y="9632"/>
                </a:cubicBezTo>
                <a:lnTo>
                  <a:pt x="11212" y="8834"/>
                </a:lnTo>
                <a:cubicBezTo>
                  <a:pt x="11212" y="8798"/>
                  <a:pt x="11201" y="8761"/>
                  <a:pt x="11181" y="8726"/>
                </a:cubicBezTo>
                <a:cubicBezTo>
                  <a:pt x="10966" y="9115"/>
                  <a:pt x="9616" y="9414"/>
                  <a:pt x="7981" y="9414"/>
                </a:cubicBezTo>
                <a:cubicBezTo>
                  <a:pt x="7587" y="9414"/>
                  <a:pt x="7211" y="9397"/>
                  <a:pt x="6862" y="9365"/>
                </a:cubicBezTo>
                <a:lnTo>
                  <a:pt x="6862" y="9528"/>
                </a:lnTo>
                <a:lnTo>
                  <a:pt x="6862" y="9870"/>
                </a:lnTo>
                <a:close/>
                <a:moveTo>
                  <a:pt x="6862" y="8465"/>
                </a:moveTo>
                <a:lnTo>
                  <a:pt x="6862" y="8946"/>
                </a:lnTo>
                <a:lnTo>
                  <a:pt x="6862" y="9027"/>
                </a:lnTo>
                <a:cubicBezTo>
                  <a:pt x="7211" y="9059"/>
                  <a:pt x="7588" y="9076"/>
                  <a:pt x="7981" y="9076"/>
                </a:cubicBezTo>
                <a:cubicBezTo>
                  <a:pt x="9766" y="9076"/>
                  <a:pt x="11212" y="8719"/>
                  <a:pt x="11212" y="8279"/>
                </a:cubicBezTo>
                <a:lnTo>
                  <a:pt x="11212" y="7481"/>
                </a:lnTo>
                <a:cubicBezTo>
                  <a:pt x="11212" y="7449"/>
                  <a:pt x="11203" y="7416"/>
                  <a:pt x="11188" y="7385"/>
                </a:cubicBezTo>
                <a:cubicBezTo>
                  <a:pt x="10994" y="7779"/>
                  <a:pt x="9633" y="8085"/>
                  <a:pt x="7981" y="8085"/>
                </a:cubicBezTo>
                <a:cubicBezTo>
                  <a:pt x="7582" y="8085"/>
                  <a:pt x="7201" y="8067"/>
                  <a:pt x="6848" y="8035"/>
                </a:cubicBezTo>
                <a:cubicBezTo>
                  <a:pt x="6857" y="8060"/>
                  <a:pt x="6862" y="8085"/>
                  <a:pt x="6862" y="8111"/>
                </a:cubicBezTo>
                <a:lnTo>
                  <a:pt x="6862" y="8465"/>
                </a:lnTo>
                <a:close/>
                <a:moveTo>
                  <a:pt x="7981" y="6889"/>
                </a:moveTo>
                <a:cubicBezTo>
                  <a:pt x="6246" y="6889"/>
                  <a:pt x="4831" y="6551"/>
                  <a:pt x="4754" y="6128"/>
                </a:cubicBezTo>
                <a:cubicBezTo>
                  <a:pt x="4752" y="6140"/>
                  <a:pt x="4750" y="6152"/>
                  <a:pt x="4750" y="6164"/>
                </a:cubicBezTo>
                <a:lnTo>
                  <a:pt x="4750" y="6961"/>
                </a:lnTo>
                <a:cubicBezTo>
                  <a:pt x="4750" y="7119"/>
                  <a:pt x="4936" y="7265"/>
                  <a:pt x="5254" y="7389"/>
                </a:cubicBezTo>
                <a:cubicBezTo>
                  <a:pt x="5676" y="7452"/>
                  <a:pt x="6039" y="7540"/>
                  <a:pt x="6311" y="7644"/>
                </a:cubicBezTo>
                <a:cubicBezTo>
                  <a:pt x="6799" y="7717"/>
                  <a:pt x="7370" y="7759"/>
                  <a:pt x="7981" y="7759"/>
                </a:cubicBezTo>
                <a:cubicBezTo>
                  <a:pt x="9766" y="7759"/>
                  <a:pt x="11212" y="7402"/>
                  <a:pt x="11212" y="6961"/>
                </a:cubicBezTo>
                <a:lnTo>
                  <a:pt x="11212" y="6164"/>
                </a:lnTo>
                <a:cubicBezTo>
                  <a:pt x="11212" y="6152"/>
                  <a:pt x="11210" y="6140"/>
                  <a:pt x="11208" y="6128"/>
                </a:cubicBezTo>
                <a:cubicBezTo>
                  <a:pt x="11132" y="6551"/>
                  <a:pt x="9717" y="6889"/>
                  <a:pt x="7981" y="6889"/>
                </a:cubicBezTo>
                <a:close/>
                <a:moveTo>
                  <a:pt x="7981" y="4158"/>
                </a:moveTo>
                <a:cubicBezTo>
                  <a:pt x="6197" y="4158"/>
                  <a:pt x="4750" y="4515"/>
                  <a:pt x="4750" y="4956"/>
                </a:cubicBezTo>
                <a:lnTo>
                  <a:pt x="4750" y="5753"/>
                </a:lnTo>
                <a:cubicBezTo>
                  <a:pt x="4750" y="6193"/>
                  <a:pt x="6197" y="6551"/>
                  <a:pt x="7981" y="6551"/>
                </a:cubicBezTo>
                <a:cubicBezTo>
                  <a:pt x="9766" y="6551"/>
                  <a:pt x="11212" y="6193"/>
                  <a:pt x="11212" y="5753"/>
                </a:cubicBezTo>
                <a:lnTo>
                  <a:pt x="11212" y="4956"/>
                </a:lnTo>
                <a:cubicBezTo>
                  <a:pt x="11212" y="4515"/>
                  <a:pt x="9766" y="4158"/>
                  <a:pt x="7981" y="4158"/>
                </a:cubicBezTo>
                <a:close/>
                <a:moveTo>
                  <a:pt x="3231" y="11748"/>
                </a:moveTo>
                <a:cubicBezTo>
                  <a:pt x="1621" y="11748"/>
                  <a:pt x="288" y="11458"/>
                  <a:pt x="41" y="11078"/>
                </a:cubicBezTo>
                <a:cubicBezTo>
                  <a:pt x="14" y="11119"/>
                  <a:pt x="0" y="11161"/>
                  <a:pt x="0" y="11205"/>
                </a:cubicBezTo>
                <a:lnTo>
                  <a:pt x="0" y="12002"/>
                </a:lnTo>
                <a:cubicBezTo>
                  <a:pt x="0" y="12442"/>
                  <a:pt x="1447" y="12800"/>
                  <a:pt x="3231" y="12800"/>
                </a:cubicBezTo>
                <a:cubicBezTo>
                  <a:pt x="5015" y="12800"/>
                  <a:pt x="6462" y="12442"/>
                  <a:pt x="6462" y="12002"/>
                </a:cubicBezTo>
                <a:lnTo>
                  <a:pt x="6462" y="11205"/>
                </a:lnTo>
                <a:cubicBezTo>
                  <a:pt x="6462" y="11161"/>
                  <a:pt x="6447" y="11119"/>
                  <a:pt x="6420" y="11078"/>
                </a:cubicBezTo>
                <a:cubicBezTo>
                  <a:pt x="6174" y="11458"/>
                  <a:pt x="4840" y="11748"/>
                  <a:pt x="3231" y="11748"/>
                </a:cubicBezTo>
                <a:close/>
                <a:moveTo>
                  <a:pt x="3231" y="10407"/>
                </a:moveTo>
                <a:cubicBezTo>
                  <a:pt x="1596" y="10407"/>
                  <a:pt x="245" y="10107"/>
                  <a:pt x="31" y="9718"/>
                </a:cubicBezTo>
                <a:cubicBezTo>
                  <a:pt x="11" y="9754"/>
                  <a:pt x="0" y="9790"/>
                  <a:pt x="0" y="9827"/>
                </a:cubicBezTo>
                <a:lnTo>
                  <a:pt x="0" y="10625"/>
                </a:lnTo>
                <a:cubicBezTo>
                  <a:pt x="0" y="11065"/>
                  <a:pt x="1447" y="11422"/>
                  <a:pt x="3231" y="11422"/>
                </a:cubicBezTo>
                <a:cubicBezTo>
                  <a:pt x="5015" y="11422"/>
                  <a:pt x="6462" y="11065"/>
                  <a:pt x="6462" y="10625"/>
                </a:cubicBezTo>
                <a:lnTo>
                  <a:pt x="6462" y="9827"/>
                </a:lnTo>
                <a:cubicBezTo>
                  <a:pt x="6462" y="9790"/>
                  <a:pt x="6451" y="9754"/>
                  <a:pt x="6431" y="9718"/>
                </a:cubicBezTo>
                <a:cubicBezTo>
                  <a:pt x="6216" y="10107"/>
                  <a:pt x="4866" y="10407"/>
                  <a:pt x="3231" y="10407"/>
                </a:cubicBezTo>
                <a:close/>
                <a:moveTo>
                  <a:pt x="0" y="9271"/>
                </a:moveTo>
                <a:cubicBezTo>
                  <a:pt x="0" y="9711"/>
                  <a:pt x="1447" y="10069"/>
                  <a:pt x="3231" y="10069"/>
                </a:cubicBezTo>
                <a:cubicBezTo>
                  <a:pt x="5015" y="10069"/>
                  <a:pt x="6462" y="9711"/>
                  <a:pt x="6462" y="9271"/>
                </a:cubicBezTo>
                <a:lnTo>
                  <a:pt x="6462" y="8474"/>
                </a:lnTo>
                <a:cubicBezTo>
                  <a:pt x="6462" y="8033"/>
                  <a:pt x="5015" y="7676"/>
                  <a:pt x="3231" y="7676"/>
                </a:cubicBezTo>
                <a:cubicBezTo>
                  <a:pt x="1447" y="7676"/>
                  <a:pt x="0" y="8033"/>
                  <a:pt x="0" y="8474"/>
                </a:cubicBezTo>
                <a:lnTo>
                  <a:pt x="0" y="9271"/>
                </a:lnTo>
                <a:close/>
              </a:path>
            </a:pathLst>
          </a:custGeom>
          <a:gradFill>
            <a:gsLst>
              <a:gs pos="0">
                <a:srgbClr val="FC9A48">
                  <a:alpha val="20000"/>
                </a:srgbClr>
              </a:gs>
              <a:gs pos="100000">
                <a:srgbClr val="FFE985">
                  <a:alpha val="5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9"/>
          <p:cNvSpPr txBox="1"/>
          <p:nvPr/>
        </p:nvSpPr>
        <p:spPr>
          <a:xfrm>
            <a:off x="12372528" y="2276872"/>
            <a:ext cx="3143272" cy="1600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542" y="4081055"/>
            <a:ext cx="44291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7684" y="191573"/>
            <a:ext cx="20002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外排序过程：</a:t>
            </a:r>
            <a:endParaRPr kumimoji="1" lang="zh-CN" altLang="en-US" sz="2000" dirty="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7658" y="1919682"/>
            <a:ext cx="71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20468" y="241974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134518" y="320556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abc.dat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63212" y="270550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4706418" y="291981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3080" y="1348178"/>
            <a:ext cx="40005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）生成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个初始归并段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2236" y="2276872"/>
            <a:ext cx="3143272" cy="1600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iconfont-11699-2057533"/>
          <p:cNvSpPr/>
          <p:nvPr/>
        </p:nvSpPr>
        <p:spPr>
          <a:xfrm>
            <a:off x="6728556" y="4481165"/>
            <a:ext cx="1875012" cy="1974686"/>
          </a:xfrm>
          <a:custGeom>
            <a:avLst/>
            <a:gdLst>
              <a:gd name="T0" fmla="*/ 3868 w 10148"/>
              <a:gd name="T1" fmla="*/ 8708 h 10221"/>
              <a:gd name="T2" fmla="*/ 3171 w 10148"/>
              <a:gd name="T3" fmla="*/ 9165 h 10221"/>
              <a:gd name="T4" fmla="*/ 5069 w 10148"/>
              <a:gd name="T5" fmla="*/ 10221 h 10221"/>
              <a:gd name="T6" fmla="*/ 6930 w 10148"/>
              <a:gd name="T7" fmla="*/ 9103 h 10221"/>
              <a:gd name="T8" fmla="*/ 4357 w 10148"/>
              <a:gd name="T9" fmla="*/ 7954 h 10221"/>
              <a:gd name="T10" fmla="*/ 3530 w 10148"/>
              <a:gd name="T11" fmla="*/ 7335 h 10221"/>
              <a:gd name="T12" fmla="*/ 790 w 10148"/>
              <a:gd name="T13" fmla="*/ 7652 h 10221"/>
              <a:gd name="T14" fmla="*/ 1102 w 10148"/>
              <a:gd name="T15" fmla="*/ 8396 h 10221"/>
              <a:gd name="T16" fmla="*/ 2849 w 10148"/>
              <a:gd name="T17" fmla="*/ 8801 h 10221"/>
              <a:gd name="T18" fmla="*/ 10132 w 10148"/>
              <a:gd name="T19" fmla="*/ 6150 h 10221"/>
              <a:gd name="T20" fmla="*/ 8983 w 10148"/>
              <a:gd name="T21" fmla="*/ 4611 h 10221"/>
              <a:gd name="T22" fmla="*/ 8068 w 10148"/>
              <a:gd name="T23" fmla="*/ 4247 h 10221"/>
              <a:gd name="T24" fmla="*/ 8396 w 10148"/>
              <a:gd name="T25" fmla="*/ 6576 h 10221"/>
              <a:gd name="T26" fmla="*/ 9940 w 10148"/>
              <a:gd name="T27" fmla="*/ 7372 h 10221"/>
              <a:gd name="T28" fmla="*/ 1170 w 10148"/>
              <a:gd name="T29" fmla="*/ 4211 h 10221"/>
              <a:gd name="T30" fmla="*/ 2131 w 10148"/>
              <a:gd name="T31" fmla="*/ 1492 h 10221"/>
              <a:gd name="T32" fmla="*/ 63 w 10148"/>
              <a:gd name="T33" fmla="*/ 3649 h 10221"/>
              <a:gd name="T34" fmla="*/ 6753 w 10148"/>
              <a:gd name="T35" fmla="*/ 7211 h 10221"/>
              <a:gd name="T36" fmla="*/ 6098 w 10148"/>
              <a:gd name="T37" fmla="*/ 7580 h 10221"/>
              <a:gd name="T38" fmla="*/ 6857 w 10148"/>
              <a:gd name="T39" fmla="*/ 8536 h 10221"/>
              <a:gd name="T40" fmla="*/ 8833 w 10148"/>
              <a:gd name="T41" fmla="*/ 8417 h 10221"/>
              <a:gd name="T42" fmla="*/ 8843 w 10148"/>
              <a:gd name="T43" fmla="*/ 7263 h 10221"/>
              <a:gd name="T44" fmla="*/ 2080 w 10148"/>
              <a:gd name="T45" fmla="*/ 4247 h 10221"/>
              <a:gd name="T46" fmla="*/ 16 w 10148"/>
              <a:gd name="T47" fmla="*/ 6415 h 10221"/>
              <a:gd name="T48" fmla="*/ 2048 w 10148"/>
              <a:gd name="T49" fmla="*/ 6291 h 10221"/>
              <a:gd name="T50" fmla="*/ 6566 w 10148"/>
              <a:gd name="T51" fmla="*/ 2854 h 10221"/>
              <a:gd name="T52" fmla="*/ 6914 w 10148"/>
              <a:gd name="T53" fmla="*/ 728 h 10221"/>
              <a:gd name="T54" fmla="*/ 5786 w 10148"/>
              <a:gd name="T55" fmla="*/ 109 h 10221"/>
              <a:gd name="T56" fmla="*/ 5287 w 10148"/>
              <a:gd name="T57" fmla="*/ 962 h 10221"/>
              <a:gd name="T58" fmla="*/ 6384 w 10148"/>
              <a:gd name="T59" fmla="*/ 3140 h 10221"/>
              <a:gd name="T60" fmla="*/ 5459 w 10148"/>
              <a:gd name="T61" fmla="*/ 2776 h 10221"/>
              <a:gd name="T62" fmla="*/ 5791 w 10148"/>
              <a:gd name="T63" fmla="*/ 5105 h 10221"/>
              <a:gd name="T64" fmla="*/ 7330 w 10148"/>
              <a:gd name="T65" fmla="*/ 5895 h 10221"/>
              <a:gd name="T66" fmla="*/ 7294 w 10148"/>
              <a:gd name="T67" fmla="*/ 3774 h 10221"/>
              <a:gd name="T68" fmla="*/ 9176 w 10148"/>
              <a:gd name="T69" fmla="*/ 4320 h 10221"/>
              <a:gd name="T70" fmla="*/ 9519 w 10148"/>
              <a:gd name="T71" fmla="*/ 2194 h 10221"/>
              <a:gd name="T72" fmla="*/ 8396 w 10148"/>
              <a:gd name="T73" fmla="*/ 1575 h 10221"/>
              <a:gd name="T74" fmla="*/ 7897 w 10148"/>
              <a:gd name="T75" fmla="*/ 2428 h 10221"/>
              <a:gd name="T76" fmla="*/ 3728 w 10148"/>
              <a:gd name="T77" fmla="*/ 5495 h 10221"/>
              <a:gd name="T78" fmla="*/ 4689 w 10148"/>
              <a:gd name="T79" fmla="*/ 2781 h 10221"/>
              <a:gd name="T80" fmla="*/ 2625 w 10148"/>
              <a:gd name="T81" fmla="*/ 4949 h 10221"/>
              <a:gd name="T82" fmla="*/ 3151 w 10148"/>
              <a:gd name="T83" fmla="*/ 6556 h 10221"/>
              <a:gd name="T84" fmla="*/ 5511 w 10148"/>
              <a:gd name="T85" fmla="*/ 7424 h 10221"/>
              <a:gd name="T86" fmla="*/ 6982 w 10148"/>
              <a:gd name="T87" fmla="*/ 6436 h 10221"/>
              <a:gd name="T88" fmla="*/ 6426 w 10148"/>
              <a:gd name="T89" fmla="*/ 6051 h 10221"/>
              <a:gd name="T90" fmla="*/ 4575 w 10148"/>
              <a:gd name="T91" fmla="*/ 5677 h 10221"/>
              <a:gd name="T92" fmla="*/ 3639 w 10148"/>
              <a:gd name="T93" fmla="*/ 6160 h 10221"/>
              <a:gd name="T94" fmla="*/ 2677 w 10148"/>
              <a:gd name="T95" fmla="*/ 2184 h 10221"/>
              <a:gd name="T96" fmla="*/ 3982 w 10148"/>
              <a:gd name="T97" fmla="*/ 2625 h 10221"/>
              <a:gd name="T98" fmla="*/ 4840 w 10148"/>
              <a:gd name="T99" fmla="*/ 286 h 10221"/>
              <a:gd name="T100" fmla="*/ 3910 w 10148"/>
              <a:gd name="T101" fmla="*/ 328 h 10221"/>
              <a:gd name="T102" fmla="*/ 2677 w 10148"/>
              <a:gd name="T103" fmla="*/ 2184 h 10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148" h="10221">
                <a:moveTo>
                  <a:pt x="4965" y="8256"/>
                </a:moveTo>
                <a:cubicBezTo>
                  <a:pt x="4851" y="8271"/>
                  <a:pt x="4705" y="8313"/>
                  <a:pt x="4533" y="8385"/>
                </a:cubicBezTo>
                <a:cubicBezTo>
                  <a:pt x="4384" y="8448"/>
                  <a:pt x="4236" y="8515"/>
                  <a:pt x="4091" y="8588"/>
                </a:cubicBezTo>
                <a:lnTo>
                  <a:pt x="3909" y="8682"/>
                </a:lnTo>
                <a:cubicBezTo>
                  <a:pt x="3898" y="8693"/>
                  <a:pt x="3883" y="8702"/>
                  <a:pt x="3868" y="8708"/>
                </a:cubicBezTo>
                <a:cubicBezTo>
                  <a:pt x="3831" y="8727"/>
                  <a:pt x="3794" y="8748"/>
                  <a:pt x="3759" y="8770"/>
                </a:cubicBezTo>
                <a:lnTo>
                  <a:pt x="3603" y="8864"/>
                </a:lnTo>
                <a:cubicBezTo>
                  <a:pt x="3551" y="8895"/>
                  <a:pt x="3499" y="8926"/>
                  <a:pt x="3436" y="8963"/>
                </a:cubicBezTo>
                <a:cubicBezTo>
                  <a:pt x="3382" y="8994"/>
                  <a:pt x="3330" y="9029"/>
                  <a:pt x="3280" y="9067"/>
                </a:cubicBezTo>
                <a:cubicBezTo>
                  <a:pt x="3241" y="9095"/>
                  <a:pt x="3204" y="9129"/>
                  <a:pt x="3171" y="9165"/>
                </a:cubicBezTo>
                <a:cubicBezTo>
                  <a:pt x="3145" y="9196"/>
                  <a:pt x="3124" y="9228"/>
                  <a:pt x="3124" y="9248"/>
                </a:cubicBezTo>
                <a:cubicBezTo>
                  <a:pt x="3124" y="9295"/>
                  <a:pt x="3192" y="9363"/>
                  <a:pt x="3332" y="9456"/>
                </a:cubicBezTo>
                <a:cubicBezTo>
                  <a:pt x="3468" y="9545"/>
                  <a:pt x="3608" y="9628"/>
                  <a:pt x="3748" y="9706"/>
                </a:cubicBezTo>
                <a:cubicBezTo>
                  <a:pt x="3889" y="9779"/>
                  <a:pt x="3956" y="9815"/>
                  <a:pt x="3956" y="9805"/>
                </a:cubicBezTo>
                <a:cubicBezTo>
                  <a:pt x="4497" y="10080"/>
                  <a:pt x="4866" y="10221"/>
                  <a:pt x="5069" y="10221"/>
                </a:cubicBezTo>
                <a:cubicBezTo>
                  <a:pt x="5162" y="10221"/>
                  <a:pt x="5297" y="10184"/>
                  <a:pt x="5480" y="10117"/>
                </a:cubicBezTo>
                <a:cubicBezTo>
                  <a:pt x="5643" y="10052"/>
                  <a:pt x="5804" y="9982"/>
                  <a:pt x="5963" y="9909"/>
                </a:cubicBezTo>
                <a:lnTo>
                  <a:pt x="6166" y="9810"/>
                </a:lnTo>
                <a:cubicBezTo>
                  <a:pt x="6644" y="9581"/>
                  <a:pt x="6920" y="9399"/>
                  <a:pt x="6998" y="9275"/>
                </a:cubicBezTo>
                <a:cubicBezTo>
                  <a:pt x="7018" y="9228"/>
                  <a:pt x="6998" y="9171"/>
                  <a:pt x="6930" y="9103"/>
                </a:cubicBezTo>
                <a:cubicBezTo>
                  <a:pt x="6862" y="9035"/>
                  <a:pt x="6764" y="8963"/>
                  <a:pt x="6623" y="8884"/>
                </a:cubicBezTo>
                <a:lnTo>
                  <a:pt x="6353" y="8739"/>
                </a:lnTo>
                <a:cubicBezTo>
                  <a:pt x="6316" y="8718"/>
                  <a:pt x="6259" y="8692"/>
                  <a:pt x="6187" y="8656"/>
                </a:cubicBezTo>
                <a:cubicBezTo>
                  <a:pt x="5584" y="8355"/>
                  <a:pt x="5183" y="8224"/>
                  <a:pt x="4965" y="8256"/>
                </a:cubicBezTo>
                <a:moveTo>
                  <a:pt x="4357" y="7954"/>
                </a:moveTo>
                <a:cubicBezTo>
                  <a:pt x="4377" y="7912"/>
                  <a:pt x="4357" y="7860"/>
                  <a:pt x="4294" y="7798"/>
                </a:cubicBezTo>
                <a:cubicBezTo>
                  <a:pt x="4232" y="7736"/>
                  <a:pt x="4143" y="7668"/>
                  <a:pt x="4024" y="7595"/>
                </a:cubicBezTo>
                <a:cubicBezTo>
                  <a:pt x="3936" y="7538"/>
                  <a:pt x="3842" y="7486"/>
                  <a:pt x="3748" y="7439"/>
                </a:cubicBezTo>
                <a:cubicBezTo>
                  <a:pt x="3686" y="7403"/>
                  <a:pt x="3618" y="7377"/>
                  <a:pt x="3551" y="7346"/>
                </a:cubicBezTo>
                <a:cubicBezTo>
                  <a:pt x="3545" y="7340"/>
                  <a:pt x="3538" y="7337"/>
                  <a:pt x="3530" y="7335"/>
                </a:cubicBezTo>
                <a:cubicBezTo>
                  <a:pt x="2943" y="7039"/>
                  <a:pt x="2537" y="6909"/>
                  <a:pt x="2313" y="6940"/>
                </a:cubicBezTo>
                <a:cubicBezTo>
                  <a:pt x="2069" y="6982"/>
                  <a:pt x="1721" y="7127"/>
                  <a:pt x="1269" y="7377"/>
                </a:cubicBezTo>
                <a:cubicBezTo>
                  <a:pt x="1257" y="7387"/>
                  <a:pt x="1242" y="7394"/>
                  <a:pt x="1227" y="7398"/>
                </a:cubicBezTo>
                <a:cubicBezTo>
                  <a:pt x="1206" y="7403"/>
                  <a:pt x="1170" y="7424"/>
                  <a:pt x="1118" y="7455"/>
                </a:cubicBezTo>
                <a:cubicBezTo>
                  <a:pt x="1008" y="7517"/>
                  <a:pt x="894" y="7585"/>
                  <a:pt x="790" y="7652"/>
                </a:cubicBezTo>
                <a:cubicBezTo>
                  <a:pt x="737" y="7688"/>
                  <a:pt x="684" y="7723"/>
                  <a:pt x="629" y="7756"/>
                </a:cubicBezTo>
                <a:cubicBezTo>
                  <a:pt x="587" y="7781"/>
                  <a:pt x="552" y="7815"/>
                  <a:pt x="525" y="7855"/>
                </a:cubicBezTo>
                <a:cubicBezTo>
                  <a:pt x="499" y="7887"/>
                  <a:pt x="484" y="7918"/>
                  <a:pt x="484" y="7939"/>
                </a:cubicBezTo>
                <a:cubicBezTo>
                  <a:pt x="484" y="7985"/>
                  <a:pt x="551" y="8058"/>
                  <a:pt x="692" y="8152"/>
                </a:cubicBezTo>
                <a:cubicBezTo>
                  <a:pt x="821" y="8240"/>
                  <a:pt x="962" y="8323"/>
                  <a:pt x="1102" y="8396"/>
                </a:cubicBezTo>
                <a:cubicBezTo>
                  <a:pt x="1237" y="8464"/>
                  <a:pt x="1310" y="8495"/>
                  <a:pt x="1316" y="8495"/>
                </a:cubicBezTo>
                <a:cubicBezTo>
                  <a:pt x="1378" y="8526"/>
                  <a:pt x="1456" y="8568"/>
                  <a:pt x="1549" y="8614"/>
                </a:cubicBezTo>
                <a:cubicBezTo>
                  <a:pt x="1643" y="8661"/>
                  <a:pt x="1794" y="8724"/>
                  <a:pt x="1996" y="8796"/>
                </a:cubicBezTo>
                <a:cubicBezTo>
                  <a:pt x="2199" y="8869"/>
                  <a:pt x="2345" y="8905"/>
                  <a:pt x="2438" y="8905"/>
                </a:cubicBezTo>
                <a:cubicBezTo>
                  <a:pt x="2532" y="8905"/>
                  <a:pt x="2667" y="8869"/>
                  <a:pt x="2849" y="8801"/>
                </a:cubicBezTo>
                <a:cubicBezTo>
                  <a:pt x="3010" y="8739"/>
                  <a:pt x="3166" y="8671"/>
                  <a:pt x="3322" y="8599"/>
                </a:cubicBezTo>
                <a:cubicBezTo>
                  <a:pt x="3452" y="8536"/>
                  <a:pt x="3525" y="8500"/>
                  <a:pt x="3530" y="8495"/>
                </a:cubicBezTo>
                <a:cubicBezTo>
                  <a:pt x="4008" y="8261"/>
                  <a:pt x="4284" y="8079"/>
                  <a:pt x="4357" y="7954"/>
                </a:cubicBezTo>
                <a:moveTo>
                  <a:pt x="10127" y="6415"/>
                </a:moveTo>
                <a:cubicBezTo>
                  <a:pt x="10132" y="6353"/>
                  <a:pt x="10137" y="6264"/>
                  <a:pt x="10132" y="6150"/>
                </a:cubicBezTo>
                <a:cubicBezTo>
                  <a:pt x="10127" y="6036"/>
                  <a:pt x="10106" y="5875"/>
                  <a:pt x="10070" y="5672"/>
                </a:cubicBezTo>
                <a:cubicBezTo>
                  <a:pt x="10033" y="5469"/>
                  <a:pt x="9976" y="5324"/>
                  <a:pt x="9909" y="5240"/>
                </a:cubicBezTo>
                <a:cubicBezTo>
                  <a:pt x="9836" y="5157"/>
                  <a:pt x="9727" y="5069"/>
                  <a:pt x="9571" y="4960"/>
                </a:cubicBezTo>
                <a:cubicBezTo>
                  <a:pt x="9439" y="4871"/>
                  <a:pt x="9304" y="4787"/>
                  <a:pt x="9165" y="4710"/>
                </a:cubicBezTo>
                <a:lnTo>
                  <a:pt x="8983" y="4611"/>
                </a:lnTo>
                <a:cubicBezTo>
                  <a:pt x="8957" y="4596"/>
                  <a:pt x="8931" y="4580"/>
                  <a:pt x="8900" y="4564"/>
                </a:cubicBezTo>
                <a:cubicBezTo>
                  <a:pt x="8869" y="4549"/>
                  <a:pt x="8801" y="4512"/>
                  <a:pt x="8708" y="4466"/>
                </a:cubicBezTo>
                <a:cubicBezTo>
                  <a:pt x="8624" y="4419"/>
                  <a:pt x="8537" y="4377"/>
                  <a:pt x="8448" y="4341"/>
                </a:cubicBezTo>
                <a:cubicBezTo>
                  <a:pt x="8375" y="4310"/>
                  <a:pt x="8297" y="4284"/>
                  <a:pt x="8219" y="4258"/>
                </a:cubicBezTo>
                <a:cubicBezTo>
                  <a:pt x="8147" y="4237"/>
                  <a:pt x="8095" y="4232"/>
                  <a:pt x="8068" y="4247"/>
                </a:cubicBezTo>
                <a:cubicBezTo>
                  <a:pt x="8022" y="4273"/>
                  <a:pt x="7985" y="4367"/>
                  <a:pt x="7970" y="4523"/>
                </a:cubicBezTo>
                <a:cubicBezTo>
                  <a:pt x="7949" y="4674"/>
                  <a:pt x="7938" y="4827"/>
                  <a:pt x="7939" y="4980"/>
                </a:cubicBezTo>
                <a:lnTo>
                  <a:pt x="7949" y="5194"/>
                </a:lnTo>
                <a:cubicBezTo>
                  <a:pt x="7949" y="5765"/>
                  <a:pt x="8001" y="6135"/>
                  <a:pt x="8100" y="6296"/>
                </a:cubicBezTo>
                <a:cubicBezTo>
                  <a:pt x="8147" y="6368"/>
                  <a:pt x="8245" y="6462"/>
                  <a:pt x="8396" y="6576"/>
                </a:cubicBezTo>
                <a:cubicBezTo>
                  <a:pt x="8536" y="6680"/>
                  <a:pt x="8677" y="6774"/>
                  <a:pt x="8827" y="6862"/>
                </a:cubicBezTo>
                <a:lnTo>
                  <a:pt x="9030" y="6972"/>
                </a:lnTo>
                <a:cubicBezTo>
                  <a:pt x="9077" y="6997"/>
                  <a:pt x="9139" y="7034"/>
                  <a:pt x="9223" y="7081"/>
                </a:cubicBezTo>
                <a:cubicBezTo>
                  <a:pt x="9306" y="7127"/>
                  <a:pt x="9425" y="7190"/>
                  <a:pt x="9592" y="7263"/>
                </a:cubicBezTo>
                <a:cubicBezTo>
                  <a:pt x="9758" y="7335"/>
                  <a:pt x="9872" y="7372"/>
                  <a:pt x="9940" y="7372"/>
                </a:cubicBezTo>
                <a:cubicBezTo>
                  <a:pt x="10085" y="7372"/>
                  <a:pt x="10148" y="7049"/>
                  <a:pt x="10127" y="6415"/>
                </a:cubicBezTo>
                <a:moveTo>
                  <a:pt x="260" y="4611"/>
                </a:moveTo>
                <a:cubicBezTo>
                  <a:pt x="328" y="4611"/>
                  <a:pt x="437" y="4580"/>
                  <a:pt x="588" y="4513"/>
                </a:cubicBezTo>
                <a:cubicBezTo>
                  <a:pt x="727" y="4450"/>
                  <a:pt x="864" y="4383"/>
                  <a:pt x="998" y="4310"/>
                </a:cubicBezTo>
                <a:lnTo>
                  <a:pt x="1170" y="4211"/>
                </a:lnTo>
                <a:cubicBezTo>
                  <a:pt x="1690" y="3920"/>
                  <a:pt x="1996" y="3696"/>
                  <a:pt x="2090" y="3535"/>
                </a:cubicBezTo>
                <a:cubicBezTo>
                  <a:pt x="2137" y="3462"/>
                  <a:pt x="2173" y="3332"/>
                  <a:pt x="2199" y="3151"/>
                </a:cubicBezTo>
                <a:cubicBezTo>
                  <a:pt x="2224" y="2987"/>
                  <a:pt x="2238" y="2822"/>
                  <a:pt x="2241" y="2657"/>
                </a:cubicBezTo>
                <a:lnTo>
                  <a:pt x="2251" y="2433"/>
                </a:lnTo>
                <a:cubicBezTo>
                  <a:pt x="2267" y="1861"/>
                  <a:pt x="2225" y="1544"/>
                  <a:pt x="2131" y="1492"/>
                </a:cubicBezTo>
                <a:cubicBezTo>
                  <a:pt x="2090" y="1471"/>
                  <a:pt x="1996" y="1492"/>
                  <a:pt x="1841" y="1555"/>
                </a:cubicBezTo>
                <a:cubicBezTo>
                  <a:pt x="1695" y="1612"/>
                  <a:pt x="1549" y="1679"/>
                  <a:pt x="1404" y="1752"/>
                </a:cubicBezTo>
                <a:cubicBezTo>
                  <a:pt x="1263" y="1825"/>
                  <a:pt x="1201" y="1856"/>
                  <a:pt x="1206" y="1856"/>
                </a:cubicBezTo>
                <a:cubicBezTo>
                  <a:pt x="759" y="2085"/>
                  <a:pt x="452" y="2293"/>
                  <a:pt x="296" y="2475"/>
                </a:cubicBezTo>
                <a:cubicBezTo>
                  <a:pt x="140" y="2651"/>
                  <a:pt x="63" y="3041"/>
                  <a:pt x="63" y="3649"/>
                </a:cubicBezTo>
                <a:cubicBezTo>
                  <a:pt x="52" y="4284"/>
                  <a:pt x="115" y="4606"/>
                  <a:pt x="260" y="4611"/>
                </a:cubicBezTo>
                <a:moveTo>
                  <a:pt x="8843" y="7263"/>
                </a:moveTo>
                <a:cubicBezTo>
                  <a:pt x="8256" y="6967"/>
                  <a:pt x="7850" y="6836"/>
                  <a:pt x="7627" y="6868"/>
                </a:cubicBezTo>
                <a:cubicBezTo>
                  <a:pt x="7517" y="6888"/>
                  <a:pt x="7377" y="6935"/>
                  <a:pt x="7200" y="7003"/>
                </a:cubicBezTo>
                <a:cubicBezTo>
                  <a:pt x="7024" y="7075"/>
                  <a:pt x="6878" y="7143"/>
                  <a:pt x="6753" y="7211"/>
                </a:cubicBezTo>
                <a:lnTo>
                  <a:pt x="6582" y="7304"/>
                </a:lnTo>
                <a:cubicBezTo>
                  <a:pt x="6566" y="7315"/>
                  <a:pt x="6551" y="7320"/>
                  <a:pt x="6535" y="7330"/>
                </a:cubicBezTo>
                <a:cubicBezTo>
                  <a:pt x="6499" y="7352"/>
                  <a:pt x="6463" y="7373"/>
                  <a:pt x="6425" y="7393"/>
                </a:cubicBezTo>
                <a:lnTo>
                  <a:pt x="6264" y="7481"/>
                </a:lnTo>
                <a:cubicBezTo>
                  <a:pt x="6212" y="7507"/>
                  <a:pt x="6160" y="7543"/>
                  <a:pt x="6098" y="7580"/>
                </a:cubicBezTo>
                <a:cubicBezTo>
                  <a:pt x="6045" y="7615"/>
                  <a:pt x="5993" y="7651"/>
                  <a:pt x="5942" y="7689"/>
                </a:cubicBezTo>
                <a:cubicBezTo>
                  <a:pt x="5904" y="7718"/>
                  <a:pt x="5867" y="7749"/>
                  <a:pt x="5833" y="7782"/>
                </a:cubicBezTo>
                <a:cubicBezTo>
                  <a:pt x="5802" y="7814"/>
                  <a:pt x="5786" y="7840"/>
                  <a:pt x="5786" y="7860"/>
                </a:cubicBezTo>
                <a:cubicBezTo>
                  <a:pt x="5792" y="7959"/>
                  <a:pt x="6072" y="8152"/>
                  <a:pt x="6618" y="8427"/>
                </a:cubicBezTo>
                <a:cubicBezTo>
                  <a:pt x="6680" y="8453"/>
                  <a:pt x="6758" y="8489"/>
                  <a:pt x="6857" y="8536"/>
                </a:cubicBezTo>
                <a:cubicBezTo>
                  <a:pt x="6956" y="8583"/>
                  <a:pt x="7101" y="8645"/>
                  <a:pt x="7304" y="8718"/>
                </a:cubicBezTo>
                <a:cubicBezTo>
                  <a:pt x="7502" y="8791"/>
                  <a:pt x="7647" y="8828"/>
                  <a:pt x="7741" y="8828"/>
                </a:cubicBezTo>
                <a:cubicBezTo>
                  <a:pt x="7834" y="8828"/>
                  <a:pt x="7970" y="8796"/>
                  <a:pt x="8152" y="8729"/>
                </a:cubicBezTo>
                <a:cubicBezTo>
                  <a:pt x="8316" y="8669"/>
                  <a:pt x="8476" y="8597"/>
                  <a:pt x="8630" y="8515"/>
                </a:cubicBezTo>
                <a:lnTo>
                  <a:pt x="8833" y="8417"/>
                </a:lnTo>
                <a:cubicBezTo>
                  <a:pt x="9316" y="8188"/>
                  <a:pt x="9597" y="8006"/>
                  <a:pt x="9665" y="7881"/>
                </a:cubicBezTo>
                <a:cubicBezTo>
                  <a:pt x="9691" y="7840"/>
                  <a:pt x="9670" y="7783"/>
                  <a:pt x="9592" y="7715"/>
                </a:cubicBezTo>
                <a:cubicBezTo>
                  <a:pt x="9519" y="7642"/>
                  <a:pt x="9420" y="7575"/>
                  <a:pt x="9306" y="7507"/>
                </a:cubicBezTo>
                <a:cubicBezTo>
                  <a:pt x="9186" y="7439"/>
                  <a:pt x="9092" y="7387"/>
                  <a:pt x="9020" y="7346"/>
                </a:cubicBezTo>
                <a:cubicBezTo>
                  <a:pt x="8931" y="7304"/>
                  <a:pt x="8874" y="7278"/>
                  <a:pt x="8843" y="7263"/>
                </a:cubicBezTo>
                <a:moveTo>
                  <a:pt x="2048" y="6291"/>
                </a:moveTo>
                <a:cubicBezTo>
                  <a:pt x="2090" y="6218"/>
                  <a:pt x="2121" y="6088"/>
                  <a:pt x="2147" y="5906"/>
                </a:cubicBezTo>
                <a:cubicBezTo>
                  <a:pt x="2173" y="5724"/>
                  <a:pt x="2189" y="5557"/>
                  <a:pt x="2199" y="5412"/>
                </a:cubicBezTo>
                <a:lnTo>
                  <a:pt x="2199" y="5188"/>
                </a:lnTo>
                <a:cubicBezTo>
                  <a:pt x="2215" y="4616"/>
                  <a:pt x="2173" y="4299"/>
                  <a:pt x="2080" y="4247"/>
                </a:cubicBezTo>
                <a:cubicBezTo>
                  <a:pt x="2038" y="4227"/>
                  <a:pt x="1944" y="4247"/>
                  <a:pt x="1794" y="4310"/>
                </a:cubicBezTo>
                <a:cubicBezTo>
                  <a:pt x="1645" y="4369"/>
                  <a:pt x="1500" y="4435"/>
                  <a:pt x="1357" y="4507"/>
                </a:cubicBezTo>
                <a:cubicBezTo>
                  <a:pt x="1217" y="4580"/>
                  <a:pt x="1154" y="4611"/>
                  <a:pt x="1160" y="4611"/>
                </a:cubicBezTo>
                <a:cubicBezTo>
                  <a:pt x="707" y="4845"/>
                  <a:pt x="405" y="5058"/>
                  <a:pt x="250" y="5240"/>
                </a:cubicBezTo>
                <a:cubicBezTo>
                  <a:pt x="94" y="5417"/>
                  <a:pt x="16" y="5807"/>
                  <a:pt x="16" y="6415"/>
                </a:cubicBezTo>
                <a:cubicBezTo>
                  <a:pt x="0" y="7049"/>
                  <a:pt x="68" y="7372"/>
                  <a:pt x="208" y="7377"/>
                </a:cubicBezTo>
                <a:cubicBezTo>
                  <a:pt x="276" y="7377"/>
                  <a:pt x="385" y="7346"/>
                  <a:pt x="536" y="7278"/>
                </a:cubicBezTo>
                <a:cubicBezTo>
                  <a:pt x="675" y="7216"/>
                  <a:pt x="812" y="7148"/>
                  <a:pt x="946" y="7076"/>
                </a:cubicBezTo>
                <a:lnTo>
                  <a:pt x="1118" y="6977"/>
                </a:lnTo>
                <a:cubicBezTo>
                  <a:pt x="1638" y="6680"/>
                  <a:pt x="1950" y="6457"/>
                  <a:pt x="2048" y="6291"/>
                </a:cubicBezTo>
                <a:close/>
                <a:moveTo>
                  <a:pt x="5443" y="2064"/>
                </a:moveTo>
                <a:cubicBezTo>
                  <a:pt x="5490" y="2137"/>
                  <a:pt x="5594" y="2230"/>
                  <a:pt x="5744" y="2345"/>
                </a:cubicBezTo>
                <a:cubicBezTo>
                  <a:pt x="5880" y="2443"/>
                  <a:pt x="6025" y="2537"/>
                  <a:pt x="6171" y="2625"/>
                </a:cubicBezTo>
                <a:lnTo>
                  <a:pt x="6374" y="2745"/>
                </a:lnTo>
                <a:cubicBezTo>
                  <a:pt x="6420" y="2771"/>
                  <a:pt x="6483" y="2807"/>
                  <a:pt x="6566" y="2854"/>
                </a:cubicBezTo>
                <a:cubicBezTo>
                  <a:pt x="6649" y="2901"/>
                  <a:pt x="6769" y="2963"/>
                  <a:pt x="6935" y="3036"/>
                </a:cubicBezTo>
                <a:cubicBezTo>
                  <a:pt x="7101" y="3109"/>
                  <a:pt x="7216" y="3145"/>
                  <a:pt x="7283" y="3135"/>
                </a:cubicBezTo>
                <a:cubicBezTo>
                  <a:pt x="7424" y="3135"/>
                  <a:pt x="7486" y="2818"/>
                  <a:pt x="7465" y="2184"/>
                </a:cubicBezTo>
                <a:cubicBezTo>
                  <a:pt x="7465" y="1570"/>
                  <a:pt x="7393" y="1180"/>
                  <a:pt x="7242" y="1009"/>
                </a:cubicBezTo>
                <a:cubicBezTo>
                  <a:pt x="7174" y="925"/>
                  <a:pt x="7065" y="837"/>
                  <a:pt x="6914" y="728"/>
                </a:cubicBezTo>
                <a:cubicBezTo>
                  <a:pt x="6783" y="635"/>
                  <a:pt x="6646" y="552"/>
                  <a:pt x="6504" y="478"/>
                </a:cubicBezTo>
                <a:lnTo>
                  <a:pt x="6332" y="380"/>
                </a:lnTo>
                <a:cubicBezTo>
                  <a:pt x="6300" y="364"/>
                  <a:pt x="6269" y="347"/>
                  <a:pt x="6239" y="328"/>
                </a:cubicBezTo>
                <a:cubicBezTo>
                  <a:pt x="6207" y="307"/>
                  <a:pt x="6140" y="276"/>
                  <a:pt x="6046" y="229"/>
                </a:cubicBezTo>
                <a:cubicBezTo>
                  <a:pt x="5961" y="186"/>
                  <a:pt x="5874" y="146"/>
                  <a:pt x="5786" y="109"/>
                </a:cubicBezTo>
                <a:cubicBezTo>
                  <a:pt x="5713" y="78"/>
                  <a:pt x="5635" y="52"/>
                  <a:pt x="5557" y="26"/>
                </a:cubicBezTo>
                <a:cubicBezTo>
                  <a:pt x="5485" y="5"/>
                  <a:pt x="5433" y="0"/>
                  <a:pt x="5407" y="16"/>
                </a:cubicBezTo>
                <a:cubicBezTo>
                  <a:pt x="5360" y="36"/>
                  <a:pt x="5324" y="125"/>
                  <a:pt x="5308" y="286"/>
                </a:cubicBezTo>
                <a:cubicBezTo>
                  <a:pt x="5287" y="437"/>
                  <a:pt x="5282" y="593"/>
                  <a:pt x="5287" y="749"/>
                </a:cubicBezTo>
                <a:lnTo>
                  <a:pt x="5287" y="962"/>
                </a:lnTo>
                <a:cubicBezTo>
                  <a:pt x="5298" y="1534"/>
                  <a:pt x="5344" y="1897"/>
                  <a:pt x="5443" y="2064"/>
                </a:cubicBezTo>
                <a:close/>
                <a:moveTo>
                  <a:pt x="7294" y="3774"/>
                </a:moveTo>
                <a:cubicBezTo>
                  <a:pt x="7226" y="3691"/>
                  <a:pt x="7117" y="3603"/>
                  <a:pt x="6961" y="3493"/>
                </a:cubicBezTo>
                <a:cubicBezTo>
                  <a:pt x="6829" y="3403"/>
                  <a:pt x="6694" y="3316"/>
                  <a:pt x="6556" y="3234"/>
                </a:cubicBezTo>
                <a:lnTo>
                  <a:pt x="6384" y="3140"/>
                </a:lnTo>
                <a:cubicBezTo>
                  <a:pt x="6352" y="3125"/>
                  <a:pt x="6321" y="3107"/>
                  <a:pt x="6291" y="3088"/>
                </a:cubicBezTo>
                <a:cubicBezTo>
                  <a:pt x="6228" y="3052"/>
                  <a:pt x="6164" y="3019"/>
                  <a:pt x="6098" y="2989"/>
                </a:cubicBezTo>
                <a:cubicBezTo>
                  <a:pt x="6013" y="2946"/>
                  <a:pt x="5926" y="2906"/>
                  <a:pt x="5838" y="2870"/>
                </a:cubicBezTo>
                <a:cubicBezTo>
                  <a:pt x="5763" y="2839"/>
                  <a:pt x="5687" y="2811"/>
                  <a:pt x="5609" y="2787"/>
                </a:cubicBezTo>
                <a:cubicBezTo>
                  <a:pt x="5537" y="2766"/>
                  <a:pt x="5485" y="2761"/>
                  <a:pt x="5459" y="2776"/>
                </a:cubicBezTo>
                <a:cubicBezTo>
                  <a:pt x="5412" y="2797"/>
                  <a:pt x="5376" y="2885"/>
                  <a:pt x="5360" y="3047"/>
                </a:cubicBezTo>
                <a:cubicBezTo>
                  <a:pt x="5339" y="3197"/>
                  <a:pt x="5334" y="3353"/>
                  <a:pt x="5339" y="3509"/>
                </a:cubicBezTo>
                <a:lnTo>
                  <a:pt x="5339" y="3723"/>
                </a:lnTo>
                <a:cubicBezTo>
                  <a:pt x="5344" y="4294"/>
                  <a:pt x="5396" y="4663"/>
                  <a:pt x="5490" y="4824"/>
                </a:cubicBezTo>
                <a:cubicBezTo>
                  <a:pt x="5537" y="4897"/>
                  <a:pt x="5641" y="4991"/>
                  <a:pt x="5791" y="5105"/>
                </a:cubicBezTo>
                <a:cubicBezTo>
                  <a:pt x="5927" y="5204"/>
                  <a:pt x="6072" y="5297"/>
                  <a:pt x="6218" y="5386"/>
                </a:cubicBezTo>
                <a:lnTo>
                  <a:pt x="6420" y="5495"/>
                </a:lnTo>
                <a:cubicBezTo>
                  <a:pt x="6467" y="5526"/>
                  <a:pt x="6530" y="5568"/>
                  <a:pt x="6613" y="5609"/>
                </a:cubicBezTo>
                <a:cubicBezTo>
                  <a:pt x="6696" y="5651"/>
                  <a:pt x="6816" y="5713"/>
                  <a:pt x="6982" y="5791"/>
                </a:cubicBezTo>
                <a:cubicBezTo>
                  <a:pt x="7148" y="5869"/>
                  <a:pt x="7263" y="5906"/>
                  <a:pt x="7330" y="5895"/>
                </a:cubicBezTo>
                <a:cubicBezTo>
                  <a:pt x="7382" y="5895"/>
                  <a:pt x="7429" y="5849"/>
                  <a:pt x="7455" y="5760"/>
                </a:cubicBezTo>
                <a:cubicBezTo>
                  <a:pt x="7486" y="5667"/>
                  <a:pt x="7502" y="5557"/>
                  <a:pt x="7512" y="5422"/>
                </a:cubicBezTo>
                <a:cubicBezTo>
                  <a:pt x="7517" y="5287"/>
                  <a:pt x="7523" y="5183"/>
                  <a:pt x="7523" y="5116"/>
                </a:cubicBezTo>
                <a:cubicBezTo>
                  <a:pt x="7523" y="5043"/>
                  <a:pt x="7517" y="4991"/>
                  <a:pt x="7512" y="4949"/>
                </a:cubicBezTo>
                <a:cubicBezTo>
                  <a:pt x="7502" y="4310"/>
                  <a:pt x="7429" y="3920"/>
                  <a:pt x="7294" y="3774"/>
                </a:cubicBezTo>
                <a:moveTo>
                  <a:pt x="8053" y="3530"/>
                </a:moveTo>
                <a:cubicBezTo>
                  <a:pt x="8100" y="3603"/>
                  <a:pt x="8204" y="3696"/>
                  <a:pt x="8354" y="3811"/>
                </a:cubicBezTo>
                <a:cubicBezTo>
                  <a:pt x="8495" y="3909"/>
                  <a:pt x="8635" y="4008"/>
                  <a:pt x="8781" y="4102"/>
                </a:cubicBezTo>
                <a:lnTo>
                  <a:pt x="8983" y="4211"/>
                </a:lnTo>
                <a:cubicBezTo>
                  <a:pt x="9030" y="4237"/>
                  <a:pt x="9093" y="4273"/>
                  <a:pt x="9176" y="4320"/>
                </a:cubicBezTo>
                <a:cubicBezTo>
                  <a:pt x="9259" y="4367"/>
                  <a:pt x="9379" y="4429"/>
                  <a:pt x="9545" y="4502"/>
                </a:cubicBezTo>
                <a:cubicBezTo>
                  <a:pt x="9711" y="4575"/>
                  <a:pt x="9825" y="4611"/>
                  <a:pt x="9893" y="4611"/>
                </a:cubicBezTo>
                <a:cubicBezTo>
                  <a:pt x="10033" y="4606"/>
                  <a:pt x="10096" y="4284"/>
                  <a:pt x="10075" y="3649"/>
                </a:cubicBezTo>
                <a:cubicBezTo>
                  <a:pt x="10075" y="3041"/>
                  <a:pt x="10002" y="2651"/>
                  <a:pt x="9852" y="2475"/>
                </a:cubicBezTo>
                <a:cubicBezTo>
                  <a:pt x="9784" y="2392"/>
                  <a:pt x="9675" y="2303"/>
                  <a:pt x="9519" y="2194"/>
                </a:cubicBezTo>
                <a:cubicBezTo>
                  <a:pt x="9387" y="2105"/>
                  <a:pt x="9252" y="2022"/>
                  <a:pt x="9113" y="1944"/>
                </a:cubicBezTo>
                <a:lnTo>
                  <a:pt x="8942" y="1846"/>
                </a:lnTo>
                <a:lnTo>
                  <a:pt x="8848" y="1804"/>
                </a:lnTo>
                <a:cubicBezTo>
                  <a:pt x="8786" y="1766"/>
                  <a:pt x="8722" y="1732"/>
                  <a:pt x="8656" y="1700"/>
                </a:cubicBezTo>
                <a:cubicBezTo>
                  <a:pt x="8572" y="1653"/>
                  <a:pt x="8485" y="1611"/>
                  <a:pt x="8396" y="1575"/>
                </a:cubicBezTo>
                <a:cubicBezTo>
                  <a:pt x="8321" y="1544"/>
                  <a:pt x="8245" y="1517"/>
                  <a:pt x="8167" y="1492"/>
                </a:cubicBezTo>
                <a:cubicBezTo>
                  <a:pt x="8095" y="1471"/>
                  <a:pt x="8043" y="1466"/>
                  <a:pt x="8016" y="1481"/>
                </a:cubicBezTo>
                <a:cubicBezTo>
                  <a:pt x="7970" y="1508"/>
                  <a:pt x="7933" y="1601"/>
                  <a:pt x="7918" y="1757"/>
                </a:cubicBezTo>
                <a:cubicBezTo>
                  <a:pt x="7897" y="1908"/>
                  <a:pt x="7892" y="2059"/>
                  <a:pt x="7897" y="2215"/>
                </a:cubicBezTo>
                <a:lnTo>
                  <a:pt x="7897" y="2428"/>
                </a:lnTo>
                <a:cubicBezTo>
                  <a:pt x="7907" y="3000"/>
                  <a:pt x="7959" y="3369"/>
                  <a:pt x="8053" y="3530"/>
                </a:cubicBezTo>
                <a:moveTo>
                  <a:pt x="2818" y="5901"/>
                </a:moveTo>
                <a:cubicBezTo>
                  <a:pt x="2885" y="5906"/>
                  <a:pt x="2995" y="5875"/>
                  <a:pt x="3145" y="5807"/>
                </a:cubicBezTo>
                <a:cubicBezTo>
                  <a:pt x="3285" y="5745"/>
                  <a:pt x="3422" y="5677"/>
                  <a:pt x="3556" y="5604"/>
                </a:cubicBezTo>
                <a:lnTo>
                  <a:pt x="3728" y="5495"/>
                </a:lnTo>
                <a:cubicBezTo>
                  <a:pt x="4248" y="5209"/>
                  <a:pt x="4554" y="4991"/>
                  <a:pt x="4648" y="4824"/>
                </a:cubicBezTo>
                <a:cubicBezTo>
                  <a:pt x="4695" y="4752"/>
                  <a:pt x="4731" y="4622"/>
                  <a:pt x="4757" y="4440"/>
                </a:cubicBezTo>
                <a:cubicBezTo>
                  <a:pt x="4782" y="4276"/>
                  <a:pt x="4796" y="4111"/>
                  <a:pt x="4799" y="3946"/>
                </a:cubicBezTo>
                <a:lnTo>
                  <a:pt x="4809" y="3722"/>
                </a:lnTo>
                <a:cubicBezTo>
                  <a:pt x="4824" y="3151"/>
                  <a:pt x="4783" y="2833"/>
                  <a:pt x="4689" y="2781"/>
                </a:cubicBezTo>
                <a:cubicBezTo>
                  <a:pt x="4648" y="2755"/>
                  <a:pt x="4549" y="2771"/>
                  <a:pt x="4398" y="2833"/>
                </a:cubicBezTo>
                <a:cubicBezTo>
                  <a:pt x="4251" y="2890"/>
                  <a:pt x="4109" y="2958"/>
                  <a:pt x="3972" y="3036"/>
                </a:cubicBezTo>
                <a:lnTo>
                  <a:pt x="3769" y="3145"/>
                </a:lnTo>
                <a:cubicBezTo>
                  <a:pt x="3317" y="3379"/>
                  <a:pt x="3015" y="3592"/>
                  <a:pt x="2859" y="3774"/>
                </a:cubicBezTo>
                <a:cubicBezTo>
                  <a:pt x="2703" y="3941"/>
                  <a:pt x="2625" y="4336"/>
                  <a:pt x="2625" y="4949"/>
                </a:cubicBezTo>
                <a:lnTo>
                  <a:pt x="2625" y="5110"/>
                </a:lnTo>
                <a:cubicBezTo>
                  <a:pt x="2625" y="5183"/>
                  <a:pt x="2631" y="5287"/>
                  <a:pt x="2636" y="5422"/>
                </a:cubicBezTo>
                <a:cubicBezTo>
                  <a:pt x="2641" y="5557"/>
                  <a:pt x="2662" y="5672"/>
                  <a:pt x="2693" y="5760"/>
                </a:cubicBezTo>
                <a:cubicBezTo>
                  <a:pt x="2724" y="5854"/>
                  <a:pt x="2766" y="5901"/>
                  <a:pt x="2818" y="5901"/>
                </a:cubicBezTo>
                <a:moveTo>
                  <a:pt x="3151" y="6556"/>
                </a:moveTo>
                <a:cubicBezTo>
                  <a:pt x="3151" y="6597"/>
                  <a:pt x="3223" y="6665"/>
                  <a:pt x="3364" y="6758"/>
                </a:cubicBezTo>
                <a:cubicBezTo>
                  <a:pt x="3499" y="6848"/>
                  <a:pt x="3638" y="6933"/>
                  <a:pt x="3780" y="7013"/>
                </a:cubicBezTo>
                <a:lnTo>
                  <a:pt x="3982" y="7112"/>
                </a:lnTo>
                <a:cubicBezTo>
                  <a:pt x="4528" y="7387"/>
                  <a:pt x="4902" y="7528"/>
                  <a:pt x="5105" y="7528"/>
                </a:cubicBezTo>
                <a:cubicBezTo>
                  <a:pt x="5193" y="7528"/>
                  <a:pt x="5329" y="7491"/>
                  <a:pt x="5511" y="7424"/>
                </a:cubicBezTo>
                <a:cubicBezTo>
                  <a:pt x="5673" y="7362"/>
                  <a:pt x="5833" y="7293"/>
                  <a:pt x="5989" y="7216"/>
                </a:cubicBezTo>
                <a:lnTo>
                  <a:pt x="6192" y="7117"/>
                </a:lnTo>
                <a:cubicBezTo>
                  <a:pt x="6675" y="6883"/>
                  <a:pt x="6956" y="6701"/>
                  <a:pt x="7024" y="6571"/>
                </a:cubicBezTo>
                <a:cubicBezTo>
                  <a:pt x="7039" y="6556"/>
                  <a:pt x="7039" y="6540"/>
                  <a:pt x="7029" y="6514"/>
                </a:cubicBezTo>
                <a:cubicBezTo>
                  <a:pt x="7017" y="6486"/>
                  <a:pt x="7001" y="6460"/>
                  <a:pt x="6982" y="6436"/>
                </a:cubicBezTo>
                <a:cubicBezTo>
                  <a:pt x="6957" y="6406"/>
                  <a:pt x="6929" y="6378"/>
                  <a:pt x="6899" y="6353"/>
                </a:cubicBezTo>
                <a:cubicBezTo>
                  <a:pt x="6862" y="6327"/>
                  <a:pt x="6831" y="6301"/>
                  <a:pt x="6795" y="6275"/>
                </a:cubicBezTo>
                <a:cubicBezTo>
                  <a:pt x="6758" y="6249"/>
                  <a:pt x="6717" y="6223"/>
                  <a:pt x="6670" y="6192"/>
                </a:cubicBezTo>
                <a:lnTo>
                  <a:pt x="6545" y="6114"/>
                </a:lnTo>
                <a:cubicBezTo>
                  <a:pt x="6504" y="6093"/>
                  <a:pt x="6467" y="6072"/>
                  <a:pt x="6426" y="6051"/>
                </a:cubicBezTo>
                <a:cubicBezTo>
                  <a:pt x="6389" y="6036"/>
                  <a:pt x="6353" y="6020"/>
                  <a:pt x="6322" y="5999"/>
                </a:cubicBezTo>
                <a:lnTo>
                  <a:pt x="6249" y="5968"/>
                </a:lnTo>
                <a:cubicBezTo>
                  <a:pt x="6228" y="5953"/>
                  <a:pt x="6218" y="5942"/>
                  <a:pt x="6218" y="5937"/>
                </a:cubicBezTo>
                <a:cubicBezTo>
                  <a:pt x="5651" y="5641"/>
                  <a:pt x="5245" y="5511"/>
                  <a:pt x="5001" y="5542"/>
                </a:cubicBezTo>
                <a:cubicBezTo>
                  <a:pt x="4892" y="5563"/>
                  <a:pt x="4752" y="5609"/>
                  <a:pt x="4575" y="5677"/>
                </a:cubicBezTo>
                <a:cubicBezTo>
                  <a:pt x="4398" y="5750"/>
                  <a:pt x="4253" y="5817"/>
                  <a:pt x="4128" y="5885"/>
                </a:cubicBezTo>
                <a:lnTo>
                  <a:pt x="3956" y="5979"/>
                </a:lnTo>
                <a:cubicBezTo>
                  <a:pt x="3941" y="5989"/>
                  <a:pt x="3925" y="5994"/>
                  <a:pt x="3909" y="6005"/>
                </a:cubicBezTo>
                <a:cubicBezTo>
                  <a:pt x="3874" y="6027"/>
                  <a:pt x="3837" y="6047"/>
                  <a:pt x="3800" y="6067"/>
                </a:cubicBezTo>
                <a:cubicBezTo>
                  <a:pt x="3743" y="6098"/>
                  <a:pt x="3691" y="6129"/>
                  <a:pt x="3639" y="6160"/>
                </a:cubicBezTo>
                <a:cubicBezTo>
                  <a:pt x="3587" y="6192"/>
                  <a:pt x="3535" y="6223"/>
                  <a:pt x="3473" y="6259"/>
                </a:cubicBezTo>
                <a:cubicBezTo>
                  <a:pt x="3419" y="6291"/>
                  <a:pt x="3367" y="6325"/>
                  <a:pt x="3317" y="6363"/>
                </a:cubicBezTo>
                <a:cubicBezTo>
                  <a:pt x="3277" y="6392"/>
                  <a:pt x="3240" y="6425"/>
                  <a:pt x="3208" y="6462"/>
                </a:cubicBezTo>
                <a:cubicBezTo>
                  <a:pt x="3166" y="6509"/>
                  <a:pt x="3151" y="6535"/>
                  <a:pt x="3151" y="6556"/>
                </a:cubicBezTo>
                <a:moveTo>
                  <a:pt x="2677" y="2184"/>
                </a:moveTo>
                <a:cubicBezTo>
                  <a:pt x="2662" y="2818"/>
                  <a:pt x="2729" y="3135"/>
                  <a:pt x="2870" y="3135"/>
                </a:cubicBezTo>
                <a:cubicBezTo>
                  <a:pt x="2937" y="3140"/>
                  <a:pt x="3052" y="3104"/>
                  <a:pt x="3218" y="3031"/>
                </a:cubicBezTo>
                <a:cubicBezTo>
                  <a:pt x="3341" y="2973"/>
                  <a:pt x="3462" y="2913"/>
                  <a:pt x="3582" y="2849"/>
                </a:cubicBezTo>
                <a:cubicBezTo>
                  <a:pt x="3644" y="2813"/>
                  <a:pt x="3712" y="2776"/>
                  <a:pt x="3779" y="2745"/>
                </a:cubicBezTo>
                <a:lnTo>
                  <a:pt x="3982" y="2625"/>
                </a:lnTo>
                <a:cubicBezTo>
                  <a:pt x="4129" y="2539"/>
                  <a:pt x="4271" y="2445"/>
                  <a:pt x="4409" y="2345"/>
                </a:cubicBezTo>
                <a:cubicBezTo>
                  <a:pt x="4564" y="2235"/>
                  <a:pt x="4663" y="2142"/>
                  <a:pt x="4700" y="2064"/>
                </a:cubicBezTo>
                <a:cubicBezTo>
                  <a:pt x="4798" y="1903"/>
                  <a:pt x="4856" y="1534"/>
                  <a:pt x="4861" y="962"/>
                </a:cubicBezTo>
                <a:lnTo>
                  <a:pt x="4861" y="749"/>
                </a:lnTo>
                <a:cubicBezTo>
                  <a:pt x="4866" y="598"/>
                  <a:pt x="4856" y="442"/>
                  <a:pt x="4840" y="286"/>
                </a:cubicBezTo>
                <a:cubicBezTo>
                  <a:pt x="4824" y="130"/>
                  <a:pt x="4793" y="36"/>
                  <a:pt x="4747" y="16"/>
                </a:cubicBezTo>
                <a:cubicBezTo>
                  <a:pt x="4720" y="0"/>
                  <a:pt x="4668" y="5"/>
                  <a:pt x="4596" y="26"/>
                </a:cubicBezTo>
                <a:cubicBezTo>
                  <a:pt x="4517" y="48"/>
                  <a:pt x="4441" y="76"/>
                  <a:pt x="4367" y="109"/>
                </a:cubicBezTo>
                <a:cubicBezTo>
                  <a:pt x="4289" y="146"/>
                  <a:pt x="4206" y="182"/>
                  <a:pt x="4107" y="229"/>
                </a:cubicBezTo>
                <a:cubicBezTo>
                  <a:pt x="4013" y="276"/>
                  <a:pt x="3946" y="312"/>
                  <a:pt x="3910" y="328"/>
                </a:cubicBezTo>
                <a:cubicBezTo>
                  <a:pt x="3879" y="343"/>
                  <a:pt x="3850" y="360"/>
                  <a:pt x="3821" y="380"/>
                </a:cubicBezTo>
                <a:lnTo>
                  <a:pt x="3649" y="478"/>
                </a:lnTo>
                <a:cubicBezTo>
                  <a:pt x="3508" y="553"/>
                  <a:pt x="3371" y="636"/>
                  <a:pt x="3239" y="728"/>
                </a:cubicBezTo>
                <a:cubicBezTo>
                  <a:pt x="3088" y="832"/>
                  <a:pt x="2979" y="925"/>
                  <a:pt x="2911" y="1009"/>
                </a:cubicBezTo>
                <a:cubicBezTo>
                  <a:pt x="2755" y="1175"/>
                  <a:pt x="2677" y="1570"/>
                  <a:pt x="2677" y="2184"/>
                </a:cubicBezTo>
                <a:close/>
              </a:path>
            </a:pathLst>
          </a:custGeom>
          <a:gradFill>
            <a:gsLst>
              <a:gs pos="0">
                <a:srgbClr val="FA772E"/>
              </a:gs>
              <a:gs pos="100000">
                <a:srgbClr val="FFE985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15214" y="2790587"/>
            <a:ext cx="71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458024" y="1790455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2672074" y="2576273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3600768" y="2076207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072" y="2278379"/>
            <a:ext cx="30718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en-US" altLang="zh-CN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   </a:t>
            </a:r>
            <a:endParaRPr lang="en-US" altLang="zh-CN" sz="18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101098" y="2290521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274" y="188640"/>
            <a:ext cx="48577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）多路归并：</a:t>
            </a:r>
            <a:r>
              <a:rPr kumimoji="1" lang="en-US" altLang="zh-CN" sz="2000" i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</a:t>
            </a:r>
            <a:r>
              <a:rPr kumimoji="1"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 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kumimoji="1"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2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路归并（</a:t>
            </a:r>
            <a:r>
              <a:rPr kumimoji="1" lang="en-US" altLang="zh-CN" sz="2000" i="1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k</a:t>
            </a:r>
            <a:r>
              <a:rPr kumimoji="1" lang="en-US" altLang="zh-CN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=2</a:t>
            </a:r>
            <a:r>
              <a:rPr kumimoji="1"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）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1876" y="1504706"/>
            <a:ext cx="2643206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iconfont-11699-2057533"/>
          <p:cNvSpPr/>
          <p:nvPr/>
        </p:nvSpPr>
        <p:spPr>
          <a:xfrm>
            <a:off x="8616280" y="4381664"/>
            <a:ext cx="1875012" cy="1974686"/>
          </a:xfrm>
          <a:custGeom>
            <a:avLst/>
            <a:gdLst>
              <a:gd name="T0" fmla="*/ 3868 w 10148"/>
              <a:gd name="T1" fmla="*/ 8708 h 10221"/>
              <a:gd name="T2" fmla="*/ 3171 w 10148"/>
              <a:gd name="T3" fmla="*/ 9165 h 10221"/>
              <a:gd name="T4" fmla="*/ 5069 w 10148"/>
              <a:gd name="T5" fmla="*/ 10221 h 10221"/>
              <a:gd name="T6" fmla="*/ 6930 w 10148"/>
              <a:gd name="T7" fmla="*/ 9103 h 10221"/>
              <a:gd name="T8" fmla="*/ 4357 w 10148"/>
              <a:gd name="T9" fmla="*/ 7954 h 10221"/>
              <a:gd name="T10" fmla="*/ 3530 w 10148"/>
              <a:gd name="T11" fmla="*/ 7335 h 10221"/>
              <a:gd name="T12" fmla="*/ 790 w 10148"/>
              <a:gd name="T13" fmla="*/ 7652 h 10221"/>
              <a:gd name="T14" fmla="*/ 1102 w 10148"/>
              <a:gd name="T15" fmla="*/ 8396 h 10221"/>
              <a:gd name="T16" fmla="*/ 2849 w 10148"/>
              <a:gd name="T17" fmla="*/ 8801 h 10221"/>
              <a:gd name="T18" fmla="*/ 10132 w 10148"/>
              <a:gd name="T19" fmla="*/ 6150 h 10221"/>
              <a:gd name="T20" fmla="*/ 8983 w 10148"/>
              <a:gd name="T21" fmla="*/ 4611 h 10221"/>
              <a:gd name="T22" fmla="*/ 8068 w 10148"/>
              <a:gd name="T23" fmla="*/ 4247 h 10221"/>
              <a:gd name="T24" fmla="*/ 8396 w 10148"/>
              <a:gd name="T25" fmla="*/ 6576 h 10221"/>
              <a:gd name="T26" fmla="*/ 9940 w 10148"/>
              <a:gd name="T27" fmla="*/ 7372 h 10221"/>
              <a:gd name="T28" fmla="*/ 1170 w 10148"/>
              <a:gd name="T29" fmla="*/ 4211 h 10221"/>
              <a:gd name="T30" fmla="*/ 2131 w 10148"/>
              <a:gd name="T31" fmla="*/ 1492 h 10221"/>
              <a:gd name="T32" fmla="*/ 63 w 10148"/>
              <a:gd name="T33" fmla="*/ 3649 h 10221"/>
              <a:gd name="T34" fmla="*/ 6753 w 10148"/>
              <a:gd name="T35" fmla="*/ 7211 h 10221"/>
              <a:gd name="T36" fmla="*/ 6098 w 10148"/>
              <a:gd name="T37" fmla="*/ 7580 h 10221"/>
              <a:gd name="T38" fmla="*/ 6857 w 10148"/>
              <a:gd name="T39" fmla="*/ 8536 h 10221"/>
              <a:gd name="T40" fmla="*/ 8833 w 10148"/>
              <a:gd name="T41" fmla="*/ 8417 h 10221"/>
              <a:gd name="T42" fmla="*/ 8843 w 10148"/>
              <a:gd name="T43" fmla="*/ 7263 h 10221"/>
              <a:gd name="T44" fmla="*/ 2080 w 10148"/>
              <a:gd name="T45" fmla="*/ 4247 h 10221"/>
              <a:gd name="T46" fmla="*/ 16 w 10148"/>
              <a:gd name="T47" fmla="*/ 6415 h 10221"/>
              <a:gd name="T48" fmla="*/ 2048 w 10148"/>
              <a:gd name="T49" fmla="*/ 6291 h 10221"/>
              <a:gd name="T50" fmla="*/ 6566 w 10148"/>
              <a:gd name="T51" fmla="*/ 2854 h 10221"/>
              <a:gd name="T52" fmla="*/ 6914 w 10148"/>
              <a:gd name="T53" fmla="*/ 728 h 10221"/>
              <a:gd name="T54" fmla="*/ 5786 w 10148"/>
              <a:gd name="T55" fmla="*/ 109 h 10221"/>
              <a:gd name="T56" fmla="*/ 5287 w 10148"/>
              <a:gd name="T57" fmla="*/ 962 h 10221"/>
              <a:gd name="T58" fmla="*/ 6384 w 10148"/>
              <a:gd name="T59" fmla="*/ 3140 h 10221"/>
              <a:gd name="T60" fmla="*/ 5459 w 10148"/>
              <a:gd name="T61" fmla="*/ 2776 h 10221"/>
              <a:gd name="T62" fmla="*/ 5791 w 10148"/>
              <a:gd name="T63" fmla="*/ 5105 h 10221"/>
              <a:gd name="T64" fmla="*/ 7330 w 10148"/>
              <a:gd name="T65" fmla="*/ 5895 h 10221"/>
              <a:gd name="T66" fmla="*/ 7294 w 10148"/>
              <a:gd name="T67" fmla="*/ 3774 h 10221"/>
              <a:gd name="T68" fmla="*/ 9176 w 10148"/>
              <a:gd name="T69" fmla="*/ 4320 h 10221"/>
              <a:gd name="T70" fmla="*/ 9519 w 10148"/>
              <a:gd name="T71" fmla="*/ 2194 h 10221"/>
              <a:gd name="T72" fmla="*/ 8396 w 10148"/>
              <a:gd name="T73" fmla="*/ 1575 h 10221"/>
              <a:gd name="T74" fmla="*/ 7897 w 10148"/>
              <a:gd name="T75" fmla="*/ 2428 h 10221"/>
              <a:gd name="T76" fmla="*/ 3728 w 10148"/>
              <a:gd name="T77" fmla="*/ 5495 h 10221"/>
              <a:gd name="T78" fmla="*/ 4689 w 10148"/>
              <a:gd name="T79" fmla="*/ 2781 h 10221"/>
              <a:gd name="T80" fmla="*/ 2625 w 10148"/>
              <a:gd name="T81" fmla="*/ 4949 h 10221"/>
              <a:gd name="T82" fmla="*/ 3151 w 10148"/>
              <a:gd name="T83" fmla="*/ 6556 h 10221"/>
              <a:gd name="T84" fmla="*/ 5511 w 10148"/>
              <a:gd name="T85" fmla="*/ 7424 h 10221"/>
              <a:gd name="T86" fmla="*/ 6982 w 10148"/>
              <a:gd name="T87" fmla="*/ 6436 h 10221"/>
              <a:gd name="T88" fmla="*/ 6426 w 10148"/>
              <a:gd name="T89" fmla="*/ 6051 h 10221"/>
              <a:gd name="T90" fmla="*/ 4575 w 10148"/>
              <a:gd name="T91" fmla="*/ 5677 h 10221"/>
              <a:gd name="T92" fmla="*/ 3639 w 10148"/>
              <a:gd name="T93" fmla="*/ 6160 h 10221"/>
              <a:gd name="T94" fmla="*/ 2677 w 10148"/>
              <a:gd name="T95" fmla="*/ 2184 h 10221"/>
              <a:gd name="T96" fmla="*/ 3982 w 10148"/>
              <a:gd name="T97" fmla="*/ 2625 h 10221"/>
              <a:gd name="T98" fmla="*/ 4840 w 10148"/>
              <a:gd name="T99" fmla="*/ 286 h 10221"/>
              <a:gd name="T100" fmla="*/ 3910 w 10148"/>
              <a:gd name="T101" fmla="*/ 328 h 10221"/>
              <a:gd name="T102" fmla="*/ 2677 w 10148"/>
              <a:gd name="T103" fmla="*/ 2184 h 10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148" h="10221">
                <a:moveTo>
                  <a:pt x="4965" y="8256"/>
                </a:moveTo>
                <a:cubicBezTo>
                  <a:pt x="4851" y="8271"/>
                  <a:pt x="4705" y="8313"/>
                  <a:pt x="4533" y="8385"/>
                </a:cubicBezTo>
                <a:cubicBezTo>
                  <a:pt x="4384" y="8448"/>
                  <a:pt x="4236" y="8515"/>
                  <a:pt x="4091" y="8588"/>
                </a:cubicBezTo>
                <a:lnTo>
                  <a:pt x="3909" y="8682"/>
                </a:lnTo>
                <a:cubicBezTo>
                  <a:pt x="3898" y="8693"/>
                  <a:pt x="3883" y="8702"/>
                  <a:pt x="3868" y="8708"/>
                </a:cubicBezTo>
                <a:cubicBezTo>
                  <a:pt x="3831" y="8727"/>
                  <a:pt x="3794" y="8748"/>
                  <a:pt x="3759" y="8770"/>
                </a:cubicBezTo>
                <a:lnTo>
                  <a:pt x="3603" y="8864"/>
                </a:lnTo>
                <a:cubicBezTo>
                  <a:pt x="3551" y="8895"/>
                  <a:pt x="3499" y="8926"/>
                  <a:pt x="3436" y="8963"/>
                </a:cubicBezTo>
                <a:cubicBezTo>
                  <a:pt x="3382" y="8994"/>
                  <a:pt x="3330" y="9029"/>
                  <a:pt x="3280" y="9067"/>
                </a:cubicBezTo>
                <a:cubicBezTo>
                  <a:pt x="3241" y="9095"/>
                  <a:pt x="3204" y="9129"/>
                  <a:pt x="3171" y="9165"/>
                </a:cubicBezTo>
                <a:cubicBezTo>
                  <a:pt x="3145" y="9196"/>
                  <a:pt x="3124" y="9228"/>
                  <a:pt x="3124" y="9248"/>
                </a:cubicBezTo>
                <a:cubicBezTo>
                  <a:pt x="3124" y="9295"/>
                  <a:pt x="3192" y="9363"/>
                  <a:pt x="3332" y="9456"/>
                </a:cubicBezTo>
                <a:cubicBezTo>
                  <a:pt x="3468" y="9545"/>
                  <a:pt x="3608" y="9628"/>
                  <a:pt x="3748" y="9706"/>
                </a:cubicBezTo>
                <a:cubicBezTo>
                  <a:pt x="3889" y="9779"/>
                  <a:pt x="3956" y="9815"/>
                  <a:pt x="3956" y="9805"/>
                </a:cubicBezTo>
                <a:cubicBezTo>
                  <a:pt x="4497" y="10080"/>
                  <a:pt x="4866" y="10221"/>
                  <a:pt x="5069" y="10221"/>
                </a:cubicBezTo>
                <a:cubicBezTo>
                  <a:pt x="5162" y="10221"/>
                  <a:pt x="5297" y="10184"/>
                  <a:pt x="5480" y="10117"/>
                </a:cubicBezTo>
                <a:cubicBezTo>
                  <a:pt x="5643" y="10052"/>
                  <a:pt x="5804" y="9982"/>
                  <a:pt x="5963" y="9909"/>
                </a:cubicBezTo>
                <a:lnTo>
                  <a:pt x="6166" y="9810"/>
                </a:lnTo>
                <a:cubicBezTo>
                  <a:pt x="6644" y="9581"/>
                  <a:pt x="6920" y="9399"/>
                  <a:pt x="6998" y="9275"/>
                </a:cubicBezTo>
                <a:cubicBezTo>
                  <a:pt x="7018" y="9228"/>
                  <a:pt x="6998" y="9171"/>
                  <a:pt x="6930" y="9103"/>
                </a:cubicBezTo>
                <a:cubicBezTo>
                  <a:pt x="6862" y="9035"/>
                  <a:pt x="6764" y="8963"/>
                  <a:pt x="6623" y="8884"/>
                </a:cubicBezTo>
                <a:lnTo>
                  <a:pt x="6353" y="8739"/>
                </a:lnTo>
                <a:cubicBezTo>
                  <a:pt x="6316" y="8718"/>
                  <a:pt x="6259" y="8692"/>
                  <a:pt x="6187" y="8656"/>
                </a:cubicBezTo>
                <a:cubicBezTo>
                  <a:pt x="5584" y="8355"/>
                  <a:pt x="5183" y="8224"/>
                  <a:pt x="4965" y="8256"/>
                </a:cubicBezTo>
                <a:moveTo>
                  <a:pt x="4357" y="7954"/>
                </a:moveTo>
                <a:cubicBezTo>
                  <a:pt x="4377" y="7912"/>
                  <a:pt x="4357" y="7860"/>
                  <a:pt x="4294" y="7798"/>
                </a:cubicBezTo>
                <a:cubicBezTo>
                  <a:pt x="4232" y="7736"/>
                  <a:pt x="4143" y="7668"/>
                  <a:pt x="4024" y="7595"/>
                </a:cubicBezTo>
                <a:cubicBezTo>
                  <a:pt x="3936" y="7538"/>
                  <a:pt x="3842" y="7486"/>
                  <a:pt x="3748" y="7439"/>
                </a:cubicBezTo>
                <a:cubicBezTo>
                  <a:pt x="3686" y="7403"/>
                  <a:pt x="3618" y="7377"/>
                  <a:pt x="3551" y="7346"/>
                </a:cubicBezTo>
                <a:cubicBezTo>
                  <a:pt x="3545" y="7340"/>
                  <a:pt x="3538" y="7337"/>
                  <a:pt x="3530" y="7335"/>
                </a:cubicBezTo>
                <a:cubicBezTo>
                  <a:pt x="2943" y="7039"/>
                  <a:pt x="2537" y="6909"/>
                  <a:pt x="2313" y="6940"/>
                </a:cubicBezTo>
                <a:cubicBezTo>
                  <a:pt x="2069" y="6982"/>
                  <a:pt x="1721" y="7127"/>
                  <a:pt x="1269" y="7377"/>
                </a:cubicBezTo>
                <a:cubicBezTo>
                  <a:pt x="1257" y="7387"/>
                  <a:pt x="1242" y="7394"/>
                  <a:pt x="1227" y="7398"/>
                </a:cubicBezTo>
                <a:cubicBezTo>
                  <a:pt x="1206" y="7403"/>
                  <a:pt x="1170" y="7424"/>
                  <a:pt x="1118" y="7455"/>
                </a:cubicBezTo>
                <a:cubicBezTo>
                  <a:pt x="1008" y="7517"/>
                  <a:pt x="894" y="7585"/>
                  <a:pt x="790" y="7652"/>
                </a:cubicBezTo>
                <a:cubicBezTo>
                  <a:pt x="737" y="7688"/>
                  <a:pt x="684" y="7723"/>
                  <a:pt x="629" y="7756"/>
                </a:cubicBezTo>
                <a:cubicBezTo>
                  <a:pt x="587" y="7781"/>
                  <a:pt x="552" y="7815"/>
                  <a:pt x="525" y="7855"/>
                </a:cubicBezTo>
                <a:cubicBezTo>
                  <a:pt x="499" y="7887"/>
                  <a:pt x="484" y="7918"/>
                  <a:pt x="484" y="7939"/>
                </a:cubicBezTo>
                <a:cubicBezTo>
                  <a:pt x="484" y="7985"/>
                  <a:pt x="551" y="8058"/>
                  <a:pt x="692" y="8152"/>
                </a:cubicBezTo>
                <a:cubicBezTo>
                  <a:pt x="821" y="8240"/>
                  <a:pt x="962" y="8323"/>
                  <a:pt x="1102" y="8396"/>
                </a:cubicBezTo>
                <a:cubicBezTo>
                  <a:pt x="1237" y="8464"/>
                  <a:pt x="1310" y="8495"/>
                  <a:pt x="1316" y="8495"/>
                </a:cubicBezTo>
                <a:cubicBezTo>
                  <a:pt x="1378" y="8526"/>
                  <a:pt x="1456" y="8568"/>
                  <a:pt x="1549" y="8614"/>
                </a:cubicBezTo>
                <a:cubicBezTo>
                  <a:pt x="1643" y="8661"/>
                  <a:pt x="1794" y="8724"/>
                  <a:pt x="1996" y="8796"/>
                </a:cubicBezTo>
                <a:cubicBezTo>
                  <a:pt x="2199" y="8869"/>
                  <a:pt x="2345" y="8905"/>
                  <a:pt x="2438" y="8905"/>
                </a:cubicBezTo>
                <a:cubicBezTo>
                  <a:pt x="2532" y="8905"/>
                  <a:pt x="2667" y="8869"/>
                  <a:pt x="2849" y="8801"/>
                </a:cubicBezTo>
                <a:cubicBezTo>
                  <a:pt x="3010" y="8739"/>
                  <a:pt x="3166" y="8671"/>
                  <a:pt x="3322" y="8599"/>
                </a:cubicBezTo>
                <a:cubicBezTo>
                  <a:pt x="3452" y="8536"/>
                  <a:pt x="3525" y="8500"/>
                  <a:pt x="3530" y="8495"/>
                </a:cubicBezTo>
                <a:cubicBezTo>
                  <a:pt x="4008" y="8261"/>
                  <a:pt x="4284" y="8079"/>
                  <a:pt x="4357" y="7954"/>
                </a:cubicBezTo>
                <a:moveTo>
                  <a:pt x="10127" y="6415"/>
                </a:moveTo>
                <a:cubicBezTo>
                  <a:pt x="10132" y="6353"/>
                  <a:pt x="10137" y="6264"/>
                  <a:pt x="10132" y="6150"/>
                </a:cubicBezTo>
                <a:cubicBezTo>
                  <a:pt x="10127" y="6036"/>
                  <a:pt x="10106" y="5875"/>
                  <a:pt x="10070" y="5672"/>
                </a:cubicBezTo>
                <a:cubicBezTo>
                  <a:pt x="10033" y="5469"/>
                  <a:pt x="9976" y="5324"/>
                  <a:pt x="9909" y="5240"/>
                </a:cubicBezTo>
                <a:cubicBezTo>
                  <a:pt x="9836" y="5157"/>
                  <a:pt x="9727" y="5069"/>
                  <a:pt x="9571" y="4960"/>
                </a:cubicBezTo>
                <a:cubicBezTo>
                  <a:pt x="9439" y="4871"/>
                  <a:pt x="9304" y="4787"/>
                  <a:pt x="9165" y="4710"/>
                </a:cubicBezTo>
                <a:lnTo>
                  <a:pt x="8983" y="4611"/>
                </a:lnTo>
                <a:cubicBezTo>
                  <a:pt x="8957" y="4596"/>
                  <a:pt x="8931" y="4580"/>
                  <a:pt x="8900" y="4564"/>
                </a:cubicBezTo>
                <a:cubicBezTo>
                  <a:pt x="8869" y="4549"/>
                  <a:pt x="8801" y="4512"/>
                  <a:pt x="8708" y="4466"/>
                </a:cubicBezTo>
                <a:cubicBezTo>
                  <a:pt x="8624" y="4419"/>
                  <a:pt x="8537" y="4377"/>
                  <a:pt x="8448" y="4341"/>
                </a:cubicBezTo>
                <a:cubicBezTo>
                  <a:pt x="8375" y="4310"/>
                  <a:pt x="8297" y="4284"/>
                  <a:pt x="8219" y="4258"/>
                </a:cubicBezTo>
                <a:cubicBezTo>
                  <a:pt x="8147" y="4237"/>
                  <a:pt x="8095" y="4232"/>
                  <a:pt x="8068" y="4247"/>
                </a:cubicBezTo>
                <a:cubicBezTo>
                  <a:pt x="8022" y="4273"/>
                  <a:pt x="7985" y="4367"/>
                  <a:pt x="7970" y="4523"/>
                </a:cubicBezTo>
                <a:cubicBezTo>
                  <a:pt x="7949" y="4674"/>
                  <a:pt x="7938" y="4827"/>
                  <a:pt x="7939" y="4980"/>
                </a:cubicBezTo>
                <a:lnTo>
                  <a:pt x="7949" y="5194"/>
                </a:lnTo>
                <a:cubicBezTo>
                  <a:pt x="7949" y="5765"/>
                  <a:pt x="8001" y="6135"/>
                  <a:pt x="8100" y="6296"/>
                </a:cubicBezTo>
                <a:cubicBezTo>
                  <a:pt x="8147" y="6368"/>
                  <a:pt x="8245" y="6462"/>
                  <a:pt x="8396" y="6576"/>
                </a:cubicBezTo>
                <a:cubicBezTo>
                  <a:pt x="8536" y="6680"/>
                  <a:pt x="8677" y="6774"/>
                  <a:pt x="8827" y="6862"/>
                </a:cubicBezTo>
                <a:lnTo>
                  <a:pt x="9030" y="6972"/>
                </a:lnTo>
                <a:cubicBezTo>
                  <a:pt x="9077" y="6997"/>
                  <a:pt x="9139" y="7034"/>
                  <a:pt x="9223" y="7081"/>
                </a:cubicBezTo>
                <a:cubicBezTo>
                  <a:pt x="9306" y="7127"/>
                  <a:pt x="9425" y="7190"/>
                  <a:pt x="9592" y="7263"/>
                </a:cubicBezTo>
                <a:cubicBezTo>
                  <a:pt x="9758" y="7335"/>
                  <a:pt x="9872" y="7372"/>
                  <a:pt x="9940" y="7372"/>
                </a:cubicBezTo>
                <a:cubicBezTo>
                  <a:pt x="10085" y="7372"/>
                  <a:pt x="10148" y="7049"/>
                  <a:pt x="10127" y="6415"/>
                </a:cubicBezTo>
                <a:moveTo>
                  <a:pt x="260" y="4611"/>
                </a:moveTo>
                <a:cubicBezTo>
                  <a:pt x="328" y="4611"/>
                  <a:pt x="437" y="4580"/>
                  <a:pt x="588" y="4513"/>
                </a:cubicBezTo>
                <a:cubicBezTo>
                  <a:pt x="727" y="4450"/>
                  <a:pt x="864" y="4383"/>
                  <a:pt x="998" y="4310"/>
                </a:cubicBezTo>
                <a:lnTo>
                  <a:pt x="1170" y="4211"/>
                </a:lnTo>
                <a:cubicBezTo>
                  <a:pt x="1690" y="3920"/>
                  <a:pt x="1996" y="3696"/>
                  <a:pt x="2090" y="3535"/>
                </a:cubicBezTo>
                <a:cubicBezTo>
                  <a:pt x="2137" y="3462"/>
                  <a:pt x="2173" y="3332"/>
                  <a:pt x="2199" y="3151"/>
                </a:cubicBezTo>
                <a:cubicBezTo>
                  <a:pt x="2224" y="2987"/>
                  <a:pt x="2238" y="2822"/>
                  <a:pt x="2241" y="2657"/>
                </a:cubicBezTo>
                <a:lnTo>
                  <a:pt x="2251" y="2433"/>
                </a:lnTo>
                <a:cubicBezTo>
                  <a:pt x="2267" y="1861"/>
                  <a:pt x="2225" y="1544"/>
                  <a:pt x="2131" y="1492"/>
                </a:cubicBezTo>
                <a:cubicBezTo>
                  <a:pt x="2090" y="1471"/>
                  <a:pt x="1996" y="1492"/>
                  <a:pt x="1841" y="1555"/>
                </a:cubicBezTo>
                <a:cubicBezTo>
                  <a:pt x="1695" y="1612"/>
                  <a:pt x="1549" y="1679"/>
                  <a:pt x="1404" y="1752"/>
                </a:cubicBezTo>
                <a:cubicBezTo>
                  <a:pt x="1263" y="1825"/>
                  <a:pt x="1201" y="1856"/>
                  <a:pt x="1206" y="1856"/>
                </a:cubicBezTo>
                <a:cubicBezTo>
                  <a:pt x="759" y="2085"/>
                  <a:pt x="452" y="2293"/>
                  <a:pt x="296" y="2475"/>
                </a:cubicBezTo>
                <a:cubicBezTo>
                  <a:pt x="140" y="2651"/>
                  <a:pt x="63" y="3041"/>
                  <a:pt x="63" y="3649"/>
                </a:cubicBezTo>
                <a:cubicBezTo>
                  <a:pt x="52" y="4284"/>
                  <a:pt x="115" y="4606"/>
                  <a:pt x="260" y="4611"/>
                </a:cubicBezTo>
                <a:moveTo>
                  <a:pt x="8843" y="7263"/>
                </a:moveTo>
                <a:cubicBezTo>
                  <a:pt x="8256" y="6967"/>
                  <a:pt x="7850" y="6836"/>
                  <a:pt x="7627" y="6868"/>
                </a:cubicBezTo>
                <a:cubicBezTo>
                  <a:pt x="7517" y="6888"/>
                  <a:pt x="7377" y="6935"/>
                  <a:pt x="7200" y="7003"/>
                </a:cubicBezTo>
                <a:cubicBezTo>
                  <a:pt x="7024" y="7075"/>
                  <a:pt x="6878" y="7143"/>
                  <a:pt x="6753" y="7211"/>
                </a:cubicBezTo>
                <a:lnTo>
                  <a:pt x="6582" y="7304"/>
                </a:lnTo>
                <a:cubicBezTo>
                  <a:pt x="6566" y="7315"/>
                  <a:pt x="6551" y="7320"/>
                  <a:pt x="6535" y="7330"/>
                </a:cubicBezTo>
                <a:cubicBezTo>
                  <a:pt x="6499" y="7352"/>
                  <a:pt x="6463" y="7373"/>
                  <a:pt x="6425" y="7393"/>
                </a:cubicBezTo>
                <a:lnTo>
                  <a:pt x="6264" y="7481"/>
                </a:lnTo>
                <a:cubicBezTo>
                  <a:pt x="6212" y="7507"/>
                  <a:pt x="6160" y="7543"/>
                  <a:pt x="6098" y="7580"/>
                </a:cubicBezTo>
                <a:cubicBezTo>
                  <a:pt x="6045" y="7615"/>
                  <a:pt x="5993" y="7651"/>
                  <a:pt x="5942" y="7689"/>
                </a:cubicBezTo>
                <a:cubicBezTo>
                  <a:pt x="5904" y="7718"/>
                  <a:pt x="5867" y="7749"/>
                  <a:pt x="5833" y="7782"/>
                </a:cubicBezTo>
                <a:cubicBezTo>
                  <a:pt x="5802" y="7814"/>
                  <a:pt x="5786" y="7840"/>
                  <a:pt x="5786" y="7860"/>
                </a:cubicBezTo>
                <a:cubicBezTo>
                  <a:pt x="5792" y="7959"/>
                  <a:pt x="6072" y="8152"/>
                  <a:pt x="6618" y="8427"/>
                </a:cubicBezTo>
                <a:cubicBezTo>
                  <a:pt x="6680" y="8453"/>
                  <a:pt x="6758" y="8489"/>
                  <a:pt x="6857" y="8536"/>
                </a:cubicBezTo>
                <a:cubicBezTo>
                  <a:pt x="6956" y="8583"/>
                  <a:pt x="7101" y="8645"/>
                  <a:pt x="7304" y="8718"/>
                </a:cubicBezTo>
                <a:cubicBezTo>
                  <a:pt x="7502" y="8791"/>
                  <a:pt x="7647" y="8828"/>
                  <a:pt x="7741" y="8828"/>
                </a:cubicBezTo>
                <a:cubicBezTo>
                  <a:pt x="7834" y="8828"/>
                  <a:pt x="7970" y="8796"/>
                  <a:pt x="8152" y="8729"/>
                </a:cubicBezTo>
                <a:cubicBezTo>
                  <a:pt x="8316" y="8669"/>
                  <a:pt x="8476" y="8597"/>
                  <a:pt x="8630" y="8515"/>
                </a:cubicBezTo>
                <a:lnTo>
                  <a:pt x="8833" y="8417"/>
                </a:lnTo>
                <a:cubicBezTo>
                  <a:pt x="9316" y="8188"/>
                  <a:pt x="9597" y="8006"/>
                  <a:pt x="9665" y="7881"/>
                </a:cubicBezTo>
                <a:cubicBezTo>
                  <a:pt x="9691" y="7840"/>
                  <a:pt x="9670" y="7783"/>
                  <a:pt x="9592" y="7715"/>
                </a:cubicBezTo>
                <a:cubicBezTo>
                  <a:pt x="9519" y="7642"/>
                  <a:pt x="9420" y="7575"/>
                  <a:pt x="9306" y="7507"/>
                </a:cubicBezTo>
                <a:cubicBezTo>
                  <a:pt x="9186" y="7439"/>
                  <a:pt x="9092" y="7387"/>
                  <a:pt x="9020" y="7346"/>
                </a:cubicBezTo>
                <a:cubicBezTo>
                  <a:pt x="8931" y="7304"/>
                  <a:pt x="8874" y="7278"/>
                  <a:pt x="8843" y="7263"/>
                </a:cubicBezTo>
                <a:moveTo>
                  <a:pt x="2048" y="6291"/>
                </a:moveTo>
                <a:cubicBezTo>
                  <a:pt x="2090" y="6218"/>
                  <a:pt x="2121" y="6088"/>
                  <a:pt x="2147" y="5906"/>
                </a:cubicBezTo>
                <a:cubicBezTo>
                  <a:pt x="2173" y="5724"/>
                  <a:pt x="2189" y="5557"/>
                  <a:pt x="2199" y="5412"/>
                </a:cubicBezTo>
                <a:lnTo>
                  <a:pt x="2199" y="5188"/>
                </a:lnTo>
                <a:cubicBezTo>
                  <a:pt x="2215" y="4616"/>
                  <a:pt x="2173" y="4299"/>
                  <a:pt x="2080" y="4247"/>
                </a:cubicBezTo>
                <a:cubicBezTo>
                  <a:pt x="2038" y="4227"/>
                  <a:pt x="1944" y="4247"/>
                  <a:pt x="1794" y="4310"/>
                </a:cubicBezTo>
                <a:cubicBezTo>
                  <a:pt x="1645" y="4369"/>
                  <a:pt x="1500" y="4435"/>
                  <a:pt x="1357" y="4507"/>
                </a:cubicBezTo>
                <a:cubicBezTo>
                  <a:pt x="1217" y="4580"/>
                  <a:pt x="1154" y="4611"/>
                  <a:pt x="1160" y="4611"/>
                </a:cubicBezTo>
                <a:cubicBezTo>
                  <a:pt x="707" y="4845"/>
                  <a:pt x="405" y="5058"/>
                  <a:pt x="250" y="5240"/>
                </a:cubicBezTo>
                <a:cubicBezTo>
                  <a:pt x="94" y="5417"/>
                  <a:pt x="16" y="5807"/>
                  <a:pt x="16" y="6415"/>
                </a:cubicBezTo>
                <a:cubicBezTo>
                  <a:pt x="0" y="7049"/>
                  <a:pt x="68" y="7372"/>
                  <a:pt x="208" y="7377"/>
                </a:cubicBezTo>
                <a:cubicBezTo>
                  <a:pt x="276" y="7377"/>
                  <a:pt x="385" y="7346"/>
                  <a:pt x="536" y="7278"/>
                </a:cubicBezTo>
                <a:cubicBezTo>
                  <a:pt x="675" y="7216"/>
                  <a:pt x="812" y="7148"/>
                  <a:pt x="946" y="7076"/>
                </a:cubicBezTo>
                <a:lnTo>
                  <a:pt x="1118" y="6977"/>
                </a:lnTo>
                <a:cubicBezTo>
                  <a:pt x="1638" y="6680"/>
                  <a:pt x="1950" y="6457"/>
                  <a:pt x="2048" y="6291"/>
                </a:cubicBezTo>
                <a:close/>
                <a:moveTo>
                  <a:pt x="5443" y="2064"/>
                </a:moveTo>
                <a:cubicBezTo>
                  <a:pt x="5490" y="2137"/>
                  <a:pt x="5594" y="2230"/>
                  <a:pt x="5744" y="2345"/>
                </a:cubicBezTo>
                <a:cubicBezTo>
                  <a:pt x="5880" y="2443"/>
                  <a:pt x="6025" y="2537"/>
                  <a:pt x="6171" y="2625"/>
                </a:cubicBezTo>
                <a:lnTo>
                  <a:pt x="6374" y="2745"/>
                </a:lnTo>
                <a:cubicBezTo>
                  <a:pt x="6420" y="2771"/>
                  <a:pt x="6483" y="2807"/>
                  <a:pt x="6566" y="2854"/>
                </a:cubicBezTo>
                <a:cubicBezTo>
                  <a:pt x="6649" y="2901"/>
                  <a:pt x="6769" y="2963"/>
                  <a:pt x="6935" y="3036"/>
                </a:cubicBezTo>
                <a:cubicBezTo>
                  <a:pt x="7101" y="3109"/>
                  <a:pt x="7216" y="3145"/>
                  <a:pt x="7283" y="3135"/>
                </a:cubicBezTo>
                <a:cubicBezTo>
                  <a:pt x="7424" y="3135"/>
                  <a:pt x="7486" y="2818"/>
                  <a:pt x="7465" y="2184"/>
                </a:cubicBezTo>
                <a:cubicBezTo>
                  <a:pt x="7465" y="1570"/>
                  <a:pt x="7393" y="1180"/>
                  <a:pt x="7242" y="1009"/>
                </a:cubicBezTo>
                <a:cubicBezTo>
                  <a:pt x="7174" y="925"/>
                  <a:pt x="7065" y="837"/>
                  <a:pt x="6914" y="728"/>
                </a:cubicBezTo>
                <a:cubicBezTo>
                  <a:pt x="6783" y="635"/>
                  <a:pt x="6646" y="552"/>
                  <a:pt x="6504" y="478"/>
                </a:cubicBezTo>
                <a:lnTo>
                  <a:pt x="6332" y="380"/>
                </a:lnTo>
                <a:cubicBezTo>
                  <a:pt x="6300" y="364"/>
                  <a:pt x="6269" y="347"/>
                  <a:pt x="6239" y="328"/>
                </a:cubicBezTo>
                <a:cubicBezTo>
                  <a:pt x="6207" y="307"/>
                  <a:pt x="6140" y="276"/>
                  <a:pt x="6046" y="229"/>
                </a:cubicBezTo>
                <a:cubicBezTo>
                  <a:pt x="5961" y="186"/>
                  <a:pt x="5874" y="146"/>
                  <a:pt x="5786" y="109"/>
                </a:cubicBezTo>
                <a:cubicBezTo>
                  <a:pt x="5713" y="78"/>
                  <a:pt x="5635" y="52"/>
                  <a:pt x="5557" y="26"/>
                </a:cubicBezTo>
                <a:cubicBezTo>
                  <a:pt x="5485" y="5"/>
                  <a:pt x="5433" y="0"/>
                  <a:pt x="5407" y="16"/>
                </a:cubicBezTo>
                <a:cubicBezTo>
                  <a:pt x="5360" y="36"/>
                  <a:pt x="5324" y="125"/>
                  <a:pt x="5308" y="286"/>
                </a:cubicBezTo>
                <a:cubicBezTo>
                  <a:pt x="5287" y="437"/>
                  <a:pt x="5282" y="593"/>
                  <a:pt x="5287" y="749"/>
                </a:cubicBezTo>
                <a:lnTo>
                  <a:pt x="5287" y="962"/>
                </a:lnTo>
                <a:cubicBezTo>
                  <a:pt x="5298" y="1534"/>
                  <a:pt x="5344" y="1897"/>
                  <a:pt x="5443" y="2064"/>
                </a:cubicBezTo>
                <a:close/>
                <a:moveTo>
                  <a:pt x="7294" y="3774"/>
                </a:moveTo>
                <a:cubicBezTo>
                  <a:pt x="7226" y="3691"/>
                  <a:pt x="7117" y="3603"/>
                  <a:pt x="6961" y="3493"/>
                </a:cubicBezTo>
                <a:cubicBezTo>
                  <a:pt x="6829" y="3403"/>
                  <a:pt x="6694" y="3316"/>
                  <a:pt x="6556" y="3234"/>
                </a:cubicBezTo>
                <a:lnTo>
                  <a:pt x="6384" y="3140"/>
                </a:lnTo>
                <a:cubicBezTo>
                  <a:pt x="6352" y="3125"/>
                  <a:pt x="6321" y="3107"/>
                  <a:pt x="6291" y="3088"/>
                </a:cubicBezTo>
                <a:cubicBezTo>
                  <a:pt x="6228" y="3052"/>
                  <a:pt x="6164" y="3019"/>
                  <a:pt x="6098" y="2989"/>
                </a:cubicBezTo>
                <a:cubicBezTo>
                  <a:pt x="6013" y="2946"/>
                  <a:pt x="5926" y="2906"/>
                  <a:pt x="5838" y="2870"/>
                </a:cubicBezTo>
                <a:cubicBezTo>
                  <a:pt x="5763" y="2839"/>
                  <a:pt x="5687" y="2811"/>
                  <a:pt x="5609" y="2787"/>
                </a:cubicBezTo>
                <a:cubicBezTo>
                  <a:pt x="5537" y="2766"/>
                  <a:pt x="5485" y="2761"/>
                  <a:pt x="5459" y="2776"/>
                </a:cubicBezTo>
                <a:cubicBezTo>
                  <a:pt x="5412" y="2797"/>
                  <a:pt x="5376" y="2885"/>
                  <a:pt x="5360" y="3047"/>
                </a:cubicBezTo>
                <a:cubicBezTo>
                  <a:pt x="5339" y="3197"/>
                  <a:pt x="5334" y="3353"/>
                  <a:pt x="5339" y="3509"/>
                </a:cubicBezTo>
                <a:lnTo>
                  <a:pt x="5339" y="3723"/>
                </a:lnTo>
                <a:cubicBezTo>
                  <a:pt x="5344" y="4294"/>
                  <a:pt x="5396" y="4663"/>
                  <a:pt x="5490" y="4824"/>
                </a:cubicBezTo>
                <a:cubicBezTo>
                  <a:pt x="5537" y="4897"/>
                  <a:pt x="5641" y="4991"/>
                  <a:pt x="5791" y="5105"/>
                </a:cubicBezTo>
                <a:cubicBezTo>
                  <a:pt x="5927" y="5204"/>
                  <a:pt x="6072" y="5297"/>
                  <a:pt x="6218" y="5386"/>
                </a:cubicBezTo>
                <a:lnTo>
                  <a:pt x="6420" y="5495"/>
                </a:lnTo>
                <a:cubicBezTo>
                  <a:pt x="6467" y="5526"/>
                  <a:pt x="6530" y="5568"/>
                  <a:pt x="6613" y="5609"/>
                </a:cubicBezTo>
                <a:cubicBezTo>
                  <a:pt x="6696" y="5651"/>
                  <a:pt x="6816" y="5713"/>
                  <a:pt x="6982" y="5791"/>
                </a:cubicBezTo>
                <a:cubicBezTo>
                  <a:pt x="7148" y="5869"/>
                  <a:pt x="7263" y="5906"/>
                  <a:pt x="7330" y="5895"/>
                </a:cubicBezTo>
                <a:cubicBezTo>
                  <a:pt x="7382" y="5895"/>
                  <a:pt x="7429" y="5849"/>
                  <a:pt x="7455" y="5760"/>
                </a:cubicBezTo>
                <a:cubicBezTo>
                  <a:pt x="7486" y="5667"/>
                  <a:pt x="7502" y="5557"/>
                  <a:pt x="7512" y="5422"/>
                </a:cubicBezTo>
                <a:cubicBezTo>
                  <a:pt x="7517" y="5287"/>
                  <a:pt x="7523" y="5183"/>
                  <a:pt x="7523" y="5116"/>
                </a:cubicBezTo>
                <a:cubicBezTo>
                  <a:pt x="7523" y="5043"/>
                  <a:pt x="7517" y="4991"/>
                  <a:pt x="7512" y="4949"/>
                </a:cubicBezTo>
                <a:cubicBezTo>
                  <a:pt x="7502" y="4310"/>
                  <a:pt x="7429" y="3920"/>
                  <a:pt x="7294" y="3774"/>
                </a:cubicBezTo>
                <a:moveTo>
                  <a:pt x="8053" y="3530"/>
                </a:moveTo>
                <a:cubicBezTo>
                  <a:pt x="8100" y="3603"/>
                  <a:pt x="8204" y="3696"/>
                  <a:pt x="8354" y="3811"/>
                </a:cubicBezTo>
                <a:cubicBezTo>
                  <a:pt x="8495" y="3909"/>
                  <a:pt x="8635" y="4008"/>
                  <a:pt x="8781" y="4102"/>
                </a:cubicBezTo>
                <a:lnTo>
                  <a:pt x="8983" y="4211"/>
                </a:lnTo>
                <a:cubicBezTo>
                  <a:pt x="9030" y="4237"/>
                  <a:pt x="9093" y="4273"/>
                  <a:pt x="9176" y="4320"/>
                </a:cubicBezTo>
                <a:cubicBezTo>
                  <a:pt x="9259" y="4367"/>
                  <a:pt x="9379" y="4429"/>
                  <a:pt x="9545" y="4502"/>
                </a:cubicBezTo>
                <a:cubicBezTo>
                  <a:pt x="9711" y="4575"/>
                  <a:pt x="9825" y="4611"/>
                  <a:pt x="9893" y="4611"/>
                </a:cubicBezTo>
                <a:cubicBezTo>
                  <a:pt x="10033" y="4606"/>
                  <a:pt x="10096" y="4284"/>
                  <a:pt x="10075" y="3649"/>
                </a:cubicBezTo>
                <a:cubicBezTo>
                  <a:pt x="10075" y="3041"/>
                  <a:pt x="10002" y="2651"/>
                  <a:pt x="9852" y="2475"/>
                </a:cubicBezTo>
                <a:cubicBezTo>
                  <a:pt x="9784" y="2392"/>
                  <a:pt x="9675" y="2303"/>
                  <a:pt x="9519" y="2194"/>
                </a:cubicBezTo>
                <a:cubicBezTo>
                  <a:pt x="9387" y="2105"/>
                  <a:pt x="9252" y="2022"/>
                  <a:pt x="9113" y="1944"/>
                </a:cubicBezTo>
                <a:lnTo>
                  <a:pt x="8942" y="1846"/>
                </a:lnTo>
                <a:lnTo>
                  <a:pt x="8848" y="1804"/>
                </a:lnTo>
                <a:cubicBezTo>
                  <a:pt x="8786" y="1766"/>
                  <a:pt x="8722" y="1732"/>
                  <a:pt x="8656" y="1700"/>
                </a:cubicBezTo>
                <a:cubicBezTo>
                  <a:pt x="8572" y="1653"/>
                  <a:pt x="8485" y="1611"/>
                  <a:pt x="8396" y="1575"/>
                </a:cubicBezTo>
                <a:cubicBezTo>
                  <a:pt x="8321" y="1544"/>
                  <a:pt x="8245" y="1517"/>
                  <a:pt x="8167" y="1492"/>
                </a:cubicBezTo>
                <a:cubicBezTo>
                  <a:pt x="8095" y="1471"/>
                  <a:pt x="8043" y="1466"/>
                  <a:pt x="8016" y="1481"/>
                </a:cubicBezTo>
                <a:cubicBezTo>
                  <a:pt x="7970" y="1508"/>
                  <a:pt x="7933" y="1601"/>
                  <a:pt x="7918" y="1757"/>
                </a:cubicBezTo>
                <a:cubicBezTo>
                  <a:pt x="7897" y="1908"/>
                  <a:pt x="7892" y="2059"/>
                  <a:pt x="7897" y="2215"/>
                </a:cubicBezTo>
                <a:lnTo>
                  <a:pt x="7897" y="2428"/>
                </a:lnTo>
                <a:cubicBezTo>
                  <a:pt x="7907" y="3000"/>
                  <a:pt x="7959" y="3369"/>
                  <a:pt x="8053" y="3530"/>
                </a:cubicBezTo>
                <a:moveTo>
                  <a:pt x="2818" y="5901"/>
                </a:moveTo>
                <a:cubicBezTo>
                  <a:pt x="2885" y="5906"/>
                  <a:pt x="2995" y="5875"/>
                  <a:pt x="3145" y="5807"/>
                </a:cubicBezTo>
                <a:cubicBezTo>
                  <a:pt x="3285" y="5745"/>
                  <a:pt x="3422" y="5677"/>
                  <a:pt x="3556" y="5604"/>
                </a:cubicBezTo>
                <a:lnTo>
                  <a:pt x="3728" y="5495"/>
                </a:lnTo>
                <a:cubicBezTo>
                  <a:pt x="4248" y="5209"/>
                  <a:pt x="4554" y="4991"/>
                  <a:pt x="4648" y="4824"/>
                </a:cubicBezTo>
                <a:cubicBezTo>
                  <a:pt x="4695" y="4752"/>
                  <a:pt x="4731" y="4622"/>
                  <a:pt x="4757" y="4440"/>
                </a:cubicBezTo>
                <a:cubicBezTo>
                  <a:pt x="4782" y="4276"/>
                  <a:pt x="4796" y="4111"/>
                  <a:pt x="4799" y="3946"/>
                </a:cubicBezTo>
                <a:lnTo>
                  <a:pt x="4809" y="3722"/>
                </a:lnTo>
                <a:cubicBezTo>
                  <a:pt x="4824" y="3151"/>
                  <a:pt x="4783" y="2833"/>
                  <a:pt x="4689" y="2781"/>
                </a:cubicBezTo>
                <a:cubicBezTo>
                  <a:pt x="4648" y="2755"/>
                  <a:pt x="4549" y="2771"/>
                  <a:pt x="4398" y="2833"/>
                </a:cubicBezTo>
                <a:cubicBezTo>
                  <a:pt x="4251" y="2890"/>
                  <a:pt x="4109" y="2958"/>
                  <a:pt x="3972" y="3036"/>
                </a:cubicBezTo>
                <a:lnTo>
                  <a:pt x="3769" y="3145"/>
                </a:lnTo>
                <a:cubicBezTo>
                  <a:pt x="3317" y="3379"/>
                  <a:pt x="3015" y="3592"/>
                  <a:pt x="2859" y="3774"/>
                </a:cubicBezTo>
                <a:cubicBezTo>
                  <a:pt x="2703" y="3941"/>
                  <a:pt x="2625" y="4336"/>
                  <a:pt x="2625" y="4949"/>
                </a:cubicBezTo>
                <a:lnTo>
                  <a:pt x="2625" y="5110"/>
                </a:lnTo>
                <a:cubicBezTo>
                  <a:pt x="2625" y="5183"/>
                  <a:pt x="2631" y="5287"/>
                  <a:pt x="2636" y="5422"/>
                </a:cubicBezTo>
                <a:cubicBezTo>
                  <a:pt x="2641" y="5557"/>
                  <a:pt x="2662" y="5672"/>
                  <a:pt x="2693" y="5760"/>
                </a:cubicBezTo>
                <a:cubicBezTo>
                  <a:pt x="2724" y="5854"/>
                  <a:pt x="2766" y="5901"/>
                  <a:pt x="2818" y="5901"/>
                </a:cubicBezTo>
                <a:moveTo>
                  <a:pt x="3151" y="6556"/>
                </a:moveTo>
                <a:cubicBezTo>
                  <a:pt x="3151" y="6597"/>
                  <a:pt x="3223" y="6665"/>
                  <a:pt x="3364" y="6758"/>
                </a:cubicBezTo>
                <a:cubicBezTo>
                  <a:pt x="3499" y="6848"/>
                  <a:pt x="3638" y="6933"/>
                  <a:pt x="3780" y="7013"/>
                </a:cubicBezTo>
                <a:lnTo>
                  <a:pt x="3982" y="7112"/>
                </a:lnTo>
                <a:cubicBezTo>
                  <a:pt x="4528" y="7387"/>
                  <a:pt x="4902" y="7528"/>
                  <a:pt x="5105" y="7528"/>
                </a:cubicBezTo>
                <a:cubicBezTo>
                  <a:pt x="5193" y="7528"/>
                  <a:pt x="5329" y="7491"/>
                  <a:pt x="5511" y="7424"/>
                </a:cubicBezTo>
                <a:cubicBezTo>
                  <a:pt x="5673" y="7362"/>
                  <a:pt x="5833" y="7293"/>
                  <a:pt x="5989" y="7216"/>
                </a:cubicBezTo>
                <a:lnTo>
                  <a:pt x="6192" y="7117"/>
                </a:lnTo>
                <a:cubicBezTo>
                  <a:pt x="6675" y="6883"/>
                  <a:pt x="6956" y="6701"/>
                  <a:pt x="7024" y="6571"/>
                </a:cubicBezTo>
                <a:cubicBezTo>
                  <a:pt x="7039" y="6556"/>
                  <a:pt x="7039" y="6540"/>
                  <a:pt x="7029" y="6514"/>
                </a:cubicBezTo>
                <a:cubicBezTo>
                  <a:pt x="7017" y="6486"/>
                  <a:pt x="7001" y="6460"/>
                  <a:pt x="6982" y="6436"/>
                </a:cubicBezTo>
                <a:cubicBezTo>
                  <a:pt x="6957" y="6406"/>
                  <a:pt x="6929" y="6378"/>
                  <a:pt x="6899" y="6353"/>
                </a:cubicBezTo>
                <a:cubicBezTo>
                  <a:pt x="6862" y="6327"/>
                  <a:pt x="6831" y="6301"/>
                  <a:pt x="6795" y="6275"/>
                </a:cubicBezTo>
                <a:cubicBezTo>
                  <a:pt x="6758" y="6249"/>
                  <a:pt x="6717" y="6223"/>
                  <a:pt x="6670" y="6192"/>
                </a:cubicBezTo>
                <a:lnTo>
                  <a:pt x="6545" y="6114"/>
                </a:lnTo>
                <a:cubicBezTo>
                  <a:pt x="6504" y="6093"/>
                  <a:pt x="6467" y="6072"/>
                  <a:pt x="6426" y="6051"/>
                </a:cubicBezTo>
                <a:cubicBezTo>
                  <a:pt x="6389" y="6036"/>
                  <a:pt x="6353" y="6020"/>
                  <a:pt x="6322" y="5999"/>
                </a:cubicBezTo>
                <a:lnTo>
                  <a:pt x="6249" y="5968"/>
                </a:lnTo>
                <a:cubicBezTo>
                  <a:pt x="6228" y="5953"/>
                  <a:pt x="6218" y="5942"/>
                  <a:pt x="6218" y="5937"/>
                </a:cubicBezTo>
                <a:cubicBezTo>
                  <a:pt x="5651" y="5641"/>
                  <a:pt x="5245" y="5511"/>
                  <a:pt x="5001" y="5542"/>
                </a:cubicBezTo>
                <a:cubicBezTo>
                  <a:pt x="4892" y="5563"/>
                  <a:pt x="4752" y="5609"/>
                  <a:pt x="4575" y="5677"/>
                </a:cubicBezTo>
                <a:cubicBezTo>
                  <a:pt x="4398" y="5750"/>
                  <a:pt x="4253" y="5817"/>
                  <a:pt x="4128" y="5885"/>
                </a:cubicBezTo>
                <a:lnTo>
                  <a:pt x="3956" y="5979"/>
                </a:lnTo>
                <a:cubicBezTo>
                  <a:pt x="3941" y="5989"/>
                  <a:pt x="3925" y="5994"/>
                  <a:pt x="3909" y="6005"/>
                </a:cubicBezTo>
                <a:cubicBezTo>
                  <a:pt x="3874" y="6027"/>
                  <a:pt x="3837" y="6047"/>
                  <a:pt x="3800" y="6067"/>
                </a:cubicBezTo>
                <a:cubicBezTo>
                  <a:pt x="3743" y="6098"/>
                  <a:pt x="3691" y="6129"/>
                  <a:pt x="3639" y="6160"/>
                </a:cubicBezTo>
                <a:cubicBezTo>
                  <a:pt x="3587" y="6192"/>
                  <a:pt x="3535" y="6223"/>
                  <a:pt x="3473" y="6259"/>
                </a:cubicBezTo>
                <a:cubicBezTo>
                  <a:pt x="3419" y="6291"/>
                  <a:pt x="3367" y="6325"/>
                  <a:pt x="3317" y="6363"/>
                </a:cubicBezTo>
                <a:cubicBezTo>
                  <a:pt x="3277" y="6392"/>
                  <a:pt x="3240" y="6425"/>
                  <a:pt x="3208" y="6462"/>
                </a:cubicBezTo>
                <a:cubicBezTo>
                  <a:pt x="3166" y="6509"/>
                  <a:pt x="3151" y="6535"/>
                  <a:pt x="3151" y="6556"/>
                </a:cubicBezTo>
                <a:moveTo>
                  <a:pt x="2677" y="2184"/>
                </a:moveTo>
                <a:cubicBezTo>
                  <a:pt x="2662" y="2818"/>
                  <a:pt x="2729" y="3135"/>
                  <a:pt x="2870" y="3135"/>
                </a:cubicBezTo>
                <a:cubicBezTo>
                  <a:pt x="2937" y="3140"/>
                  <a:pt x="3052" y="3104"/>
                  <a:pt x="3218" y="3031"/>
                </a:cubicBezTo>
                <a:cubicBezTo>
                  <a:pt x="3341" y="2973"/>
                  <a:pt x="3462" y="2913"/>
                  <a:pt x="3582" y="2849"/>
                </a:cubicBezTo>
                <a:cubicBezTo>
                  <a:pt x="3644" y="2813"/>
                  <a:pt x="3712" y="2776"/>
                  <a:pt x="3779" y="2745"/>
                </a:cubicBezTo>
                <a:lnTo>
                  <a:pt x="3982" y="2625"/>
                </a:lnTo>
                <a:cubicBezTo>
                  <a:pt x="4129" y="2539"/>
                  <a:pt x="4271" y="2445"/>
                  <a:pt x="4409" y="2345"/>
                </a:cubicBezTo>
                <a:cubicBezTo>
                  <a:pt x="4564" y="2235"/>
                  <a:pt x="4663" y="2142"/>
                  <a:pt x="4700" y="2064"/>
                </a:cubicBezTo>
                <a:cubicBezTo>
                  <a:pt x="4798" y="1903"/>
                  <a:pt x="4856" y="1534"/>
                  <a:pt x="4861" y="962"/>
                </a:cubicBezTo>
                <a:lnTo>
                  <a:pt x="4861" y="749"/>
                </a:lnTo>
                <a:cubicBezTo>
                  <a:pt x="4866" y="598"/>
                  <a:pt x="4856" y="442"/>
                  <a:pt x="4840" y="286"/>
                </a:cubicBezTo>
                <a:cubicBezTo>
                  <a:pt x="4824" y="130"/>
                  <a:pt x="4793" y="36"/>
                  <a:pt x="4747" y="16"/>
                </a:cubicBezTo>
                <a:cubicBezTo>
                  <a:pt x="4720" y="0"/>
                  <a:pt x="4668" y="5"/>
                  <a:pt x="4596" y="26"/>
                </a:cubicBezTo>
                <a:cubicBezTo>
                  <a:pt x="4517" y="48"/>
                  <a:pt x="4441" y="76"/>
                  <a:pt x="4367" y="109"/>
                </a:cubicBezTo>
                <a:cubicBezTo>
                  <a:pt x="4289" y="146"/>
                  <a:pt x="4206" y="182"/>
                  <a:pt x="4107" y="229"/>
                </a:cubicBezTo>
                <a:cubicBezTo>
                  <a:pt x="4013" y="276"/>
                  <a:pt x="3946" y="312"/>
                  <a:pt x="3910" y="328"/>
                </a:cubicBezTo>
                <a:cubicBezTo>
                  <a:pt x="3879" y="343"/>
                  <a:pt x="3850" y="360"/>
                  <a:pt x="3821" y="380"/>
                </a:cubicBezTo>
                <a:lnTo>
                  <a:pt x="3649" y="478"/>
                </a:lnTo>
                <a:cubicBezTo>
                  <a:pt x="3508" y="553"/>
                  <a:pt x="3371" y="636"/>
                  <a:pt x="3239" y="728"/>
                </a:cubicBezTo>
                <a:cubicBezTo>
                  <a:pt x="3088" y="832"/>
                  <a:pt x="2979" y="925"/>
                  <a:pt x="2911" y="1009"/>
                </a:cubicBezTo>
                <a:cubicBezTo>
                  <a:pt x="2755" y="1175"/>
                  <a:pt x="2677" y="1570"/>
                  <a:pt x="2677" y="2184"/>
                </a:cubicBezTo>
                <a:close/>
              </a:path>
            </a:pathLst>
          </a:custGeom>
          <a:gradFill>
            <a:gsLst>
              <a:gs pos="0">
                <a:srgbClr val="FA772E"/>
              </a:gs>
              <a:gs pos="100000">
                <a:srgbClr val="FFE985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9"/>
          <p:cNvSpPr txBox="1"/>
          <p:nvPr/>
        </p:nvSpPr>
        <p:spPr>
          <a:xfrm>
            <a:off x="12444536" y="2276872"/>
            <a:ext cx="3143272" cy="1600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abc5.dat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4164793" y="182658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993" y="1857367"/>
            <a:ext cx="3286148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abc2.dat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6943" y="1874215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17009" y="1874215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6943" y="2209380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7009" y="2209380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4560083" y="1876002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99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比较</a:t>
              </a:r>
              <a:endParaRPr lang="zh-CN" altLang="en-US" sz="160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31719" y="2245332"/>
            <a:ext cx="12858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abc12.dat</a:t>
            </a:r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16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7207" y="2755280"/>
            <a:ext cx="8572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17075" y="1874215"/>
            <a:ext cx="571504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 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17075" y="2209380"/>
            <a:ext cx="571504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∞ </a:t>
            </a:r>
            <a:endParaRPr lang="en-US" altLang="zh-CN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3" name="组合 43"/>
          <p:cNvGrpSpPr/>
          <p:nvPr/>
        </p:nvGrpSpPr>
        <p:grpSpPr>
          <a:xfrm>
            <a:off x="702431" y="2798203"/>
            <a:ext cx="6072230" cy="1360491"/>
            <a:chOff x="428596" y="5143512"/>
            <a:chExt cx="6072230" cy="1360491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357290" y="5143512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596" y="5643578"/>
              <a:ext cx="607223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=4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）个记录需要进行</a:t>
              </a: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次操作（不考虑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∞ 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（</a:t>
              </a: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=2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）路归并每次需要</a:t>
              </a:r>
              <a:r>
                <a:rPr lang="en-US" altLang="zh-CN" sz="180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次关键字比较</a:t>
              </a:r>
              <a:endPara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8728" y="5172030"/>
              <a:ext cx="135732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大致分析</a:t>
              </a:r>
              <a:endParaRPr lang="zh-CN" altLang="en-US" sz="1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42"/>
          <p:cNvGrpSpPr/>
          <p:nvPr/>
        </p:nvGrpSpPr>
        <p:grpSpPr>
          <a:xfrm>
            <a:off x="5845967" y="3369707"/>
            <a:ext cx="2500330" cy="645160"/>
            <a:chOff x="6500826" y="5650072"/>
            <a:chExt cx="2500330" cy="645160"/>
          </a:xfrm>
        </p:grpSpPr>
        <p:sp>
          <p:nvSpPr>
            <p:cNvPr id="41" name="右大括号 40"/>
            <p:cNvSpPr/>
            <p:nvPr/>
          </p:nvSpPr>
          <p:spPr>
            <a:xfrm>
              <a:off x="6500826" y="5715016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3702" y="5650072"/>
              <a:ext cx="2357454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总的关键字比较次数：</a:t>
              </a:r>
              <a:r>
                <a:rPr lang="en-US" altLang="zh-CN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en-US" altLang="zh-CN" sz="1800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u</a:t>
              </a:r>
              <a:r>
                <a:rPr lang="en-US" altLang="zh-CN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-1)(</a:t>
              </a:r>
              <a:r>
                <a:rPr lang="en-US" altLang="zh-CN" sz="1800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-1)</a:t>
              </a:r>
              <a:endPara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5400000">
            <a:off x="4238612" y="169091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1389" y="1285860"/>
            <a:ext cx="11430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段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310182" y="170305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17273" y="1298002"/>
            <a:ext cx="11430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段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</a:t>
            </a:r>
            <a:endParaRPr lang="zh-CN" altLang="en-US" sz="1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60281" y="1928802"/>
            <a:ext cx="114300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结果段</a:t>
            </a:r>
            <a:endParaRPr lang="zh-CN" altLang="en-US" sz="16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7372" y="179136"/>
            <a:ext cx="11430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199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  程：</a:t>
            </a:r>
            <a:endParaRPr lang="zh-CN" altLang="en-US" sz="2000">
              <a:solidFill>
                <a:srgbClr val="F199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59555" y="4416990"/>
            <a:ext cx="7643866" cy="1041722"/>
            <a:chOff x="714348" y="2786058"/>
            <a:chExt cx="7643866" cy="1041722"/>
          </a:xfrm>
        </p:grpSpPr>
        <p:sp>
          <p:nvSpPr>
            <p:cNvPr id="45" name="TextBox 44"/>
            <p:cNvSpPr txBox="1"/>
            <p:nvPr/>
          </p:nvSpPr>
          <p:spPr>
            <a:xfrm>
              <a:off x="714348" y="3429000"/>
              <a:ext cx="764386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abc2.dat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中每个记录读一次写一次（写入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abc12.dat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 bwMode="auto">
            <a:xfrm>
              <a:off x="4000496" y="2786058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8"/>
          <p:cNvSpPr txBox="1"/>
          <p:nvPr/>
        </p:nvSpPr>
        <p:spPr>
          <a:xfrm>
            <a:off x="1738282" y="-985220"/>
            <a:ext cx="2643206" cy="645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abc3.dat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9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abc4.dat</a:t>
            </a:r>
            <a:r>
              <a:rPr lang="zh-CN" altLang="en-US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endParaRPr lang="en-US" altLang="zh-CN" sz="180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B0-98FD-4F1A-BF9E-F4A28845F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/55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tags/tag1.xml><?xml version="1.0" encoding="utf-8"?>
<p:tagLst xmlns:p="http://schemas.openxmlformats.org/presentationml/2006/main">
  <p:tag name="COMMONDATA" val="eyJoZGlkIjoiMDY2MjQwNzI0OTM0YTU2NzllMzQyZjJkMjRkOWNhZ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7827</Words>
  <Application>WPS 演示</Application>
  <PresentationFormat>宽屏</PresentationFormat>
  <Paragraphs>1289</Paragraphs>
  <Slides>55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楷体_GB2312</vt:lpstr>
      <vt:lpstr>新宋体</vt:lpstr>
      <vt:lpstr>Consolas</vt:lpstr>
      <vt:lpstr>思源黑体 CN Heavy</vt:lpstr>
      <vt:lpstr>黑体</vt:lpstr>
      <vt:lpstr>Wingdings 2</vt:lpstr>
      <vt:lpstr>微软雅黑</vt:lpstr>
      <vt:lpstr>Arial</vt:lpstr>
      <vt:lpstr>楷体</vt:lpstr>
      <vt:lpstr>方正启体简体</vt:lpstr>
      <vt:lpstr>仿宋</vt:lpstr>
      <vt:lpstr>Wingdings</vt:lpstr>
      <vt:lpstr>Symbol</vt:lpstr>
      <vt:lpstr>华文中宋</vt:lpstr>
      <vt:lpstr>Calibri</vt:lpstr>
      <vt:lpstr>Wingdings</vt:lpstr>
      <vt:lpstr>Arial Unicode MS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CC</cp:lastModifiedBy>
  <cp:revision>468</cp:revision>
  <dcterms:created xsi:type="dcterms:W3CDTF">2004-11-09T02:40:00Z</dcterms:created>
  <dcterms:modified xsi:type="dcterms:W3CDTF">2022-06-24T13:47:26Z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6B243A5A4F9445C890BEFD6D7393D3C9</vt:lpwstr>
  </property>
  <property fmtid="{D5CDD505-2E9C-101B-9397-08002B2CF9AE}" pid="3" name="KSOProductBuildVer">
    <vt:lpwstr>2052-11.1.0.11830</vt:lpwstr>
  </property>
</Properties>
</file>