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14"/>
  </p:notesMasterIdLst>
  <p:handoutMasterIdLst>
    <p:handoutMasterId r:id="rId15"/>
  </p:handoutMasterIdLst>
  <p:sldIdLst>
    <p:sldId id="442" r:id="rId2"/>
    <p:sldId id="453" r:id="rId3"/>
    <p:sldId id="419" r:id="rId4"/>
    <p:sldId id="449" r:id="rId5"/>
    <p:sldId id="448" r:id="rId6"/>
    <p:sldId id="451" r:id="rId7"/>
    <p:sldId id="258" r:id="rId8"/>
    <p:sldId id="259" r:id="rId9"/>
    <p:sldId id="399" r:id="rId10"/>
    <p:sldId id="446" r:id="rId11"/>
    <p:sldId id="447" r:id="rId12"/>
    <p:sldId id="418" r:id="rId13"/>
  </p:sldIdLst>
  <p:sldSz cx="12192000" cy="6858000"/>
  <p:notesSz cx="6858000" cy="9144000"/>
  <p:defaultTextStyle>
    <a:defPPr>
      <a:defRPr lang="zh-CN"/>
    </a:defPPr>
    <a:lvl1pPr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32" userDrawn="1">
          <p15:clr>
            <a:srgbClr val="A4A3A4"/>
          </p15:clr>
        </p15:guide>
        <p15:guide id="4" pos="876" userDrawn="1">
          <p15:clr>
            <a:srgbClr val="A4A3A4"/>
          </p15:clr>
        </p15:guide>
        <p15:guide id="5" pos="6623" userDrawn="1">
          <p15:clr>
            <a:srgbClr val="A4A3A4"/>
          </p15:clr>
        </p15:guide>
        <p15:guide id="6" pos="5155" userDrawn="1">
          <p15:clr>
            <a:srgbClr val="A4A3A4"/>
          </p15:clr>
        </p15:guide>
        <p15:guide id="7" pos="6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985"/>
    <a:srgbClr val="CE3B37"/>
    <a:srgbClr val="F39801"/>
    <a:srgbClr val="FA772E"/>
    <a:srgbClr val="DFE1E0"/>
    <a:srgbClr val="FBFDFC"/>
    <a:srgbClr val="F19903"/>
    <a:srgbClr val="9789C2"/>
    <a:srgbClr val="FC9A48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78" autoAdjust="0"/>
    <p:restoredTop sz="94581" autoAdjust="0"/>
  </p:normalViewPr>
  <p:slideViewPr>
    <p:cSldViewPr>
      <p:cViewPr varScale="1">
        <p:scale>
          <a:sx n="83" d="100"/>
          <a:sy n="83" d="100"/>
        </p:scale>
        <p:origin x="446" y="106"/>
      </p:cViewPr>
      <p:guideLst>
        <p:guide orient="horz" pos="2160"/>
        <p:guide pos="3840"/>
        <p:guide pos="332"/>
        <p:guide pos="876"/>
        <p:guide pos="6623"/>
        <p:guide pos="5155"/>
        <p:guide pos="6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36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48C81-2EE0-4ADC-AD51-9DC87E0EF387}" type="datetimeFigureOut">
              <a:rPr lang="zh-CN" altLang="en-US" smtClean="0"/>
              <a:pPr/>
              <a:t>2022/6/23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0761C-5A44-4BA0-B4C5-00F13EA65E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0D1E2EF4-146E-47B5-A412-FFD548A1AB6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078D77-8FFE-457A-9875-E6DC0AC27B09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078D77-8FFE-457A-9875-E6DC0AC27B09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0B35AB-2F13-4A05-9848-C524500D1488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E01BC60-E5BF-46AE-9C12-C5D2A4F77DF1}"/>
              </a:ext>
            </a:extLst>
          </p:cNvPr>
          <p:cNvCxnSpPr>
            <a:cxnSpLocks/>
          </p:cNvCxnSpPr>
          <p:nvPr userDrawn="1"/>
        </p:nvCxnSpPr>
        <p:spPr>
          <a:xfrm>
            <a:off x="0" y="692696"/>
            <a:ext cx="12192000" cy="0"/>
          </a:xfrm>
          <a:prstGeom prst="line">
            <a:avLst/>
          </a:prstGeom>
          <a:ln w="38100">
            <a:solidFill>
              <a:srgbClr val="F1990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42B4607-9D89-4658-8817-6A2A8071E143}"/>
              </a:ext>
            </a:extLst>
          </p:cNvPr>
          <p:cNvCxnSpPr>
            <a:cxnSpLocks/>
          </p:cNvCxnSpPr>
          <p:nvPr userDrawn="1"/>
        </p:nvCxnSpPr>
        <p:spPr>
          <a:xfrm>
            <a:off x="0" y="764704"/>
            <a:ext cx="12192000" cy="0"/>
          </a:xfrm>
          <a:prstGeom prst="line">
            <a:avLst/>
          </a:prstGeom>
          <a:ln w="38100">
            <a:solidFill>
              <a:srgbClr val="F1990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3EDDFE58-48BA-4211-9CE9-7682EAFCEC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60" y="-145081"/>
            <a:ext cx="2691329" cy="1053801"/>
          </a:xfrm>
          <a:prstGeom prst="rect">
            <a:avLst/>
          </a:prstGeom>
        </p:spPr>
      </p:pic>
      <p:sp>
        <p:nvSpPr>
          <p:cNvPr id="6" name="fountain-pen-of-large-size_33358">
            <a:extLst>
              <a:ext uri="{FF2B5EF4-FFF2-40B4-BE49-F238E27FC236}">
                <a16:creationId xmlns:a16="http://schemas.microsoft.com/office/drawing/2014/main" id="{0AF5E7C9-B165-4E73-A9D1-969ED05822D1}"/>
              </a:ext>
            </a:extLst>
          </p:cNvPr>
          <p:cNvSpPr/>
          <p:nvPr userDrawn="1"/>
        </p:nvSpPr>
        <p:spPr>
          <a:xfrm>
            <a:off x="11640616" y="181925"/>
            <a:ext cx="475891" cy="474767"/>
          </a:xfrm>
          <a:custGeom>
            <a:avLst/>
            <a:gdLst>
              <a:gd name="T0" fmla="*/ 21 w 1156"/>
              <a:gd name="T1" fmla="*/ 1088 h 1155"/>
              <a:gd name="T2" fmla="*/ 67 w 1156"/>
              <a:gd name="T3" fmla="*/ 1134 h 1155"/>
              <a:gd name="T4" fmla="*/ 8 w 1156"/>
              <a:gd name="T5" fmla="*/ 1147 h 1155"/>
              <a:gd name="T6" fmla="*/ 21 w 1156"/>
              <a:gd name="T7" fmla="*/ 1088 h 1155"/>
              <a:gd name="T8" fmla="*/ 10 w 1156"/>
              <a:gd name="T9" fmla="*/ 1052 h 1155"/>
              <a:gd name="T10" fmla="*/ 103 w 1156"/>
              <a:gd name="T11" fmla="*/ 1146 h 1155"/>
              <a:gd name="T12" fmla="*/ 294 w 1156"/>
              <a:gd name="T13" fmla="*/ 1035 h 1155"/>
              <a:gd name="T14" fmla="*/ 120 w 1156"/>
              <a:gd name="T15" fmla="*/ 861 h 1155"/>
              <a:gd name="T16" fmla="*/ 10 w 1156"/>
              <a:gd name="T17" fmla="*/ 1052 h 1155"/>
              <a:gd name="T18" fmla="*/ 443 w 1156"/>
              <a:gd name="T19" fmla="*/ 511 h 1155"/>
              <a:gd name="T20" fmla="*/ 644 w 1156"/>
              <a:gd name="T21" fmla="*/ 712 h 1155"/>
              <a:gd name="T22" fmla="*/ 547 w 1156"/>
              <a:gd name="T23" fmla="*/ 816 h 1155"/>
              <a:gd name="T24" fmla="*/ 316 w 1156"/>
              <a:gd name="T25" fmla="*/ 1019 h 1155"/>
              <a:gd name="T26" fmla="*/ 136 w 1156"/>
              <a:gd name="T27" fmla="*/ 839 h 1155"/>
              <a:gd name="T28" fmla="*/ 339 w 1156"/>
              <a:gd name="T29" fmla="*/ 608 h 1155"/>
              <a:gd name="T30" fmla="*/ 443 w 1156"/>
              <a:gd name="T31" fmla="*/ 511 h 1155"/>
              <a:gd name="T32" fmla="*/ 326 w 1156"/>
              <a:gd name="T33" fmla="*/ 929 h 1155"/>
              <a:gd name="T34" fmla="*/ 339 w 1156"/>
              <a:gd name="T35" fmla="*/ 952 h 1155"/>
              <a:gd name="T36" fmla="*/ 583 w 1156"/>
              <a:gd name="T37" fmla="*/ 720 h 1155"/>
              <a:gd name="T38" fmla="*/ 564 w 1156"/>
              <a:gd name="T39" fmla="*/ 702 h 1155"/>
              <a:gd name="T40" fmla="*/ 326 w 1156"/>
              <a:gd name="T41" fmla="*/ 929 h 1155"/>
              <a:gd name="T42" fmla="*/ 1094 w 1156"/>
              <a:gd name="T43" fmla="*/ 287 h 1155"/>
              <a:gd name="T44" fmla="*/ 715 w 1156"/>
              <a:gd name="T45" fmla="*/ 665 h 1155"/>
              <a:gd name="T46" fmla="*/ 667 w 1156"/>
              <a:gd name="T47" fmla="*/ 698 h 1155"/>
              <a:gd name="T48" fmla="*/ 457 w 1156"/>
              <a:gd name="T49" fmla="*/ 488 h 1155"/>
              <a:gd name="T50" fmla="*/ 490 w 1156"/>
              <a:gd name="T51" fmla="*/ 440 h 1155"/>
              <a:gd name="T52" fmla="*/ 818 w 1156"/>
              <a:gd name="T53" fmla="*/ 112 h 1155"/>
              <a:gd name="T54" fmla="*/ 763 w 1156"/>
              <a:gd name="T55" fmla="*/ 128 h 1155"/>
              <a:gd name="T56" fmla="*/ 481 w 1156"/>
              <a:gd name="T57" fmla="*/ 410 h 1155"/>
              <a:gd name="T58" fmla="*/ 452 w 1156"/>
              <a:gd name="T59" fmla="*/ 410 h 1155"/>
              <a:gd name="T60" fmla="*/ 452 w 1156"/>
              <a:gd name="T61" fmla="*/ 382 h 1155"/>
              <a:gd name="T62" fmla="*/ 738 w 1156"/>
              <a:gd name="T63" fmla="*/ 96 h 1155"/>
              <a:gd name="T64" fmla="*/ 747 w 1156"/>
              <a:gd name="T65" fmla="*/ 91 h 1155"/>
              <a:gd name="T66" fmla="*/ 879 w 1156"/>
              <a:gd name="T67" fmla="*/ 52 h 1155"/>
              <a:gd name="T68" fmla="*/ 1094 w 1156"/>
              <a:gd name="T69" fmla="*/ 62 h 1155"/>
              <a:gd name="T70" fmla="*/ 1094 w 1156"/>
              <a:gd name="T71" fmla="*/ 287 h 1155"/>
              <a:gd name="T72" fmla="*/ 1043 w 1156"/>
              <a:gd name="T73" fmla="*/ 82 h 1155"/>
              <a:gd name="T74" fmla="*/ 1024 w 1156"/>
              <a:gd name="T75" fmla="*/ 101 h 1155"/>
              <a:gd name="T76" fmla="*/ 1048 w 1156"/>
              <a:gd name="T77" fmla="*/ 238 h 1155"/>
              <a:gd name="T78" fmla="*/ 1071 w 1156"/>
              <a:gd name="T79" fmla="*/ 251 h 1155"/>
              <a:gd name="T80" fmla="*/ 1043 w 1156"/>
              <a:gd name="T81" fmla="*/ 82 h 1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56" h="1155">
                <a:moveTo>
                  <a:pt x="21" y="1088"/>
                </a:moveTo>
                <a:lnTo>
                  <a:pt x="67" y="1134"/>
                </a:lnTo>
                <a:cubicBezTo>
                  <a:pt x="37" y="1150"/>
                  <a:pt x="16" y="1155"/>
                  <a:pt x="8" y="1147"/>
                </a:cubicBezTo>
                <a:cubicBezTo>
                  <a:pt x="0" y="1139"/>
                  <a:pt x="5" y="1118"/>
                  <a:pt x="21" y="1088"/>
                </a:cubicBezTo>
                <a:close/>
                <a:moveTo>
                  <a:pt x="10" y="1052"/>
                </a:moveTo>
                <a:lnTo>
                  <a:pt x="103" y="1146"/>
                </a:lnTo>
                <a:cubicBezTo>
                  <a:pt x="155" y="1127"/>
                  <a:pt x="221" y="1089"/>
                  <a:pt x="294" y="1035"/>
                </a:cubicBezTo>
                <a:lnTo>
                  <a:pt x="120" y="861"/>
                </a:lnTo>
                <a:cubicBezTo>
                  <a:pt x="66" y="935"/>
                  <a:pt x="28" y="1001"/>
                  <a:pt x="10" y="1052"/>
                </a:cubicBezTo>
                <a:close/>
                <a:moveTo>
                  <a:pt x="443" y="511"/>
                </a:moveTo>
                <a:lnTo>
                  <a:pt x="644" y="712"/>
                </a:lnTo>
                <a:cubicBezTo>
                  <a:pt x="614" y="747"/>
                  <a:pt x="581" y="781"/>
                  <a:pt x="547" y="816"/>
                </a:cubicBezTo>
                <a:cubicBezTo>
                  <a:pt x="468" y="895"/>
                  <a:pt x="389" y="964"/>
                  <a:pt x="316" y="1019"/>
                </a:cubicBezTo>
                <a:lnTo>
                  <a:pt x="136" y="839"/>
                </a:lnTo>
                <a:cubicBezTo>
                  <a:pt x="191" y="767"/>
                  <a:pt x="260" y="687"/>
                  <a:pt x="339" y="608"/>
                </a:cubicBezTo>
                <a:cubicBezTo>
                  <a:pt x="374" y="574"/>
                  <a:pt x="409" y="541"/>
                  <a:pt x="443" y="511"/>
                </a:cubicBezTo>
                <a:close/>
                <a:moveTo>
                  <a:pt x="326" y="929"/>
                </a:moveTo>
                <a:cubicBezTo>
                  <a:pt x="312" y="939"/>
                  <a:pt x="325" y="963"/>
                  <a:pt x="339" y="952"/>
                </a:cubicBezTo>
                <a:cubicBezTo>
                  <a:pt x="429" y="884"/>
                  <a:pt x="504" y="800"/>
                  <a:pt x="583" y="720"/>
                </a:cubicBezTo>
                <a:cubicBezTo>
                  <a:pt x="595" y="708"/>
                  <a:pt x="576" y="689"/>
                  <a:pt x="564" y="702"/>
                </a:cubicBezTo>
                <a:cubicBezTo>
                  <a:pt x="487" y="780"/>
                  <a:pt x="414" y="862"/>
                  <a:pt x="326" y="929"/>
                </a:cubicBezTo>
                <a:close/>
                <a:moveTo>
                  <a:pt x="1094" y="287"/>
                </a:moveTo>
                <a:lnTo>
                  <a:pt x="715" y="665"/>
                </a:lnTo>
                <a:cubicBezTo>
                  <a:pt x="701" y="679"/>
                  <a:pt x="685" y="690"/>
                  <a:pt x="667" y="698"/>
                </a:cubicBezTo>
                <a:lnTo>
                  <a:pt x="457" y="488"/>
                </a:lnTo>
                <a:cubicBezTo>
                  <a:pt x="465" y="470"/>
                  <a:pt x="476" y="454"/>
                  <a:pt x="490" y="440"/>
                </a:cubicBezTo>
                <a:lnTo>
                  <a:pt x="818" y="112"/>
                </a:lnTo>
                <a:lnTo>
                  <a:pt x="763" y="128"/>
                </a:lnTo>
                <a:lnTo>
                  <a:pt x="481" y="410"/>
                </a:lnTo>
                <a:cubicBezTo>
                  <a:pt x="473" y="418"/>
                  <a:pt x="460" y="418"/>
                  <a:pt x="452" y="410"/>
                </a:cubicBezTo>
                <a:cubicBezTo>
                  <a:pt x="445" y="403"/>
                  <a:pt x="445" y="390"/>
                  <a:pt x="452" y="382"/>
                </a:cubicBezTo>
                <a:lnTo>
                  <a:pt x="738" y="96"/>
                </a:lnTo>
                <a:cubicBezTo>
                  <a:pt x="741" y="94"/>
                  <a:pt x="744" y="92"/>
                  <a:pt x="747" y="91"/>
                </a:cubicBezTo>
                <a:lnTo>
                  <a:pt x="879" y="52"/>
                </a:lnTo>
                <a:cubicBezTo>
                  <a:pt x="941" y="0"/>
                  <a:pt x="1035" y="3"/>
                  <a:pt x="1094" y="62"/>
                </a:cubicBezTo>
                <a:cubicBezTo>
                  <a:pt x="1156" y="124"/>
                  <a:pt x="1156" y="225"/>
                  <a:pt x="1094" y="287"/>
                </a:cubicBezTo>
                <a:close/>
                <a:moveTo>
                  <a:pt x="1043" y="82"/>
                </a:moveTo>
                <a:cubicBezTo>
                  <a:pt x="1029" y="71"/>
                  <a:pt x="1010" y="90"/>
                  <a:pt x="1024" y="101"/>
                </a:cubicBezTo>
                <a:cubicBezTo>
                  <a:pt x="1066" y="133"/>
                  <a:pt x="1071" y="192"/>
                  <a:pt x="1048" y="238"/>
                </a:cubicBezTo>
                <a:cubicBezTo>
                  <a:pt x="1040" y="253"/>
                  <a:pt x="1063" y="266"/>
                  <a:pt x="1071" y="251"/>
                </a:cubicBezTo>
                <a:cubicBezTo>
                  <a:pt x="1099" y="196"/>
                  <a:pt x="1095" y="121"/>
                  <a:pt x="1043" y="82"/>
                </a:cubicBezTo>
                <a:close/>
              </a:path>
            </a:pathLst>
          </a:custGeom>
          <a:solidFill>
            <a:srgbClr val="F199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pen-book_299">
            <a:extLst>
              <a:ext uri="{FF2B5EF4-FFF2-40B4-BE49-F238E27FC236}">
                <a16:creationId xmlns:a16="http://schemas.microsoft.com/office/drawing/2014/main" id="{4BFCEB9C-E349-4606-97B1-A2F335B18FCF}"/>
              </a:ext>
            </a:extLst>
          </p:cNvPr>
          <p:cNvSpPr/>
          <p:nvPr userDrawn="1"/>
        </p:nvSpPr>
        <p:spPr>
          <a:xfrm>
            <a:off x="335360" y="114432"/>
            <a:ext cx="609685" cy="506257"/>
          </a:xfrm>
          <a:custGeom>
            <a:avLst/>
            <a:gdLst>
              <a:gd name="T0" fmla="*/ 88862 h 440259"/>
              <a:gd name="T1" fmla="*/ 88862 h 440259"/>
              <a:gd name="T2" fmla="*/ 278945 h 440259"/>
              <a:gd name="T3" fmla="*/ 278945 h 440259"/>
              <a:gd name="T4" fmla="*/ 278945 h 440259"/>
              <a:gd name="T5" fmla="*/ 278945 h 440259"/>
              <a:gd name="T6" fmla="*/ 278945 h 440259"/>
              <a:gd name="T7" fmla="*/ 278945 h 440259"/>
              <a:gd name="T8" fmla="*/ 278945 h 440259"/>
              <a:gd name="T9" fmla="*/ 278945 h 440259"/>
              <a:gd name="T10" fmla="*/ 278945 h 440259"/>
              <a:gd name="T11" fmla="*/ 278945 h 440259"/>
              <a:gd name="T12" fmla="*/ 278945 h 440259"/>
              <a:gd name="T13" fmla="*/ 278945 h 440259"/>
              <a:gd name="T14" fmla="*/ 278945 h 440259"/>
              <a:gd name="T15" fmla="*/ 278945 h 440259"/>
              <a:gd name="T16" fmla="*/ 278945 h 440259"/>
              <a:gd name="T17" fmla="*/ 278945 h 440259"/>
              <a:gd name="T18" fmla="*/ 278945 h 440259"/>
              <a:gd name="T19" fmla="*/ 278945 h 440259"/>
              <a:gd name="T20" fmla="*/ 278945 h 440259"/>
              <a:gd name="T21" fmla="*/ 278945 h 440259"/>
              <a:gd name="T22" fmla="*/ 278945 h 440259"/>
              <a:gd name="T23" fmla="*/ 278945 h 440259"/>
              <a:gd name="T24" fmla="*/ 278945 h 440259"/>
              <a:gd name="T25" fmla="*/ 278945 h 440259"/>
              <a:gd name="T26" fmla="*/ 278945 h 440259"/>
              <a:gd name="T27" fmla="*/ 278945 h 440259"/>
              <a:gd name="T28" fmla="*/ 278945 h 440259"/>
              <a:gd name="T29" fmla="*/ 278945 h 440259"/>
              <a:gd name="T30" fmla="*/ 278945 h 440259"/>
              <a:gd name="T31" fmla="*/ 278945 h 440259"/>
              <a:gd name="T32" fmla="*/ 278945 h 440259"/>
              <a:gd name="T33" fmla="*/ 278945 h 440259"/>
              <a:gd name="T34" fmla="*/ 278945 h 440259"/>
              <a:gd name="T35" fmla="*/ 278945 h 440259"/>
              <a:gd name="T36" fmla="*/ 278945 h 440259"/>
              <a:gd name="T37" fmla="*/ 278945 h 440259"/>
              <a:gd name="T38" fmla="*/ 278945 h 440259"/>
              <a:gd name="T39" fmla="*/ 278945 h 440259"/>
              <a:gd name="T40" fmla="*/ 88862 h 440259"/>
              <a:gd name="T41" fmla="*/ 88862 h 440259"/>
              <a:gd name="T42" fmla="*/ 278945 h 440259"/>
              <a:gd name="T43" fmla="*/ 278945 h 440259"/>
              <a:gd name="T44" fmla="*/ 278945 h 440259"/>
              <a:gd name="T45" fmla="*/ 278945 h 440259"/>
              <a:gd name="T46" fmla="*/ 278945 h 440259"/>
              <a:gd name="T47" fmla="*/ 278945 h 440259"/>
              <a:gd name="T48" fmla="*/ 88862 h 440259"/>
              <a:gd name="T49" fmla="*/ 88862 h 440259"/>
              <a:gd name="T50" fmla="*/ 278945 h 440259"/>
              <a:gd name="T51" fmla="*/ 278945 h 440259"/>
              <a:gd name="T52" fmla="*/ 278945 h 440259"/>
              <a:gd name="T53" fmla="*/ 278945 h 440259"/>
              <a:gd name="T54" fmla="*/ 278945 h 440259"/>
              <a:gd name="T55" fmla="*/ 278945 h 440259"/>
              <a:gd name="T56" fmla="*/ 278945 h 440259"/>
              <a:gd name="T57" fmla="*/ 278945 h 440259"/>
              <a:gd name="T58" fmla="*/ 278945 h 440259"/>
              <a:gd name="T59" fmla="*/ 278945 h 440259"/>
              <a:gd name="T60" fmla="*/ 278945 h 440259"/>
              <a:gd name="T61" fmla="*/ 278945 h 440259"/>
              <a:gd name="T62" fmla="*/ 278945 h 440259"/>
              <a:gd name="T63" fmla="*/ 278945 h 440259"/>
              <a:gd name="T64" fmla="*/ 278945 h 440259"/>
              <a:gd name="T65" fmla="*/ 278945 h 440259"/>
              <a:gd name="T66" fmla="*/ 278945 h 440259"/>
              <a:gd name="T67" fmla="*/ 278945 h 440259"/>
              <a:gd name="T68" fmla="*/ 278945 h 440259"/>
              <a:gd name="T69" fmla="*/ 278945 h 440259"/>
              <a:gd name="T70" fmla="*/ 88862 h 440259"/>
              <a:gd name="T71" fmla="*/ 88862 h 440259"/>
              <a:gd name="T72" fmla="*/ 278945 h 440259"/>
              <a:gd name="T73" fmla="*/ 278945 h 440259"/>
              <a:gd name="T74" fmla="*/ 278945 h 440259"/>
              <a:gd name="T75" fmla="*/ 278945 h 440259"/>
              <a:gd name="T76" fmla="*/ 278945 h 440259"/>
              <a:gd name="T77" fmla="*/ 278945 h 440259"/>
              <a:gd name="T78" fmla="*/ 278945 h 440259"/>
              <a:gd name="T79" fmla="*/ 278945 h 440259"/>
              <a:gd name="T80" fmla="*/ 278945 h 440259"/>
              <a:gd name="T81" fmla="*/ 278945 h 440259"/>
              <a:gd name="T82" fmla="*/ 278945 h 440259"/>
              <a:gd name="T83" fmla="*/ 278945 h 440259"/>
              <a:gd name="T84" fmla="*/ 278945 h 440259"/>
              <a:gd name="T85" fmla="*/ 278945 h 440259"/>
              <a:gd name="T86" fmla="*/ 278945 h 440259"/>
              <a:gd name="T87" fmla="*/ 278945 h 440259"/>
              <a:gd name="T88" fmla="*/ 88862 h 440259"/>
              <a:gd name="T89" fmla="*/ 88862 h 440259"/>
              <a:gd name="T90" fmla="*/ 278945 h 440259"/>
              <a:gd name="T91" fmla="*/ 278945 h 440259"/>
              <a:gd name="T92" fmla="*/ 278945 h 440259"/>
              <a:gd name="T93" fmla="*/ 278945 h 440259"/>
              <a:gd name="T94" fmla="*/ 278945 h 440259"/>
              <a:gd name="T95" fmla="*/ 278945 h 440259"/>
              <a:gd name="T96" fmla="*/ 88862 h 440259"/>
              <a:gd name="T97" fmla="*/ 88862 h 440259"/>
              <a:gd name="T98" fmla="*/ 278945 h 440259"/>
              <a:gd name="T99" fmla="*/ 278945 h 440259"/>
              <a:gd name="T100" fmla="*/ 278945 h 440259"/>
              <a:gd name="T101" fmla="*/ 278945 h 440259"/>
              <a:gd name="T102" fmla="*/ 278945 h 440259"/>
              <a:gd name="T103" fmla="*/ 278945 h 440259"/>
              <a:gd name="T104" fmla="*/ 278945 h 440259"/>
              <a:gd name="T105" fmla="*/ 278945 h 440259"/>
              <a:gd name="T106" fmla="*/ 278945 h 440259"/>
              <a:gd name="T107" fmla="*/ 278945 h 440259"/>
              <a:gd name="T108" fmla="*/ 278945 h 440259"/>
              <a:gd name="T109" fmla="*/ 278945 h 440259"/>
              <a:gd name="T110" fmla="*/ 278945 h 440259"/>
              <a:gd name="T111" fmla="*/ 278945 h 440259"/>
              <a:gd name="T112" fmla="*/ 278945 h 440259"/>
              <a:gd name="T113" fmla="*/ 278945 h 440259"/>
              <a:gd name="T114" fmla="*/ 278945 h 440259"/>
              <a:gd name="T115" fmla="*/ 278945 h 440259"/>
              <a:gd name="T116" fmla="*/ 278945 h 440259"/>
              <a:gd name="T117" fmla="*/ 278945 h 440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336">
                <a:moveTo>
                  <a:pt x="387" y="133"/>
                </a:moveTo>
                <a:lnTo>
                  <a:pt x="387" y="108"/>
                </a:lnTo>
                <a:lnTo>
                  <a:pt x="386" y="102"/>
                </a:lnTo>
                <a:cubicBezTo>
                  <a:pt x="385" y="101"/>
                  <a:pt x="377" y="87"/>
                  <a:pt x="361" y="72"/>
                </a:cubicBezTo>
                <a:cubicBezTo>
                  <a:pt x="348" y="61"/>
                  <a:pt x="331" y="50"/>
                  <a:pt x="308" y="45"/>
                </a:cubicBezTo>
                <a:lnTo>
                  <a:pt x="308" y="0"/>
                </a:lnTo>
                <a:cubicBezTo>
                  <a:pt x="210" y="7"/>
                  <a:pt x="200" y="84"/>
                  <a:pt x="200" y="84"/>
                </a:cubicBezTo>
                <a:lnTo>
                  <a:pt x="200" y="85"/>
                </a:lnTo>
                <a:cubicBezTo>
                  <a:pt x="200" y="85"/>
                  <a:pt x="200" y="85"/>
                  <a:pt x="200" y="85"/>
                </a:cubicBezTo>
                <a:cubicBezTo>
                  <a:pt x="196" y="81"/>
                  <a:pt x="192" y="77"/>
                  <a:pt x="187" y="72"/>
                </a:cubicBezTo>
                <a:cubicBezTo>
                  <a:pt x="171" y="57"/>
                  <a:pt x="145" y="42"/>
                  <a:pt x="112" y="42"/>
                </a:cubicBezTo>
                <a:cubicBezTo>
                  <a:pt x="79" y="42"/>
                  <a:pt x="54" y="58"/>
                  <a:pt x="38" y="72"/>
                </a:cubicBezTo>
                <a:cubicBezTo>
                  <a:pt x="22" y="87"/>
                  <a:pt x="14" y="101"/>
                  <a:pt x="14" y="102"/>
                </a:cubicBezTo>
                <a:lnTo>
                  <a:pt x="12" y="108"/>
                </a:lnTo>
                <a:lnTo>
                  <a:pt x="12" y="133"/>
                </a:lnTo>
                <a:lnTo>
                  <a:pt x="0" y="133"/>
                </a:lnTo>
                <a:lnTo>
                  <a:pt x="0" y="336"/>
                </a:lnTo>
                <a:lnTo>
                  <a:pt x="404" y="336"/>
                </a:lnTo>
                <a:lnTo>
                  <a:pt x="404" y="133"/>
                </a:lnTo>
                <a:lnTo>
                  <a:pt x="387" y="133"/>
                </a:lnTo>
                <a:close/>
                <a:moveTo>
                  <a:pt x="72" y="295"/>
                </a:moveTo>
                <a:cubicBezTo>
                  <a:pt x="83" y="289"/>
                  <a:pt x="96" y="284"/>
                  <a:pt x="112" y="284"/>
                </a:cubicBezTo>
                <a:cubicBezTo>
                  <a:pt x="128" y="284"/>
                  <a:pt x="141" y="289"/>
                  <a:pt x="152" y="295"/>
                </a:cubicBezTo>
                <a:lnTo>
                  <a:pt x="72" y="295"/>
                </a:lnTo>
                <a:close/>
                <a:moveTo>
                  <a:pt x="186" y="286"/>
                </a:moveTo>
                <a:cubicBezTo>
                  <a:pt x="170" y="271"/>
                  <a:pt x="145" y="257"/>
                  <a:pt x="112" y="257"/>
                </a:cubicBezTo>
                <a:lnTo>
                  <a:pt x="112" y="257"/>
                </a:lnTo>
                <a:cubicBezTo>
                  <a:pt x="80" y="257"/>
                  <a:pt x="56" y="271"/>
                  <a:pt x="40" y="285"/>
                </a:cubicBezTo>
                <a:lnTo>
                  <a:pt x="40" y="112"/>
                </a:lnTo>
                <a:cubicBezTo>
                  <a:pt x="42" y="108"/>
                  <a:pt x="49" y="99"/>
                  <a:pt x="58" y="91"/>
                </a:cubicBezTo>
                <a:cubicBezTo>
                  <a:pt x="71" y="80"/>
                  <a:pt x="88" y="70"/>
                  <a:pt x="112" y="70"/>
                </a:cubicBezTo>
                <a:cubicBezTo>
                  <a:pt x="137" y="70"/>
                  <a:pt x="155" y="81"/>
                  <a:pt x="169" y="93"/>
                </a:cubicBezTo>
                <a:cubicBezTo>
                  <a:pt x="175" y="98"/>
                  <a:pt x="180" y="104"/>
                  <a:pt x="183" y="109"/>
                </a:cubicBezTo>
                <a:cubicBezTo>
                  <a:pt x="185" y="110"/>
                  <a:pt x="185" y="111"/>
                  <a:pt x="186" y="112"/>
                </a:cubicBezTo>
                <a:lnTo>
                  <a:pt x="186" y="286"/>
                </a:lnTo>
                <a:close/>
                <a:moveTo>
                  <a:pt x="286" y="24"/>
                </a:moveTo>
                <a:lnTo>
                  <a:pt x="286" y="42"/>
                </a:lnTo>
                <a:lnTo>
                  <a:pt x="286" y="70"/>
                </a:lnTo>
                <a:lnTo>
                  <a:pt x="286" y="229"/>
                </a:lnTo>
                <a:cubicBezTo>
                  <a:pt x="286" y="229"/>
                  <a:pt x="249" y="222"/>
                  <a:pt x="214" y="254"/>
                </a:cubicBezTo>
                <a:lnTo>
                  <a:pt x="214" y="112"/>
                </a:lnTo>
                <a:lnTo>
                  <a:pt x="214" y="112"/>
                </a:lnTo>
                <a:lnTo>
                  <a:pt x="214" y="96"/>
                </a:lnTo>
                <a:cubicBezTo>
                  <a:pt x="214" y="96"/>
                  <a:pt x="227" y="36"/>
                  <a:pt x="286" y="24"/>
                </a:cubicBezTo>
                <a:close/>
                <a:moveTo>
                  <a:pt x="246" y="295"/>
                </a:moveTo>
                <a:cubicBezTo>
                  <a:pt x="257" y="289"/>
                  <a:pt x="270" y="284"/>
                  <a:pt x="286" y="284"/>
                </a:cubicBezTo>
                <a:cubicBezTo>
                  <a:pt x="302" y="284"/>
                  <a:pt x="315" y="289"/>
                  <a:pt x="326" y="295"/>
                </a:cubicBezTo>
                <a:lnTo>
                  <a:pt x="246" y="295"/>
                </a:lnTo>
                <a:close/>
                <a:moveTo>
                  <a:pt x="360" y="286"/>
                </a:moveTo>
                <a:cubicBezTo>
                  <a:pt x="344" y="271"/>
                  <a:pt x="319" y="257"/>
                  <a:pt x="286" y="257"/>
                </a:cubicBezTo>
                <a:cubicBezTo>
                  <a:pt x="254" y="257"/>
                  <a:pt x="230" y="271"/>
                  <a:pt x="214" y="285"/>
                </a:cubicBezTo>
                <a:lnTo>
                  <a:pt x="214" y="284"/>
                </a:lnTo>
                <a:cubicBezTo>
                  <a:pt x="244" y="242"/>
                  <a:pt x="308" y="253"/>
                  <a:pt x="308" y="253"/>
                </a:cubicBezTo>
                <a:lnTo>
                  <a:pt x="308" y="73"/>
                </a:lnTo>
                <a:cubicBezTo>
                  <a:pt x="322" y="77"/>
                  <a:pt x="334" y="85"/>
                  <a:pt x="343" y="92"/>
                </a:cubicBezTo>
                <a:cubicBezTo>
                  <a:pt x="349" y="98"/>
                  <a:pt x="354" y="104"/>
                  <a:pt x="357" y="109"/>
                </a:cubicBezTo>
                <a:cubicBezTo>
                  <a:pt x="358" y="110"/>
                  <a:pt x="359" y="111"/>
                  <a:pt x="360" y="112"/>
                </a:cubicBezTo>
                <a:lnTo>
                  <a:pt x="360" y="286"/>
                </a:lnTo>
                <a:lnTo>
                  <a:pt x="360" y="286"/>
                </a:lnTo>
                <a:close/>
              </a:path>
            </a:pathLst>
          </a:custGeom>
          <a:solidFill>
            <a:srgbClr val="F199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乐高玩具&#10;&#10;低可信度描述已自动生成">
            <a:extLst>
              <a:ext uri="{FF2B5EF4-FFF2-40B4-BE49-F238E27FC236}">
                <a16:creationId xmlns:a16="http://schemas.microsoft.com/office/drawing/2014/main" id="{253EB1FA-079F-401E-B37C-421AEE65AD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64503">
            <a:off x="-4328811" y="2590812"/>
            <a:ext cx="7620301" cy="5134055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D72120A-3662-4A25-A19E-3C5C0709980A}"/>
              </a:ext>
            </a:extLst>
          </p:cNvPr>
          <p:cNvCxnSpPr>
            <a:cxnSpLocks/>
          </p:cNvCxnSpPr>
          <p:nvPr userDrawn="1"/>
        </p:nvCxnSpPr>
        <p:spPr>
          <a:xfrm>
            <a:off x="0" y="692696"/>
            <a:ext cx="12192000" cy="0"/>
          </a:xfrm>
          <a:prstGeom prst="line">
            <a:avLst/>
          </a:prstGeom>
          <a:ln w="38100">
            <a:solidFill>
              <a:srgbClr val="F1990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3D0688A-5289-40F5-8650-830FF4F2D435}"/>
              </a:ext>
            </a:extLst>
          </p:cNvPr>
          <p:cNvCxnSpPr>
            <a:cxnSpLocks/>
          </p:cNvCxnSpPr>
          <p:nvPr userDrawn="1"/>
        </p:nvCxnSpPr>
        <p:spPr>
          <a:xfrm>
            <a:off x="0" y="764704"/>
            <a:ext cx="12192000" cy="0"/>
          </a:xfrm>
          <a:prstGeom prst="line">
            <a:avLst/>
          </a:prstGeom>
          <a:ln w="38100">
            <a:solidFill>
              <a:srgbClr val="F1990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0F0E4B06-CE64-437D-8633-5A1006D3521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60" y="-145081"/>
            <a:ext cx="2691329" cy="1053801"/>
          </a:xfrm>
          <a:prstGeom prst="rect">
            <a:avLst/>
          </a:prstGeom>
        </p:spPr>
      </p:pic>
      <p:sp>
        <p:nvSpPr>
          <p:cNvPr id="6" name="fountain-pen-of-large-size_33358">
            <a:extLst>
              <a:ext uri="{FF2B5EF4-FFF2-40B4-BE49-F238E27FC236}">
                <a16:creationId xmlns:a16="http://schemas.microsoft.com/office/drawing/2014/main" id="{AD5BAD6F-E6B6-43DD-AF00-9FE8BB409524}"/>
              </a:ext>
            </a:extLst>
          </p:cNvPr>
          <p:cNvSpPr/>
          <p:nvPr userDrawn="1"/>
        </p:nvSpPr>
        <p:spPr>
          <a:xfrm>
            <a:off x="11640616" y="181925"/>
            <a:ext cx="475891" cy="474767"/>
          </a:xfrm>
          <a:custGeom>
            <a:avLst/>
            <a:gdLst>
              <a:gd name="T0" fmla="*/ 21 w 1156"/>
              <a:gd name="T1" fmla="*/ 1088 h 1155"/>
              <a:gd name="T2" fmla="*/ 67 w 1156"/>
              <a:gd name="T3" fmla="*/ 1134 h 1155"/>
              <a:gd name="T4" fmla="*/ 8 w 1156"/>
              <a:gd name="T5" fmla="*/ 1147 h 1155"/>
              <a:gd name="T6" fmla="*/ 21 w 1156"/>
              <a:gd name="T7" fmla="*/ 1088 h 1155"/>
              <a:gd name="T8" fmla="*/ 10 w 1156"/>
              <a:gd name="T9" fmla="*/ 1052 h 1155"/>
              <a:gd name="T10" fmla="*/ 103 w 1156"/>
              <a:gd name="T11" fmla="*/ 1146 h 1155"/>
              <a:gd name="T12" fmla="*/ 294 w 1156"/>
              <a:gd name="T13" fmla="*/ 1035 h 1155"/>
              <a:gd name="T14" fmla="*/ 120 w 1156"/>
              <a:gd name="T15" fmla="*/ 861 h 1155"/>
              <a:gd name="T16" fmla="*/ 10 w 1156"/>
              <a:gd name="T17" fmla="*/ 1052 h 1155"/>
              <a:gd name="T18" fmla="*/ 443 w 1156"/>
              <a:gd name="T19" fmla="*/ 511 h 1155"/>
              <a:gd name="T20" fmla="*/ 644 w 1156"/>
              <a:gd name="T21" fmla="*/ 712 h 1155"/>
              <a:gd name="T22" fmla="*/ 547 w 1156"/>
              <a:gd name="T23" fmla="*/ 816 h 1155"/>
              <a:gd name="T24" fmla="*/ 316 w 1156"/>
              <a:gd name="T25" fmla="*/ 1019 h 1155"/>
              <a:gd name="T26" fmla="*/ 136 w 1156"/>
              <a:gd name="T27" fmla="*/ 839 h 1155"/>
              <a:gd name="T28" fmla="*/ 339 w 1156"/>
              <a:gd name="T29" fmla="*/ 608 h 1155"/>
              <a:gd name="T30" fmla="*/ 443 w 1156"/>
              <a:gd name="T31" fmla="*/ 511 h 1155"/>
              <a:gd name="T32" fmla="*/ 326 w 1156"/>
              <a:gd name="T33" fmla="*/ 929 h 1155"/>
              <a:gd name="T34" fmla="*/ 339 w 1156"/>
              <a:gd name="T35" fmla="*/ 952 h 1155"/>
              <a:gd name="T36" fmla="*/ 583 w 1156"/>
              <a:gd name="T37" fmla="*/ 720 h 1155"/>
              <a:gd name="T38" fmla="*/ 564 w 1156"/>
              <a:gd name="T39" fmla="*/ 702 h 1155"/>
              <a:gd name="T40" fmla="*/ 326 w 1156"/>
              <a:gd name="T41" fmla="*/ 929 h 1155"/>
              <a:gd name="T42" fmla="*/ 1094 w 1156"/>
              <a:gd name="T43" fmla="*/ 287 h 1155"/>
              <a:gd name="T44" fmla="*/ 715 w 1156"/>
              <a:gd name="T45" fmla="*/ 665 h 1155"/>
              <a:gd name="T46" fmla="*/ 667 w 1156"/>
              <a:gd name="T47" fmla="*/ 698 h 1155"/>
              <a:gd name="T48" fmla="*/ 457 w 1156"/>
              <a:gd name="T49" fmla="*/ 488 h 1155"/>
              <a:gd name="T50" fmla="*/ 490 w 1156"/>
              <a:gd name="T51" fmla="*/ 440 h 1155"/>
              <a:gd name="T52" fmla="*/ 818 w 1156"/>
              <a:gd name="T53" fmla="*/ 112 h 1155"/>
              <a:gd name="T54" fmla="*/ 763 w 1156"/>
              <a:gd name="T55" fmla="*/ 128 h 1155"/>
              <a:gd name="T56" fmla="*/ 481 w 1156"/>
              <a:gd name="T57" fmla="*/ 410 h 1155"/>
              <a:gd name="T58" fmla="*/ 452 w 1156"/>
              <a:gd name="T59" fmla="*/ 410 h 1155"/>
              <a:gd name="T60" fmla="*/ 452 w 1156"/>
              <a:gd name="T61" fmla="*/ 382 h 1155"/>
              <a:gd name="T62" fmla="*/ 738 w 1156"/>
              <a:gd name="T63" fmla="*/ 96 h 1155"/>
              <a:gd name="T64" fmla="*/ 747 w 1156"/>
              <a:gd name="T65" fmla="*/ 91 h 1155"/>
              <a:gd name="T66" fmla="*/ 879 w 1156"/>
              <a:gd name="T67" fmla="*/ 52 h 1155"/>
              <a:gd name="T68" fmla="*/ 1094 w 1156"/>
              <a:gd name="T69" fmla="*/ 62 h 1155"/>
              <a:gd name="T70" fmla="*/ 1094 w 1156"/>
              <a:gd name="T71" fmla="*/ 287 h 1155"/>
              <a:gd name="T72" fmla="*/ 1043 w 1156"/>
              <a:gd name="T73" fmla="*/ 82 h 1155"/>
              <a:gd name="T74" fmla="*/ 1024 w 1156"/>
              <a:gd name="T75" fmla="*/ 101 h 1155"/>
              <a:gd name="T76" fmla="*/ 1048 w 1156"/>
              <a:gd name="T77" fmla="*/ 238 h 1155"/>
              <a:gd name="T78" fmla="*/ 1071 w 1156"/>
              <a:gd name="T79" fmla="*/ 251 h 1155"/>
              <a:gd name="T80" fmla="*/ 1043 w 1156"/>
              <a:gd name="T81" fmla="*/ 82 h 1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56" h="1155">
                <a:moveTo>
                  <a:pt x="21" y="1088"/>
                </a:moveTo>
                <a:lnTo>
                  <a:pt x="67" y="1134"/>
                </a:lnTo>
                <a:cubicBezTo>
                  <a:pt x="37" y="1150"/>
                  <a:pt x="16" y="1155"/>
                  <a:pt x="8" y="1147"/>
                </a:cubicBezTo>
                <a:cubicBezTo>
                  <a:pt x="0" y="1139"/>
                  <a:pt x="5" y="1118"/>
                  <a:pt x="21" y="1088"/>
                </a:cubicBezTo>
                <a:close/>
                <a:moveTo>
                  <a:pt x="10" y="1052"/>
                </a:moveTo>
                <a:lnTo>
                  <a:pt x="103" y="1146"/>
                </a:lnTo>
                <a:cubicBezTo>
                  <a:pt x="155" y="1127"/>
                  <a:pt x="221" y="1089"/>
                  <a:pt x="294" y="1035"/>
                </a:cubicBezTo>
                <a:lnTo>
                  <a:pt x="120" y="861"/>
                </a:lnTo>
                <a:cubicBezTo>
                  <a:pt x="66" y="935"/>
                  <a:pt x="28" y="1001"/>
                  <a:pt x="10" y="1052"/>
                </a:cubicBezTo>
                <a:close/>
                <a:moveTo>
                  <a:pt x="443" y="511"/>
                </a:moveTo>
                <a:lnTo>
                  <a:pt x="644" y="712"/>
                </a:lnTo>
                <a:cubicBezTo>
                  <a:pt x="614" y="747"/>
                  <a:pt x="581" y="781"/>
                  <a:pt x="547" y="816"/>
                </a:cubicBezTo>
                <a:cubicBezTo>
                  <a:pt x="468" y="895"/>
                  <a:pt x="389" y="964"/>
                  <a:pt x="316" y="1019"/>
                </a:cubicBezTo>
                <a:lnTo>
                  <a:pt x="136" y="839"/>
                </a:lnTo>
                <a:cubicBezTo>
                  <a:pt x="191" y="767"/>
                  <a:pt x="260" y="687"/>
                  <a:pt x="339" y="608"/>
                </a:cubicBezTo>
                <a:cubicBezTo>
                  <a:pt x="374" y="574"/>
                  <a:pt x="409" y="541"/>
                  <a:pt x="443" y="511"/>
                </a:cubicBezTo>
                <a:close/>
                <a:moveTo>
                  <a:pt x="326" y="929"/>
                </a:moveTo>
                <a:cubicBezTo>
                  <a:pt x="312" y="939"/>
                  <a:pt x="325" y="963"/>
                  <a:pt x="339" y="952"/>
                </a:cubicBezTo>
                <a:cubicBezTo>
                  <a:pt x="429" y="884"/>
                  <a:pt x="504" y="800"/>
                  <a:pt x="583" y="720"/>
                </a:cubicBezTo>
                <a:cubicBezTo>
                  <a:pt x="595" y="708"/>
                  <a:pt x="576" y="689"/>
                  <a:pt x="564" y="702"/>
                </a:cubicBezTo>
                <a:cubicBezTo>
                  <a:pt x="487" y="780"/>
                  <a:pt x="414" y="862"/>
                  <a:pt x="326" y="929"/>
                </a:cubicBezTo>
                <a:close/>
                <a:moveTo>
                  <a:pt x="1094" y="287"/>
                </a:moveTo>
                <a:lnTo>
                  <a:pt x="715" y="665"/>
                </a:lnTo>
                <a:cubicBezTo>
                  <a:pt x="701" y="679"/>
                  <a:pt x="685" y="690"/>
                  <a:pt x="667" y="698"/>
                </a:cubicBezTo>
                <a:lnTo>
                  <a:pt x="457" y="488"/>
                </a:lnTo>
                <a:cubicBezTo>
                  <a:pt x="465" y="470"/>
                  <a:pt x="476" y="454"/>
                  <a:pt x="490" y="440"/>
                </a:cubicBezTo>
                <a:lnTo>
                  <a:pt x="818" y="112"/>
                </a:lnTo>
                <a:lnTo>
                  <a:pt x="763" y="128"/>
                </a:lnTo>
                <a:lnTo>
                  <a:pt x="481" y="410"/>
                </a:lnTo>
                <a:cubicBezTo>
                  <a:pt x="473" y="418"/>
                  <a:pt x="460" y="418"/>
                  <a:pt x="452" y="410"/>
                </a:cubicBezTo>
                <a:cubicBezTo>
                  <a:pt x="445" y="403"/>
                  <a:pt x="445" y="390"/>
                  <a:pt x="452" y="382"/>
                </a:cubicBezTo>
                <a:lnTo>
                  <a:pt x="738" y="96"/>
                </a:lnTo>
                <a:cubicBezTo>
                  <a:pt x="741" y="94"/>
                  <a:pt x="744" y="92"/>
                  <a:pt x="747" y="91"/>
                </a:cubicBezTo>
                <a:lnTo>
                  <a:pt x="879" y="52"/>
                </a:lnTo>
                <a:cubicBezTo>
                  <a:pt x="941" y="0"/>
                  <a:pt x="1035" y="3"/>
                  <a:pt x="1094" y="62"/>
                </a:cubicBezTo>
                <a:cubicBezTo>
                  <a:pt x="1156" y="124"/>
                  <a:pt x="1156" y="225"/>
                  <a:pt x="1094" y="287"/>
                </a:cubicBezTo>
                <a:close/>
                <a:moveTo>
                  <a:pt x="1043" y="82"/>
                </a:moveTo>
                <a:cubicBezTo>
                  <a:pt x="1029" y="71"/>
                  <a:pt x="1010" y="90"/>
                  <a:pt x="1024" y="101"/>
                </a:cubicBezTo>
                <a:cubicBezTo>
                  <a:pt x="1066" y="133"/>
                  <a:pt x="1071" y="192"/>
                  <a:pt x="1048" y="238"/>
                </a:cubicBezTo>
                <a:cubicBezTo>
                  <a:pt x="1040" y="253"/>
                  <a:pt x="1063" y="266"/>
                  <a:pt x="1071" y="251"/>
                </a:cubicBezTo>
                <a:cubicBezTo>
                  <a:pt x="1099" y="196"/>
                  <a:pt x="1095" y="121"/>
                  <a:pt x="1043" y="82"/>
                </a:cubicBezTo>
                <a:close/>
              </a:path>
            </a:pathLst>
          </a:custGeom>
          <a:solidFill>
            <a:srgbClr val="F199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pen-book_299">
            <a:extLst>
              <a:ext uri="{FF2B5EF4-FFF2-40B4-BE49-F238E27FC236}">
                <a16:creationId xmlns:a16="http://schemas.microsoft.com/office/drawing/2014/main" id="{C1641A18-237B-4F22-9D8C-397056CBB914}"/>
              </a:ext>
            </a:extLst>
          </p:cNvPr>
          <p:cNvSpPr/>
          <p:nvPr userDrawn="1"/>
        </p:nvSpPr>
        <p:spPr>
          <a:xfrm>
            <a:off x="335360" y="114432"/>
            <a:ext cx="609685" cy="506257"/>
          </a:xfrm>
          <a:custGeom>
            <a:avLst/>
            <a:gdLst>
              <a:gd name="T0" fmla="*/ 88862 h 440259"/>
              <a:gd name="T1" fmla="*/ 88862 h 440259"/>
              <a:gd name="T2" fmla="*/ 278945 h 440259"/>
              <a:gd name="T3" fmla="*/ 278945 h 440259"/>
              <a:gd name="T4" fmla="*/ 278945 h 440259"/>
              <a:gd name="T5" fmla="*/ 278945 h 440259"/>
              <a:gd name="T6" fmla="*/ 278945 h 440259"/>
              <a:gd name="T7" fmla="*/ 278945 h 440259"/>
              <a:gd name="T8" fmla="*/ 278945 h 440259"/>
              <a:gd name="T9" fmla="*/ 278945 h 440259"/>
              <a:gd name="T10" fmla="*/ 278945 h 440259"/>
              <a:gd name="T11" fmla="*/ 278945 h 440259"/>
              <a:gd name="T12" fmla="*/ 278945 h 440259"/>
              <a:gd name="T13" fmla="*/ 278945 h 440259"/>
              <a:gd name="T14" fmla="*/ 278945 h 440259"/>
              <a:gd name="T15" fmla="*/ 278945 h 440259"/>
              <a:gd name="T16" fmla="*/ 278945 h 440259"/>
              <a:gd name="T17" fmla="*/ 278945 h 440259"/>
              <a:gd name="T18" fmla="*/ 278945 h 440259"/>
              <a:gd name="T19" fmla="*/ 278945 h 440259"/>
              <a:gd name="T20" fmla="*/ 278945 h 440259"/>
              <a:gd name="T21" fmla="*/ 278945 h 440259"/>
              <a:gd name="T22" fmla="*/ 278945 h 440259"/>
              <a:gd name="T23" fmla="*/ 278945 h 440259"/>
              <a:gd name="T24" fmla="*/ 278945 h 440259"/>
              <a:gd name="T25" fmla="*/ 278945 h 440259"/>
              <a:gd name="T26" fmla="*/ 278945 h 440259"/>
              <a:gd name="T27" fmla="*/ 278945 h 440259"/>
              <a:gd name="T28" fmla="*/ 278945 h 440259"/>
              <a:gd name="T29" fmla="*/ 278945 h 440259"/>
              <a:gd name="T30" fmla="*/ 278945 h 440259"/>
              <a:gd name="T31" fmla="*/ 278945 h 440259"/>
              <a:gd name="T32" fmla="*/ 278945 h 440259"/>
              <a:gd name="T33" fmla="*/ 278945 h 440259"/>
              <a:gd name="T34" fmla="*/ 278945 h 440259"/>
              <a:gd name="T35" fmla="*/ 278945 h 440259"/>
              <a:gd name="T36" fmla="*/ 278945 h 440259"/>
              <a:gd name="T37" fmla="*/ 278945 h 440259"/>
              <a:gd name="T38" fmla="*/ 278945 h 440259"/>
              <a:gd name="T39" fmla="*/ 278945 h 440259"/>
              <a:gd name="T40" fmla="*/ 88862 h 440259"/>
              <a:gd name="T41" fmla="*/ 88862 h 440259"/>
              <a:gd name="T42" fmla="*/ 278945 h 440259"/>
              <a:gd name="T43" fmla="*/ 278945 h 440259"/>
              <a:gd name="T44" fmla="*/ 278945 h 440259"/>
              <a:gd name="T45" fmla="*/ 278945 h 440259"/>
              <a:gd name="T46" fmla="*/ 278945 h 440259"/>
              <a:gd name="T47" fmla="*/ 278945 h 440259"/>
              <a:gd name="T48" fmla="*/ 88862 h 440259"/>
              <a:gd name="T49" fmla="*/ 88862 h 440259"/>
              <a:gd name="T50" fmla="*/ 278945 h 440259"/>
              <a:gd name="T51" fmla="*/ 278945 h 440259"/>
              <a:gd name="T52" fmla="*/ 278945 h 440259"/>
              <a:gd name="T53" fmla="*/ 278945 h 440259"/>
              <a:gd name="T54" fmla="*/ 278945 h 440259"/>
              <a:gd name="T55" fmla="*/ 278945 h 440259"/>
              <a:gd name="T56" fmla="*/ 278945 h 440259"/>
              <a:gd name="T57" fmla="*/ 278945 h 440259"/>
              <a:gd name="T58" fmla="*/ 278945 h 440259"/>
              <a:gd name="T59" fmla="*/ 278945 h 440259"/>
              <a:gd name="T60" fmla="*/ 278945 h 440259"/>
              <a:gd name="T61" fmla="*/ 278945 h 440259"/>
              <a:gd name="T62" fmla="*/ 278945 h 440259"/>
              <a:gd name="T63" fmla="*/ 278945 h 440259"/>
              <a:gd name="T64" fmla="*/ 278945 h 440259"/>
              <a:gd name="T65" fmla="*/ 278945 h 440259"/>
              <a:gd name="T66" fmla="*/ 278945 h 440259"/>
              <a:gd name="T67" fmla="*/ 278945 h 440259"/>
              <a:gd name="T68" fmla="*/ 278945 h 440259"/>
              <a:gd name="T69" fmla="*/ 278945 h 440259"/>
              <a:gd name="T70" fmla="*/ 88862 h 440259"/>
              <a:gd name="T71" fmla="*/ 88862 h 440259"/>
              <a:gd name="T72" fmla="*/ 278945 h 440259"/>
              <a:gd name="T73" fmla="*/ 278945 h 440259"/>
              <a:gd name="T74" fmla="*/ 278945 h 440259"/>
              <a:gd name="T75" fmla="*/ 278945 h 440259"/>
              <a:gd name="T76" fmla="*/ 278945 h 440259"/>
              <a:gd name="T77" fmla="*/ 278945 h 440259"/>
              <a:gd name="T78" fmla="*/ 278945 h 440259"/>
              <a:gd name="T79" fmla="*/ 278945 h 440259"/>
              <a:gd name="T80" fmla="*/ 278945 h 440259"/>
              <a:gd name="T81" fmla="*/ 278945 h 440259"/>
              <a:gd name="T82" fmla="*/ 278945 h 440259"/>
              <a:gd name="T83" fmla="*/ 278945 h 440259"/>
              <a:gd name="T84" fmla="*/ 278945 h 440259"/>
              <a:gd name="T85" fmla="*/ 278945 h 440259"/>
              <a:gd name="T86" fmla="*/ 278945 h 440259"/>
              <a:gd name="T87" fmla="*/ 278945 h 440259"/>
              <a:gd name="T88" fmla="*/ 88862 h 440259"/>
              <a:gd name="T89" fmla="*/ 88862 h 440259"/>
              <a:gd name="T90" fmla="*/ 278945 h 440259"/>
              <a:gd name="T91" fmla="*/ 278945 h 440259"/>
              <a:gd name="T92" fmla="*/ 278945 h 440259"/>
              <a:gd name="T93" fmla="*/ 278945 h 440259"/>
              <a:gd name="T94" fmla="*/ 278945 h 440259"/>
              <a:gd name="T95" fmla="*/ 278945 h 440259"/>
              <a:gd name="T96" fmla="*/ 88862 h 440259"/>
              <a:gd name="T97" fmla="*/ 88862 h 440259"/>
              <a:gd name="T98" fmla="*/ 278945 h 440259"/>
              <a:gd name="T99" fmla="*/ 278945 h 440259"/>
              <a:gd name="T100" fmla="*/ 278945 h 440259"/>
              <a:gd name="T101" fmla="*/ 278945 h 440259"/>
              <a:gd name="T102" fmla="*/ 278945 h 440259"/>
              <a:gd name="T103" fmla="*/ 278945 h 440259"/>
              <a:gd name="T104" fmla="*/ 278945 h 440259"/>
              <a:gd name="T105" fmla="*/ 278945 h 440259"/>
              <a:gd name="T106" fmla="*/ 278945 h 440259"/>
              <a:gd name="T107" fmla="*/ 278945 h 440259"/>
              <a:gd name="T108" fmla="*/ 278945 h 440259"/>
              <a:gd name="T109" fmla="*/ 278945 h 440259"/>
              <a:gd name="T110" fmla="*/ 278945 h 440259"/>
              <a:gd name="T111" fmla="*/ 278945 h 440259"/>
              <a:gd name="T112" fmla="*/ 278945 h 440259"/>
              <a:gd name="T113" fmla="*/ 278945 h 440259"/>
              <a:gd name="T114" fmla="*/ 278945 h 440259"/>
              <a:gd name="T115" fmla="*/ 278945 h 440259"/>
              <a:gd name="T116" fmla="*/ 278945 h 440259"/>
              <a:gd name="T117" fmla="*/ 278945 h 440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336">
                <a:moveTo>
                  <a:pt x="387" y="133"/>
                </a:moveTo>
                <a:lnTo>
                  <a:pt x="387" y="108"/>
                </a:lnTo>
                <a:lnTo>
                  <a:pt x="386" y="102"/>
                </a:lnTo>
                <a:cubicBezTo>
                  <a:pt x="385" y="101"/>
                  <a:pt x="377" y="87"/>
                  <a:pt x="361" y="72"/>
                </a:cubicBezTo>
                <a:cubicBezTo>
                  <a:pt x="348" y="61"/>
                  <a:pt x="331" y="50"/>
                  <a:pt x="308" y="45"/>
                </a:cubicBezTo>
                <a:lnTo>
                  <a:pt x="308" y="0"/>
                </a:lnTo>
                <a:cubicBezTo>
                  <a:pt x="210" y="7"/>
                  <a:pt x="200" y="84"/>
                  <a:pt x="200" y="84"/>
                </a:cubicBezTo>
                <a:lnTo>
                  <a:pt x="200" y="85"/>
                </a:lnTo>
                <a:cubicBezTo>
                  <a:pt x="200" y="85"/>
                  <a:pt x="200" y="85"/>
                  <a:pt x="200" y="85"/>
                </a:cubicBezTo>
                <a:cubicBezTo>
                  <a:pt x="196" y="81"/>
                  <a:pt x="192" y="77"/>
                  <a:pt x="187" y="72"/>
                </a:cubicBezTo>
                <a:cubicBezTo>
                  <a:pt x="171" y="57"/>
                  <a:pt x="145" y="42"/>
                  <a:pt x="112" y="42"/>
                </a:cubicBezTo>
                <a:cubicBezTo>
                  <a:pt x="79" y="42"/>
                  <a:pt x="54" y="58"/>
                  <a:pt x="38" y="72"/>
                </a:cubicBezTo>
                <a:cubicBezTo>
                  <a:pt x="22" y="87"/>
                  <a:pt x="14" y="101"/>
                  <a:pt x="14" y="102"/>
                </a:cubicBezTo>
                <a:lnTo>
                  <a:pt x="12" y="108"/>
                </a:lnTo>
                <a:lnTo>
                  <a:pt x="12" y="133"/>
                </a:lnTo>
                <a:lnTo>
                  <a:pt x="0" y="133"/>
                </a:lnTo>
                <a:lnTo>
                  <a:pt x="0" y="336"/>
                </a:lnTo>
                <a:lnTo>
                  <a:pt x="404" y="336"/>
                </a:lnTo>
                <a:lnTo>
                  <a:pt x="404" y="133"/>
                </a:lnTo>
                <a:lnTo>
                  <a:pt x="387" y="133"/>
                </a:lnTo>
                <a:close/>
                <a:moveTo>
                  <a:pt x="72" y="295"/>
                </a:moveTo>
                <a:cubicBezTo>
                  <a:pt x="83" y="289"/>
                  <a:pt x="96" y="284"/>
                  <a:pt x="112" y="284"/>
                </a:cubicBezTo>
                <a:cubicBezTo>
                  <a:pt x="128" y="284"/>
                  <a:pt x="141" y="289"/>
                  <a:pt x="152" y="295"/>
                </a:cubicBezTo>
                <a:lnTo>
                  <a:pt x="72" y="295"/>
                </a:lnTo>
                <a:close/>
                <a:moveTo>
                  <a:pt x="186" y="286"/>
                </a:moveTo>
                <a:cubicBezTo>
                  <a:pt x="170" y="271"/>
                  <a:pt x="145" y="257"/>
                  <a:pt x="112" y="257"/>
                </a:cubicBezTo>
                <a:lnTo>
                  <a:pt x="112" y="257"/>
                </a:lnTo>
                <a:cubicBezTo>
                  <a:pt x="80" y="257"/>
                  <a:pt x="56" y="271"/>
                  <a:pt x="40" y="285"/>
                </a:cubicBezTo>
                <a:lnTo>
                  <a:pt x="40" y="112"/>
                </a:lnTo>
                <a:cubicBezTo>
                  <a:pt x="42" y="108"/>
                  <a:pt x="49" y="99"/>
                  <a:pt x="58" y="91"/>
                </a:cubicBezTo>
                <a:cubicBezTo>
                  <a:pt x="71" y="80"/>
                  <a:pt x="88" y="70"/>
                  <a:pt x="112" y="70"/>
                </a:cubicBezTo>
                <a:cubicBezTo>
                  <a:pt x="137" y="70"/>
                  <a:pt x="155" y="81"/>
                  <a:pt x="169" y="93"/>
                </a:cubicBezTo>
                <a:cubicBezTo>
                  <a:pt x="175" y="98"/>
                  <a:pt x="180" y="104"/>
                  <a:pt x="183" y="109"/>
                </a:cubicBezTo>
                <a:cubicBezTo>
                  <a:pt x="185" y="110"/>
                  <a:pt x="185" y="111"/>
                  <a:pt x="186" y="112"/>
                </a:cubicBezTo>
                <a:lnTo>
                  <a:pt x="186" y="286"/>
                </a:lnTo>
                <a:close/>
                <a:moveTo>
                  <a:pt x="286" y="24"/>
                </a:moveTo>
                <a:lnTo>
                  <a:pt x="286" y="42"/>
                </a:lnTo>
                <a:lnTo>
                  <a:pt x="286" y="70"/>
                </a:lnTo>
                <a:lnTo>
                  <a:pt x="286" y="229"/>
                </a:lnTo>
                <a:cubicBezTo>
                  <a:pt x="286" y="229"/>
                  <a:pt x="249" y="222"/>
                  <a:pt x="214" y="254"/>
                </a:cubicBezTo>
                <a:lnTo>
                  <a:pt x="214" y="112"/>
                </a:lnTo>
                <a:lnTo>
                  <a:pt x="214" y="112"/>
                </a:lnTo>
                <a:lnTo>
                  <a:pt x="214" y="96"/>
                </a:lnTo>
                <a:cubicBezTo>
                  <a:pt x="214" y="96"/>
                  <a:pt x="227" y="36"/>
                  <a:pt x="286" y="24"/>
                </a:cubicBezTo>
                <a:close/>
                <a:moveTo>
                  <a:pt x="246" y="295"/>
                </a:moveTo>
                <a:cubicBezTo>
                  <a:pt x="257" y="289"/>
                  <a:pt x="270" y="284"/>
                  <a:pt x="286" y="284"/>
                </a:cubicBezTo>
                <a:cubicBezTo>
                  <a:pt x="302" y="284"/>
                  <a:pt x="315" y="289"/>
                  <a:pt x="326" y="295"/>
                </a:cubicBezTo>
                <a:lnTo>
                  <a:pt x="246" y="295"/>
                </a:lnTo>
                <a:close/>
                <a:moveTo>
                  <a:pt x="360" y="286"/>
                </a:moveTo>
                <a:cubicBezTo>
                  <a:pt x="344" y="271"/>
                  <a:pt x="319" y="257"/>
                  <a:pt x="286" y="257"/>
                </a:cubicBezTo>
                <a:cubicBezTo>
                  <a:pt x="254" y="257"/>
                  <a:pt x="230" y="271"/>
                  <a:pt x="214" y="285"/>
                </a:cubicBezTo>
                <a:lnTo>
                  <a:pt x="214" y="284"/>
                </a:lnTo>
                <a:cubicBezTo>
                  <a:pt x="244" y="242"/>
                  <a:pt x="308" y="253"/>
                  <a:pt x="308" y="253"/>
                </a:cubicBezTo>
                <a:lnTo>
                  <a:pt x="308" y="73"/>
                </a:lnTo>
                <a:cubicBezTo>
                  <a:pt x="322" y="77"/>
                  <a:pt x="334" y="85"/>
                  <a:pt x="343" y="92"/>
                </a:cubicBezTo>
                <a:cubicBezTo>
                  <a:pt x="349" y="98"/>
                  <a:pt x="354" y="104"/>
                  <a:pt x="357" y="109"/>
                </a:cubicBezTo>
                <a:cubicBezTo>
                  <a:pt x="358" y="110"/>
                  <a:pt x="359" y="111"/>
                  <a:pt x="360" y="112"/>
                </a:cubicBezTo>
                <a:lnTo>
                  <a:pt x="360" y="286"/>
                </a:lnTo>
                <a:lnTo>
                  <a:pt x="360" y="286"/>
                </a:lnTo>
                <a:close/>
              </a:path>
            </a:pathLst>
          </a:custGeom>
          <a:solidFill>
            <a:srgbClr val="F199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47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E20A4CA-ED3A-4615-B59E-6C46FD1E6363}"/>
              </a:ext>
            </a:extLst>
          </p:cNvPr>
          <p:cNvCxnSpPr>
            <a:cxnSpLocks/>
          </p:cNvCxnSpPr>
          <p:nvPr/>
        </p:nvCxnSpPr>
        <p:spPr>
          <a:xfrm>
            <a:off x="0" y="6457943"/>
            <a:ext cx="12192000" cy="0"/>
          </a:xfrm>
          <a:prstGeom prst="line">
            <a:avLst/>
          </a:prstGeom>
          <a:ln w="66675">
            <a:solidFill>
              <a:srgbClr val="F29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F0854DD6-35D6-43AC-94FE-A7B6E7D1525A}"/>
              </a:ext>
            </a:extLst>
          </p:cNvPr>
          <p:cNvSpPr/>
          <p:nvPr/>
        </p:nvSpPr>
        <p:spPr>
          <a:xfrm>
            <a:off x="0" y="-36192"/>
            <a:ext cx="12192000" cy="5628586"/>
          </a:xfrm>
          <a:prstGeom prst="rect">
            <a:avLst/>
          </a:prstGeom>
          <a:solidFill>
            <a:srgbClr val="F298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D83B6D7-2B32-4B37-9AA1-346B6A2D9A93}"/>
              </a:ext>
            </a:extLst>
          </p:cNvPr>
          <p:cNvCxnSpPr>
            <a:cxnSpLocks/>
          </p:cNvCxnSpPr>
          <p:nvPr/>
        </p:nvCxnSpPr>
        <p:spPr>
          <a:xfrm>
            <a:off x="0" y="6741368"/>
            <a:ext cx="12192000" cy="0"/>
          </a:xfrm>
          <a:prstGeom prst="line">
            <a:avLst/>
          </a:prstGeom>
          <a:ln w="66675">
            <a:solidFill>
              <a:srgbClr val="F29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5E4E91E-9AD3-4FC0-9AA2-8E8CB7989F0B}"/>
              </a:ext>
            </a:extLst>
          </p:cNvPr>
          <p:cNvCxnSpPr>
            <a:cxnSpLocks/>
          </p:cNvCxnSpPr>
          <p:nvPr/>
        </p:nvCxnSpPr>
        <p:spPr>
          <a:xfrm>
            <a:off x="0" y="6174518"/>
            <a:ext cx="12192000" cy="0"/>
          </a:xfrm>
          <a:prstGeom prst="line">
            <a:avLst/>
          </a:prstGeom>
          <a:ln w="66675">
            <a:solidFill>
              <a:srgbClr val="F29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0C07E38-3BCE-4824-AD13-0BEC6799FCCF}"/>
              </a:ext>
            </a:extLst>
          </p:cNvPr>
          <p:cNvCxnSpPr>
            <a:cxnSpLocks/>
          </p:cNvCxnSpPr>
          <p:nvPr/>
        </p:nvCxnSpPr>
        <p:spPr>
          <a:xfrm>
            <a:off x="0" y="5891093"/>
            <a:ext cx="12192000" cy="0"/>
          </a:xfrm>
          <a:prstGeom prst="line">
            <a:avLst/>
          </a:prstGeom>
          <a:ln w="66675">
            <a:solidFill>
              <a:srgbClr val="F29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 descr="图片包含 游戏机&#10;&#10;描述已自动生成">
            <a:extLst>
              <a:ext uri="{FF2B5EF4-FFF2-40B4-BE49-F238E27FC236}">
                <a16:creationId xmlns:a16="http://schemas.microsoft.com/office/drawing/2014/main" id="{5CE14DBA-877D-4A0D-BEF9-84D062CC2A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4248" y="-15977"/>
            <a:ext cx="1241778" cy="3684349"/>
          </a:xfrm>
          <a:prstGeom prst="rect">
            <a:avLst/>
          </a:prstGeom>
        </p:spPr>
      </p:pic>
      <p:pic>
        <p:nvPicPr>
          <p:cNvPr id="5" name="图片 4" descr="乐高玩具&#10;&#10;低可信度描述已自动生成">
            <a:extLst>
              <a:ext uri="{FF2B5EF4-FFF2-40B4-BE49-F238E27FC236}">
                <a16:creationId xmlns:a16="http://schemas.microsoft.com/office/drawing/2014/main" id="{46D642E3-2E81-4160-AAA1-E21ED5D018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192" y="3559870"/>
            <a:ext cx="4810764" cy="3241174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E7D5EB10-A3E5-4387-8040-27984BF399E5}"/>
              </a:ext>
            </a:extLst>
          </p:cNvPr>
          <p:cNvGrpSpPr/>
          <p:nvPr/>
        </p:nvGrpSpPr>
        <p:grpSpPr>
          <a:xfrm>
            <a:off x="2099555" y="986920"/>
            <a:ext cx="7992888" cy="4182101"/>
            <a:chOff x="575555" y="986919"/>
            <a:chExt cx="7992888" cy="4182101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A98A3B2-149E-4B6A-B14D-5AAD9EBFCD82}"/>
                </a:ext>
              </a:extLst>
            </p:cNvPr>
            <p:cNvSpPr txBox="1"/>
            <p:nvPr/>
          </p:nvSpPr>
          <p:spPr>
            <a:xfrm>
              <a:off x="575555" y="986919"/>
              <a:ext cx="7992888" cy="1298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60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数据结构教程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EC15FDB-DB76-48BC-B60A-5721EB64E6C8}"/>
                </a:ext>
              </a:extLst>
            </p:cNvPr>
            <p:cNvSpPr txBox="1"/>
            <p:nvPr/>
          </p:nvSpPr>
          <p:spPr>
            <a:xfrm>
              <a:off x="4925030" y="2480519"/>
              <a:ext cx="3379829" cy="392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第</a:t>
              </a:r>
              <a:r>
                <a:rPr lang="en-US" altLang="zh-CN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6</a:t>
              </a:r>
              <a:r>
                <a:rPr lang="zh-CN" altLang="en-US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版</a:t>
              </a:r>
              <a:r>
                <a:rPr lang="en-US" altLang="zh-CN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  <a:sym typeface="Wingdings 2" panose="05020102010507070707" pitchFamily="18" charset="2"/>
                </a:rPr>
                <a:t></a:t>
              </a:r>
              <a:r>
                <a:rPr lang="zh-CN" altLang="en-US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微课视频</a:t>
              </a:r>
              <a:r>
                <a:rPr lang="en-US" altLang="zh-CN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  <a:sym typeface="Wingdings 2" panose="05020102010507070707" pitchFamily="18" charset="2"/>
                </a:rPr>
                <a:t></a:t>
              </a:r>
              <a:r>
                <a:rPr lang="zh-CN" altLang="en-US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题库版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2C96F2C-8C60-4220-B67C-C88D06EA09A3}"/>
                </a:ext>
              </a:extLst>
            </p:cNvPr>
            <p:cNvSpPr txBox="1"/>
            <p:nvPr/>
          </p:nvSpPr>
          <p:spPr>
            <a:xfrm>
              <a:off x="7020272" y="3102600"/>
              <a:ext cx="1241779" cy="280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500"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李春葆  主编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F2EA3A3-6097-4A72-88FB-1C4E189A49D0}"/>
                </a:ext>
              </a:extLst>
            </p:cNvPr>
            <p:cNvSpPr txBox="1"/>
            <p:nvPr/>
          </p:nvSpPr>
          <p:spPr>
            <a:xfrm>
              <a:off x="2175708" y="4323019"/>
              <a:ext cx="4810764" cy="846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第</a:t>
              </a:r>
              <a:r>
                <a:rPr lang="en-US" altLang="zh-CN" sz="600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2</a:t>
              </a:r>
              <a:r>
                <a:rPr lang="zh-CN" altLang="en-US" sz="600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章  线性表</a:t>
              </a:r>
            </a:p>
          </p:txBody>
        </p:sp>
        <p:sp>
          <p:nvSpPr>
            <p:cNvPr id="3" name="圆: 空心 2">
              <a:extLst>
                <a:ext uri="{FF2B5EF4-FFF2-40B4-BE49-F238E27FC236}">
                  <a16:creationId xmlns:a16="http://schemas.microsoft.com/office/drawing/2014/main" id="{84334E00-098C-4CD3-BEC9-545F8671567F}"/>
                </a:ext>
              </a:extLst>
            </p:cNvPr>
            <p:cNvSpPr/>
            <p:nvPr/>
          </p:nvSpPr>
          <p:spPr>
            <a:xfrm>
              <a:off x="6825308" y="3118424"/>
              <a:ext cx="194964" cy="194964"/>
            </a:xfrm>
            <a:prstGeom prst="donu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8B6BD611-19BC-4DD2-BBD3-156746E37A77}"/>
              </a:ext>
            </a:extLst>
          </p:cNvPr>
          <p:cNvGrpSpPr/>
          <p:nvPr/>
        </p:nvGrpSpPr>
        <p:grpSpPr>
          <a:xfrm>
            <a:off x="-240704" y="5592394"/>
            <a:ext cx="1889956" cy="1256377"/>
            <a:chOff x="-235082" y="5592394"/>
            <a:chExt cx="1889956" cy="125637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C55F5AC-FC50-4DF5-B799-6ED5FEA9F221}"/>
                </a:ext>
              </a:extLst>
            </p:cNvPr>
            <p:cNvSpPr/>
            <p:nvPr/>
          </p:nvSpPr>
          <p:spPr>
            <a:xfrm>
              <a:off x="245" y="5592394"/>
              <a:ext cx="1489055" cy="12542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332BA342-A11C-46B0-B1E8-16492C55D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1764" y="5640408"/>
              <a:ext cx="1187624" cy="1068220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07351D0-63BD-41F6-A03D-BAB674BE1F84}"/>
                </a:ext>
              </a:extLst>
            </p:cNvPr>
            <p:cNvSpPr txBox="1"/>
            <p:nvPr/>
          </p:nvSpPr>
          <p:spPr>
            <a:xfrm>
              <a:off x="-235082" y="6627172"/>
              <a:ext cx="1889956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定价：</a:t>
              </a:r>
              <a:r>
                <a:rPr lang="en-US" altLang="zh-CN" sz="105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65.00</a:t>
              </a:r>
              <a:r>
                <a:rPr lang="zh-CN" altLang="en-US" sz="105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7740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图片 49" descr="乐高玩具&#10;&#10;低可信度描述已自动生成">
            <a:extLst>
              <a:ext uri="{FF2B5EF4-FFF2-40B4-BE49-F238E27FC236}">
                <a16:creationId xmlns:a16="http://schemas.microsoft.com/office/drawing/2014/main" id="{12E34157-A002-4630-9F6F-F844C53015E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68650">
            <a:off x="8306354" y="1644169"/>
            <a:ext cx="6670572" cy="44941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95604" y="1429336"/>
            <a:ext cx="2357454" cy="387798"/>
          </a:xfrm>
          <a:prstGeom prst="rect">
            <a:avLst/>
          </a:prstGeom>
          <a:gradFill>
            <a:gsLst>
              <a:gs pos="0">
                <a:srgbClr val="CE3B37">
                  <a:alpha val="50000"/>
                </a:srgbClr>
              </a:gs>
              <a:gs pos="100000">
                <a:srgbClr val="CE3B37">
                  <a:alpha val="70000"/>
                </a:srgbClr>
              </a:gs>
            </a:gsLst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>
                <a:latin typeface="Consolas" pitchFamily="49" charset="0"/>
                <a:ea typeface="楷体" pitchFamily="49" charset="-122"/>
                <a:cs typeface="Consolas" pitchFamily="49" charset="0"/>
              </a:rPr>
              <a:t>线性表的概念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38414" y="2248191"/>
            <a:ext cx="3000396" cy="387798"/>
          </a:xfrm>
          <a:prstGeom prst="rect">
            <a:avLst/>
          </a:prstGeom>
          <a:gradFill>
            <a:gsLst>
              <a:gs pos="0">
                <a:srgbClr val="CE3B37">
                  <a:alpha val="50000"/>
                </a:srgbClr>
              </a:gs>
              <a:gs pos="100000">
                <a:srgbClr val="CE3B37">
                  <a:alpha val="70000"/>
                </a:srgbClr>
              </a:gs>
            </a:gsLst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>
                <a:latin typeface="Consolas" pitchFamily="49" charset="0"/>
                <a:ea typeface="楷体" pitchFamily="49" charset="-122"/>
                <a:cs typeface="Consolas" pitchFamily="49" charset="0"/>
              </a:rPr>
              <a:t>线性表的存储结构</a:t>
            </a:r>
          </a:p>
        </p:txBody>
      </p:sp>
      <p:sp>
        <p:nvSpPr>
          <p:cNvPr id="11" name="下箭头 10"/>
          <p:cNvSpPr/>
          <p:nvPr/>
        </p:nvSpPr>
        <p:spPr>
          <a:xfrm>
            <a:off x="4095735" y="1847296"/>
            <a:ext cx="335257" cy="338553"/>
          </a:xfrm>
          <a:prstGeom prst="downArrow">
            <a:avLst/>
          </a:prstGeom>
          <a:gradFill>
            <a:gsLst>
              <a:gs pos="0">
                <a:srgbClr val="CE3B37"/>
              </a:gs>
              <a:gs pos="100000">
                <a:srgbClr val="FFE985"/>
              </a:gs>
            </a:gsLst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881686" y="824734"/>
            <a:ext cx="4605376" cy="1737455"/>
            <a:chOff x="4357686" y="344617"/>
            <a:chExt cx="4605376" cy="1737455"/>
          </a:xfrm>
        </p:grpSpPr>
        <p:sp>
          <p:nvSpPr>
            <p:cNvPr id="6" name="TextBox 5"/>
            <p:cNvSpPr txBox="1"/>
            <p:nvPr/>
          </p:nvSpPr>
          <p:spPr>
            <a:xfrm>
              <a:off x="5816989" y="344617"/>
              <a:ext cx="1624112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逻辑特性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357686" y="1112576"/>
              <a:ext cx="4605376" cy="969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800"/>
                </a:lnSpc>
              </a:pPr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线性表</a:t>
              </a:r>
              <a:r>
                <a:rPr lang="en-US" altLang="zh-CN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ADT=</a:t>
              </a:r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逻辑结构</a:t>
              </a:r>
              <a:r>
                <a:rPr lang="en-US" altLang="zh-CN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+</a:t>
              </a:r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基本运算</a:t>
              </a:r>
              <a:endPara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endParaRPr>
            </a:p>
            <a:p>
              <a:pPr algn="l">
                <a:lnSpc>
                  <a:spcPts val="1800"/>
                </a:lnSpc>
              </a:pPr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                                         （运算描述）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 rot="5400000">
              <a:off x="6352393" y="859671"/>
              <a:ext cx="214314" cy="1588"/>
            </a:xfrm>
            <a:prstGeom prst="line">
              <a:avLst/>
            </a:prstGeom>
            <a:ln w="28575">
              <a:solidFill>
                <a:srgbClr val="F3980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2595538" y="2853447"/>
            <a:ext cx="3000396" cy="2925814"/>
            <a:chOff x="1071538" y="2534058"/>
            <a:chExt cx="3000396" cy="2925814"/>
          </a:xfrm>
        </p:grpSpPr>
        <p:sp>
          <p:nvSpPr>
            <p:cNvPr id="26" name="下箭头 25"/>
            <p:cNvSpPr/>
            <p:nvPr/>
          </p:nvSpPr>
          <p:spPr>
            <a:xfrm>
              <a:off x="2571735" y="2534058"/>
              <a:ext cx="355601" cy="2448000"/>
            </a:xfrm>
            <a:prstGeom prst="downArrow">
              <a:avLst/>
            </a:prstGeom>
            <a:gradFill>
              <a:gsLst>
                <a:gs pos="0">
                  <a:srgbClr val="CE3B37"/>
                </a:gs>
                <a:gs pos="100000">
                  <a:srgbClr val="FFE985"/>
                </a:gs>
              </a:gsLst>
            </a:gra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71538" y="5072074"/>
              <a:ext cx="3000396" cy="387798"/>
            </a:xfrm>
            <a:prstGeom prst="rect">
              <a:avLst/>
            </a:prstGeom>
            <a:gradFill>
              <a:gsLst>
                <a:gs pos="0">
                  <a:srgbClr val="CE3B37">
                    <a:alpha val="50000"/>
                  </a:srgbClr>
                </a:gs>
                <a:gs pos="100000">
                  <a:srgbClr val="CE3B37">
                    <a:alpha val="70000"/>
                  </a:srgbClr>
                </a:gs>
              </a:gsLst>
            </a:gra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>
                  <a:latin typeface="Consolas" pitchFamily="49" charset="0"/>
                  <a:ea typeface="楷体" pitchFamily="49" charset="-122"/>
                  <a:cs typeface="Consolas" pitchFamily="49" charset="0"/>
                </a:rPr>
                <a:t>线性表的应用</a:t>
              </a: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452662" y="5854701"/>
            <a:ext cx="3429024" cy="748780"/>
            <a:chOff x="928662" y="5535311"/>
            <a:chExt cx="3429024" cy="748780"/>
          </a:xfrm>
        </p:grpSpPr>
        <p:sp>
          <p:nvSpPr>
            <p:cNvPr id="28" name="TextBox 27"/>
            <p:cNvSpPr txBox="1"/>
            <p:nvPr/>
          </p:nvSpPr>
          <p:spPr>
            <a:xfrm>
              <a:off x="928662" y="5896293"/>
              <a:ext cx="3429024" cy="387798"/>
            </a:xfrm>
            <a:prstGeom prst="rect">
              <a:avLst/>
            </a:prstGeom>
            <a:gradFill>
              <a:gsLst>
                <a:gs pos="0">
                  <a:srgbClr val="CE3B37">
                    <a:alpha val="50000"/>
                  </a:srgbClr>
                </a:gs>
                <a:gs pos="100000">
                  <a:srgbClr val="CE3B37">
                    <a:alpha val="70000"/>
                  </a:srgbClr>
                </a:gs>
              </a:gsLst>
            </a:gra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>
                  <a:latin typeface="Consolas" pitchFamily="49" charset="0"/>
                  <a:ea typeface="楷体" pitchFamily="49" charset="-122"/>
                  <a:cs typeface="Consolas" pitchFamily="49" charset="0"/>
                </a:rPr>
                <a:t>特殊的线性表</a:t>
              </a:r>
              <a:r>
                <a:rPr lang="en-US" altLang="zh-CN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—</a:t>
              </a:r>
              <a:r>
                <a:rPr lang="zh-CN" altLang="en-US">
                  <a:latin typeface="Consolas" pitchFamily="49" charset="0"/>
                  <a:ea typeface="楷体" pitchFamily="49" charset="-122"/>
                  <a:cs typeface="Consolas" pitchFamily="49" charset="0"/>
                </a:rPr>
                <a:t>有序表</a:t>
              </a:r>
            </a:p>
          </p:txBody>
        </p:sp>
        <p:sp>
          <p:nvSpPr>
            <p:cNvPr id="29" name="下箭头 28"/>
            <p:cNvSpPr/>
            <p:nvPr/>
          </p:nvSpPr>
          <p:spPr>
            <a:xfrm>
              <a:off x="2592077" y="5535311"/>
              <a:ext cx="314916" cy="300803"/>
            </a:xfrm>
            <a:prstGeom prst="downArrow">
              <a:avLst/>
            </a:prstGeom>
            <a:gradFill>
              <a:gsLst>
                <a:gs pos="0">
                  <a:srgbClr val="CE3B37"/>
                </a:gs>
                <a:gs pos="100000">
                  <a:srgbClr val="FFE985"/>
                </a:gs>
              </a:gsLst>
            </a:gra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876549" y="2748258"/>
            <a:ext cx="2106472" cy="2160140"/>
            <a:chOff x="352549" y="2428868"/>
            <a:chExt cx="2106472" cy="2160140"/>
          </a:xfrm>
        </p:grpSpPr>
        <p:sp>
          <p:nvSpPr>
            <p:cNvPr id="9" name="TextBox 8"/>
            <p:cNvSpPr txBox="1"/>
            <p:nvPr/>
          </p:nvSpPr>
          <p:spPr>
            <a:xfrm>
              <a:off x="428596" y="2786058"/>
              <a:ext cx="1928826" cy="683264"/>
            </a:xfrm>
            <a:prstGeom prst="rect">
              <a:avLst/>
            </a:prstGeom>
            <a:gradFill flip="none" rotWithShape="1">
              <a:gsLst>
                <a:gs pos="0">
                  <a:srgbClr val="CE3B37"/>
                </a:gs>
                <a:gs pos="95000">
                  <a:srgbClr val="FFE985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顺序存储结构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2549" y="3905744"/>
              <a:ext cx="2106472" cy="683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顺序表中基本运算的实现</a:t>
              </a:r>
            </a:p>
          </p:txBody>
        </p:sp>
        <p:cxnSp>
          <p:nvCxnSpPr>
            <p:cNvPr id="22" name="直接箭头连接符 21"/>
            <p:cNvCxnSpPr>
              <a:cxnSpLocks/>
              <a:stCxn id="10" idx="0"/>
              <a:endCxn id="9" idx="2"/>
            </p:cNvCxnSpPr>
            <p:nvPr/>
          </p:nvCxnSpPr>
          <p:spPr>
            <a:xfrm flipH="1" flipV="1">
              <a:off x="1393009" y="3469322"/>
              <a:ext cx="12776" cy="436422"/>
            </a:xfrm>
            <a:prstGeom prst="straightConnector1">
              <a:avLst/>
            </a:prstGeom>
            <a:ln w="28575">
              <a:solidFill>
                <a:srgbClr val="F3980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rot="10800000" flipV="1">
              <a:off x="1571604" y="2428868"/>
              <a:ext cx="428628" cy="357190"/>
            </a:xfrm>
            <a:prstGeom prst="straightConnector1">
              <a:avLst/>
            </a:prstGeom>
            <a:ln w="28575">
              <a:solidFill>
                <a:srgbClr val="CE3B37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5381620" y="2748257"/>
            <a:ext cx="3429024" cy="744988"/>
            <a:chOff x="3857620" y="2428868"/>
            <a:chExt cx="3429024" cy="744988"/>
          </a:xfrm>
        </p:grpSpPr>
        <p:sp>
          <p:nvSpPr>
            <p:cNvPr id="12" name="TextBox 11"/>
            <p:cNvSpPr txBox="1"/>
            <p:nvPr/>
          </p:nvSpPr>
          <p:spPr>
            <a:xfrm>
              <a:off x="5072066" y="2786058"/>
              <a:ext cx="2214578" cy="387798"/>
            </a:xfrm>
            <a:prstGeom prst="rect">
              <a:avLst/>
            </a:prstGeom>
            <a:gradFill flip="none" rotWithShape="1">
              <a:gsLst>
                <a:gs pos="0">
                  <a:srgbClr val="CE3B37"/>
                </a:gs>
                <a:gs pos="95000">
                  <a:srgbClr val="FFE985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defRPr>
              </a:lvl1pPr>
            </a:lstStyle>
            <a:p>
              <a:r>
                <a:rPr lang="zh-CN" altLang="en-US" sz="2400"/>
                <a:t>链式存储结构</a:t>
              </a:r>
            </a:p>
          </p:txBody>
        </p:sp>
        <p:cxnSp>
          <p:nvCxnSpPr>
            <p:cNvPr id="33" name="直接箭头连接符 32"/>
            <p:cNvCxnSpPr/>
            <p:nvPr/>
          </p:nvCxnSpPr>
          <p:spPr>
            <a:xfrm>
              <a:off x="3857620" y="2428868"/>
              <a:ext cx="1214446" cy="357190"/>
            </a:xfrm>
            <a:prstGeom prst="straightConnector1">
              <a:avLst/>
            </a:prstGeom>
            <a:ln w="28575">
              <a:solidFill>
                <a:srgbClr val="CE3B37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4564051" y="3534075"/>
            <a:ext cx="2246329" cy="1853139"/>
            <a:chOff x="3040051" y="3214686"/>
            <a:chExt cx="2246329" cy="1853139"/>
          </a:xfrm>
        </p:grpSpPr>
        <p:sp>
          <p:nvSpPr>
            <p:cNvPr id="13" name="TextBox 12"/>
            <p:cNvSpPr txBox="1"/>
            <p:nvPr/>
          </p:nvSpPr>
          <p:spPr>
            <a:xfrm>
              <a:off x="3428992" y="3571876"/>
              <a:ext cx="1285884" cy="387798"/>
            </a:xfrm>
            <a:prstGeom prst="rect">
              <a:avLst/>
            </a:prstGeom>
            <a:gradFill flip="none" rotWithShape="1">
              <a:gsLst>
                <a:gs pos="24000">
                  <a:srgbClr val="FA772E"/>
                </a:gs>
                <a:gs pos="100000">
                  <a:srgbClr val="DFE1E0"/>
                </a:gs>
              </a:gsLst>
              <a:lin ang="2700000" scaled="1"/>
              <a:tileRect/>
            </a:gra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单链表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40051" y="4384561"/>
              <a:ext cx="2079642" cy="683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单链表中基本运算的实现</a:t>
              </a:r>
            </a:p>
          </p:txBody>
        </p:sp>
        <p:cxnSp>
          <p:nvCxnSpPr>
            <p:cNvPr id="23" name="直接箭头连接符 22"/>
            <p:cNvCxnSpPr/>
            <p:nvPr/>
          </p:nvCxnSpPr>
          <p:spPr>
            <a:xfrm rot="5400000" flipH="1" flipV="1">
              <a:off x="3923531" y="4128327"/>
              <a:ext cx="314270" cy="1588"/>
            </a:xfrm>
            <a:prstGeom prst="straightConnector1">
              <a:avLst/>
            </a:prstGeom>
            <a:ln w="28575">
              <a:solidFill>
                <a:srgbClr val="F3980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 rot="10800000" flipV="1">
              <a:off x="4714876" y="3214686"/>
              <a:ext cx="571504" cy="357190"/>
            </a:xfrm>
            <a:prstGeom prst="straightConnector1">
              <a:avLst/>
            </a:prstGeom>
            <a:ln w="28575">
              <a:solidFill>
                <a:srgbClr val="CE3B37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6534154" y="3534076"/>
            <a:ext cx="2059007" cy="1834314"/>
            <a:chOff x="5010154" y="3214686"/>
            <a:chExt cx="2059007" cy="1834314"/>
          </a:xfrm>
        </p:grpSpPr>
        <p:sp>
          <p:nvSpPr>
            <p:cNvPr id="14" name="TextBox 13"/>
            <p:cNvSpPr txBox="1"/>
            <p:nvPr/>
          </p:nvSpPr>
          <p:spPr>
            <a:xfrm>
              <a:off x="5429256" y="3571876"/>
              <a:ext cx="1285884" cy="387798"/>
            </a:xfrm>
            <a:prstGeom prst="rect">
              <a:avLst/>
            </a:prstGeom>
            <a:gradFill flip="none" rotWithShape="1">
              <a:gsLst>
                <a:gs pos="24000">
                  <a:srgbClr val="FA772E"/>
                </a:gs>
                <a:gs pos="100000">
                  <a:srgbClr val="DFE1E0"/>
                </a:gs>
              </a:gsLst>
              <a:lin ang="2700000" scaled="1"/>
              <a:tileRect/>
            </a:gra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defRPr>
              </a:lvl1pPr>
            </a:lstStyle>
            <a:p>
              <a:r>
                <a:rPr lang="zh-CN" altLang="en-US" sz="2400"/>
                <a:t>双链表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10154" y="4365736"/>
              <a:ext cx="2059007" cy="683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双链表中基本运算的实现</a:t>
              </a:r>
            </a:p>
          </p:txBody>
        </p:sp>
        <p:cxnSp>
          <p:nvCxnSpPr>
            <p:cNvPr id="24" name="直接箭头连接符 23"/>
            <p:cNvCxnSpPr/>
            <p:nvPr/>
          </p:nvCxnSpPr>
          <p:spPr>
            <a:xfrm rot="5400000" flipH="1" flipV="1">
              <a:off x="5914269" y="4110807"/>
              <a:ext cx="314270" cy="1588"/>
            </a:xfrm>
            <a:prstGeom prst="straightConnector1">
              <a:avLst/>
            </a:prstGeom>
            <a:ln w="28575">
              <a:solidFill>
                <a:srgbClr val="F3980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 rot="16200000" flipH="1">
              <a:off x="5893603" y="3393281"/>
              <a:ext cx="357190" cy="0"/>
            </a:xfrm>
            <a:prstGeom prst="straightConnector1">
              <a:avLst/>
            </a:prstGeom>
            <a:ln w="28575">
              <a:solidFill>
                <a:srgbClr val="CE3B37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8596329" y="3534076"/>
            <a:ext cx="2365401" cy="2089079"/>
            <a:chOff x="7072330" y="3214686"/>
            <a:chExt cx="1785950" cy="2089079"/>
          </a:xfrm>
        </p:grpSpPr>
        <p:sp>
          <p:nvSpPr>
            <p:cNvPr id="15" name="TextBox 14"/>
            <p:cNvSpPr txBox="1"/>
            <p:nvPr/>
          </p:nvSpPr>
          <p:spPr>
            <a:xfrm>
              <a:off x="7215206" y="3571876"/>
              <a:ext cx="1285884" cy="388800"/>
            </a:xfrm>
            <a:prstGeom prst="rect">
              <a:avLst/>
            </a:prstGeom>
            <a:gradFill flip="none" rotWithShape="1">
              <a:gsLst>
                <a:gs pos="28000">
                  <a:srgbClr val="FA772E"/>
                </a:gs>
                <a:gs pos="100000">
                  <a:srgbClr val="DFE1E0"/>
                </a:gs>
              </a:gsLst>
              <a:lin ang="2700000" scaled="1"/>
              <a:tileRect/>
            </a:gra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循环链表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72330" y="4325036"/>
              <a:ext cx="1785950" cy="97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循环链表中基本运算的实现</a:t>
              </a:r>
            </a:p>
          </p:txBody>
        </p:sp>
        <p:cxnSp>
          <p:nvCxnSpPr>
            <p:cNvPr id="25" name="直接箭头连接符 24"/>
            <p:cNvCxnSpPr/>
            <p:nvPr/>
          </p:nvCxnSpPr>
          <p:spPr>
            <a:xfrm rot="5400000" flipH="1" flipV="1">
              <a:off x="7771656" y="4098107"/>
              <a:ext cx="314270" cy="1588"/>
            </a:xfrm>
            <a:prstGeom prst="straightConnector1">
              <a:avLst/>
            </a:prstGeom>
            <a:ln w="28575">
              <a:solidFill>
                <a:srgbClr val="F3980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>
              <a:off x="7072330" y="3214686"/>
              <a:ext cx="642942" cy="357190"/>
            </a:xfrm>
            <a:prstGeom prst="straightConnector1">
              <a:avLst/>
            </a:prstGeom>
            <a:ln w="28575">
              <a:solidFill>
                <a:srgbClr val="CE3B37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直接箭头连接符 41"/>
          <p:cNvCxnSpPr/>
          <p:nvPr/>
        </p:nvCxnSpPr>
        <p:spPr>
          <a:xfrm>
            <a:off x="5453058" y="1674773"/>
            <a:ext cx="428628" cy="1914"/>
          </a:xfrm>
          <a:prstGeom prst="straightConnector1">
            <a:avLst/>
          </a:prstGeom>
          <a:ln w="28575">
            <a:solidFill>
              <a:srgbClr val="F3980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3">
            <a:extLst>
              <a:ext uri="{FF2B5EF4-FFF2-40B4-BE49-F238E27FC236}">
                <a16:creationId xmlns:a16="http://schemas.microsoft.com/office/drawing/2014/main" id="{12D86DD2-B1FB-4ECB-BC86-396EF0EACD42}"/>
              </a:ext>
            </a:extLst>
          </p:cNvPr>
          <p:cNvSpPr txBox="1"/>
          <p:nvPr/>
        </p:nvSpPr>
        <p:spPr>
          <a:xfrm>
            <a:off x="1055688" y="126386"/>
            <a:ext cx="4357718" cy="494302"/>
          </a:xfrm>
          <a:prstGeom prst="rect">
            <a:avLst/>
          </a:prstGeom>
          <a:solidFill>
            <a:srgbClr val="F39801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2.1  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线性表的基本概念 </a:t>
            </a:r>
          </a:p>
        </p:txBody>
      </p:sp>
      <p:sp>
        <p:nvSpPr>
          <p:cNvPr id="49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E66015E-FB86-4803-856F-3CC924FD6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937681"/>
            <a:ext cx="4357718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2.1.3 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线性表的知识结构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0942" y="1621390"/>
            <a:ext cx="350046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线性表重要的知识点：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24166" y="2348880"/>
            <a:ext cx="6143668" cy="3155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52000" tIns="216000" rIns="252000" bIns="252000" rtlCol="0">
            <a:spAutoFit/>
          </a:bodyPr>
          <a:lstStyle/>
          <a:p>
            <a:pPr marL="457200" indent="-457200" algn="l">
              <a:lnSpc>
                <a:spcPct val="150000"/>
              </a:lnSpc>
              <a:buClr>
                <a:srgbClr val="F39801"/>
              </a:buClr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线性表两类存储结构的差异。</a:t>
            </a:r>
            <a:endParaRPr lang="en-US" altLang="zh-CN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l">
              <a:lnSpc>
                <a:spcPct val="150000"/>
              </a:lnSpc>
              <a:buClr>
                <a:srgbClr val="F39801"/>
              </a:buClr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每种存储结构中基本运算的实现算法。</a:t>
            </a:r>
            <a:endParaRPr lang="en-US" altLang="zh-CN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l">
              <a:lnSpc>
                <a:spcPct val="150000"/>
              </a:lnSpc>
              <a:buClr>
                <a:srgbClr val="F39801"/>
              </a:buClr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利用线性表求解实际问题。</a:t>
            </a:r>
            <a:endParaRPr lang="en-US" altLang="zh-CN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l">
              <a:lnSpc>
                <a:spcPct val="150000"/>
              </a:lnSpc>
              <a:buClr>
                <a:srgbClr val="F39801"/>
              </a:buClr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利用有序表特性设计高效算法。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F0C882A5-6E23-442B-98B1-D883BA7E26E8}"/>
              </a:ext>
            </a:extLst>
          </p:cNvPr>
          <p:cNvSpPr txBox="1"/>
          <p:nvPr/>
        </p:nvSpPr>
        <p:spPr>
          <a:xfrm>
            <a:off x="1055688" y="126386"/>
            <a:ext cx="4357718" cy="494302"/>
          </a:xfrm>
          <a:prstGeom prst="rect">
            <a:avLst/>
          </a:prstGeom>
          <a:solidFill>
            <a:srgbClr val="F39801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2.1  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线性表的基本概念 </a:t>
            </a:r>
          </a:p>
        </p:txBody>
      </p:sp>
      <p:sp>
        <p:nvSpPr>
          <p:cNvPr id="12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928A8C1-E572-4EFD-ABA4-EA77377C7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937681"/>
            <a:ext cx="4357718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2.1.3 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线性表的知识结构</a:t>
            </a:r>
          </a:p>
        </p:txBody>
      </p:sp>
      <p:pic>
        <p:nvPicPr>
          <p:cNvPr id="13" name="图片 12" descr="乐高玩具&#10;&#10;低可信度描述已自动生成">
            <a:extLst>
              <a:ext uri="{FF2B5EF4-FFF2-40B4-BE49-F238E27FC236}">
                <a16:creationId xmlns:a16="http://schemas.microsoft.com/office/drawing/2014/main" id="{D6165C16-33AD-4DB2-B381-2DF3E6CA3E1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27580">
            <a:off x="8250594" y="2322524"/>
            <a:ext cx="6670572" cy="44941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图示&#10;&#10;描述已自动生成">
            <a:extLst>
              <a:ext uri="{FF2B5EF4-FFF2-40B4-BE49-F238E27FC236}">
                <a16:creationId xmlns:a16="http://schemas.microsoft.com/office/drawing/2014/main" id="{E4474444-EAA6-4DA3-81B1-71AB46250B4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8" y="1241757"/>
            <a:ext cx="7776864" cy="437448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22F3505-3F24-451F-8D23-5A461839BDDA}"/>
              </a:ext>
            </a:extLst>
          </p:cNvPr>
          <p:cNvSpPr txBox="1"/>
          <p:nvPr/>
        </p:nvSpPr>
        <p:spPr>
          <a:xfrm>
            <a:off x="1811524" y="5877273"/>
            <a:ext cx="8424936" cy="318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本课件版权归清华大学出版社所有，仅提供教师教学使用，其他用途一律视为侵权</a:t>
            </a:r>
          </a:p>
        </p:txBody>
      </p:sp>
    </p:spTree>
    <p:extLst>
      <p:ext uri="{BB962C8B-B14F-4D97-AF65-F5344CB8AC3E}">
        <p14:creationId xmlns:p14="http://schemas.microsoft.com/office/powerpoint/2010/main" val="4098317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3">
            <a:extLst>
              <a:ext uri="{FF2B5EF4-FFF2-40B4-BE49-F238E27FC236}">
                <a16:creationId xmlns:a16="http://schemas.microsoft.com/office/drawing/2014/main" id="{0E09F2C4-EE23-4183-832C-A7E0D59CC755}"/>
              </a:ext>
            </a:extLst>
          </p:cNvPr>
          <p:cNvSpPr txBox="1"/>
          <p:nvPr/>
        </p:nvSpPr>
        <p:spPr>
          <a:xfrm>
            <a:off x="1046698" y="124482"/>
            <a:ext cx="2740203" cy="494302"/>
          </a:xfrm>
          <a:prstGeom prst="rect">
            <a:avLst/>
          </a:prstGeom>
          <a:solidFill>
            <a:srgbClr val="F39801"/>
          </a:solidFill>
          <a:ln>
            <a:noFill/>
          </a:ln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第</a:t>
            </a:r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章  线性表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1167642" y="836712"/>
            <a:ext cx="1482451" cy="1346106"/>
            <a:chOff x="520608" y="500043"/>
            <a:chExt cx="1482451" cy="1346106"/>
          </a:xfrm>
          <a:gradFill>
            <a:gsLst>
              <a:gs pos="0">
                <a:srgbClr val="F39801"/>
              </a:gs>
              <a:gs pos="100000">
                <a:srgbClr val="FC9A48"/>
              </a:gs>
            </a:gsLst>
            <a:lin ang="16200000" scaled="1"/>
          </a:gradFill>
        </p:grpSpPr>
        <p:grpSp>
          <p:nvGrpSpPr>
            <p:cNvPr id="17" name="组合 79"/>
            <p:cNvGrpSpPr>
              <a:grpSpLocks/>
            </p:cNvGrpSpPr>
            <p:nvPr/>
          </p:nvGrpSpPr>
          <p:grpSpPr bwMode="auto">
            <a:xfrm>
              <a:off x="639103" y="500043"/>
              <a:ext cx="1289687" cy="1346106"/>
              <a:chOff x="6372294" y="2488774"/>
              <a:chExt cx="2520450" cy="2513016"/>
            </a:xfrm>
            <a:grpFill/>
          </p:grpSpPr>
          <p:sp>
            <p:nvSpPr>
              <p:cNvPr id="20" name="任意多边形 82"/>
              <p:cNvSpPr/>
              <p:nvPr/>
            </p:nvSpPr>
            <p:spPr>
              <a:xfrm rot="3738964">
                <a:off x="6379728" y="2488774"/>
                <a:ext cx="2513016" cy="2513016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>
                <a:outerShdw blurRad="127000" dist="63500" dir="7380000" sx="102000" sy="102000" algn="tr" rotWithShape="0">
                  <a:prstClr val="black">
                    <a:alpha val="39000"/>
                  </a:prstClr>
                </a:outerShdw>
              </a:effectLst>
            </p:spPr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kern="0">
                  <a:solidFill>
                    <a:srgbClr val="FFFFFF"/>
                  </a:solidFill>
                  <a:latin typeface="Arial"/>
                  <a:ea typeface="宋体"/>
                </a:endParaRPr>
              </a:p>
            </p:txBody>
          </p:sp>
          <p:sp>
            <p:nvSpPr>
              <p:cNvPr id="21" name="任意多边形 83"/>
              <p:cNvSpPr/>
              <p:nvPr/>
            </p:nvSpPr>
            <p:spPr>
              <a:xfrm rot="16377237">
                <a:off x="6372293" y="2510364"/>
                <a:ext cx="2476802" cy="2476800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solidFill>
                <a:srgbClr val="F39801"/>
              </a:solidFill>
              <a:ln w="25400" cap="flat" cmpd="sng" algn="ctr">
                <a:noFill/>
                <a:prstDash val="solid"/>
              </a:ln>
              <a:effectLst>
                <a:softEdge rad="0"/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8" name="文本框 20"/>
            <p:cNvSpPr txBox="1">
              <a:spLocks noChangeArrowheads="1"/>
            </p:cNvSpPr>
            <p:nvPr/>
          </p:nvSpPr>
          <p:spPr bwMode="auto">
            <a:xfrm>
              <a:off x="520608" y="1243969"/>
              <a:ext cx="1482451" cy="33855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en-US" altLang="zh-CN" sz="1600" dirty="0">
                  <a:solidFill>
                    <a:schemeClr val="bg1"/>
                  </a:solidFill>
                </a:rPr>
                <a:t>CONTENTS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9" name="文本框 20"/>
            <p:cNvSpPr txBox="1">
              <a:spLocks noChangeArrowheads="1"/>
            </p:cNvSpPr>
            <p:nvPr/>
          </p:nvSpPr>
          <p:spPr bwMode="auto">
            <a:xfrm>
              <a:off x="830365" y="750133"/>
              <a:ext cx="862938" cy="4616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contourClr>
                  <a:srgbClr val="DDDDDD"/>
                </a:contourClr>
              </a:sp3d>
            </a:bodyPr>
            <a:lstStyle>
              <a:lvl1pPr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zh-CN" altLang="en-US" spc="150" dirty="0">
                  <a:ln w="11430"/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提纲</a:t>
              </a:r>
            </a:p>
          </p:txBody>
        </p:sp>
      </p:grp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8789B57D-EA10-41EB-8A82-71B7246E31F2}"/>
              </a:ext>
            </a:extLst>
          </p:cNvPr>
          <p:cNvSpPr/>
          <p:nvPr/>
        </p:nvSpPr>
        <p:spPr>
          <a:xfrm rot="5400000">
            <a:off x="3114635" y="2122983"/>
            <a:ext cx="523220" cy="398950"/>
          </a:xfrm>
          <a:prstGeom prst="triangle">
            <a:avLst/>
          </a:prstGeom>
          <a:solidFill>
            <a:srgbClr val="F398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ectangle 6" descr="新闻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5358095-2CE5-44FF-8F8A-12332DDF2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844" y="2060848"/>
            <a:ext cx="5105524" cy="523220"/>
          </a:xfrm>
          <a:prstGeom prst="rect">
            <a:avLst/>
          </a:prstGeom>
          <a:solidFill>
            <a:srgbClr val="F39801"/>
          </a:solidFill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88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spc="50">
                <a:ln w="11430">
                  <a:noFill/>
                </a:ln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2.1 </a:t>
            </a:r>
            <a:r>
              <a:rPr lang="zh-CN" altLang="en-US" sz="2800" spc="50">
                <a:ln w="11430">
                  <a:noFill/>
                </a:ln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线性表及其逻辑结构 </a:t>
            </a:r>
          </a:p>
        </p:txBody>
      </p:sp>
      <p:sp>
        <p:nvSpPr>
          <p:cNvPr id="23" name="Rectangle 4" descr="新闻纸">
            <a:hlinkClick r:id="" action="ppaction://noaction"/>
            <a:extLst>
              <a:ext uri="{FF2B5EF4-FFF2-40B4-BE49-F238E27FC236}">
                <a16:creationId xmlns:a16="http://schemas.microsoft.com/office/drawing/2014/main" id="{F3B8E4EE-22E5-42DB-A7F2-DF3AFA913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844" y="2902151"/>
            <a:ext cx="5105524" cy="523220"/>
          </a:xfrm>
          <a:prstGeom prst="rect">
            <a:avLst/>
          </a:prstGeom>
          <a:solidFill>
            <a:srgbClr val="DFE1E0"/>
          </a:solidFill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88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spc="50">
                <a:ln w="1143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2.2 </a:t>
            </a:r>
            <a:r>
              <a:rPr lang="zh-CN" altLang="en-US" sz="2800" spc="50">
                <a:ln w="1143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线性表的顺序存储结构</a:t>
            </a:r>
          </a:p>
        </p:txBody>
      </p:sp>
      <p:sp>
        <p:nvSpPr>
          <p:cNvPr id="25" name="Rectangle 4" descr="新闻纸">
            <a:hlinkClick r:id="" action="ppaction://noaction"/>
            <a:extLst>
              <a:ext uri="{FF2B5EF4-FFF2-40B4-BE49-F238E27FC236}">
                <a16:creationId xmlns:a16="http://schemas.microsoft.com/office/drawing/2014/main" id="{12F5FE4C-3906-4C05-BE73-52678080A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844" y="3743454"/>
            <a:ext cx="5105524" cy="523220"/>
          </a:xfrm>
          <a:prstGeom prst="rect">
            <a:avLst/>
          </a:prstGeom>
          <a:solidFill>
            <a:srgbClr val="F39801"/>
          </a:solidFill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88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spc="50">
                <a:ln w="11430">
                  <a:noFill/>
                </a:ln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2.3 </a:t>
            </a:r>
            <a:r>
              <a:rPr lang="zh-CN" altLang="en-US" sz="2800" spc="50">
                <a:ln w="11430">
                  <a:noFill/>
                </a:ln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线性表的链式存储结构</a:t>
            </a:r>
          </a:p>
        </p:txBody>
      </p:sp>
      <p:sp>
        <p:nvSpPr>
          <p:cNvPr id="26" name="Rectangle 4" descr="新闻纸">
            <a:hlinkClick r:id="" action="ppaction://noaction"/>
            <a:extLst>
              <a:ext uri="{FF2B5EF4-FFF2-40B4-BE49-F238E27FC236}">
                <a16:creationId xmlns:a16="http://schemas.microsoft.com/office/drawing/2014/main" id="{205B75EA-EC97-4259-832E-C89319A19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844" y="4584757"/>
            <a:ext cx="5078771" cy="523220"/>
          </a:xfrm>
          <a:prstGeom prst="rect">
            <a:avLst/>
          </a:prstGeom>
          <a:solidFill>
            <a:srgbClr val="DFE1E0"/>
          </a:solidFill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88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spc="50">
                <a:ln w="1143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微软雅黑" pitchFamily="34" charset="-122"/>
              </a:rPr>
              <a:t>2.4 </a:t>
            </a:r>
            <a:r>
              <a:rPr lang="zh-CN" altLang="en-US" sz="2800" spc="50">
                <a:ln w="1143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微软雅黑" pitchFamily="34" charset="-122"/>
              </a:rPr>
              <a:t>线性表的应用 </a:t>
            </a:r>
          </a:p>
        </p:txBody>
      </p:sp>
      <p:sp>
        <p:nvSpPr>
          <p:cNvPr id="27" name="Rectangle 4" descr="新闻纸">
            <a:hlinkClick r:id="" action="ppaction://noaction"/>
            <a:extLst>
              <a:ext uri="{FF2B5EF4-FFF2-40B4-BE49-F238E27FC236}">
                <a16:creationId xmlns:a16="http://schemas.microsoft.com/office/drawing/2014/main" id="{59D55B12-FD15-4521-BE82-46F864AFC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844" y="5426060"/>
            <a:ext cx="5105524" cy="523220"/>
          </a:xfrm>
          <a:prstGeom prst="rect">
            <a:avLst/>
          </a:prstGeom>
          <a:solidFill>
            <a:srgbClr val="F39801"/>
          </a:solidFill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88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spc="50">
                <a:ln w="11430">
                  <a:noFill/>
                </a:ln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2.5 </a:t>
            </a:r>
            <a:r>
              <a:rPr lang="zh-CN" altLang="en-US" sz="2800" spc="50">
                <a:ln w="11430">
                  <a:noFill/>
                </a:ln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有序表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2543595" y="1619912"/>
            <a:ext cx="7177108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线性表是一个具有相同特性的数据元素的有限序列。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80148" y="5245812"/>
            <a:ext cx="8643998" cy="919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   线性表中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所含元素的个数叫做线性表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的长度，用</a:t>
            </a:r>
            <a:r>
              <a:rPr lang="en-US" altLang="zh-CN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n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表示，</a:t>
            </a:r>
            <a:r>
              <a:rPr lang="en-US" altLang="zh-CN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n</a:t>
            </a:r>
            <a:r>
              <a:rPr lang="en-US" altLang="zh-CN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≥</a:t>
            </a:r>
            <a:r>
              <a:rPr lang="en-US" altLang="zh-CN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0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。</a:t>
            </a:r>
            <a:r>
              <a:rPr lang="en-US" altLang="zh-CN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n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=0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时，表示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线性表是一个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空表，即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表中不包含任何元素。</a:t>
            </a:r>
            <a:endParaRPr lang="en-US" altLang="zh-CN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itchFamily="49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885959" y="2121862"/>
            <a:ext cx="8394726" cy="2691852"/>
            <a:chOff x="361927" y="2422063"/>
            <a:chExt cx="8394726" cy="2691852"/>
          </a:xfrm>
        </p:grpSpPr>
        <p:sp>
          <p:nvSpPr>
            <p:cNvPr id="8" name="TextBox 7"/>
            <p:cNvSpPr txBox="1"/>
            <p:nvPr/>
          </p:nvSpPr>
          <p:spPr>
            <a:xfrm>
              <a:off x="361927" y="2951042"/>
              <a:ext cx="8394726" cy="2162873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180000" tIns="108000" bIns="108000" rtlCol="0">
              <a:spAutoFit/>
            </a:bodyPr>
            <a:lstStyle/>
            <a:p>
              <a:pPr marL="457200" indent="-457200" algn="l">
                <a:lnSpc>
                  <a:spcPct val="110000"/>
                </a:lnSpc>
                <a:buClr>
                  <a:srgbClr val="F39801"/>
                </a:buClr>
                <a:buFont typeface="Wingdings" panose="05000000000000000000" pitchFamily="2" charset="2"/>
                <a:buChar char="l"/>
              </a:pPr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相同特性：所有元素属于同一数据类型。</a:t>
              </a:r>
              <a:endPara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endParaRPr>
            </a:p>
            <a:p>
              <a:pPr marL="457200" indent="-457200" algn="l">
                <a:lnSpc>
                  <a:spcPct val="110000"/>
                </a:lnSpc>
                <a:buClr>
                  <a:srgbClr val="F39801"/>
                </a:buClr>
                <a:buFont typeface="Wingdings" panose="05000000000000000000" pitchFamily="2" charset="2"/>
                <a:buChar char="l"/>
              </a:pPr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有限：数据元素个数是有限的。</a:t>
              </a:r>
              <a:endPara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endParaRPr>
            </a:p>
            <a:p>
              <a:pPr marL="457200" indent="-457200" algn="l">
                <a:lnSpc>
                  <a:spcPct val="110000"/>
                </a:lnSpc>
                <a:buClr>
                  <a:srgbClr val="F39801"/>
                </a:buClr>
                <a:buFont typeface="Wingdings" panose="05000000000000000000" pitchFamily="2" charset="2"/>
                <a:buChar char="l"/>
              </a:pPr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序列：数据元素由逻辑序号唯一确定。一个线性表中可以有相同值的元素。</a:t>
              </a:r>
              <a:endPara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endParaRPr>
            </a:p>
          </p:txBody>
        </p:sp>
        <p:sp>
          <p:nvSpPr>
            <p:cNvPr id="10" name="下箭头 9"/>
            <p:cNvSpPr/>
            <p:nvPr/>
          </p:nvSpPr>
          <p:spPr>
            <a:xfrm>
              <a:off x="4356236" y="2422063"/>
              <a:ext cx="503763" cy="387798"/>
            </a:xfrm>
            <a:prstGeom prst="downArrow">
              <a:avLst/>
            </a:prstGeom>
            <a:gradFill>
              <a:gsLst>
                <a:gs pos="0">
                  <a:srgbClr val="CE3B37"/>
                </a:gs>
                <a:gs pos="100000">
                  <a:srgbClr val="FFE985"/>
                </a:gs>
              </a:gsLst>
            </a:gra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3" name="TextBox 3">
            <a:extLst>
              <a:ext uri="{FF2B5EF4-FFF2-40B4-BE49-F238E27FC236}">
                <a16:creationId xmlns:a16="http://schemas.microsoft.com/office/drawing/2014/main" id="{90D8BE77-122B-4A34-987E-0B94A8E0D1A4}"/>
              </a:ext>
            </a:extLst>
          </p:cNvPr>
          <p:cNvSpPr txBox="1"/>
          <p:nvPr/>
        </p:nvSpPr>
        <p:spPr>
          <a:xfrm>
            <a:off x="1055688" y="126386"/>
            <a:ext cx="4357718" cy="494302"/>
          </a:xfrm>
          <a:prstGeom prst="rect">
            <a:avLst/>
          </a:prstGeom>
          <a:solidFill>
            <a:srgbClr val="F39801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2.1  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线性表的基本概念 </a:t>
            </a:r>
          </a:p>
        </p:txBody>
      </p:sp>
      <p:sp>
        <p:nvSpPr>
          <p:cNvPr id="15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C153A0F-D6D6-4F27-9531-F91B07E33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937681"/>
            <a:ext cx="4357718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2.1.1 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线性表的定义</a:t>
            </a:r>
            <a:endParaRPr lang="zh-CN" altLang="en-US" sz="2800" b="0" dirty="0">
              <a:ln w="11430">
                <a:noFill/>
              </a:ln>
              <a:solidFill>
                <a:schemeClr val="tx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pic>
        <p:nvPicPr>
          <p:cNvPr id="17" name="图片 16" descr="乐高玩具&#10;&#10;低可信度描述已自动生成">
            <a:extLst>
              <a:ext uri="{FF2B5EF4-FFF2-40B4-BE49-F238E27FC236}">
                <a16:creationId xmlns:a16="http://schemas.microsoft.com/office/drawing/2014/main" id="{7F92A41D-4D98-4E26-B388-6BBB950486D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21845">
            <a:off x="7887757" y="2087968"/>
            <a:ext cx="7620301" cy="5134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434992" y="1696767"/>
            <a:ext cx="357190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线性表的逻辑表示为：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endParaRPr lang="zh-CN" alt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45769" y="2427507"/>
            <a:ext cx="3889722" cy="427979"/>
          </a:xfrm>
          <a:prstGeom prst="rect">
            <a:avLst/>
          </a:prstGeom>
          <a:gradFill>
            <a:gsLst>
              <a:gs pos="0">
                <a:srgbClr val="F39801"/>
              </a:gs>
              <a:gs pos="100000">
                <a:schemeClr val="accent6">
                  <a:lumMod val="20000"/>
                  <a:lumOff val="80000"/>
                </a:schemeClr>
              </a:gs>
            </a:gsLst>
          </a:gra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72000" rIns="144000" bIns="108000" rtlCol="0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 </a:t>
            </a:r>
            <a:r>
              <a:rPr lang="en-US" altLang="zh-CN" sz="2000" i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30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baseline="-30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30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baseline="-30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chemeClr val="tx1"/>
                </a:solidFill>
                <a:latin typeface="+mn-ea"/>
                <a:cs typeface="Consolas" pitchFamily="49" charset="0"/>
              </a:rPr>
              <a:t>…</a:t>
            </a:r>
            <a:r>
              <a:rPr lang="zh-CN" altLang="en-US" sz="2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30000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i="1" baseline="-30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30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baseline="-30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zh-CN" altLang="en-US" sz="2000" baseline="-30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chemeClr val="tx1"/>
                </a:solidFill>
                <a:latin typeface="+mn-ea"/>
                <a:cs typeface="Consolas" pitchFamily="49" charset="0"/>
              </a:rPr>
              <a:t>…</a:t>
            </a:r>
            <a:r>
              <a:rPr lang="zh-CN" altLang="en-US" sz="2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30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 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34992" y="3412101"/>
            <a:ext cx="6964826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i="1" baseline="-30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>
                <a:solidFill>
                  <a:schemeClr val="tx1"/>
                </a:solidFill>
                <a:latin typeface="+mn-ea"/>
                <a:ea typeface="+mn-ea"/>
                <a:cs typeface="Consolas" pitchFamily="49" charset="0"/>
              </a:rPr>
              <a:t>≤</a:t>
            </a:r>
            <a:r>
              <a:rPr lang="en-US" altLang="zh-CN" i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>
                <a:solidFill>
                  <a:schemeClr val="tx1"/>
                </a:solidFill>
                <a:latin typeface="+mn-ea"/>
                <a:ea typeface="+mn-ea"/>
                <a:cs typeface="Consolas" pitchFamily="49" charset="0"/>
              </a:rPr>
              <a:t>≤</a:t>
            </a:r>
            <a:r>
              <a:rPr lang="en-US" altLang="zh-CN" i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）表示第</a:t>
            </a:r>
            <a:r>
              <a:rPr lang="en-US" altLang="zh-CN" i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i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表示逻辑位序）个元素。</a:t>
            </a:r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131454" y="4175824"/>
            <a:ext cx="4340809" cy="1640356"/>
            <a:chOff x="2000232" y="2834991"/>
            <a:chExt cx="3929090" cy="1640356"/>
          </a:xfrm>
        </p:grpSpPr>
        <p:grpSp>
          <p:nvGrpSpPr>
            <p:cNvPr id="16" name="组合 15"/>
            <p:cNvGrpSpPr/>
            <p:nvPr/>
          </p:nvGrpSpPr>
          <p:grpSpPr>
            <a:xfrm>
              <a:off x="2000232" y="2834991"/>
              <a:ext cx="3929090" cy="928694"/>
              <a:chOff x="2000232" y="2071678"/>
              <a:chExt cx="3929090" cy="928694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000232" y="2071678"/>
                <a:ext cx="1714512" cy="387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表头元素</a:t>
                </a:r>
                <a:endParaRPr lang="zh-CN" alt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143372" y="2071678"/>
                <a:ext cx="1785950" cy="387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表尾元素</a:t>
                </a:r>
                <a:endParaRPr lang="zh-CN" alt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14" name="直接箭头连接符 13"/>
              <p:cNvCxnSpPr>
                <a:stCxn id="12" idx="2"/>
              </p:cNvCxnSpPr>
              <p:nvPr/>
            </p:nvCxnSpPr>
            <p:spPr>
              <a:xfrm flipH="1">
                <a:off x="2786050" y="2459476"/>
                <a:ext cx="71438" cy="540896"/>
              </a:xfrm>
              <a:prstGeom prst="straightConnector1">
                <a:avLst/>
              </a:prstGeom>
              <a:ln w="28575">
                <a:solidFill>
                  <a:srgbClr val="F3980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>
                <a:stCxn id="13" idx="2"/>
              </p:cNvCxnSpPr>
              <p:nvPr/>
            </p:nvCxnSpPr>
            <p:spPr>
              <a:xfrm>
                <a:off x="5036347" y="2459476"/>
                <a:ext cx="107156" cy="469458"/>
              </a:xfrm>
              <a:prstGeom prst="straightConnector1">
                <a:avLst/>
              </a:prstGeom>
              <a:ln w="28575">
                <a:solidFill>
                  <a:srgbClr val="F3980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2214546" y="3796722"/>
              <a:ext cx="3500462" cy="678625"/>
            </a:xfrm>
            <a:prstGeom prst="rect">
              <a:avLst/>
            </a:prstGeom>
            <a:gradFill>
              <a:gsLst>
                <a:gs pos="0">
                  <a:srgbClr val="F39801"/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44000" tIns="72000" rIns="144000" bIns="108000" rtlCol="0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 </a:t>
              </a:r>
              <a:r>
                <a:rPr lang="en-US" altLang="zh-CN" sz="2000" i="1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2000" baseline="-3000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000" baseline="-3000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i="1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2000" baseline="-3000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2000" baseline="-3000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>
                  <a:solidFill>
                    <a:schemeClr val="tx1"/>
                  </a:solidFill>
                  <a:latin typeface="+mn-ea"/>
                  <a:cs typeface="Consolas" pitchFamily="49" charset="0"/>
                </a:rPr>
                <a:t>…</a:t>
              </a:r>
              <a:r>
                <a:rPr lang="zh-CN" altLang="en-US" sz="200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i="1">
                  <a:solidFill>
                    <a:srgbClr val="CE3B37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2000" i="1" baseline="-30000">
                  <a:solidFill>
                    <a:srgbClr val="CE3B37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zh-CN" altLang="en-US" sz="2000" i="1" baseline="-3000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i="1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2000" i="1" baseline="-3000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000" baseline="-3000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+1</a:t>
              </a:r>
              <a:r>
                <a:rPr lang="zh-CN" altLang="en-US" sz="2000" baseline="-3000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>
                  <a:solidFill>
                    <a:schemeClr val="tx1"/>
                  </a:solidFill>
                  <a:latin typeface="+mn-ea"/>
                  <a:cs typeface="Consolas" pitchFamily="49" charset="0"/>
                </a:rPr>
                <a:t>…</a:t>
              </a:r>
              <a:r>
                <a:rPr lang="zh-CN" altLang="en-US" sz="200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i="1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2000" i="1" baseline="-3000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 </a:t>
              </a:r>
              <a:r>
                <a:rPr lang="en-US" altLang="zh-CN" sz="200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2" name="TextBox 3">
            <a:extLst>
              <a:ext uri="{FF2B5EF4-FFF2-40B4-BE49-F238E27FC236}">
                <a16:creationId xmlns:a16="http://schemas.microsoft.com/office/drawing/2014/main" id="{572893B4-7145-4132-AE32-853514F56107}"/>
              </a:ext>
            </a:extLst>
          </p:cNvPr>
          <p:cNvSpPr txBox="1"/>
          <p:nvPr/>
        </p:nvSpPr>
        <p:spPr>
          <a:xfrm>
            <a:off x="1055688" y="126386"/>
            <a:ext cx="4357718" cy="494302"/>
          </a:xfrm>
          <a:prstGeom prst="rect">
            <a:avLst/>
          </a:prstGeom>
          <a:solidFill>
            <a:srgbClr val="F39801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2.1  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线性表的基本概念 </a:t>
            </a:r>
          </a:p>
        </p:txBody>
      </p:sp>
      <p:sp>
        <p:nvSpPr>
          <p:cNvPr id="24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C4477B4-07FC-4C87-A96F-46CC0E7ED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937681"/>
            <a:ext cx="4357718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2.1.1 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线性表的定义</a:t>
            </a:r>
            <a:endParaRPr lang="zh-CN" altLang="en-US" sz="2800" b="0" dirty="0">
              <a:ln w="11430">
                <a:noFill/>
              </a:ln>
              <a:solidFill>
                <a:schemeClr val="tx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pic>
        <p:nvPicPr>
          <p:cNvPr id="25" name="图片 24" descr="乐高玩具&#10;&#10;低可信度描述已自动生成">
            <a:extLst>
              <a:ext uri="{FF2B5EF4-FFF2-40B4-BE49-F238E27FC236}">
                <a16:creationId xmlns:a16="http://schemas.microsoft.com/office/drawing/2014/main" id="{6CBB292E-0830-4532-9A2A-8F1E76B3C3E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20248">
            <a:off x="7822933" y="1232871"/>
            <a:ext cx="7620301" cy="5134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91744" y="2160621"/>
            <a:ext cx="5500726" cy="13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669234" y="2016166"/>
            <a:ext cx="2928958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F39801"/>
                </a:solidFill>
                <a:latin typeface="楷体" pitchFamily="49" charset="-122"/>
                <a:ea typeface="楷体" pitchFamily="49" charset="-122"/>
                <a:sym typeface="Wingdings"/>
              </a:rPr>
              <a:t> </a:t>
            </a:r>
            <a:r>
              <a:rPr lang="zh-CN" altLang="en-US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一个汽车线性表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791744" y="4406056"/>
            <a:ext cx="4752527" cy="15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669234" y="3847422"/>
            <a:ext cx="3286148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F39801"/>
                </a:solidFill>
                <a:latin typeface="楷体" pitchFamily="49" charset="-122"/>
                <a:ea typeface="楷体" pitchFamily="49" charset="-122"/>
                <a:sym typeface="Wingdings"/>
              </a:rPr>
              <a:t></a:t>
            </a:r>
            <a:r>
              <a:rPr lang="zh-CN" altLang="en-US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Wingdings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一个小人线性表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05721" y="1512924"/>
            <a:ext cx="3857652" cy="39376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>
            <a:defPPr>
              <a:defRPr lang="zh-CN"/>
            </a:defPPr>
            <a:lvl1pPr algn="l">
              <a:defRPr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>
                <a:solidFill>
                  <a:srgbClr val="CE3B37"/>
                </a:solidFill>
              </a:rPr>
              <a:t>线性表是客观事物的抽象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2132" y="6237312"/>
            <a:ext cx="2286016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+mj-ea"/>
                <a:cs typeface="Consolas" pitchFamily="49" charset="0"/>
                <a:sym typeface="Symbol"/>
              </a:rPr>
              <a:t>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不胜枚举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ECBEC9B0-F9A0-45A2-BDC0-0D26E8ACD269}"/>
              </a:ext>
            </a:extLst>
          </p:cNvPr>
          <p:cNvSpPr txBox="1"/>
          <p:nvPr/>
        </p:nvSpPr>
        <p:spPr>
          <a:xfrm>
            <a:off x="1055688" y="126386"/>
            <a:ext cx="4357718" cy="494302"/>
          </a:xfrm>
          <a:prstGeom prst="rect">
            <a:avLst/>
          </a:prstGeom>
          <a:solidFill>
            <a:srgbClr val="F39801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2.1  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线性表的基本概念 </a:t>
            </a:r>
          </a:p>
        </p:txBody>
      </p:sp>
      <p:sp>
        <p:nvSpPr>
          <p:cNvPr id="12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52FE5A6-AA61-46E8-8B6C-30FF99A7E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937681"/>
            <a:ext cx="4357718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2.1.1 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线性表的定义</a:t>
            </a:r>
            <a:endParaRPr lang="zh-CN" altLang="en-US" sz="2800" b="0" dirty="0">
              <a:ln w="11430">
                <a:noFill/>
              </a:ln>
              <a:solidFill>
                <a:schemeClr val="tx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pic>
        <p:nvPicPr>
          <p:cNvPr id="13" name="图片 12" descr="乐高玩具&#10;&#10;低可信度描述已自动生成">
            <a:extLst>
              <a:ext uri="{FF2B5EF4-FFF2-40B4-BE49-F238E27FC236}">
                <a16:creationId xmlns:a16="http://schemas.microsoft.com/office/drawing/2014/main" id="{1FF7BAC6-EBD5-4D2A-A3AB-A1E4DFECF0B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94617">
            <a:off x="8323337" y="3305995"/>
            <a:ext cx="4393059" cy="29597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卡通人物&#10;&#10;中度可信度描述已自动生成">
            <a:extLst>
              <a:ext uri="{FF2B5EF4-FFF2-40B4-BE49-F238E27FC236}">
                <a16:creationId xmlns:a16="http://schemas.microsoft.com/office/drawing/2014/main" id="{A913651B-1303-4DF8-99FD-14E5E30335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0704" y="1274361"/>
            <a:ext cx="5438055" cy="543805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65627" y="2644170"/>
            <a:ext cx="6858048" cy="1569660"/>
          </a:xfrm>
          <a:prstGeom prst="rect">
            <a:avLst/>
          </a:prstGeom>
          <a:noFill/>
          <a:ln w="38100">
            <a:solidFill>
              <a:srgbClr val="F3980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indent="0" algn="just">
              <a:lnSpc>
                <a:spcPct val="100000"/>
              </a:lnSpc>
              <a:buClr>
                <a:srgbClr val="F39801"/>
              </a:buClr>
              <a:buFont typeface="Wingdings" panose="05000000000000000000" pitchFamily="2" charset="2"/>
              <a:buNone/>
              <a:defRPr>
                <a:solidFill>
                  <a:srgbClr val="F3980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defRPr>
            </a:lvl1pPr>
            <a:lvl2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2pPr>
            <a:lvl3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3pPr>
            <a:lvl4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4pPr>
            <a:lvl5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5pPr>
            <a:lvl6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6pPr>
            <a:lvl7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7pPr>
            <a:lvl8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8pPr>
            <a:lvl9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思考题</a:t>
            </a:r>
            <a:endParaRPr lang="en-US" altLang="zh-CN"/>
          </a:p>
          <a:p>
            <a:r>
              <a:rPr lang="en-US" altLang="zh-CN"/>
              <a:t>         </a:t>
            </a:r>
          </a:p>
          <a:p>
            <a:r>
              <a:rPr lang="zh-CN" altLang="en-US">
                <a:solidFill>
                  <a:schemeClr val="tx1"/>
                </a:solidFill>
              </a:rPr>
              <a:t>    列出几个你在现实生活中看见的线性表。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58E384F-A5F4-480E-9C23-0C3C50D4005F}"/>
              </a:ext>
            </a:extLst>
          </p:cNvPr>
          <p:cNvSpPr txBox="1"/>
          <p:nvPr/>
        </p:nvSpPr>
        <p:spPr>
          <a:xfrm>
            <a:off x="1055688" y="126386"/>
            <a:ext cx="4357718" cy="494302"/>
          </a:xfrm>
          <a:prstGeom prst="rect">
            <a:avLst/>
          </a:prstGeom>
          <a:solidFill>
            <a:srgbClr val="F39801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2.1  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线性表的基本概念 </a:t>
            </a:r>
          </a:p>
        </p:txBody>
      </p:sp>
      <p:sp>
        <p:nvSpPr>
          <p:cNvPr id="9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8E97CC4-BDAD-4DA0-BCDF-874313A0F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937681"/>
            <a:ext cx="4357718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2.1.1 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线性表的定义</a:t>
            </a:r>
            <a:endParaRPr lang="zh-CN" altLang="en-US" sz="2800" b="0" dirty="0">
              <a:ln w="11430">
                <a:noFill/>
              </a:ln>
              <a:solidFill>
                <a:schemeClr val="tx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403986" y="2406633"/>
            <a:ext cx="9123363" cy="3513686"/>
          </a:xfrm>
          <a:prstGeom prst="rect">
            <a:avLst/>
          </a:prstGeom>
          <a:noFill/>
          <a:ln w="25400">
            <a:solidFill>
              <a:srgbClr val="F39801"/>
            </a:solidFill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08000" bIns="144000">
            <a:spAutoFit/>
          </a:bodyPr>
          <a:lstStyle/>
          <a:p>
            <a:pPr marL="457200" indent="-457200" algn="l">
              <a:lnSpc>
                <a:spcPct val="150000"/>
              </a:lnSpc>
            </a:pPr>
            <a:r>
              <a:rPr lang="zh-CN" altLang="en-US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 </a:t>
            </a:r>
            <a:r>
              <a:rPr lang="zh-CN" altLang="en-US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初始化</a:t>
            </a:r>
            <a:r>
              <a:rPr lang="zh-CN" altLang="en-US" dirty="0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线性表</a:t>
            </a:r>
            <a:r>
              <a:rPr lang="en-US" altLang="zh-CN" dirty="0" err="1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InitList</a:t>
            </a:r>
            <a:r>
              <a:rPr lang="en-US" altLang="zh-CN" dirty="0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(&amp;L)</a:t>
            </a:r>
            <a:r>
              <a:rPr lang="zh-CN" altLang="en-US" dirty="0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构造一个空的线性表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marL="457200" indent="-457200" algn="just">
              <a:lnSpc>
                <a:spcPct val="150000"/>
              </a:lnSpc>
            </a:pPr>
            <a:r>
              <a:rPr lang="zh-CN" altLang="en-US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 </a:t>
            </a:r>
            <a:r>
              <a:rPr lang="zh-CN" altLang="en-US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销毁线性表</a:t>
            </a:r>
            <a:r>
              <a:rPr lang="en-US" altLang="zh-CN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DestroyList(&amp;L)</a:t>
            </a:r>
            <a:r>
              <a:rPr lang="zh-CN" altLang="en-US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释放线性表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占用的内存空间。</a:t>
            </a:r>
            <a:endParaRPr lang="en-US" altLang="zh-CN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just">
              <a:lnSpc>
                <a:spcPct val="150000"/>
              </a:lnSpc>
            </a:pPr>
            <a:r>
              <a:rPr lang="zh-CN" altLang="en-US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 </a:t>
            </a:r>
            <a:r>
              <a:rPr lang="zh-CN" altLang="en-US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判</a:t>
            </a:r>
            <a:r>
              <a:rPr lang="zh-CN" altLang="en-US" dirty="0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线性表是否为空表</a:t>
            </a:r>
            <a:r>
              <a:rPr lang="en-US" altLang="zh-CN" dirty="0" err="1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ListEmpty</a:t>
            </a:r>
            <a:r>
              <a:rPr lang="en-US" altLang="zh-CN" dirty="0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(L)</a:t>
            </a:r>
            <a:r>
              <a:rPr lang="zh-CN" altLang="en-US" dirty="0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altLang="zh-CN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空表，则返回真，否则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返回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假。</a:t>
            </a:r>
          </a:p>
          <a:p>
            <a:pPr marL="457200" indent="-457200" algn="just">
              <a:lnSpc>
                <a:spcPct val="150000"/>
              </a:lnSpc>
            </a:pPr>
            <a:r>
              <a:rPr lang="zh-CN" altLang="en-US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 </a:t>
            </a:r>
            <a:r>
              <a:rPr lang="zh-CN" altLang="en-US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求线性表的长度</a:t>
            </a:r>
            <a:r>
              <a:rPr lang="en-US" altLang="zh-CN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ListLength(L)</a:t>
            </a:r>
            <a:r>
              <a:rPr lang="zh-CN" altLang="en-US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返回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中元素个数</a:t>
            </a:r>
            <a:r>
              <a:rPr lang="en-US" altLang="zh-CN" i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7448" y="1694118"/>
            <a:ext cx="4000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线性表的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个基本运算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如下</a:t>
            </a:r>
            <a:r>
              <a:rPr lang="en-US" altLang="zh-CN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endParaRPr lang="zh-CN" alt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99B51CB4-1CF6-42CD-8596-5BE9CBEDA2DC}"/>
              </a:ext>
            </a:extLst>
          </p:cNvPr>
          <p:cNvSpPr txBox="1"/>
          <p:nvPr/>
        </p:nvSpPr>
        <p:spPr>
          <a:xfrm>
            <a:off x="1055688" y="126386"/>
            <a:ext cx="4357718" cy="494302"/>
          </a:xfrm>
          <a:prstGeom prst="rect">
            <a:avLst/>
          </a:prstGeom>
          <a:solidFill>
            <a:srgbClr val="F39801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2.1  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线性表的基本概念 </a:t>
            </a:r>
          </a:p>
        </p:txBody>
      </p:sp>
      <p:sp>
        <p:nvSpPr>
          <p:cNvPr id="11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D896F58-8521-41A9-B1D6-1A894DC41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937681"/>
            <a:ext cx="4357718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2.1.2 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线性表的运算</a:t>
            </a:r>
          </a:p>
        </p:txBody>
      </p:sp>
      <p:pic>
        <p:nvPicPr>
          <p:cNvPr id="12" name="图片 11" descr="乐高玩具&#10;&#10;低可信度描述已自动生成">
            <a:extLst>
              <a:ext uri="{FF2B5EF4-FFF2-40B4-BE49-F238E27FC236}">
                <a16:creationId xmlns:a16="http://schemas.microsoft.com/office/drawing/2014/main" id="{A90A3882-0789-4393-A5FD-FC3D072FEDB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81099">
            <a:off x="9326483" y="1821670"/>
            <a:ext cx="7620301" cy="5134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439069" y="1698706"/>
            <a:ext cx="9313862" cy="4686443"/>
          </a:xfrm>
          <a:prstGeom prst="rect">
            <a:avLst/>
          </a:prstGeom>
          <a:noFill/>
          <a:ln w="25400">
            <a:solidFill>
              <a:srgbClr val="F39801"/>
            </a:solidFill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08000" bIns="144000">
            <a:spAutoFit/>
          </a:bodyPr>
          <a:lstStyle>
            <a:defPPr>
              <a:defRPr lang="zh-CN"/>
            </a:defPPr>
            <a:lvl1pPr marL="457200" indent="-457200" algn="l">
              <a:lnSpc>
                <a:spcPct val="150000"/>
              </a:lnSpc>
              <a:defRPr sz="2000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400">
                <a:sym typeface="Wingdings"/>
              </a:rPr>
              <a:t> </a:t>
            </a:r>
            <a:r>
              <a:rPr lang="zh-CN" altLang="en-US" sz="2400"/>
              <a:t>输出线性表</a:t>
            </a:r>
            <a:r>
              <a:rPr lang="en-US" altLang="zh-CN" sz="2400"/>
              <a:t>DispList(L)</a:t>
            </a:r>
            <a:r>
              <a:rPr lang="zh-CN" altLang="en-US" sz="2400"/>
              <a:t>：</a:t>
            </a:r>
            <a:r>
              <a:rPr lang="zh-CN" altLang="en-US" sz="2400">
                <a:solidFill>
                  <a:schemeClr val="tx1"/>
                </a:solidFill>
              </a:rPr>
              <a:t>线性表</a:t>
            </a:r>
            <a:r>
              <a:rPr lang="en-US" altLang="zh-CN" sz="2400" dirty="0">
                <a:solidFill>
                  <a:schemeClr val="tx1"/>
                </a:solidFill>
              </a:rPr>
              <a:t>L</a:t>
            </a:r>
            <a:r>
              <a:rPr lang="zh-CN" altLang="en-US" sz="2400" dirty="0">
                <a:solidFill>
                  <a:schemeClr val="tx1"/>
                </a:solidFill>
              </a:rPr>
              <a:t>不为</a:t>
            </a:r>
            <a:r>
              <a:rPr lang="zh-CN" altLang="en-US" sz="2400">
                <a:solidFill>
                  <a:schemeClr val="tx1"/>
                </a:solidFill>
              </a:rPr>
              <a:t>空时，顺序显示</a:t>
            </a:r>
            <a:r>
              <a:rPr lang="en-US" altLang="zh-CN" sz="2400" dirty="0">
                <a:solidFill>
                  <a:schemeClr val="tx1"/>
                </a:solidFill>
              </a:rPr>
              <a:t>L</a:t>
            </a:r>
            <a:r>
              <a:rPr lang="zh-CN" altLang="en-US" sz="2400">
                <a:solidFill>
                  <a:schemeClr val="tx1"/>
                </a:solidFill>
              </a:rPr>
              <a:t>中各结点的</a:t>
            </a:r>
            <a:r>
              <a:rPr lang="zh-CN" altLang="en-US" sz="2400" dirty="0">
                <a:solidFill>
                  <a:schemeClr val="tx1"/>
                </a:solidFill>
              </a:rPr>
              <a:t>值域。</a:t>
            </a:r>
          </a:p>
          <a:p>
            <a:pPr>
              <a:lnSpc>
                <a:spcPct val="100000"/>
              </a:lnSpc>
            </a:pPr>
            <a:r>
              <a:rPr lang="zh-CN" altLang="en-US" sz="2400">
                <a:sym typeface="Wingdings"/>
              </a:rPr>
              <a:t> </a:t>
            </a:r>
            <a:r>
              <a:rPr lang="zh-CN" altLang="en-US" sz="2400"/>
              <a:t>求线性表</a:t>
            </a:r>
            <a:r>
              <a:rPr lang="en-US" altLang="zh-CN" sz="2400" dirty="0"/>
              <a:t>L</a:t>
            </a:r>
            <a:r>
              <a:rPr lang="zh-CN" altLang="en-US" sz="2400" dirty="0"/>
              <a:t>中指定位置的某个</a:t>
            </a:r>
            <a:r>
              <a:rPr lang="zh-CN" altLang="en-US" sz="2400"/>
              <a:t>数据元素</a:t>
            </a:r>
            <a:r>
              <a:rPr lang="en-US" altLang="zh-CN" sz="2400"/>
              <a:t>GetElem(L</a:t>
            </a:r>
            <a:r>
              <a:rPr lang="zh-CN" altLang="en-US" sz="2400"/>
              <a:t>，</a:t>
            </a:r>
            <a:r>
              <a:rPr lang="en-US" altLang="zh-CN" sz="2400"/>
              <a:t>i</a:t>
            </a:r>
            <a:r>
              <a:rPr lang="zh-CN" altLang="en-US" sz="2400"/>
              <a:t>，</a:t>
            </a:r>
            <a:r>
              <a:rPr lang="en-US" altLang="zh-CN" sz="2400"/>
              <a:t>&amp;e</a:t>
            </a:r>
            <a:r>
              <a:rPr lang="en-US" altLang="zh-CN" sz="2400" dirty="0"/>
              <a:t>)</a:t>
            </a:r>
            <a:r>
              <a:rPr lang="zh-CN" altLang="en-US" sz="2400"/>
              <a:t>：</a:t>
            </a:r>
            <a:r>
              <a:rPr lang="zh-CN" altLang="en-US" sz="2400">
                <a:solidFill>
                  <a:schemeClr val="tx1"/>
                </a:solidFill>
              </a:rPr>
              <a:t>用</a:t>
            </a:r>
            <a:r>
              <a:rPr lang="en-US" altLang="zh-CN" sz="2400">
                <a:solidFill>
                  <a:schemeClr val="tx1"/>
                </a:solidFill>
              </a:rPr>
              <a:t>e</a:t>
            </a:r>
            <a:r>
              <a:rPr lang="zh-CN" altLang="en-US" sz="2400">
                <a:solidFill>
                  <a:schemeClr val="tx1"/>
                </a:solidFill>
              </a:rPr>
              <a:t>返回</a:t>
            </a:r>
            <a:r>
              <a:rPr lang="en-US" altLang="zh-CN" sz="2400" dirty="0">
                <a:solidFill>
                  <a:schemeClr val="tx1"/>
                </a:solidFill>
              </a:rPr>
              <a:t>L</a:t>
            </a:r>
            <a:r>
              <a:rPr lang="zh-CN" altLang="en-US" sz="2400" dirty="0">
                <a:solidFill>
                  <a:schemeClr val="tx1"/>
                </a:solidFill>
              </a:rPr>
              <a:t>中</a:t>
            </a:r>
            <a:r>
              <a:rPr lang="zh-CN" altLang="en-US" sz="2400">
                <a:solidFill>
                  <a:schemeClr val="tx1"/>
                </a:solidFill>
              </a:rPr>
              <a:t>第 </a:t>
            </a:r>
            <a:r>
              <a:rPr lang="en-US" altLang="zh-CN" sz="2400" err="1">
                <a:solidFill>
                  <a:schemeClr val="tx1"/>
                </a:solidFill>
              </a:rPr>
              <a:t>i</a:t>
            </a:r>
            <a:r>
              <a:rPr lang="zh-CN" altLang="en-US" sz="2400">
                <a:solidFill>
                  <a:schemeClr val="tx1"/>
                </a:solidFill>
              </a:rPr>
              <a:t>（</a:t>
            </a:r>
            <a:r>
              <a:rPr lang="en-US" altLang="zh-CN" sz="2400">
                <a:solidFill>
                  <a:schemeClr val="tx1"/>
                </a:solidFill>
              </a:rPr>
              <a:t>1≤i≤n</a:t>
            </a:r>
            <a:r>
              <a:rPr lang="zh-CN" altLang="en-US" sz="2400">
                <a:solidFill>
                  <a:schemeClr val="tx1"/>
                </a:solidFill>
              </a:rPr>
              <a:t>）</a:t>
            </a:r>
            <a:r>
              <a:rPr lang="zh-CN" altLang="en-US" sz="2400" dirty="0">
                <a:solidFill>
                  <a:schemeClr val="tx1"/>
                </a:solidFill>
              </a:rPr>
              <a:t>个元素的</a:t>
            </a:r>
            <a:r>
              <a:rPr lang="zh-CN" altLang="en-US" sz="2400">
                <a:solidFill>
                  <a:schemeClr val="tx1"/>
                </a:solidFill>
              </a:rPr>
              <a:t>值。</a:t>
            </a:r>
            <a:endParaRPr lang="en-US" altLang="zh-CN" sz="240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400">
                <a:sym typeface="Wingdings"/>
              </a:rPr>
              <a:t> </a:t>
            </a:r>
            <a:r>
              <a:rPr lang="zh-CN" altLang="en-US" sz="2400"/>
              <a:t>定位查找</a:t>
            </a:r>
            <a:r>
              <a:rPr lang="en-US" altLang="zh-CN" sz="2400"/>
              <a:t>LocateElem(L</a:t>
            </a:r>
            <a:r>
              <a:rPr lang="zh-CN" altLang="en-US" sz="2400"/>
              <a:t>，</a:t>
            </a:r>
            <a:r>
              <a:rPr lang="en-US" altLang="zh-CN" sz="2400"/>
              <a:t>e)</a:t>
            </a:r>
            <a:r>
              <a:rPr lang="zh-CN" altLang="en-US" sz="2400"/>
              <a:t>：</a:t>
            </a:r>
            <a:r>
              <a:rPr lang="zh-CN" altLang="en-US" sz="2400">
                <a:solidFill>
                  <a:schemeClr val="tx1"/>
                </a:solidFill>
              </a:rPr>
              <a:t>返回</a:t>
            </a:r>
            <a:r>
              <a:rPr lang="en-US" altLang="zh-CN" sz="2400">
                <a:solidFill>
                  <a:schemeClr val="tx1"/>
                </a:solidFill>
              </a:rPr>
              <a:t>L</a:t>
            </a:r>
            <a:r>
              <a:rPr lang="zh-CN" altLang="en-US" sz="2400">
                <a:solidFill>
                  <a:schemeClr val="tx1"/>
                </a:solidFill>
              </a:rPr>
              <a:t>中第一个值域与</a:t>
            </a:r>
            <a:r>
              <a:rPr lang="en-US" altLang="zh-CN" sz="2400">
                <a:solidFill>
                  <a:schemeClr val="tx1"/>
                </a:solidFill>
              </a:rPr>
              <a:t>e</a:t>
            </a:r>
            <a:r>
              <a:rPr lang="zh-CN" altLang="en-US" sz="2400">
                <a:solidFill>
                  <a:schemeClr val="tx1"/>
                </a:solidFill>
              </a:rPr>
              <a:t>相等的逻辑位序。若这样的元素不存在，则返回值为</a:t>
            </a:r>
            <a:r>
              <a:rPr lang="en-US" altLang="zh-CN" sz="2400">
                <a:solidFill>
                  <a:schemeClr val="tx1"/>
                </a:solidFill>
              </a:rPr>
              <a:t>0</a:t>
            </a:r>
            <a:r>
              <a:rPr lang="zh-CN" altLang="en-US" sz="2400">
                <a:solidFill>
                  <a:schemeClr val="tx1"/>
                </a:solidFill>
              </a:rPr>
              <a:t>。</a:t>
            </a:r>
          </a:p>
          <a:p>
            <a:pPr>
              <a:lnSpc>
                <a:spcPct val="100000"/>
              </a:lnSpc>
            </a:pPr>
            <a:r>
              <a:rPr lang="zh-CN" altLang="en-US" sz="2400">
                <a:sym typeface="Wingdings"/>
              </a:rPr>
              <a:t> </a:t>
            </a:r>
            <a:r>
              <a:rPr lang="zh-CN" altLang="en-US" sz="2400"/>
              <a:t>插入</a:t>
            </a:r>
            <a:r>
              <a:rPr lang="zh-CN" altLang="en-US" sz="2400" dirty="0"/>
              <a:t>一个</a:t>
            </a:r>
            <a:r>
              <a:rPr lang="zh-CN" altLang="en-US" sz="2400"/>
              <a:t>数据元素</a:t>
            </a:r>
            <a:r>
              <a:rPr lang="en-US" altLang="zh-CN" sz="2400"/>
              <a:t>ListInsert(&amp;L</a:t>
            </a:r>
            <a:r>
              <a:rPr lang="zh-CN" altLang="en-US" sz="2400"/>
              <a:t>，</a:t>
            </a:r>
            <a:r>
              <a:rPr lang="en-US" altLang="zh-CN" sz="2400"/>
              <a:t>i</a:t>
            </a:r>
            <a:r>
              <a:rPr lang="zh-CN" altLang="en-US" sz="2400"/>
              <a:t>，</a:t>
            </a:r>
            <a:r>
              <a:rPr lang="en-US" altLang="zh-CN" sz="2400"/>
              <a:t>e)</a:t>
            </a:r>
            <a:r>
              <a:rPr lang="zh-CN" altLang="en-US" sz="2400"/>
              <a:t>：</a:t>
            </a:r>
            <a:r>
              <a:rPr lang="zh-CN" altLang="en-US" sz="2400">
                <a:solidFill>
                  <a:schemeClr val="tx1"/>
                </a:solidFill>
              </a:rPr>
              <a:t>在</a:t>
            </a:r>
            <a:r>
              <a:rPr lang="en-US" altLang="zh-CN" sz="2400" dirty="0">
                <a:solidFill>
                  <a:schemeClr val="tx1"/>
                </a:solidFill>
              </a:rPr>
              <a:t>L</a:t>
            </a:r>
            <a:r>
              <a:rPr lang="zh-CN" altLang="en-US" sz="2400">
                <a:solidFill>
                  <a:schemeClr val="tx1"/>
                </a:solidFill>
              </a:rPr>
              <a:t>的第</a:t>
            </a:r>
            <a:r>
              <a:rPr lang="en-US" altLang="zh-CN" sz="2400" err="1">
                <a:solidFill>
                  <a:schemeClr val="tx1"/>
                </a:solidFill>
              </a:rPr>
              <a:t>i</a:t>
            </a:r>
            <a:r>
              <a:rPr lang="zh-CN" altLang="en-US" sz="2400">
                <a:solidFill>
                  <a:schemeClr val="tx1"/>
                </a:solidFill>
              </a:rPr>
              <a:t>（</a:t>
            </a:r>
            <a:r>
              <a:rPr lang="en-US" altLang="zh-CN" sz="2400">
                <a:solidFill>
                  <a:schemeClr val="tx1"/>
                </a:solidFill>
              </a:rPr>
              <a:t>1≤i≤n</a:t>
            </a:r>
            <a:r>
              <a:rPr lang="zh-CN" altLang="en-US" sz="2400">
                <a:solidFill>
                  <a:schemeClr val="tx1"/>
                </a:solidFill>
              </a:rPr>
              <a:t>）</a:t>
            </a:r>
            <a:r>
              <a:rPr lang="zh-CN" altLang="en-US" sz="2400" dirty="0">
                <a:solidFill>
                  <a:schemeClr val="tx1"/>
                </a:solidFill>
              </a:rPr>
              <a:t>个元素之前插入新</a:t>
            </a:r>
            <a:r>
              <a:rPr lang="zh-CN" altLang="en-US" sz="2400">
                <a:solidFill>
                  <a:schemeClr val="tx1"/>
                </a:solidFill>
              </a:rPr>
              <a:t>的元素</a:t>
            </a:r>
            <a:r>
              <a:rPr lang="en-US" altLang="zh-CN" sz="2400">
                <a:solidFill>
                  <a:schemeClr val="tx1"/>
                </a:solidFill>
              </a:rPr>
              <a:t>e</a:t>
            </a:r>
            <a:r>
              <a:rPr lang="zh-CN" altLang="en-US" sz="2400">
                <a:solidFill>
                  <a:schemeClr val="tx1"/>
                </a:solidFill>
              </a:rPr>
              <a:t>，</a:t>
            </a:r>
            <a:r>
              <a:rPr lang="en-US" altLang="zh-CN" sz="2400">
                <a:solidFill>
                  <a:schemeClr val="tx1"/>
                </a:solidFill>
              </a:rPr>
              <a:t>L</a:t>
            </a:r>
            <a:r>
              <a:rPr lang="zh-CN" altLang="en-US" sz="2400" dirty="0">
                <a:solidFill>
                  <a:schemeClr val="tx1"/>
                </a:solidFill>
              </a:rPr>
              <a:t>的</a:t>
            </a:r>
            <a:r>
              <a:rPr lang="zh-CN" altLang="en-US" sz="2400">
                <a:solidFill>
                  <a:schemeClr val="tx1"/>
                </a:solidFill>
              </a:rPr>
              <a:t>长度增</a:t>
            </a:r>
            <a:r>
              <a:rPr lang="en-US" altLang="zh-CN" sz="2400" dirty="0">
                <a:solidFill>
                  <a:schemeClr val="tx1"/>
                </a:solidFill>
              </a:rPr>
              <a:t>1</a:t>
            </a:r>
            <a:r>
              <a:rPr lang="zh-CN" altLang="en-US" sz="2400" dirty="0">
                <a:solidFill>
                  <a:schemeClr val="tx1"/>
                </a:solidFill>
              </a:rPr>
              <a:t>。</a:t>
            </a:r>
          </a:p>
          <a:p>
            <a:pPr>
              <a:lnSpc>
                <a:spcPct val="100000"/>
              </a:lnSpc>
            </a:pPr>
            <a:r>
              <a:rPr lang="zh-CN" altLang="en-US" sz="2400">
                <a:sym typeface="Wingdings"/>
              </a:rPr>
              <a:t> </a:t>
            </a:r>
            <a:r>
              <a:rPr lang="zh-CN" altLang="en-US" sz="2400"/>
              <a:t>删除数据元素</a:t>
            </a:r>
            <a:r>
              <a:rPr lang="en-US" altLang="zh-CN" sz="2400"/>
              <a:t>ListDelete(&amp;L</a:t>
            </a:r>
            <a:r>
              <a:rPr lang="zh-CN" altLang="en-US" sz="2400"/>
              <a:t>，</a:t>
            </a:r>
            <a:r>
              <a:rPr lang="en-US" altLang="zh-CN" sz="2400"/>
              <a:t>i</a:t>
            </a:r>
            <a:r>
              <a:rPr lang="zh-CN" altLang="en-US" sz="2400"/>
              <a:t>，</a:t>
            </a:r>
            <a:r>
              <a:rPr lang="en-US" altLang="zh-CN" sz="2400"/>
              <a:t>&amp;e</a:t>
            </a:r>
            <a:r>
              <a:rPr lang="en-US" altLang="zh-CN" sz="2400" dirty="0"/>
              <a:t>)</a:t>
            </a:r>
            <a:r>
              <a:rPr lang="zh-CN" altLang="en-US" sz="2400"/>
              <a:t>：</a:t>
            </a:r>
            <a:r>
              <a:rPr lang="zh-CN" altLang="en-US" sz="2400">
                <a:solidFill>
                  <a:schemeClr val="tx1"/>
                </a:solidFill>
              </a:rPr>
              <a:t>删除</a:t>
            </a:r>
            <a:r>
              <a:rPr lang="en-US" altLang="zh-CN" sz="2400" dirty="0">
                <a:solidFill>
                  <a:schemeClr val="tx1"/>
                </a:solidFill>
              </a:rPr>
              <a:t>L</a:t>
            </a:r>
            <a:r>
              <a:rPr lang="zh-CN" altLang="en-US" sz="2400">
                <a:solidFill>
                  <a:schemeClr val="tx1"/>
                </a:solidFill>
              </a:rPr>
              <a:t>的第</a:t>
            </a:r>
            <a:r>
              <a:rPr lang="en-US" altLang="zh-CN" sz="2400" err="1">
                <a:solidFill>
                  <a:schemeClr val="tx1"/>
                </a:solidFill>
              </a:rPr>
              <a:t>i</a:t>
            </a:r>
            <a:r>
              <a:rPr lang="zh-CN" altLang="en-US" sz="2400">
                <a:solidFill>
                  <a:schemeClr val="tx1"/>
                </a:solidFill>
              </a:rPr>
              <a:t>（</a:t>
            </a:r>
            <a:r>
              <a:rPr lang="en-US" altLang="zh-CN" sz="2400">
                <a:solidFill>
                  <a:schemeClr val="tx1"/>
                </a:solidFill>
              </a:rPr>
              <a:t>1≤i≤n</a:t>
            </a:r>
            <a:r>
              <a:rPr lang="zh-CN" altLang="en-US" sz="2400">
                <a:solidFill>
                  <a:schemeClr val="tx1"/>
                </a:solidFill>
              </a:rPr>
              <a:t>）个元素，并用</a:t>
            </a:r>
            <a:r>
              <a:rPr lang="en-US" altLang="zh-CN" sz="2400" dirty="0">
                <a:solidFill>
                  <a:schemeClr val="tx1"/>
                </a:solidFill>
              </a:rPr>
              <a:t>e</a:t>
            </a:r>
            <a:r>
              <a:rPr lang="zh-CN" altLang="en-US" sz="2400" dirty="0">
                <a:solidFill>
                  <a:schemeClr val="tx1"/>
                </a:solidFill>
              </a:rPr>
              <a:t>返回</a:t>
            </a:r>
            <a:r>
              <a:rPr lang="zh-CN" altLang="en-US" sz="2400">
                <a:solidFill>
                  <a:schemeClr val="tx1"/>
                </a:solidFill>
              </a:rPr>
              <a:t>其值，</a:t>
            </a:r>
            <a:r>
              <a:rPr lang="en-US" altLang="zh-CN" sz="2400">
                <a:solidFill>
                  <a:schemeClr val="tx1"/>
                </a:solidFill>
              </a:rPr>
              <a:t>L</a:t>
            </a:r>
            <a:r>
              <a:rPr lang="zh-CN" altLang="en-US" sz="2400" dirty="0">
                <a:solidFill>
                  <a:schemeClr val="tx1"/>
                </a:solidFill>
              </a:rPr>
              <a:t>的</a:t>
            </a:r>
            <a:r>
              <a:rPr lang="zh-CN" altLang="en-US" sz="2400">
                <a:solidFill>
                  <a:schemeClr val="tx1"/>
                </a:solidFill>
              </a:rPr>
              <a:t>长度减</a:t>
            </a:r>
            <a:r>
              <a:rPr lang="en-US" altLang="zh-CN" sz="2400" dirty="0">
                <a:solidFill>
                  <a:schemeClr val="tx1"/>
                </a:solidFill>
              </a:rPr>
              <a:t>1</a:t>
            </a:r>
            <a:r>
              <a:rPr lang="zh-CN" altLang="en-US" sz="2400" dirty="0">
                <a:solidFill>
                  <a:schemeClr val="tx1"/>
                </a:solidFill>
              </a:rPr>
              <a:t>。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36464416-07ED-4FAC-BE1E-6B40ADC49A59}"/>
              </a:ext>
            </a:extLst>
          </p:cNvPr>
          <p:cNvSpPr txBox="1"/>
          <p:nvPr/>
        </p:nvSpPr>
        <p:spPr>
          <a:xfrm>
            <a:off x="1055688" y="126386"/>
            <a:ext cx="4357718" cy="494302"/>
          </a:xfrm>
          <a:prstGeom prst="rect">
            <a:avLst/>
          </a:prstGeom>
          <a:solidFill>
            <a:srgbClr val="F39801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2.1  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线性表的基本概念 </a:t>
            </a:r>
          </a:p>
        </p:txBody>
      </p:sp>
      <p:sp>
        <p:nvSpPr>
          <p:cNvPr id="8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2BEB992-3B7C-415D-A3AB-B74F70CAE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937681"/>
            <a:ext cx="4357718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2.1.2 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线性表的运算</a:t>
            </a:r>
          </a:p>
        </p:txBody>
      </p:sp>
      <p:pic>
        <p:nvPicPr>
          <p:cNvPr id="9" name="图片 8" descr="乐高玩具&#10;&#10;低可信度描述已自动生成">
            <a:extLst>
              <a:ext uri="{FF2B5EF4-FFF2-40B4-BE49-F238E27FC236}">
                <a16:creationId xmlns:a16="http://schemas.microsoft.com/office/drawing/2014/main" id="{69A5406F-034D-4CBA-8582-DE35FD5D6D5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81099">
            <a:off x="9614515" y="1821669"/>
            <a:ext cx="7620301" cy="5134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83" name="Rectangle 11"/>
          <p:cNvSpPr>
            <a:spLocks noChangeArrowheads="1"/>
          </p:cNvSpPr>
          <p:nvPr/>
        </p:nvSpPr>
        <p:spPr bwMode="auto">
          <a:xfrm>
            <a:off x="3791745" y="2613390"/>
            <a:ext cx="3960813" cy="251936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39801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2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82276" name="AutoShape 4"/>
          <p:cNvSpPr>
            <a:spLocks noChangeArrowheads="1"/>
          </p:cNvSpPr>
          <p:nvPr/>
        </p:nvSpPr>
        <p:spPr bwMode="auto">
          <a:xfrm>
            <a:off x="5209371" y="3699234"/>
            <a:ext cx="1187450" cy="1008063"/>
          </a:xfrm>
          <a:prstGeom prst="can">
            <a:avLst>
              <a:gd name="adj" fmla="val 25000"/>
            </a:avLst>
          </a:prstGeom>
          <a:gradFill>
            <a:gsLst>
              <a:gs pos="0">
                <a:srgbClr val="CE3B37"/>
              </a:gs>
              <a:gs pos="88000">
                <a:schemeClr val="accent4">
                  <a:tint val="15000"/>
                  <a:satMod val="350000"/>
                </a:schemeClr>
              </a:gs>
            </a:gsLst>
          </a:gradFill>
          <a:ln>
            <a:solidFill>
              <a:srgbClr val="CE3B37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数据</a:t>
            </a:r>
          </a:p>
        </p:txBody>
      </p:sp>
      <p:sp>
        <p:nvSpPr>
          <p:cNvPr id="182277" name="Text Box 5"/>
          <p:cNvSpPr txBox="1">
            <a:spLocks noChangeArrowheads="1"/>
          </p:cNvSpPr>
          <p:nvPr/>
        </p:nvSpPr>
        <p:spPr bwMode="auto">
          <a:xfrm>
            <a:off x="3837744" y="2855014"/>
            <a:ext cx="1655762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基本运算</a:t>
            </a:r>
            <a:r>
              <a:rPr lang="en-US" altLang="zh-CN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</a:p>
        </p:txBody>
      </p:sp>
      <p:sp>
        <p:nvSpPr>
          <p:cNvPr id="182278" name="Text Box 6"/>
          <p:cNvSpPr txBox="1">
            <a:spLocks noChangeArrowheads="1"/>
          </p:cNvSpPr>
          <p:nvPr/>
        </p:nvSpPr>
        <p:spPr bwMode="auto">
          <a:xfrm>
            <a:off x="6160624" y="2855014"/>
            <a:ext cx="1860561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基本运算</a:t>
            </a:r>
            <a:r>
              <a:rPr lang="en-US" altLang="zh-CN" i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</a:p>
        </p:txBody>
      </p:sp>
      <p:sp>
        <p:nvSpPr>
          <p:cNvPr id="182279" name="Text Box 7"/>
          <p:cNvSpPr txBox="1">
            <a:spLocks noChangeArrowheads="1"/>
          </p:cNvSpPr>
          <p:nvPr/>
        </p:nvSpPr>
        <p:spPr bwMode="auto">
          <a:xfrm>
            <a:off x="5568941" y="2907071"/>
            <a:ext cx="5032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000" b="0">
                <a:solidFill>
                  <a:schemeClr val="tx1"/>
                </a:solidFill>
                <a:latin typeface="+mn-ea"/>
                <a:ea typeface="+mn-ea"/>
                <a:cs typeface="Consolas" pitchFamily="49" charset="0"/>
              </a:rPr>
              <a:t>…</a:t>
            </a:r>
          </a:p>
        </p:txBody>
      </p:sp>
      <p:sp>
        <p:nvSpPr>
          <p:cNvPr id="182280" name="Line 8"/>
          <p:cNvSpPr>
            <a:spLocks noChangeShapeType="1"/>
          </p:cNvSpPr>
          <p:nvPr/>
        </p:nvSpPr>
        <p:spPr bwMode="auto">
          <a:xfrm>
            <a:off x="5099834" y="3267433"/>
            <a:ext cx="360363" cy="431800"/>
          </a:xfrm>
          <a:prstGeom prst="line">
            <a:avLst/>
          </a:prstGeom>
          <a:noFill/>
          <a:ln w="28575">
            <a:solidFill>
              <a:srgbClr val="F3980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2281" name="Line 9"/>
          <p:cNvSpPr>
            <a:spLocks noChangeShapeType="1"/>
          </p:cNvSpPr>
          <p:nvPr/>
        </p:nvSpPr>
        <p:spPr bwMode="auto">
          <a:xfrm flipH="1">
            <a:off x="6252359" y="3338871"/>
            <a:ext cx="360363" cy="360362"/>
          </a:xfrm>
          <a:prstGeom prst="line">
            <a:avLst/>
          </a:prstGeom>
          <a:noFill/>
          <a:ln w="28575">
            <a:solidFill>
              <a:srgbClr val="F3980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2282" name="Line 10"/>
          <p:cNvSpPr>
            <a:spLocks noChangeShapeType="1"/>
          </p:cNvSpPr>
          <p:nvPr/>
        </p:nvSpPr>
        <p:spPr bwMode="auto">
          <a:xfrm>
            <a:off x="5749122" y="3267433"/>
            <a:ext cx="71437" cy="431800"/>
          </a:xfrm>
          <a:prstGeom prst="line">
            <a:avLst/>
          </a:prstGeom>
          <a:noFill/>
          <a:ln w="28575">
            <a:solidFill>
              <a:srgbClr val="F3980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2284" name="Text Box 12"/>
          <p:cNvSpPr txBox="1">
            <a:spLocks noChangeArrowheads="1"/>
          </p:cNvSpPr>
          <p:nvPr/>
        </p:nvSpPr>
        <p:spPr bwMode="auto">
          <a:xfrm>
            <a:off x="5099834" y="1524832"/>
            <a:ext cx="1518805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应用程序</a:t>
            </a:r>
            <a:endParaRPr lang="zh-CN" altLang="en-US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23382" y="5476288"/>
            <a:ext cx="8665790" cy="112646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Clr>
                <a:srgbClr val="F39801"/>
              </a:buClr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程序员可以直接使用它来存放数据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  <a:sym typeface="Symbol"/>
              </a:rPr>
              <a:t>作为存放数据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的容器。</a:t>
            </a:r>
            <a:endParaRPr lang="en-US" altLang="zh-CN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itchFamily="49" charset="0"/>
            </a:endParaRPr>
          </a:p>
          <a:p>
            <a:pPr marL="457200" indent="-457200" algn="l">
              <a:buClr>
                <a:srgbClr val="F39801"/>
              </a:buClr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程序员可以直接使用它的基本运算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  <a:sym typeface="Symbol"/>
              </a:rPr>
              <a:t>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完成更复杂的功能。</a:t>
            </a:r>
          </a:p>
        </p:txBody>
      </p:sp>
      <p:sp>
        <p:nvSpPr>
          <p:cNvPr id="14" name="下箭头 13"/>
          <p:cNvSpPr/>
          <p:nvPr/>
        </p:nvSpPr>
        <p:spPr>
          <a:xfrm>
            <a:off x="5682837" y="2029669"/>
            <a:ext cx="346880" cy="500066"/>
          </a:xfrm>
          <a:prstGeom prst="downArrow">
            <a:avLst/>
          </a:prstGeom>
          <a:gradFill>
            <a:gsLst>
              <a:gs pos="0">
                <a:srgbClr val="CE3B37"/>
              </a:gs>
              <a:gs pos="100000">
                <a:srgbClr val="FFE985"/>
              </a:gs>
            </a:gsLst>
          </a:gra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31248" y="2622905"/>
            <a:ext cx="430887" cy="25193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spc="6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实现了的线性表</a:t>
            </a:r>
          </a:p>
        </p:txBody>
      </p:sp>
      <p:sp>
        <p:nvSpPr>
          <p:cNvPr id="18" name="右大括号 17"/>
          <p:cNvSpPr/>
          <p:nvPr/>
        </p:nvSpPr>
        <p:spPr>
          <a:xfrm>
            <a:off x="7943241" y="2703859"/>
            <a:ext cx="142876" cy="2357454"/>
          </a:xfrm>
          <a:prstGeom prst="rightBrace">
            <a:avLst/>
          </a:prstGeom>
          <a:ln w="28575">
            <a:solidFill>
              <a:srgbClr val="F3980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91415" y="1497829"/>
            <a:ext cx="2500330" cy="39376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>
            <a:defPPr>
              <a:defRPr lang="zh-CN"/>
            </a:defPPr>
            <a:lvl1pPr algn="l">
              <a:defRPr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>
                <a:solidFill>
                  <a:srgbClr val="CE3B37"/>
                </a:solidFill>
              </a:rPr>
              <a:t>线性表的作用</a:t>
            </a:r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C53DA7DB-70F9-4BAE-9F91-DB34BC09658D}"/>
              </a:ext>
            </a:extLst>
          </p:cNvPr>
          <p:cNvSpPr txBox="1"/>
          <p:nvPr/>
        </p:nvSpPr>
        <p:spPr>
          <a:xfrm>
            <a:off x="1055688" y="126386"/>
            <a:ext cx="4357718" cy="494302"/>
          </a:xfrm>
          <a:prstGeom prst="rect">
            <a:avLst/>
          </a:prstGeom>
          <a:solidFill>
            <a:srgbClr val="F39801"/>
          </a:solidFill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2.1  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线性表的基本概念 </a:t>
            </a:r>
          </a:p>
        </p:txBody>
      </p:sp>
      <p:sp>
        <p:nvSpPr>
          <p:cNvPr id="23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ADAFC54-4C65-45AB-A296-F2A583540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937681"/>
            <a:ext cx="4357718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2.1.2 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线性表的运算</a:t>
            </a:r>
          </a:p>
        </p:txBody>
      </p:sp>
      <p:pic>
        <p:nvPicPr>
          <p:cNvPr id="24" name="图片 23" descr="乐高玩具&#10;&#10;低可信度描述已自动生成">
            <a:extLst>
              <a:ext uri="{FF2B5EF4-FFF2-40B4-BE49-F238E27FC236}">
                <a16:creationId xmlns:a16="http://schemas.microsoft.com/office/drawing/2014/main" id="{EC942E9A-E01C-4AFC-ABA4-6367E04BF26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81099">
            <a:off x="8482947" y="1636236"/>
            <a:ext cx="7620301" cy="5134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0033CC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9196</TotalTime>
  <Words>765</Words>
  <Application>Microsoft Office PowerPoint</Application>
  <PresentationFormat>宽屏</PresentationFormat>
  <Paragraphs>93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黑体</vt:lpstr>
      <vt:lpstr>楷体</vt:lpstr>
      <vt:lpstr>思源黑体 CN Heavy</vt:lpstr>
      <vt:lpstr>宋体</vt:lpstr>
      <vt:lpstr>微软雅黑</vt:lpstr>
      <vt:lpstr>Arial</vt:lpstr>
      <vt:lpstr>Calibri</vt:lpstr>
      <vt:lpstr>Consolas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lcb;wbh</dc:creator>
  <cp:lastModifiedBy>A83381</cp:lastModifiedBy>
  <cp:revision>1237</cp:revision>
  <dcterms:created xsi:type="dcterms:W3CDTF">2004-03-31T23:50:14Z</dcterms:created>
  <dcterms:modified xsi:type="dcterms:W3CDTF">2022-06-23T13:35:13Z</dcterms:modified>
</cp:coreProperties>
</file>