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55"/>
  </p:notesMasterIdLst>
  <p:handoutMasterIdLst>
    <p:handoutMasterId r:id="rId56"/>
  </p:handoutMasterIdLst>
  <p:sldIdLst>
    <p:sldId id="442" r:id="rId2"/>
    <p:sldId id="479" r:id="rId3"/>
    <p:sldId id="401" r:id="rId4"/>
    <p:sldId id="402" r:id="rId5"/>
    <p:sldId id="406" r:id="rId6"/>
    <p:sldId id="477" r:id="rId7"/>
    <p:sldId id="446" r:id="rId8"/>
    <p:sldId id="408" r:id="rId9"/>
    <p:sldId id="411" r:id="rId10"/>
    <p:sldId id="415" r:id="rId11"/>
    <p:sldId id="416" r:id="rId12"/>
    <p:sldId id="417" r:id="rId13"/>
    <p:sldId id="447" r:id="rId14"/>
    <p:sldId id="420" r:id="rId15"/>
    <p:sldId id="421" r:id="rId16"/>
    <p:sldId id="422" r:id="rId17"/>
    <p:sldId id="424" r:id="rId18"/>
    <p:sldId id="425" r:id="rId19"/>
    <p:sldId id="426" r:id="rId20"/>
    <p:sldId id="427" r:id="rId21"/>
    <p:sldId id="429" r:id="rId22"/>
    <p:sldId id="430" r:id="rId23"/>
    <p:sldId id="431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56" r:id="rId33"/>
    <p:sldId id="457" r:id="rId34"/>
    <p:sldId id="458" r:id="rId35"/>
    <p:sldId id="459" r:id="rId36"/>
    <p:sldId id="460" r:id="rId37"/>
    <p:sldId id="461" r:id="rId38"/>
    <p:sldId id="462" r:id="rId39"/>
    <p:sldId id="463" r:id="rId40"/>
    <p:sldId id="464" r:id="rId41"/>
    <p:sldId id="465" r:id="rId42"/>
    <p:sldId id="466" r:id="rId43"/>
    <p:sldId id="467" r:id="rId44"/>
    <p:sldId id="468" r:id="rId45"/>
    <p:sldId id="469" r:id="rId46"/>
    <p:sldId id="470" r:id="rId47"/>
    <p:sldId id="471" r:id="rId48"/>
    <p:sldId id="472" r:id="rId49"/>
    <p:sldId id="473" r:id="rId50"/>
    <p:sldId id="474" r:id="rId51"/>
    <p:sldId id="475" r:id="rId52"/>
    <p:sldId id="476" r:id="rId53"/>
    <p:sldId id="418" r:id="rId54"/>
  </p:sldIdLst>
  <p:sldSz cx="12192000" cy="6858000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892" userDrawn="1">
          <p15:clr>
            <a:srgbClr val="A4A3A4"/>
          </p15:clr>
        </p15:guide>
        <p15:guide id="5" pos="6607" userDrawn="1">
          <p15:clr>
            <a:srgbClr val="A4A3A4"/>
          </p15:clr>
        </p15:guide>
        <p15:guide id="6" pos="5201" userDrawn="1">
          <p15:clr>
            <a:srgbClr val="A4A3A4"/>
          </p15:clr>
        </p15:guide>
        <p15:guide id="7" pos="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903"/>
    <a:srgbClr val="DFE1E0"/>
    <a:srgbClr val="FFFFFF"/>
    <a:srgbClr val="FFE985"/>
    <a:srgbClr val="CE3B37"/>
    <a:srgbClr val="FA772E"/>
    <a:srgbClr val="FBFDFC"/>
    <a:srgbClr val="F39801"/>
    <a:srgbClr val="9789C2"/>
    <a:srgbClr val="FC9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8" autoAdjust="0"/>
    <p:restoredTop sz="94581" autoAdjust="0"/>
  </p:normalViewPr>
  <p:slideViewPr>
    <p:cSldViewPr>
      <p:cViewPr varScale="1">
        <p:scale>
          <a:sx n="81" d="100"/>
          <a:sy n="81" d="100"/>
        </p:scale>
        <p:origin x="936" y="67"/>
      </p:cViewPr>
      <p:guideLst>
        <p:guide orient="horz" pos="2160"/>
        <p:guide pos="3840"/>
        <p:guide pos="347"/>
        <p:guide pos="892"/>
        <p:guide pos="6607"/>
        <p:guide pos="5201"/>
        <p:guide pos="6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2022/6/23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D41419-3A93-44C5-95B5-11E1DE99E6F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A0E8C-A94F-41E6-AEBC-807585AAF2C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F99F1-EB58-42E6-A7A0-0E4840AF3AA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3D44CA-C661-4344-B94D-DC1F7AE90F9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5527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52D8D-FF28-4695-BD4A-E880B5DE93B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629C7F-FB60-45D4-B710-62D9026AA9F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35F527-C4C2-4523-9D48-AB0EF134BBFF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E01BC60-E5BF-46AE-9C12-C5D2A4F77DF1}"/>
              </a:ext>
            </a:extLst>
          </p:cNvPr>
          <p:cNvCxnSpPr>
            <a:cxnSpLocks/>
          </p:cNvCxnSpPr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2B4607-9D89-4658-8817-6A2A8071E143}"/>
              </a:ext>
            </a:extLst>
          </p:cNvPr>
          <p:cNvCxnSpPr>
            <a:cxnSpLocks/>
          </p:cNvCxnSpPr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0BFBAA78-0C18-4F23-8BED-6542FC371E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-145081"/>
            <a:ext cx="2691329" cy="1053801"/>
          </a:xfrm>
          <a:prstGeom prst="rect">
            <a:avLst/>
          </a:prstGeom>
        </p:spPr>
      </p:pic>
      <p:sp>
        <p:nvSpPr>
          <p:cNvPr id="6" name="fountain-pen-of-large-size_33358">
            <a:extLst>
              <a:ext uri="{FF2B5EF4-FFF2-40B4-BE49-F238E27FC236}">
                <a16:creationId xmlns:a16="http://schemas.microsoft.com/office/drawing/2014/main" id="{43B75D83-5608-4CED-B718-7525769AF2AF}"/>
              </a:ext>
            </a:extLst>
          </p:cNvPr>
          <p:cNvSpPr/>
          <p:nvPr userDrawn="1"/>
        </p:nvSpPr>
        <p:spPr>
          <a:xfrm>
            <a:off x="11640616" y="181925"/>
            <a:ext cx="475891" cy="474767"/>
          </a:xfrm>
          <a:custGeom>
            <a:avLst/>
            <a:gdLst>
              <a:gd name="T0" fmla="*/ 21 w 1156"/>
              <a:gd name="T1" fmla="*/ 1088 h 1155"/>
              <a:gd name="T2" fmla="*/ 67 w 1156"/>
              <a:gd name="T3" fmla="*/ 1134 h 1155"/>
              <a:gd name="T4" fmla="*/ 8 w 1156"/>
              <a:gd name="T5" fmla="*/ 1147 h 1155"/>
              <a:gd name="T6" fmla="*/ 21 w 1156"/>
              <a:gd name="T7" fmla="*/ 1088 h 1155"/>
              <a:gd name="T8" fmla="*/ 10 w 1156"/>
              <a:gd name="T9" fmla="*/ 1052 h 1155"/>
              <a:gd name="T10" fmla="*/ 103 w 1156"/>
              <a:gd name="T11" fmla="*/ 1146 h 1155"/>
              <a:gd name="T12" fmla="*/ 294 w 1156"/>
              <a:gd name="T13" fmla="*/ 1035 h 1155"/>
              <a:gd name="T14" fmla="*/ 120 w 1156"/>
              <a:gd name="T15" fmla="*/ 861 h 1155"/>
              <a:gd name="T16" fmla="*/ 10 w 1156"/>
              <a:gd name="T17" fmla="*/ 1052 h 1155"/>
              <a:gd name="T18" fmla="*/ 443 w 1156"/>
              <a:gd name="T19" fmla="*/ 511 h 1155"/>
              <a:gd name="T20" fmla="*/ 644 w 1156"/>
              <a:gd name="T21" fmla="*/ 712 h 1155"/>
              <a:gd name="T22" fmla="*/ 547 w 1156"/>
              <a:gd name="T23" fmla="*/ 816 h 1155"/>
              <a:gd name="T24" fmla="*/ 316 w 1156"/>
              <a:gd name="T25" fmla="*/ 1019 h 1155"/>
              <a:gd name="T26" fmla="*/ 136 w 1156"/>
              <a:gd name="T27" fmla="*/ 839 h 1155"/>
              <a:gd name="T28" fmla="*/ 339 w 1156"/>
              <a:gd name="T29" fmla="*/ 608 h 1155"/>
              <a:gd name="T30" fmla="*/ 443 w 1156"/>
              <a:gd name="T31" fmla="*/ 511 h 1155"/>
              <a:gd name="T32" fmla="*/ 326 w 1156"/>
              <a:gd name="T33" fmla="*/ 929 h 1155"/>
              <a:gd name="T34" fmla="*/ 339 w 1156"/>
              <a:gd name="T35" fmla="*/ 952 h 1155"/>
              <a:gd name="T36" fmla="*/ 583 w 1156"/>
              <a:gd name="T37" fmla="*/ 720 h 1155"/>
              <a:gd name="T38" fmla="*/ 564 w 1156"/>
              <a:gd name="T39" fmla="*/ 702 h 1155"/>
              <a:gd name="T40" fmla="*/ 326 w 1156"/>
              <a:gd name="T41" fmla="*/ 929 h 1155"/>
              <a:gd name="T42" fmla="*/ 1094 w 1156"/>
              <a:gd name="T43" fmla="*/ 287 h 1155"/>
              <a:gd name="T44" fmla="*/ 715 w 1156"/>
              <a:gd name="T45" fmla="*/ 665 h 1155"/>
              <a:gd name="T46" fmla="*/ 667 w 1156"/>
              <a:gd name="T47" fmla="*/ 698 h 1155"/>
              <a:gd name="T48" fmla="*/ 457 w 1156"/>
              <a:gd name="T49" fmla="*/ 488 h 1155"/>
              <a:gd name="T50" fmla="*/ 490 w 1156"/>
              <a:gd name="T51" fmla="*/ 440 h 1155"/>
              <a:gd name="T52" fmla="*/ 818 w 1156"/>
              <a:gd name="T53" fmla="*/ 112 h 1155"/>
              <a:gd name="T54" fmla="*/ 763 w 1156"/>
              <a:gd name="T55" fmla="*/ 128 h 1155"/>
              <a:gd name="T56" fmla="*/ 481 w 1156"/>
              <a:gd name="T57" fmla="*/ 410 h 1155"/>
              <a:gd name="T58" fmla="*/ 452 w 1156"/>
              <a:gd name="T59" fmla="*/ 410 h 1155"/>
              <a:gd name="T60" fmla="*/ 452 w 1156"/>
              <a:gd name="T61" fmla="*/ 382 h 1155"/>
              <a:gd name="T62" fmla="*/ 738 w 1156"/>
              <a:gd name="T63" fmla="*/ 96 h 1155"/>
              <a:gd name="T64" fmla="*/ 747 w 1156"/>
              <a:gd name="T65" fmla="*/ 91 h 1155"/>
              <a:gd name="T66" fmla="*/ 879 w 1156"/>
              <a:gd name="T67" fmla="*/ 52 h 1155"/>
              <a:gd name="T68" fmla="*/ 1094 w 1156"/>
              <a:gd name="T69" fmla="*/ 62 h 1155"/>
              <a:gd name="T70" fmla="*/ 1094 w 1156"/>
              <a:gd name="T71" fmla="*/ 287 h 1155"/>
              <a:gd name="T72" fmla="*/ 1043 w 1156"/>
              <a:gd name="T73" fmla="*/ 82 h 1155"/>
              <a:gd name="T74" fmla="*/ 1024 w 1156"/>
              <a:gd name="T75" fmla="*/ 101 h 1155"/>
              <a:gd name="T76" fmla="*/ 1048 w 1156"/>
              <a:gd name="T77" fmla="*/ 238 h 1155"/>
              <a:gd name="T78" fmla="*/ 1071 w 1156"/>
              <a:gd name="T79" fmla="*/ 251 h 1155"/>
              <a:gd name="T80" fmla="*/ 1043 w 1156"/>
              <a:gd name="T81" fmla="*/ 82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6" h="1155">
                <a:moveTo>
                  <a:pt x="21" y="1088"/>
                </a:moveTo>
                <a:lnTo>
                  <a:pt x="67" y="1134"/>
                </a:lnTo>
                <a:cubicBezTo>
                  <a:pt x="37" y="1150"/>
                  <a:pt x="16" y="1155"/>
                  <a:pt x="8" y="1147"/>
                </a:cubicBezTo>
                <a:cubicBezTo>
                  <a:pt x="0" y="1139"/>
                  <a:pt x="5" y="1118"/>
                  <a:pt x="21" y="1088"/>
                </a:cubicBezTo>
                <a:close/>
                <a:moveTo>
                  <a:pt x="10" y="1052"/>
                </a:moveTo>
                <a:lnTo>
                  <a:pt x="103" y="1146"/>
                </a:lnTo>
                <a:cubicBezTo>
                  <a:pt x="155" y="1127"/>
                  <a:pt x="221" y="1089"/>
                  <a:pt x="294" y="1035"/>
                </a:cubicBezTo>
                <a:lnTo>
                  <a:pt x="120" y="861"/>
                </a:lnTo>
                <a:cubicBezTo>
                  <a:pt x="66" y="935"/>
                  <a:pt x="28" y="1001"/>
                  <a:pt x="10" y="1052"/>
                </a:cubicBezTo>
                <a:close/>
                <a:moveTo>
                  <a:pt x="443" y="511"/>
                </a:moveTo>
                <a:lnTo>
                  <a:pt x="644" y="712"/>
                </a:lnTo>
                <a:cubicBezTo>
                  <a:pt x="614" y="747"/>
                  <a:pt x="581" y="781"/>
                  <a:pt x="547" y="816"/>
                </a:cubicBezTo>
                <a:cubicBezTo>
                  <a:pt x="468" y="895"/>
                  <a:pt x="389" y="964"/>
                  <a:pt x="316" y="1019"/>
                </a:cubicBezTo>
                <a:lnTo>
                  <a:pt x="136" y="839"/>
                </a:lnTo>
                <a:cubicBezTo>
                  <a:pt x="191" y="767"/>
                  <a:pt x="260" y="687"/>
                  <a:pt x="339" y="608"/>
                </a:cubicBezTo>
                <a:cubicBezTo>
                  <a:pt x="374" y="574"/>
                  <a:pt x="409" y="541"/>
                  <a:pt x="443" y="511"/>
                </a:cubicBezTo>
                <a:close/>
                <a:moveTo>
                  <a:pt x="326" y="929"/>
                </a:moveTo>
                <a:cubicBezTo>
                  <a:pt x="312" y="939"/>
                  <a:pt x="325" y="963"/>
                  <a:pt x="339" y="952"/>
                </a:cubicBezTo>
                <a:cubicBezTo>
                  <a:pt x="429" y="884"/>
                  <a:pt x="504" y="800"/>
                  <a:pt x="583" y="720"/>
                </a:cubicBezTo>
                <a:cubicBezTo>
                  <a:pt x="595" y="708"/>
                  <a:pt x="576" y="689"/>
                  <a:pt x="564" y="702"/>
                </a:cubicBezTo>
                <a:cubicBezTo>
                  <a:pt x="487" y="780"/>
                  <a:pt x="414" y="862"/>
                  <a:pt x="326" y="929"/>
                </a:cubicBezTo>
                <a:close/>
                <a:moveTo>
                  <a:pt x="1094" y="287"/>
                </a:moveTo>
                <a:lnTo>
                  <a:pt x="715" y="665"/>
                </a:lnTo>
                <a:cubicBezTo>
                  <a:pt x="701" y="679"/>
                  <a:pt x="685" y="690"/>
                  <a:pt x="667" y="698"/>
                </a:cubicBezTo>
                <a:lnTo>
                  <a:pt x="457" y="488"/>
                </a:lnTo>
                <a:cubicBezTo>
                  <a:pt x="465" y="470"/>
                  <a:pt x="476" y="454"/>
                  <a:pt x="490" y="440"/>
                </a:cubicBezTo>
                <a:lnTo>
                  <a:pt x="818" y="112"/>
                </a:lnTo>
                <a:lnTo>
                  <a:pt x="763" y="128"/>
                </a:lnTo>
                <a:lnTo>
                  <a:pt x="481" y="410"/>
                </a:lnTo>
                <a:cubicBezTo>
                  <a:pt x="473" y="418"/>
                  <a:pt x="460" y="418"/>
                  <a:pt x="452" y="410"/>
                </a:cubicBezTo>
                <a:cubicBezTo>
                  <a:pt x="445" y="403"/>
                  <a:pt x="445" y="390"/>
                  <a:pt x="452" y="382"/>
                </a:cubicBezTo>
                <a:lnTo>
                  <a:pt x="738" y="96"/>
                </a:lnTo>
                <a:cubicBezTo>
                  <a:pt x="741" y="94"/>
                  <a:pt x="744" y="92"/>
                  <a:pt x="747" y="91"/>
                </a:cubicBezTo>
                <a:lnTo>
                  <a:pt x="879" y="52"/>
                </a:lnTo>
                <a:cubicBezTo>
                  <a:pt x="941" y="0"/>
                  <a:pt x="1035" y="3"/>
                  <a:pt x="1094" y="62"/>
                </a:cubicBezTo>
                <a:cubicBezTo>
                  <a:pt x="1156" y="124"/>
                  <a:pt x="1156" y="225"/>
                  <a:pt x="1094" y="287"/>
                </a:cubicBezTo>
                <a:close/>
                <a:moveTo>
                  <a:pt x="1043" y="82"/>
                </a:moveTo>
                <a:cubicBezTo>
                  <a:pt x="1029" y="71"/>
                  <a:pt x="1010" y="90"/>
                  <a:pt x="1024" y="101"/>
                </a:cubicBezTo>
                <a:cubicBezTo>
                  <a:pt x="1066" y="133"/>
                  <a:pt x="1071" y="192"/>
                  <a:pt x="1048" y="238"/>
                </a:cubicBezTo>
                <a:cubicBezTo>
                  <a:pt x="1040" y="253"/>
                  <a:pt x="1063" y="266"/>
                  <a:pt x="1071" y="251"/>
                </a:cubicBezTo>
                <a:cubicBezTo>
                  <a:pt x="1099" y="196"/>
                  <a:pt x="1095" y="121"/>
                  <a:pt x="1043" y="82"/>
                </a:cubicBez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pen-book_299">
            <a:extLst>
              <a:ext uri="{FF2B5EF4-FFF2-40B4-BE49-F238E27FC236}">
                <a16:creationId xmlns:a16="http://schemas.microsoft.com/office/drawing/2014/main" id="{4D7EB686-0874-43D3-9554-BA24EF53A632}"/>
              </a:ext>
            </a:extLst>
          </p:cNvPr>
          <p:cNvSpPr/>
          <p:nvPr userDrawn="1"/>
        </p:nvSpPr>
        <p:spPr>
          <a:xfrm>
            <a:off x="335360" y="114432"/>
            <a:ext cx="609685" cy="506257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88862 h 440259"/>
              <a:gd name="T41" fmla="*/ 88862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88862 h 440259"/>
              <a:gd name="T49" fmla="*/ 88862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88862 h 440259"/>
              <a:gd name="T71" fmla="*/ 88862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88862 h 440259"/>
              <a:gd name="T89" fmla="*/ 88862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88862 h 440259"/>
              <a:gd name="T97" fmla="*/ 88862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  <a:gd name="T106" fmla="*/ 278945 h 440259"/>
              <a:gd name="T107" fmla="*/ 278945 h 440259"/>
              <a:gd name="T108" fmla="*/ 278945 h 440259"/>
              <a:gd name="T109" fmla="*/ 278945 h 440259"/>
              <a:gd name="T110" fmla="*/ 278945 h 440259"/>
              <a:gd name="T111" fmla="*/ 278945 h 440259"/>
              <a:gd name="T112" fmla="*/ 278945 h 440259"/>
              <a:gd name="T113" fmla="*/ 278945 h 440259"/>
              <a:gd name="T114" fmla="*/ 278945 h 440259"/>
              <a:gd name="T115" fmla="*/ 278945 h 440259"/>
              <a:gd name="T116" fmla="*/ 278945 h 440259"/>
              <a:gd name="T117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336">
                <a:moveTo>
                  <a:pt x="387" y="133"/>
                </a:moveTo>
                <a:lnTo>
                  <a:pt x="387" y="108"/>
                </a:lnTo>
                <a:lnTo>
                  <a:pt x="386" y="102"/>
                </a:lnTo>
                <a:cubicBezTo>
                  <a:pt x="385" y="101"/>
                  <a:pt x="377" y="87"/>
                  <a:pt x="361" y="72"/>
                </a:cubicBezTo>
                <a:cubicBezTo>
                  <a:pt x="348" y="61"/>
                  <a:pt x="331" y="50"/>
                  <a:pt x="308" y="45"/>
                </a:cubicBezTo>
                <a:lnTo>
                  <a:pt x="308" y="0"/>
                </a:lnTo>
                <a:cubicBezTo>
                  <a:pt x="210" y="7"/>
                  <a:pt x="200" y="84"/>
                  <a:pt x="200" y="84"/>
                </a:cubicBezTo>
                <a:lnTo>
                  <a:pt x="200" y="85"/>
                </a:lnTo>
                <a:cubicBezTo>
                  <a:pt x="200" y="85"/>
                  <a:pt x="200" y="85"/>
                  <a:pt x="200" y="85"/>
                </a:cubicBezTo>
                <a:cubicBezTo>
                  <a:pt x="196" y="81"/>
                  <a:pt x="192" y="77"/>
                  <a:pt x="187" y="72"/>
                </a:cubicBezTo>
                <a:cubicBezTo>
                  <a:pt x="171" y="57"/>
                  <a:pt x="145" y="42"/>
                  <a:pt x="112" y="42"/>
                </a:cubicBezTo>
                <a:cubicBezTo>
                  <a:pt x="79" y="42"/>
                  <a:pt x="54" y="58"/>
                  <a:pt x="38" y="72"/>
                </a:cubicBezTo>
                <a:cubicBezTo>
                  <a:pt x="22" y="87"/>
                  <a:pt x="14" y="101"/>
                  <a:pt x="14" y="102"/>
                </a:cubicBezTo>
                <a:lnTo>
                  <a:pt x="12" y="108"/>
                </a:lnTo>
                <a:lnTo>
                  <a:pt x="12" y="133"/>
                </a:lnTo>
                <a:lnTo>
                  <a:pt x="0" y="133"/>
                </a:lnTo>
                <a:lnTo>
                  <a:pt x="0" y="336"/>
                </a:lnTo>
                <a:lnTo>
                  <a:pt x="404" y="336"/>
                </a:lnTo>
                <a:lnTo>
                  <a:pt x="404" y="133"/>
                </a:lnTo>
                <a:lnTo>
                  <a:pt x="387" y="133"/>
                </a:lnTo>
                <a:close/>
                <a:moveTo>
                  <a:pt x="72" y="295"/>
                </a:moveTo>
                <a:cubicBezTo>
                  <a:pt x="83" y="289"/>
                  <a:pt x="96" y="284"/>
                  <a:pt x="112" y="284"/>
                </a:cubicBezTo>
                <a:cubicBezTo>
                  <a:pt x="128" y="284"/>
                  <a:pt x="141" y="289"/>
                  <a:pt x="152" y="295"/>
                </a:cubicBezTo>
                <a:lnTo>
                  <a:pt x="72" y="295"/>
                </a:lnTo>
                <a:close/>
                <a:moveTo>
                  <a:pt x="186" y="286"/>
                </a:moveTo>
                <a:cubicBezTo>
                  <a:pt x="170" y="271"/>
                  <a:pt x="145" y="257"/>
                  <a:pt x="112" y="257"/>
                </a:cubicBezTo>
                <a:lnTo>
                  <a:pt x="112" y="257"/>
                </a:lnTo>
                <a:cubicBezTo>
                  <a:pt x="80" y="257"/>
                  <a:pt x="56" y="271"/>
                  <a:pt x="40" y="285"/>
                </a:cubicBezTo>
                <a:lnTo>
                  <a:pt x="40" y="112"/>
                </a:lnTo>
                <a:cubicBezTo>
                  <a:pt x="42" y="108"/>
                  <a:pt x="49" y="99"/>
                  <a:pt x="58" y="91"/>
                </a:cubicBezTo>
                <a:cubicBezTo>
                  <a:pt x="71" y="80"/>
                  <a:pt x="88" y="70"/>
                  <a:pt x="112" y="70"/>
                </a:cubicBezTo>
                <a:cubicBezTo>
                  <a:pt x="137" y="70"/>
                  <a:pt x="155" y="81"/>
                  <a:pt x="169" y="93"/>
                </a:cubicBezTo>
                <a:cubicBezTo>
                  <a:pt x="175" y="98"/>
                  <a:pt x="180" y="104"/>
                  <a:pt x="183" y="109"/>
                </a:cubicBezTo>
                <a:cubicBezTo>
                  <a:pt x="185" y="110"/>
                  <a:pt x="185" y="111"/>
                  <a:pt x="186" y="112"/>
                </a:cubicBezTo>
                <a:lnTo>
                  <a:pt x="186" y="286"/>
                </a:lnTo>
                <a:close/>
                <a:moveTo>
                  <a:pt x="286" y="24"/>
                </a:moveTo>
                <a:lnTo>
                  <a:pt x="286" y="42"/>
                </a:lnTo>
                <a:lnTo>
                  <a:pt x="286" y="70"/>
                </a:lnTo>
                <a:lnTo>
                  <a:pt x="286" y="229"/>
                </a:lnTo>
                <a:cubicBezTo>
                  <a:pt x="286" y="229"/>
                  <a:pt x="249" y="222"/>
                  <a:pt x="214" y="254"/>
                </a:cubicBezTo>
                <a:lnTo>
                  <a:pt x="214" y="112"/>
                </a:lnTo>
                <a:lnTo>
                  <a:pt x="214" y="112"/>
                </a:lnTo>
                <a:lnTo>
                  <a:pt x="214" y="96"/>
                </a:lnTo>
                <a:cubicBezTo>
                  <a:pt x="214" y="96"/>
                  <a:pt x="227" y="36"/>
                  <a:pt x="286" y="24"/>
                </a:cubicBezTo>
                <a:close/>
                <a:moveTo>
                  <a:pt x="246" y="295"/>
                </a:moveTo>
                <a:cubicBezTo>
                  <a:pt x="257" y="289"/>
                  <a:pt x="270" y="284"/>
                  <a:pt x="286" y="284"/>
                </a:cubicBezTo>
                <a:cubicBezTo>
                  <a:pt x="302" y="284"/>
                  <a:pt x="315" y="289"/>
                  <a:pt x="326" y="295"/>
                </a:cubicBezTo>
                <a:lnTo>
                  <a:pt x="246" y="295"/>
                </a:lnTo>
                <a:close/>
                <a:moveTo>
                  <a:pt x="360" y="286"/>
                </a:moveTo>
                <a:cubicBezTo>
                  <a:pt x="344" y="271"/>
                  <a:pt x="319" y="257"/>
                  <a:pt x="286" y="257"/>
                </a:cubicBezTo>
                <a:cubicBezTo>
                  <a:pt x="254" y="257"/>
                  <a:pt x="230" y="271"/>
                  <a:pt x="214" y="285"/>
                </a:cubicBezTo>
                <a:lnTo>
                  <a:pt x="214" y="284"/>
                </a:lnTo>
                <a:cubicBezTo>
                  <a:pt x="244" y="242"/>
                  <a:pt x="308" y="253"/>
                  <a:pt x="308" y="253"/>
                </a:cubicBezTo>
                <a:lnTo>
                  <a:pt x="308" y="73"/>
                </a:lnTo>
                <a:cubicBezTo>
                  <a:pt x="322" y="77"/>
                  <a:pt x="334" y="85"/>
                  <a:pt x="343" y="92"/>
                </a:cubicBezTo>
                <a:cubicBezTo>
                  <a:pt x="349" y="98"/>
                  <a:pt x="354" y="104"/>
                  <a:pt x="357" y="109"/>
                </a:cubicBezTo>
                <a:cubicBezTo>
                  <a:pt x="358" y="110"/>
                  <a:pt x="359" y="111"/>
                  <a:pt x="360" y="112"/>
                </a:cubicBezTo>
                <a:lnTo>
                  <a:pt x="360" y="286"/>
                </a:lnTo>
                <a:lnTo>
                  <a:pt x="360" y="286"/>
                </a:ln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乐高玩具&#10;&#10;低可信度描述已自动生成">
            <a:extLst>
              <a:ext uri="{FF2B5EF4-FFF2-40B4-BE49-F238E27FC236}">
                <a16:creationId xmlns:a16="http://schemas.microsoft.com/office/drawing/2014/main" id="{3A7548A3-FE6D-414A-B5CE-E5AF5D43E2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4503">
            <a:off x="-4328811" y="2590812"/>
            <a:ext cx="7620301" cy="5134055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1ECC4FD-4A20-4C1F-AEA5-D4B727DD9C69}"/>
              </a:ext>
            </a:extLst>
          </p:cNvPr>
          <p:cNvCxnSpPr>
            <a:cxnSpLocks/>
          </p:cNvCxnSpPr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F4267C4-9E2F-4C59-B172-238F8DFE451C}"/>
              </a:ext>
            </a:extLst>
          </p:cNvPr>
          <p:cNvCxnSpPr>
            <a:cxnSpLocks/>
          </p:cNvCxnSpPr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AD385341-C8CC-4460-B32F-D68AB023B1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-145081"/>
            <a:ext cx="2691329" cy="1053801"/>
          </a:xfrm>
          <a:prstGeom prst="rect">
            <a:avLst/>
          </a:prstGeom>
        </p:spPr>
      </p:pic>
      <p:sp>
        <p:nvSpPr>
          <p:cNvPr id="6" name="fountain-pen-of-large-size_33358">
            <a:extLst>
              <a:ext uri="{FF2B5EF4-FFF2-40B4-BE49-F238E27FC236}">
                <a16:creationId xmlns:a16="http://schemas.microsoft.com/office/drawing/2014/main" id="{7B0C7F8A-62A8-4411-BB9B-8CE5564B48CC}"/>
              </a:ext>
            </a:extLst>
          </p:cNvPr>
          <p:cNvSpPr/>
          <p:nvPr userDrawn="1"/>
        </p:nvSpPr>
        <p:spPr>
          <a:xfrm>
            <a:off x="11640616" y="181925"/>
            <a:ext cx="475891" cy="474767"/>
          </a:xfrm>
          <a:custGeom>
            <a:avLst/>
            <a:gdLst>
              <a:gd name="T0" fmla="*/ 21 w 1156"/>
              <a:gd name="T1" fmla="*/ 1088 h 1155"/>
              <a:gd name="T2" fmla="*/ 67 w 1156"/>
              <a:gd name="T3" fmla="*/ 1134 h 1155"/>
              <a:gd name="T4" fmla="*/ 8 w 1156"/>
              <a:gd name="T5" fmla="*/ 1147 h 1155"/>
              <a:gd name="T6" fmla="*/ 21 w 1156"/>
              <a:gd name="T7" fmla="*/ 1088 h 1155"/>
              <a:gd name="T8" fmla="*/ 10 w 1156"/>
              <a:gd name="T9" fmla="*/ 1052 h 1155"/>
              <a:gd name="T10" fmla="*/ 103 w 1156"/>
              <a:gd name="T11" fmla="*/ 1146 h 1155"/>
              <a:gd name="T12" fmla="*/ 294 w 1156"/>
              <a:gd name="T13" fmla="*/ 1035 h 1155"/>
              <a:gd name="T14" fmla="*/ 120 w 1156"/>
              <a:gd name="T15" fmla="*/ 861 h 1155"/>
              <a:gd name="T16" fmla="*/ 10 w 1156"/>
              <a:gd name="T17" fmla="*/ 1052 h 1155"/>
              <a:gd name="T18" fmla="*/ 443 w 1156"/>
              <a:gd name="T19" fmla="*/ 511 h 1155"/>
              <a:gd name="T20" fmla="*/ 644 w 1156"/>
              <a:gd name="T21" fmla="*/ 712 h 1155"/>
              <a:gd name="T22" fmla="*/ 547 w 1156"/>
              <a:gd name="T23" fmla="*/ 816 h 1155"/>
              <a:gd name="T24" fmla="*/ 316 w 1156"/>
              <a:gd name="T25" fmla="*/ 1019 h 1155"/>
              <a:gd name="T26" fmla="*/ 136 w 1156"/>
              <a:gd name="T27" fmla="*/ 839 h 1155"/>
              <a:gd name="T28" fmla="*/ 339 w 1156"/>
              <a:gd name="T29" fmla="*/ 608 h 1155"/>
              <a:gd name="T30" fmla="*/ 443 w 1156"/>
              <a:gd name="T31" fmla="*/ 511 h 1155"/>
              <a:gd name="T32" fmla="*/ 326 w 1156"/>
              <a:gd name="T33" fmla="*/ 929 h 1155"/>
              <a:gd name="T34" fmla="*/ 339 w 1156"/>
              <a:gd name="T35" fmla="*/ 952 h 1155"/>
              <a:gd name="T36" fmla="*/ 583 w 1156"/>
              <a:gd name="T37" fmla="*/ 720 h 1155"/>
              <a:gd name="T38" fmla="*/ 564 w 1156"/>
              <a:gd name="T39" fmla="*/ 702 h 1155"/>
              <a:gd name="T40" fmla="*/ 326 w 1156"/>
              <a:gd name="T41" fmla="*/ 929 h 1155"/>
              <a:gd name="T42" fmla="*/ 1094 w 1156"/>
              <a:gd name="T43" fmla="*/ 287 h 1155"/>
              <a:gd name="T44" fmla="*/ 715 w 1156"/>
              <a:gd name="T45" fmla="*/ 665 h 1155"/>
              <a:gd name="T46" fmla="*/ 667 w 1156"/>
              <a:gd name="T47" fmla="*/ 698 h 1155"/>
              <a:gd name="T48" fmla="*/ 457 w 1156"/>
              <a:gd name="T49" fmla="*/ 488 h 1155"/>
              <a:gd name="T50" fmla="*/ 490 w 1156"/>
              <a:gd name="T51" fmla="*/ 440 h 1155"/>
              <a:gd name="T52" fmla="*/ 818 w 1156"/>
              <a:gd name="T53" fmla="*/ 112 h 1155"/>
              <a:gd name="T54" fmla="*/ 763 w 1156"/>
              <a:gd name="T55" fmla="*/ 128 h 1155"/>
              <a:gd name="T56" fmla="*/ 481 w 1156"/>
              <a:gd name="T57" fmla="*/ 410 h 1155"/>
              <a:gd name="T58" fmla="*/ 452 w 1156"/>
              <a:gd name="T59" fmla="*/ 410 h 1155"/>
              <a:gd name="T60" fmla="*/ 452 w 1156"/>
              <a:gd name="T61" fmla="*/ 382 h 1155"/>
              <a:gd name="T62" fmla="*/ 738 w 1156"/>
              <a:gd name="T63" fmla="*/ 96 h 1155"/>
              <a:gd name="T64" fmla="*/ 747 w 1156"/>
              <a:gd name="T65" fmla="*/ 91 h 1155"/>
              <a:gd name="T66" fmla="*/ 879 w 1156"/>
              <a:gd name="T67" fmla="*/ 52 h 1155"/>
              <a:gd name="T68" fmla="*/ 1094 w 1156"/>
              <a:gd name="T69" fmla="*/ 62 h 1155"/>
              <a:gd name="T70" fmla="*/ 1094 w 1156"/>
              <a:gd name="T71" fmla="*/ 287 h 1155"/>
              <a:gd name="T72" fmla="*/ 1043 w 1156"/>
              <a:gd name="T73" fmla="*/ 82 h 1155"/>
              <a:gd name="T74" fmla="*/ 1024 w 1156"/>
              <a:gd name="T75" fmla="*/ 101 h 1155"/>
              <a:gd name="T76" fmla="*/ 1048 w 1156"/>
              <a:gd name="T77" fmla="*/ 238 h 1155"/>
              <a:gd name="T78" fmla="*/ 1071 w 1156"/>
              <a:gd name="T79" fmla="*/ 251 h 1155"/>
              <a:gd name="T80" fmla="*/ 1043 w 1156"/>
              <a:gd name="T81" fmla="*/ 82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6" h="1155">
                <a:moveTo>
                  <a:pt x="21" y="1088"/>
                </a:moveTo>
                <a:lnTo>
                  <a:pt x="67" y="1134"/>
                </a:lnTo>
                <a:cubicBezTo>
                  <a:pt x="37" y="1150"/>
                  <a:pt x="16" y="1155"/>
                  <a:pt x="8" y="1147"/>
                </a:cubicBezTo>
                <a:cubicBezTo>
                  <a:pt x="0" y="1139"/>
                  <a:pt x="5" y="1118"/>
                  <a:pt x="21" y="1088"/>
                </a:cubicBezTo>
                <a:close/>
                <a:moveTo>
                  <a:pt x="10" y="1052"/>
                </a:moveTo>
                <a:lnTo>
                  <a:pt x="103" y="1146"/>
                </a:lnTo>
                <a:cubicBezTo>
                  <a:pt x="155" y="1127"/>
                  <a:pt x="221" y="1089"/>
                  <a:pt x="294" y="1035"/>
                </a:cubicBezTo>
                <a:lnTo>
                  <a:pt x="120" y="861"/>
                </a:lnTo>
                <a:cubicBezTo>
                  <a:pt x="66" y="935"/>
                  <a:pt x="28" y="1001"/>
                  <a:pt x="10" y="1052"/>
                </a:cubicBezTo>
                <a:close/>
                <a:moveTo>
                  <a:pt x="443" y="511"/>
                </a:moveTo>
                <a:lnTo>
                  <a:pt x="644" y="712"/>
                </a:lnTo>
                <a:cubicBezTo>
                  <a:pt x="614" y="747"/>
                  <a:pt x="581" y="781"/>
                  <a:pt x="547" y="816"/>
                </a:cubicBezTo>
                <a:cubicBezTo>
                  <a:pt x="468" y="895"/>
                  <a:pt x="389" y="964"/>
                  <a:pt x="316" y="1019"/>
                </a:cubicBezTo>
                <a:lnTo>
                  <a:pt x="136" y="839"/>
                </a:lnTo>
                <a:cubicBezTo>
                  <a:pt x="191" y="767"/>
                  <a:pt x="260" y="687"/>
                  <a:pt x="339" y="608"/>
                </a:cubicBezTo>
                <a:cubicBezTo>
                  <a:pt x="374" y="574"/>
                  <a:pt x="409" y="541"/>
                  <a:pt x="443" y="511"/>
                </a:cubicBezTo>
                <a:close/>
                <a:moveTo>
                  <a:pt x="326" y="929"/>
                </a:moveTo>
                <a:cubicBezTo>
                  <a:pt x="312" y="939"/>
                  <a:pt x="325" y="963"/>
                  <a:pt x="339" y="952"/>
                </a:cubicBezTo>
                <a:cubicBezTo>
                  <a:pt x="429" y="884"/>
                  <a:pt x="504" y="800"/>
                  <a:pt x="583" y="720"/>
                </a:cubicBezTo>
                <a:cubicBezTo>
                  <a:pt x="595" y="708"/>
                  <a:pt x="576" y="689"/>
                  <a:pt x="564" y="702"/>
                </a:cubicBezTo>
                <a:cubicBezTo>
                  <a:pt x="487" y="780"/>
                  <a:pt x="414" y="862"/>
                  <a:pt x="326" y="929"/>
                </a:cubicBezTo>
                <a:close/>
                <a:moveTo>
                  <a:pt x="1094" y="287"/>
                </a:moveTo>
                <a:lnTo>
                  <a:pt x="715" y="665"/>
                </a:lnTo>
                <a:cubicBezTo>
                  <a:pt x="701" y="679"/>
                  <a:pt x="685" y="690"/>
                  <a:pt x="667" y="698"/>
                </a:cubicBezTo>
                <a:lnTo>
                  <a:pt x="457" y="488"/>
                </a:lnTo>
                <a:cubicBezTo>
                  <a:pt x="465" y="470"/>
                  <a:pt x="476" y="454"/>
                  <a:pt x="490" y="440"/>
                </a:cubicBezTo>
                <a:lnTo>
                  <a:pt x="818" y="112"/>
                </a:lnTo>
                <a:lnTo>
                  <a:pt x="763" y="128"/>
                </a:lnTo>
                <a:lnTo>
                  <a:pt x="481" y="410"/>
                </a:lnTo>
                <a:cubicBezTo>
                  <a:pt x="473" y="418"/>
                  <a:pt x="460" y="418"/>
                  <a:pt x="452" y="410"/>
                </a:cubicBezTo>
                <a:cubicBezTo>
                  <a:pt x="445" y="403"/>
                  <a:pt x="445" y="390"/>
                  <a:pt x="452" y="382"/>
                </a:cubicBezTo>
                <a:lnTo>
                  <a:pt x="738" y="96"/>
                </a:lnTo>
                <a:cubicBezTo>
                  <a:pt x="741" y="94"/>
                  <a:pt x="744" y="92"/>
                  <a:pt x="747" y="91"/>
                </a:cubicBezTo>
                <a:lnTo>
                  <a:pt x="879" y="52"/>
                </a:lnTo>
                <a:cubicBezTo>
                  <a:pt x="941" y="0"/>
                  <a:pt x="1035" y="3"/>
                  <a:pt x="1094" y="62"/>
                </a:cubicBezTo>
                <a:cubicBezTo>
                  <a:pt x="1156" y="124"/>
                  <a:pt x="1156" y="225"/>
                  <a:pt x="1094" y="287"/>
                </a:cubicBezTo>
                <a:close/>
                <a:moveTo>
                  <a:pt x="1043" y="82"/>
                </a:moveTo>
                <a:cubicBezTo>
                  <a:pt x="1029" y="71"/>
                  <a:pt x="1010" y="90"/>
                  <a:pt x="1024" y="101"/>
                </a:cubicBezTo>
                <a:cubicBezTo>
                  <a:pt x="1066" y="133"/>
                  <a:pt x="1071" y="192"/>
                  <a:pt x="1048" y="238"/>
                </a:cubicBezTo>
                <a:cubicBezTo>
                  <a:pt x="1040" y="253"/>
                  <a:pt x="1063" y="266"/>
                  <a:pt x="1071" y="251"/>
                </a:cubicBezTo>
                <a:cubicBezTo>
                  <a:pt x="1099" y="196"/>
                  <a:pt x="1095" y="121"/>
                  <a:pt x="1043" y="82"/>
                </a:cubicBez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pen-book_299">
            <a:extLst>
              <a:ext uri="{FF2B5EF4-FFF2-40B4-BE49-F238E27FC236}">
                <a16:creationId xmlns:a16="http://schemas.microsoft.com/office/drawing/2014/main" id="{1A7FDED8-83A0-44A9-829E-801C3EA57F40}"/>
              </a:ext>
            </a:extLst>
          </p:cNvPr>
          <p:cNvSpPr/>
          <p:nvPr userDrawn="1"/>
        </p:nvSpPr>
        <p:spPr>
          <a:xfrm>
            <a:off x="335360" y="114432"/>
            <a:ext cx="609685" cy="506257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88862 h 440259"/>
              <a:gd name="T41" fmla="*/ 88862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88862 h 440259"/>
              <a:gd name="T49" fmla="*/ 88862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88862 h 440259"/>
              <a:gd name="T71" fmla="*/ 88862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88862 h 440259"/>
              <a:gd name="T89" fmla="*/ 88862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88862 h 440259"/>
              <a:gd name="T97" fmla="*/ 88862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  <a:gd name="T106" fmla="*/ 278945 h 440259"/>
              <a:gd name="T107" fmla="*/ 278945 h 440259"/>
              <a:gd name="T108" fmla="*/ 278945 h 440259"/>
              <a:gd name="T109" fmla="*/ 278945 h 440259"/>
              <a:gd name="T110" fmla="*/ 278945 h 440259"/>
              <a:gd name="T111" fmla="*/ 278945 h 440259"/>
              <a:gd name="T112" fmla="*/ 278945 h 440259"/>
              <a:gd name="T113" fmla="*/ 278945 h 440259"/>
              <a:gd name="T114" fmla="*/ 278945 h 440259"/>
              <a:gd name="T115" fmla="*/ 278945 h 440259"/>
              <a:gd name="T116" fmla="*/ 278945 h 440259"/>
              <a:gd name="T117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336">
                <a:moveTo>
                  <a:pt x="387" y="133"/>
                </a:moveTo>
                <a:lnTo>
                  <a:pt x="387" y="108"/>
                </a:lnTo>
                <a:lnTo>
                  <a:pt x="386" y="102"/>
                </a:lnTo>
                <a:cubicBezTo>
                  <a:pt x="385" y="101"/>
                  <a:pt x="377" y="87"/>
                  <a:pt x="361" y="72"/>
                </a:cubicBezTo>
                <a:cubicBezTo>
                  <a:pt x="348" y="61"/>
                  <a:pt x="331" y="50"/>
                  <a:pt x="308" y="45"/>
                </a:cubicBezTo>
                <a:lnTo>
                  <a:pt x="308" y="0"/>
                </a:lnTo>
                <a:cubicBezTo>
                  <a:pt x="210" y="7"/>
                  <a:pt x="200" y="84"/>
                  <a:pt x="200" y="84"/>
                </a:cubicBezTo>
                <a:lnTo>
                  <a:pt x="200" y="85"/>
                </a:lnTo>
                <a:cubicBezTo>
                  <a:pt x="200" y="85"/>
                  <a:pt x="200" y="85"/>
                  <a:pt x="200" y="85"/>
                </a:cubicBezTo>
                <a:cubicBezTo>
                  <a:pt x="196" y="81"/>
                  <a:pt x="192" y="77"/>
                  <a:pt x="187" y="72"/>
                </a:cubicBezTo>
                <a:cubicBezTo>
                  <a:pt x="171" y="57"/>
                  <a:pt x="145" y="42"/>
                  <a:pt x="112" y="42"/>
                </a:cubicBezTo>
                <a:cubicBezTo>
                  <a:pt x="79" y="42"/>
                  <a:pt x="54" y="58"/>
                  <a:pt x="38" y="72"/>
                </a:cubicBezTo>
                <a:cubicBezTo>
                  <a:pt x="22" y="87"/>
                  <a:pt x="14" y="101"/>
                  <a:pt x="14" y="102"/>
                </a:cubicBezTo>
                <a:lnTo>
                  <a:pt x="12" y="108"/>
                </a:lnTo>
                <a:lnTo>
                  <a:pt x="12" y="133"/>
                </a:lnTo>
                <a:lnTo>
                  <a:pt x="0" y="133"/>
                </a:lnTo>
                <a:lnTo>
                  <a:pt x="0" y="336"/>
                </a:lnTo>
                <a:lnTo>
                  <a:pt x="404" y="336"/>
                </a:lnTo>
                <a:lnTo>
                  <a:pt x="404" y="133"/>
                </a:lnTo>
                <a:lnTo>
                  <a:pt x="387" y="133"/>
                </a:lnTo>
                <a:close/>
                <a:moveTo>
                  <a:pt x="72" y="295"/>
                </a:moveTo>
                <a:cubicBezTo>
                  <a:pt x="83" y="289"/>
                  <a:pt x="96" y="284"/>
                  <a:pt x="112" y="284"/>
                </a:cubicBezTo>
                <a:cubicBezTo>
                  <a:pt x="128" y="284"/>
                  <a:pt x="141" y="289"/>
                  <a:pt x="152" y="295"/>
                </a:cubicBezTo>
                <a:lnTo>
                  <a:pt x="72" y="295"/>
                </a:lnTo>
                <a:close/>
                <a:moveTo>
                  <a:pt x="186" y="286"/>
                </a:moveTo>
                <a:cubicBezTo>
                  <a:pt x="170" y="271"/>
                  <a:pt x="145" y="257"/>
                  <a:pt x="112" y="257"/>
                </a:cubicBezTo>
                <a:lnTo>
                  <a:pt x="112" y="257"/>
                </a:lnTo>
                <a:cubicBezTo>
                  <a:pt x="80" y="257"/>
                  <a:pt x="56" y="271"/>
                  <a:pt x="40" y="285"/>
                </a:cubicBezTo>
                <a:lnTo>
                  <a:pt x="40" y="112"/>
                </a:lnTo>
                <a:cubicBezTo>
                  <a:pt x="42" y="108"/>
                  <a:pt x="49" y="99"/>
                  <a:pt x="58" y="91"/>
                </a:cubicBezTo>
                <a:cubicBezTo>
                  <a:pt x="71" y="80"/>
                  <a:pt x="88" y="70"/>
                  <a:pt x="112" y="70"/>
                </a:cubicBezTo>
                <a:cubicBezTo>
                  <a:pt x="137" y="70"/>
                  <a:pt x="155" y="81"/>
                  <a:pt x="169" y="93"/>
                </a:cubicBezTo>
                <a:cubicBezTo>
                  <a:pt x="175" y="98"/>
                  <a:pt x="180" y="104"/>
                  <a:pt x="183" y="109"/>
                </a:cubicBezTo>
                <a:cubicBezTo>
                  <a:pt x="185" y="110"/>
                  <a:pt x="185" y="111"/>
                  <a:pt x="186" y="112"/>
                </a:cubicBezTo>
                <a:lnTo>
                  <a:pt x="186" y="286"/>
                </a:lnTo>
                <a:close/>
                <a:moveTo>
                  <a:pt x="286" y="24"/>
                </a:moveTo>
                <a:lnTo>
                  <a:pt x="286" y="42"/>
                </a:lnTo>
                <a:lnTo>
                  <a:pt x="286" y="70"/>
                </a:lnTo>
                <a:lnTo>
                  <a:pt x="286" y="229"/>
                </a:lnTo>
                <a:cubicBezTo>
                  <a:pt x="286" y="229"/>
                  <a:pt x="249" y="222"/>
                  <a:pt x="214" y="254"/>
                </a:cubicBezTo>
                <a:lnTo>
                  <a:pt x="214" y="112"/>
                </a:lnTo>
                <a:lnTo>
                  <a:pt x="214" y="112"/>
                </a:lnTo>
                <a:lnTo>
                  <a:pt x="214" y="96"/>
                </a:lnTo>
                <a:cubicBezTo>
                  <a:pt x="214" y="96"/>
                  <a:pt x="227" y="36"/>
                  <a:pt x="286" y="24"/>
                </a:cubicBezTo>
                <a:close/>
                <a:moveTo>
                  <a:pt x="246" y="295"/>
                </a:moveTo>
                <a:cubicBezTo>
                  <a:pt x="257" y="289"/>
                  <a:pt x="270" y="284"/>
                  <a:pt x="286" y="284"/>
                </a:cubicBezTo>
                <a:cubicBezTo>
                  <a:pt x="302" y="284"/>
                  <a:pt x="315" y="289"/>
                  <a:pt x="326" y="295"/>
                </a:cubicBezTo>
                <a:lnTo>
                  <a:pt x="246" y="295"/>
                </a:lnTo>
                <a:close/>
                <a:moveTo>
                  <a:pt x="360" y="286"/>
                </a:moveTo>
                <a:cubicBezTo>
                  <a:pt x="344" y="271"/>
                  <a:pt x="319" y="257"/>
                  <a:pt x="286" y="257"/>
                </a:cubicBezTo>
                <a:cubicBezTo>
                  <a:pt x="254" y="257"/>
                  <a:pt x="230" y="271"/>
                  <a:pt x="214" y="285"/>
                </a:cubicBezTo>
                <a:lnTo>
                  <a:pt x="214" y="284"/>
                </a:lnTo>
                <a:cubicBezTo>
                  <a:pt x="244" y="242"/>
                  <a:pt x="308" y="253"/>
                  <a:pt x="308" y="253"/>
                </a:cubicBezTo>
                <a:lnTo>
                  <a:pt x="308" y="73"/>
                </a:lnTo>
                <a:cubicBezTo>
                  <a:pt x="322" y="77"/>
                  <a:pt x="334" y="85"/>
                  <a:pt x="343" y="92"/>
                </a:cubicBezTo>
                <a:cubicBezTo>
                  <a:pt x="349" y="98"/>
                  <a:pt x="354" y="104"/>
                  <a:pt x="357" y="109"/>
                </a:cubicBezTo>
                <a:cubicBezTo>
                  <a:pt x="358" y="110"/>
                  <a:pt x="359" y="111"/>
                  <a:pt x="360" y="112"/>
                </a:cubicBezTo>
                <a:lnTo>
                  <a:pt x="360" y="286"/>
                </a:lnTo>
                <a:lnTo>
                  <a:pt x="360" y="286"/>
                </a:ln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4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20A4CA-ED3A-4615-B59E-6C46FD1E6363}"/>
              </a:ext>
            </a:extLst>
          </p:cNvPr>
          <p:cNvCxnSpPr>
            <a:cxnSpLocks/>
          </p:cNvCxnSpPr>
          <p:nvPr/>
        </p:nvCxnSpPr>
        <p:spPr>
          <a:xfrm>
            <a:off x="0" y="645794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0854DD6-35D6-43AC-94FE-A7B6E7D1525A}"/>
              </a:ext>
            </a:extLst>
          </p:cNvPr>
          <p:cNvSpPr/>
          <p:nvPr/>
        </p:nvSpPr>
        <p:spPr>
          <a:xfrm>
            <a:off x="0" y="-36192"/>
            <a:ext cx="12192000" cy="5628586"/>
          </a:xfrm>
          <a:prstGeom prst="rect">
            <a:avLst/>
          </a:prstGeom>
          <a:solidFill>
            <a:srgbClr val="F298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D83B6D7-2B32-4B37-9AA1-346B6A2D9A93}"/>
              </a:ext>
            </a:extLst>
          </p:cNvPr>
          <p:cNvCxnSpPr>
            <a:cxnSpLocks/>
          </p:cNvCxnSpPr>
          <p:nvPr/>
        </p:nvCxnSpPr>
        <p:spPr>
          <a:xfrm>
            <a:off x="0" y="674136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E4E91E-9AD3-4FC0-9AA2-8E8CB7989F0B}"/>
              </a:ext>
            </a:extLst>
          </p:cNvPr>
          <p:cNvCxnSpPr>
            <a:cxnSpLocks/>
          </p:cNvCxnSpPr>
          <p:nvPr/>
        </p:nvCxnSpPr>
        <p:spPr>
          <a:xfrm>
            <a:off x="0" y="617451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0C07E38-3BCE-4824-AD13-0BEC6799FCCF}"/>
              </a:ext>
            </a:extLst>
          </p:cNvPr>
          <p:cNvCxnSpPr>
            <a:cxnSpLocks/>
          </p:cNvCxnSpPr>
          <p:nvPr/>
        </p:nvCxnSpPr>
        <p:spPr>
          <a:xfrm>
            <a:off x="0" y="589109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图片包含 游戏机&#10;&#10;描述已自动生成">
            <a:extLst>
              <a:ext uri="{FF2B5EF4-FFF2-40B4-BE49-F238E27FC236}">
                <a16:creationId xmlns:a16="http://schemas.microsoft.com/office/drawing/2014/main" id="{5CE14DBA-877D-4A0D-BEF9-84D062CC2A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248" y="-15977"/>
            <a:ext cx="1241778" cy="3684349"/>
          </a:xfrm>
          <a:prstGeom prst="rect">
            <a:avLst/>
          </a:prstGeom>
        </p:spPr>
      </p:pic>
      <p:pic>
        <p:nvPicPr>
          <p:cNvPr id="5" name="图片 4" descr="乐高玩具&#10;&#10;低可信度描述已自动生成">
            <a:extLst>
              <a:ext uri="{FF2B5EF4-FFF2-40B4-BE49-F238E27FC236}">
                <a16:creationId xmlns:a16="http://schemas.microsoft.com/office/drawing/2014/main" id="{46D642E3-2E81-4160-AAA1-E21ED5D01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92" y="3559870"/>
            <a:ext cx="4810764" cy="3241174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7D5EB10-A3E5-4387-8040-27984BF399E5}"/>
              </a:ext>
            </a:extLst>
          </p:cNvPr>
          <p:cNvGrpSpPr/>
          <p:nvPr/>
        </p:nvGrpSpPr>
        <p:grpSpPr>
          <a:xfrm>
            <a:off x="2099555" y="986920"/>
            <a:ext cx="7992888" cy="4182101"/>
            <a:chOff x="575555" y="986919"/>
            <a:chExt cx="7992888" cy="418210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A98A3B2-149E-4B6A-B14D-5AAD9EBFCD82}"/>
                </a:ext>
              </a:extLst>
            </p:cNvPr>
            <p:cNvSpPr txBox="1"/>
            <p:nvPr/>
          </p:nvSpPr>
          <p:spPr>
            <a:xfrm>
              <a:off x="575555" y="986919"/>
              <a:ext cx="7992888" cy="1298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6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数据结构教程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EC15FDB-DB76-48BC-B60A-5721EB64E6C8}"/>
                </a:ext>
              </a:extLst>
            </p:cNvPr>
            <p:cNvSpPr txBox="1"/>
            <p:nvPr/>
          </p:nvSpPr>
          <p:spPr>
            <a:xfrm>
              <a:off x="4925030" y="2480519"/>
              <a:ext cx="3379829" cy="392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第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6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版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Wingdings 2" panose="05020102010507070707" pitchFamily="18" charset="2"/>
                </a:rPr>
                <a:t>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微课视频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Wingdings 2" panose="05020102010507070707" pitchFamily="18" charset="2"/>
                </a:rPr>
                <a:t>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题库版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2C96F2C-8C60-4220-B67C-C88D06EA09A3}"/>
                </a:ext>
              </a:extLst>
            </p:cNvPr>
            <p:cNvSpPr txBox="1"/>
            <p:nvPr/>
          </p:nvSpPr>
          <p:spPr>
            <a:xfrm>
              <a:off x="7020272" y="3102600"/>
              <a:ext cx="1241779" cy="28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李春葆  主编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F2EA3A3-6097-4A72-88FB-1C4E189A49D0}"/>
                </a:ext>
              </a:extLst>
            </p:cNvPr>
            <p:cNvSpPr txBox="1"/>
            <p:nvPr/>
          </p:nvSpPr>
          <p:spPr>
            <a:xfrm>
              <a:off x="2175708" y="4323019"/>
              <a:ext cx="4810764" cy="846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第</a:t>
              </a:r>
              <a:r>
                <a:rPr lang="en-US" altLang="zh-CN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2</a:t>
              </a:r>
              <a:r>
                <a:rPr lang="zh-CN" altLang="en-US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章  线性表</a:t>
              </a:r>
            </a:p>
          </p:txBody>
        </p:sp>
        <p:sp>
          <p:nvSpPr>
            <p:cNvPr id="3" name="圆: 空心 2">
              <a:extLst>
                <a:ext uri="{FF2B5EF4-FFF2-40B4-BE49-F238E27FC236}">
                  <a16:creationId xmlns:a16="http://schemas.microsoft.com/office/drawing/2014/main" id="{84334E00-098C-4CD3-BEC9-545F8671567F}"/>
                </a:ext>
              </a:extLst>
            </p:cNvPr>
            <p:cNvSpPr/>
            <p:nvPr/>
          </p:nvSpPr>
          <p:spPr>
            <a:xfrm>
              <a:off x="6825308" y="3118424"/>
              <a:ext cx="194964" cy="194964"/>
            </a:xfrm>
            <a:prstGeom prst="don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B6BD611-19BC-4DD2-BBD3-156746E37A77}"/>
              </a:ext>
            </a:extLst>
          </p:cNvPr>
          <p:cNvGrpSpPr/>
          <p:nvPr/>
        </p:nvGrpSpPr>
        <p:grpSpPr>
          <a:xfrm>
            <a:off x="-240704" y="5592394"/>
            <a:ext cx="1889956" cy="1256377"/>
            <a:chOff x="-235082" y="5592394"/>
            <a:chExt cx="1889956" cy="125637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C55F5AC-FC50-4DF5-B799-6ED5FEA9F221}"/>
                </a:ext>
              </a:extLst>
            </p:cNvPr>
            <p:cNvSpPr/>
            <p:nvPr/>
          </p:nvSpPr>
          <p:spPr>
            <a:xfrm>
              <a:off x="245" y="5592394"/>
              <a:ext cx="1489055" cy="1254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32BA342-A11C-46B0-B1E8-16492C55D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764" y="5640408"/>
              <a:ext cx="1187624" cy="106822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07351D0-63BD-41F6-A03D-BAB674BE1F84}"/>
                </a:ext>
              </a:extLst>
            </p:cNvPr>
            <p:cNvSpPr txBox="1"/>
            <p:nvPr/>
          </p:nvSpPr>
          <p:spPr>
            <a:xfrm>
              <a:off x="-235082" y="6627172"/>
              <a:ext cx="1889956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定价：</a:t>
              </a:r>
              <a:r>
                <a:rPr lang="en-US" altLang="zh-CN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65.00</a:t>
              </a:r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774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94132" y="2995105"/>
            <a:ext cx="4068594" cy="15754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A772E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CE3B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DestroyList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*&amp;L)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free(L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685385" y="4536305"/>
            <a:ext cx="5098384" cy="2071400"/>
            <a:chOff x="710976" y="3622605"/>
            <a:chExt cx="5098384" cy="2071400"/>
          </a:xfrm>
        </p:grpSpPr>
        <p:sp>
          <p:nvSpPr>
            <p:cNvPr id="10" name="TextBox 9"/>
            <p:cNvSpPr txBox="1"/>
            <p:nvPr/>
          </p:nvSpPr>
          <p:spPr>
            <a:xfrm>
              <a:off x="710976" y="4100460"/>
              <a:ext cx="57150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</a:rPr>
                <a:t>L</a:t>
              </a:r>
              <a:endParaRPr lang="zh-CN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5366" name="Text Box 1030"/>
            <p:cNvSpPr txBox="1">
              <a:spLocks noChangeArrowheads="1"/>
            </p:cNvSpPr>
            <p:nvPr/>
          </p:nvSpPr>
          <p:spPr bwMode="auto">
            <a:xfrm>
              <a:off x="1355604" y="5306207"/>
              <a:ext cx="4453756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free(</a:t>
              </a:r>
              <a:r>
                <a:rPr lang="en-US" altLang="zh-CN" i="1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释放</a:t>
              </a:r>
              <a:r>
                <a:rPr lang="en-US" altLang="zh-CN" i="1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所指向的空间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592612" y="4173837"/>
              <a:ext cx="3643338" cy="855980"/>
            </a:xfrm>
            <a:prstGeom prst="rect">
              <a:avLst/>
            </a:prstGeom>
            <a:gradFill>
              <a:gsLst>
                <a:gs pos="0">
                  <a:srgbClr val="DFE1E0"/>
                </a:gs>
                <a:gs pos="100000">
                  <a:srgbClr val="FFFFFF"/>
                </a:gs>
              </a:gsLst>
            </a:gradFill>
            <a:ln>
              <a:solidFill>
                <a:srgbClr val="FA772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CE3B37"/>
                  </a:solidFill>
                  <a:latin typeface="楷体" pitchFamily="49" charset="-122"/>
                  <a:ea typeface="楷体" pitchFamily="49" charset="-122"/>
                </a:rPr>
                <a:t>顺序表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1139604" y="4286256"/>
              <a:ext cx="432000" cy="1588"/>
            </a:xfrm>
            <a:prstGeom prst="straightConnector1">
              <a:avLst/>
            </a:prstGeom>
            <a:ln w="28575">
              <a:solidFill>
                <a:srgbClr val="FA77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下箭头 12"/>
            <p:cNvSpPr/>
            <p:nvPr/>
          </p:nvSpPr>
          <p:spPr>
            <a:xfrm>
              <a:off x="2169263" y="3622605"/>
              <a:ext cx="324407" cy="470259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363210" y="3291716"/>
            <a:ext cx="4845357" cy="2605062"/>
            <a:chOff x="4786313" y="2171634"/>
            <a:chExt cx="4845357" cy="2605062"/>
          </a:xfrm>
        </p:grpSpPr>
        <p:sp>
          <p:nvSpPr>
            <p:cNvPr id="12" name="TextBox 11"/>
            <p:cNvSpPr txBox="1"/>
            <p:nvPr/>
          </p:nvSpPr>
          <p:spPr>
            <a:xfrm>
              <a:off x="4786313" y="2171634"/>
              <a:ext cx="4845357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顺序表采用指针传递，有两个</a:t>
              </a:r>
              <a:r>
                <a:rPr lang="zh-CN" altLang="en-US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优点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4857752" y="2714620"/>
              <a:ext cx="4773918" cy="20620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A772E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tIns="108000" bIns="108000">
              <a:spAutoFit/>
            </a:bodyPr>
            <a:lstStyle/>
            <a:p>
              <a:pPr marL="457200" indent="-457200" algn="l">
                <a:lnSpc>
                  <a:spcPts val="2800"/>
                </a:lnSpc>
                <a:spcBef>
                  <a:spcPts val="600"/>
                </a:spcBef>
                <a:buClr>
                  <a:srgbClr val="FA772E"/>
                </a:buClr>
                <a:buFont typeface="Wingdings" panose="05000000000000000000" pitchFamily="2" charset="2"/>
                <a:buChar char="l"/>
              </a:pPr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更清楚看到顺序表创建和销毁过程（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malloc/free</a:t>
              </a:r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）。</a:t>
              </a:r>
              <a:endPara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2800"/>
                </a:lnSpc>
                <a:spcBef>
                  <a:spcPts val="600"/>
                </a:spcBef>
                <a:buClr>
                  <a:srgbClr val="FA772E"/>
                </a:buClr>
                <a:buFont typeface="Wingdings" panose="05000000000000000000" pitchFamily="2" charset="2"/>
                <a:buChar char="l"/>
              </a:pPr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在算法的函数之间传递更加节省空间（在函数体内不必创建值形参即整个顺序表的副本）。</a:t>
              </a:r>
              <a:endPara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</p:grpSp>
      <p:sp>
        <p:nvSpPr>
          <p:cNvPr id="18" name="Text Box 2">
            <a:extLst>
              <a:ext uri="{FF2B5EF4-FFF2-40B4-BE49-F238E27FC236}">
                <a16:creationId xmlns:a16="http://schemas.microsoft.com/office/drawing/2014/main" id="{B5D06A16-107F-47A6-9C25-A90B1D688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1452695"/>
            <a:ext cx="8001056" cy="118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（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2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）销毁线性表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DestroyList(L)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altLang="zh-CN" sz="200" dirty="0">
              <a:solidFill>
                <a:schemeClr val="tx1"/>
              </a:solidFill>
              <a:latin typeface="Consolas" pitchFamily="49" charset="0"/>
              <a:ea typeface="楷体" pitchFamily="49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释放线性表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占用的内存空间。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523D828C-866D-41C0-AC3F-446D25C7C345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22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0C54FF5-18F2-48C2-AAD3-383663CB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23" name="图片 22" descr="乐高玩具&#10;&#10;低可信度描述已自动生成">
            <a:extLst>
              <a:ext uri="{FF2B5EF4-FFF2-40B4-BE49-F238E27FC236}">
                <a16:creationId xmlns:a16="http://schemas.microsoft.com/office/drawing/2014/main" id="{EE15D859-CF65-4D6C-861F-4B5A60C224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0133">
            <a:off x="8970842" y="-201780"/>
            <a:ext cx="7620301" cy="513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753603" y="4249337"/>
            <a:ext cx="4752975" cy="1787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A772E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CE3B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ListEmpty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(SqList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*L)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algn="l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return(L-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&gt;length==0);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3765F36-3E45-4641-B5C5-05A58E11F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1693743"/>
            <a:ext cx="9793088" cy="22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（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3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）判定是否为空表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ListEmpty(L)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altLang="zh-CN">
              <a:solidFill>
                <a:schemeClr val="tx1"/>
              </a:solidFill>
              <a:latin typeface="Consolas" pitchFamily="49" charset="0"/>
              <a:ea typeface="楷体" pitchFamily="49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回一个值表示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是否为空表。若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为空表，则返回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，否则返回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5B0C3232-429B-4769-B4E9-6FCD3451C1A5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10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9E6E67F-43C6-4419-9771-C73311406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11" name="图片 10" descr="乐高玩具&#10;&#10;低可信度描述已自动生成">
            <a:extLst>
              <a:ext uri="{FF2B5EF4-FFF2-40B4-BE49-F238E27FC236}">
                <a16:creationId xmlns:a16="http://schemas.microsoft.com/office/drawing/2014/main" id="{750B6321-C4C5-4FD7-A9E4-6E7669B9A4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2426">
            <a:off x="8325417" y="4060131"/>
            <a:ext cx="4088448" cy="27545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652073" y="3863270"/>
            <a:ext cx="4535487" cy="1669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A772E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rgbClr val="CE3B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ListLength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SqList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*L)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return(L-&gt;length);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lang="en-US" altLang="zh-CN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CC15A7E0-C894-4410-9E29-49D600444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3" y="1596352"/>
            <a:ext cx="9217149" cy="1689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（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4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）求线性表的长度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ListLength(L)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altLang="zh-CN">
              <a:solidFill>
                <a:schemeClr val="tx1"/>
              </a:solidFill>
              <a:latin typeface="Consolas" pitchFamily="49" charset="0"/>
              <a:ea typeface="楷体" pitchFamily="49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返回顺序表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的长度。实际上只需返回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length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成员的值即可。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E17D296-C0A9-42E7-8B26-35F931A6DA15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10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CF4B07-C1B3-45EB-98CE-10C8B330E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11" name="图片 10" descr="乐高玩具&#10;&#10;低可信度描述已自动生成">
            <a:extLst>
              <a:ext uri="{FF2B5EF4-FFF2-40B4-BE49-F238E27FC236}">
                <a16:creationId xmlns:a16="http://schemas.microsoft.com/office/drawing/2014/main" id="{6D131A3F-6E79-4FF2-A84F-DEAA0A65F4E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2426">
            <a:off x="8325417" y="4060131"/>
            <a:ext cx="4088448" cy="27545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108325" y="3429000"/>
            <a:ext cx="5975350" cy="2869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A772E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>
            <a:defPPr>
              <a:defRPr lang="zh-CN"/>
            </a:defPPr>
            <a:lvl1pPr algn="just">
              <a:defRPr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defRPr>
            </a:lvl1pPr>
          </a:lstStyle>
          <a:p>
            <a:r>
              <a:rPr lang="en-US" altLang="zh-CN" sz="2000"/>
              <a:t>void </a:t>
            </a:r>
            <a:r>
              <a:rPr lang="en-US" altLang="zh-CN" sz="2000">
                <a:solidFill>
                  <a:srgbClr val="CE3B37"/>
                </a:solidFill>
              </a:rPr>
              <a:t>DispList</a:t>
            </a:r>
            <a:r>
              <a:rPr lang="en-US" altLang="zh-CN" sz="2000"/>
              <a:t>(SqList</a:t>
            </a:r>
            <a:r>
              <a:rPr lang="en-US" altLang="zh-CN" sz="2000" dirty="0"/>
              <a:t> *L)</a:t>
            </a:r>
          </a:p>
          <a:p>
            <a:r>
              <a:rPr lang="en-US" altLang="zh-CN" sz="2000"/>
              <a:t>{  int i</a:t>
            </a:r>
            <a:r>
              <a:rPr lang="en-US" altLang="zh-CN" sz="2000" dirty="0"/>
              <a:t>;</a:t>
            </a:r>
          </a:p>
          <a:p>
            <a:r>
              <a:rPr lang="en-US" altLang="zh-CN" sz="2000"/>
              <a:t>   if (ListEmpty</a:t>
            </a:r>
            <a:r>
              <a:rPr lang="en-US" altLang="zh-CN" sz="2000" dirty="0"/>
              <a:t>(L)) return;</a:t>
            </a:r>
          </a:p>
          <a:p>
            <a:r>
              <a:rPr lang="en-US" altLang="zh-CN" sz="2000"/>
              <a:t>   for (i=</a:t>
            </a:r>
            <a:r>
              <a:rPr lang="en-US" altLang="zh-CN" sz="2000" dirty="0" err="1"/>
              <a:t>0</a:t>
            </a:r>
            <a:r>
              <a:rPr lang="en-US" altLang="zh-CN" sz="2000" err="1"/>
              <a:t>;</a:t>
            </a:r>
            <a:r>
              <a:rPr lang="en-US" altLang="zh-CN" sz="2000"/>
              <a:t>i</a:t>
            </a:r>
            <a:r>
              <a:rPr lang="en-US" altLang="zh-CN" sz="2000" dirty="0"/>
              <a:t>&lt;</a:t>
            </a:r>
            <a:r>
              <a:rPr lang="en-US" altLang="zh-CN" sz="2000"/>
              <a:t>L-&gt;</a:t>
            </a:r>
            <a:r>
              <a:rPr lang="en-US" altLang="zh-CN" sz="2000" dirty="0" err="1"/>
              <a:t>length</a:t>
            </a:r>
            <a:r>
              <a:rPr lang="en-US" altLang="zh-CN" sz="2000" err="1"/>
              <a:t>;</a:t>
            </a:r>
            <a:r>
              <a:rPr lang="en-US" altLang="zh-CN" sz="2000"/>
              <a:t>i</a:t>
            </a:r>
            <a:r>
              <a:rPr lang="en-US" altLang="zh-CN" sz="2000" dirty="0"/>
              <a:t>++)</a:t>
            </a:r>
          </a:p>
          <a:p>
            <a:r>
              <a:rPr lang="en-US" altLang="zh-CN" sz="2000"/>
              <a:t>      printf("%c"</a:t>
            </a:r>
            <a:r>
              <a:rPr lang="zh-CN" altLang="en-US" sz="2000"/>
              <a:t>，</a:t>
            </a:r>
            <a:r>
              <a:rPr lang="en-US" altLang="zh-CN" sz="2000"/>
              <a:t>L-</a:t>
            </a:r>
            <a:r>
              <a:rPr lang="en-US" altLang="zh-CN" sz="2000" dirty="0"/>
              <a:t>&gt;</a:t>
            </a:r>
            <a:r>
              <a:rPr lang="en-US" altLang="zh-CN" sz="2000"/>
              <a:t>data[i</a:t>
            </a:r>
            <a:r>
              <a:rPr lang="en-US" altLang="zh-CN" sz="2000" dirty="0"/>
              <a:t>]);</a:t>
            </a:r>
          </a:p>
          <a:p>
            <a:r>
              <a:rPr lang="en-US" altLang="zh-CN" sz="2000"/>
              <a:t>   printf</a:t>
            </a:r>
            <a:r>
              <a:rPr lang="en-US" altLang="zh-CN" sz="2000" dirty="0"/>
              <a:t>("\n");</a:t>
            </a:r>
          </a:p>
          <a:p>
            <a:r>
              <a:rPr lang="en-US" altLang="zh-CN" sz="2000"/>
              <a:t>} </a:t>
            </a:r>
            <a:endParaRPr lang="en-US" altLang="zh-CN" sz="2000" dirty="0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BA2F48E7-E52D-4C5A-91B6-69C379019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1426189"/>
            <a:ext cx="8001056" cy="159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（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5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）输出线性表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DispList(L)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altLang="zh-CN" sz="2000">
              <a:solidFill>
                <a:schemeClr val="tx1"/>
              </a:solidFill>
              <a:latin typeface="Consolas" pitchFamily="49" charset="0"/>
              <a:ea typeface="楷体" pitchFamily="49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当线性表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不为空时，顺序显示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中各元素的值。 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5EE6915-05A7-486C-BF2B-EAA0C2F9019C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8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AA28D62-E8AC-40B3-92AB-92E2210C1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11" name="图片 10" descr="乐高玩具&#10;&#10;低可信度描述已自动生成">
            <a:extLst>
              <a:ext uri="{FF2B5EF4-FFF2-40B4-BE49-F238E27FC236}">
                <a16:creationId xmlns:a16="http://schemas.microsoft.com/office/drawing/2014/main" id="{D7280837-E3F1-45C9-A904-21B820F00EE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90804">
            <a:off x="9425648" y="3919232"/>
            <a:ext cx="4088448" cy="27545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783632" y="2636912"/>
            <a:ext cx="6405862" cy="2618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A772E"/>
            </a:solidFill>
            <a:headEnd/>
            <a:tailEnd/>
          </a:ln>
          <a:scene3d>
            <a:camera prst="perspectiveFron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bool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rgbClr val="CE3B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GetElem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SqList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*L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int i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ElemType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&amp;e)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    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if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&lt;1 || 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&gt;L-&gt;length)  return false;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e=L-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&gt;data[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-1];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return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true;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69637" name="Text Box 1029"/>
          <p:cNvSpPr txBox="1">
            <a:spLocks noChangeArrowheads="1"/>
          </p:cNvSpPr>
          <p:nvPr/>
        </p:nvSpPr>
        <p:spPr bwMode="auto">
          <a:xfrm>
            <a:off x="1168302" y="1519900"/>
            <a:ext cx="932031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（</a:t>
            </a:r>
            <a:r>
              <a:rPr lang="en-US" altLang="zh-CN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6</a:t>
            </a: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）求某个数据元素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值</a:t>
            </a:r>
            <a:r>
              <a:rPr lang="en-US" altLang="zh-CN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GetElem(L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e</a:t>
            </a:r>
            <a:r>
              <a:rPr lang="en-US" altLang="zh-CN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返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回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中第 </a:t>
            </a:r>
            <a:r>
              <a:rPr lang="en-US" altLang="zh-CN" i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（</a:t>
            </a:r>
            <a:r>
              <a:rPr lang="en-US" altLang="zh-CN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1≤</a:t>
            </a:r>
            <a:r>
              <a:rPr lang="en-US" altLang="zh-CN" i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en-US" altLang="zh-CN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≤ListLength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(L)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）个元素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的值，存放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在</a:t>
            </a:r>
            <a:r>
              <a:rPr lang="en-US" altLang="zh-CN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中。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188278" y="5470070"/>
            <a:ext cx="4968875" cy="1387930"/>
            <a:chOff x="1285852" y="4286256"/>
            <a:chExt cx="4968875" cy="1387930"/>
          </a:xfrm>
        </p:grpSpPr>
        <p:sp>
          <p:nvSpPr>
            <p:cNvPr id="69635" name="Text Box 1027"/>
            <p:cNvSpPr txBox="1">
              <a:spLocks noChangeArrowheads="1"/>
            </p:cNvSpPr>
            <p:nvPr/>
          </p:nvSpPr>
          <p:spPr bwMode="auto">
            <a:xfrm>
              <a:off x="1357290" y="5286388"/>
              <a:ext cx="4176713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体现顺序表的</a:t>
              </a:r>
              <a:r>
                <a:rPr lang="zh-CN" altLang="en-US" dirty="0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随机存取特性</a:t>
              </a:r>
            </a:p>
          </p:txBody>
        </p:sp>
        <p:sp>
          <p:nvSpPr>
            <p:cNvPr id="69638" name="Text Box 1030"/>
            <p:cNvSpPr txBox="1">
              <a:spLocks noChangeArrowheads="1"/>
            </p:cNvSpPr>
            <p:nvPr/>
          </p:nvSpPr>
          <p:spPr bwMode="auto">
            <a:xfrm>
              <a:off x="1285852" y="4286256"/>
              <a:ext cx="4968875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本算法的时间复杂度为</a:t>
              </a:r>
              <a:r>
                <a:rPr lang="en-US" altLang="zh-CN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O(1)</a:t>
              </a:r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 </a:t>
              </a:r>
            </a:p>
          </p:txBody>
        </p:sp>
        <p:sp>
          <p:nvSpPr>
            <p:cNvPr id="7" name="下箭头 6"/>
            <p:cNvSpPr/>
            <p:nvPr/>
          </p:nvSpPr>
          <p:spPr>
            <a:xfrm>
              <a:off x="2428860" y="4714884"/>
              <a:ext cx="468570" cy="500066"/>
            </a:xfrm>
            <a:prstGeom prst="downArrow">
              <a:avLst/>
            </a:prstGeom>
            <a:gradFill>
              <a:gsLst>
                <a:gs pos="0">
                  <a:srgbClr val="CE3B37"/>
                </a:gs>
                <a:gs pos="100000">
                  <a:srgbClr val="FFE985"/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" name="TextBox 3">
            <a:extLst>
              <a:ext uri="{FF2B5EF4-FFF2-40B4-BE49-F238E27FC236}">
                <a16:creationId xmlns:a16="http://schemas.microsoft.com/office/drawing/2014/main" id="{43217E08-ABF7-4F38-9F95-CE3AE1D9B981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12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E260404-8475-4E5E-9C04-5EFD9B7BC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13" name="图片 12" descr="乐高玩具&#10;&#10;低可信度描述已自动生成">
            <a:extLst>
              <a:ext uri="{FF2B5EF4-FFF2-40B4-BE49-F238E27FC236}">
                <a16:creationId xmlns:a16="http://schemas.microsoft.com/office/drawing/2014/main" id="{3FCA23C6-5AA6-4C0E-9F7D-379CFB56B5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2426">
            <a:off x="8325417" y="4060131"/>
            <a:ext cx="4088448" cy="27545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855640" y="3258258"/>
            <a:ext cx="5786478" cy="2869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A772E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rgbClr val="CE3B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LocateElem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SqList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*L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ElemType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  int 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while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FA77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A77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&lt;L-&gt;length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&amp;&amp; </a:t>
            </a:r>
            <a:r>
              <a:rPr lang="en-US" altLang="zh-CN" sz="2000" dirty="0">
                <a:solidFill>
                  <a:srgbClr val="FA77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L-&gt;data[</a:t>
            </a:r>
            <a:r>
              <a:rPr lang="en-US" altLang="zh-CN" sz="2000" dirty="0" err="1">
                <a:solidFill>
                  <a:srgbClr val="FA77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A77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]!=e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++;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if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&gt;=L-&gt;length)  return 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else 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i+1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199456" y="1381713"/>
            <a:ext cx="10153128" cy="137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（</a:t>
            </a:r>
            <a:r>
              <a:rPr lang="en-US" altLang="zh-CN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7</a:t>
            </a: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）按元素值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查找</a:t>
            </a:r>
            <a:r>
              <a:rPr lang="en-US" altLang="zh-CN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LocateElem(L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e</a:t>
            </a:r>
            <a:r>
              <a:rPr lang="en-US" altLang="zh-CN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顺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序查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找第一个值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域与</a:t>
            </a:r>
            <a:r>
              <a:rPr lang="en-US" altLang="zh-CN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相等的元素的逻辑位序。若这样的元素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不存在，则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返回值为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65B89905-19B7-438E-9F7C-E24EF362A1D4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9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F9E1678-B8A0-40B0-9D7F-D40F98F15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10" name="图片 9" descr="乐高玩具&#10;&#10;低可信度描述已自动生成">
            <a:extLst>
              <a:ext uri="{FF2B5EF4-FFF2-40B4-BE49-F238E27FC236}">
                <a16:creationId xmlns:a16="http://schemas.microsoft.com/office/drawing/2014/main" id="{CBAEC8D2-2077-451A-8D2D-A7D14B5C095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97504">
            <a:off x="8325417" y="4060131"/>
            <a:ext cx="4088448" cy="27545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077119" y="1524827"/>
            <a:ext cx="76200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</a:t>
            </a: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（</a:t>
            </a:r>
            <a:r>
              <a:rPr lang="en-US" altLang="zh-CN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8</a:t>
            </a: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）插入数据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元素</a:t>
            </a:r>
            <a:r>
              <a:rPr lang="en-US" altLang="zh-CN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ListInsert(L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e</a:t>
            </a:r>
            <a:r>
              <a:rPr lang="en-US" altLang="zh-CN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      </a:t>
            </a:r>
          </a:p>
        </p:txBody>
      </p:sp>
      <p:sp>
        <p:nvSpPr>
          <p:cNvPr id="54275" name="Text Box 1027"/>
          <p:cNvSpPr txBox="1">
            <a:spLocks noChangeArrowheads="1"/>
          </p:cNvSpPr>
          <p:nvPr/>
        </p:nvSpPr>
        <p:spPr bwMode="auto">
          <a:xfrm>
            <a:off x="1353889" y="2113776"/>
            <a:ext cx="9782671" cy="50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在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顺序表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的第</a:t>
            </a:r>
            <a:r>
              <a:rPr lang="en-US" altLang="zh-CN" i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（</a:t>
            </a:r>
            <a:r>
              <a:rPr lang="en-US" altLang="zh-CN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1≤</a:t>
            </a:r>
            <a:r>
              <a:rPr lang="en-US" altLang="zh-CN" i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en-US" altLang="zh-CN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≤ListLength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(L)+1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）个位置上插入新的元素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e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 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4" name="Rectangle 54"/>
          <p:cNvSpPr>
            <a:spLocks noChangeArrowheads="1"/>
          </p:cNvSpPr>
          <p:nvPr/>
        </p:nvSpPr>
        <p:spPr bwMode="auto">
          <a:xfrm>
            <a:off x="3807760" y="5373490"/>
            <a:ext cx="867264" cy="504825"/>
          </a:xfrm>
          <a:prstGeom prst="rect">
            <a:avLst/>
          </a:prstGeom>
          <a:gradFill>
            <a:gsLst>
              <a:gs pos="0">
                <a:srgbClr val="DFE1E0"/>
              </a:gs>
              <a:gs pos="100000">
                <a:srgbClr val="FFFFFF"/>
              </a:gs>
            </a:gsLst>
          </a:gradFill>
          <a:ln>
            <a:solidFill>
              <a:srgbClr val="FA772E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794692" y="3517017"/>
            <a:ext cx="830742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2551592" y="3517017"/>
            <a:ext cx="830744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3446077" y="3539557"/>
            <a:ext cx="1027290" cy="30078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6290263" y="3517017"/>
            <a:ext cx="1069221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7082426" y="3517017"/>
            <a:ext cx="1069221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altLang="zh-CN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4287358" y="3517017"/>
            <a:ext cx="830744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altLang="zh-CN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1557510" y="4004785"/>
            <a:ext cx="6487781" cy="720725"/>
          </a:xfrm>
          <a:prstGeom prst="rect">
            <a:avLst/>
          </a:prstGeom>
          <a:gradFill>
            <a:gsLst>
              <a:gs pos="0">
                <a:srgbClr val="DFE1E0"/>
              </a:gs>
              <a:gs pos="100000">
                <a:srgbClr val="FBFDFC"/>
              </a:gs>
            </a:gsLst>
          </a:gradFill>
          <a:ln>
            <a:solidFill>
              <a:srgbClr val="FA772E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800">
              <a:solidFill>
                <a:srgbClr val="CE3B37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2072513" y="4125714"/>
            <a:ext cx="759751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800" baseline="-2500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2783384" y="4125714"/>
            <a:ext cx="759751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800" baseline="-2500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4" name="Text Box 39"/>
          <p:cNvSpPr txBox="1">
            <a:spLocks noChangeArrowheads="1"/>
          </p:cNvSpPr>
          <p:nvPr/>
        </p:nvSpPr>
        <p:spPr bwMode="auto">
          <a:xfrm>
            <a:off x="3286622" y="4125714"/>
            <a:ext cx="759751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CE3B37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endParaRPr lang="en-US" altLang="zh-CN" sz="2800" baseline="-25000">
              <a:solidFill>
                <a:srgbClr val="CE3B37"/>
              </a:solidFill>
              <a:latin typeface="+mj-ea"/>
              <a:ea typeface="+mj-ea"/>
              <a:cs typeface="Consolas" pitchFamily="49" charset="0"/>
            </a:endParaRPr>
          </a:p>
        </p:txBody>
      </p: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3771048" y="4125714"/>
            <a:ext cx="759751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800" i="1" baseline="-2500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4395383" y="4125714"/>
            <a:ext cx="1084676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800" i="1" baseline="-2500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800" baseline="-2500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+1</a:t>
            </a: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5617256" y="4112997"/>
            <a:ext cx="759751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CE3B37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endParaRPr lang="en-US" altLang="zh-CN" sz="2800" baseline="-25000">
              <a:solidFill>
                <a:srgbClr val="CE3B37"/>
              </a:solidFill>
              <a:latin typeface="+mj-ea"/>
              <a:ea typeface="+mj-ea"/>
              <a:cs typeface="Consolas" pitchFamily="49" charset="0"/>
            </a:endParaRP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6586108" y="4119559"/>
            <a:ext cx="668918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CE3B37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lang="en-US" altLang="zh-CN" sz="2800" i="1" baseline="-25000">
                <a:solidFill>
                  <a:srgbClr val="CE3B37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endParaRPr lang="en-US" altLang="zh-CN" sz="2800" baseline="-25000">
              <a:solidFill>
                <a:srgbClr val="CE3B37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" name="Text Box 45"/>
          <p:cNvSpPr txBox="1">
            <a:spLocks noChangeArrowheads="1"/>
          </p:cNvSpPr>
          <p:nvPr/>
        </p:nvSpPr>
        <p:spPr bwMode="auto">
          <a:xfrm>
            <a:off x="3959722" y="5419482"/>
            <a:ext cx="759751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en-US" altLang="zh-CN" sz="28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4773624" y="3517017"/>
            <a:ext cx="1307698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+1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auto">
          <a:xfrm>
            <a:off x="6191593" y="5447182"/>
            <a:ext cx="1950745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插入完成</a:t>
            </a:r>
          </a:p>
        </p:txBody>
      </p:sp>
      <p:sp>
        <p:nvSpPr>
          <p:cNvPr id="22" name="Rectangle 50"/>
          <p:cNvSpPr>
            <a:spLocks noChangeArrowheads="1"/>
          </p:cNvSpPr>
          <p:nvPr/>
        </p:nvSpPr>
        <p:spPr bwMode="auto">
          <a:xfrm>
            <a:off x="7998420" y="3993293"/>
            <a:ext cx="2169352" cy="720725"/>
          </a:xfrm>
          <a:prstGeom prst="rect">
            <a:avLst/>
          </a:prstGeom>
          <a:solidFill>
            <a:srgbClr val="FA772E"/>
          </a:solidFill>
          <a:ln>
            <a:solidFill>
              <a:srgbClr val="FA772E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8518979" y="3571677"/>
            <a:ext cx="1444059" cy="30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length</a:t>
            </a: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8796559" y="4149526"/>
            <a:ext cx="1082288" cy="30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8749831" y="4181125"/>
            <a:ext cx="1082288" cy="300788"/>
          </a:xfrm>
          <a:prstGeom prst="rect">
            <a:avLst/>
          </a:prstGeom>
          <a:solidFill>
            <a:srgbClr val="FA772E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 err="1">
                <a:solidFill>
                  <a:srgbClr val="FBFDFC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dirty="0" err="1">
                <a:solidFill>
                  <a:srgbClr val="FBFDFC"/>
                </a:solidFill>
                <a:latin typeface="Consolas" pitchFamily="49" charset="0"/>
                <a:cs typeface="Consolas" pitchFamily="49" charset="0"/>
              </a:rPr>
              <a:t>+1</a:t>
            </a:r>
            <a:endParaRPr lang="en-US" altLang="zh-CN" dirty="0">
              <a:solidFill>
                <a:srgbClr val="FBFDF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9FD004E4-ACAC-4383-B52F-98943A5A24F0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31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D016334-7E6C-4880-84E0-1974887E1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32" name="图片 31" descr="乐高玩具&#10;&#10;低可信度描述已自动生成">
            <a:extLst>
              <a:ext uri="{FF2B5EF4-FFF2-40B4-BE49-F238E27FC236}">
                <a16:creationId xmlns:a16="http://schemas.microsoft.com/office/drawing/2014/main" id="{11E735E9-FE6D-4305-9BAA-884D263CB9A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11704">
            <a:off x="9366008" y="5104500"/>
            <a:ext cx="4088448" cy="27545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79 0.00625 C 0.05868 0.00601 0.07274 0.00601 0.07813 0.00625 " pathEditMode="relative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0.07864 -1.85185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0185 L 0.06302 0.0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0.05504 -4.81481E-6 " pathEditMode="relative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00879 L -0.00382 -0.1852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1" grpId="0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631504" y="2021201"/>
            <a:ext cx="8857109" cy="3477875"/>
          </a:xfrm>
          <a:prstGeom prst="rect">
            <a:avLst/>
          </a:prstGeom>
          <a:solidFill>
            <a:srgbClr val="DFE1E0"/>
          </a:solidFill>
          <a:ln w="25400">
            <a:solidFill>
              <a:srgbClr val="FA772E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2000" dirty="0" err="1">
                <a:solidFill>
                  <a:srgbClr val="CE3B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ListInsert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&lt;1 || 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&gt;L-&gt;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length+1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		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参数错误时返回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false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i-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				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将顺序表逻辑序号转化为物理序号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>
                <a:solidFill>
                  <a:srgbClr val="FA772E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2000" dirty="0">
                <a:solidFill>
                  <a:srgbClr val="FA772E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(j=L-&gt;</a:t>
            </a:r>
            <a:r>
              <a:rPr lang="en-US" altLang="zh-CN" sz="2000" dirty="0" err="1">
                <a:solidFill>
                  <a:srgbClr val="FA772E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length;j</a:t>
            </a:r>
            <a:r>
              <a:rPr lang="en-US" altLang="zh-CN" sz="2000" dirty="0">
                <a:solidFill>
                  <a:srgbClr val="FA772E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2000" dirty="0" err="1">
                <a:solidFill>
                  <a:srgbClr val="FA772E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2000" dirty="0">
                <a:solidFill>
                  <a:srgbClr val="FA772E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将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data[</a:t>
            </a:r>
            <a:r>
              <a:rPr lang="en-US" altLang="zh-CN" sz="2000" dirty="0" err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..n]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元素后移一个位置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000" dirty="0">
                <a:solidFill>
                  <a:srgbClr val="FA772E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L-&gt;data[j]=L-&gt;data[j-1];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L-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]=e;		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插入元素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L-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&gt;length++;		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顺序表长度增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	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成功插入返回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true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6195" y="1423415"/>
            <a:ext cx="271464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插入算法如下：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776223" y="5568242"/>
            <a:ext cx="5877703" cy="857256"/>
            <a:chOff x="1357290" y="5143512"/>
            <a:chExt cx="5877703" cy="857256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357290" y="5568968"/>
              <a:ext cx="539750" cy="431800"/>
            </a:xfrm>
            <a:prstGeom prst="rect">
              <a:avLst/>
            </a:prstGeom>
            <a:gradFill>
              <a:gsLst>
                <a:gs pos="0">
                  <a:srgbClr val="DFE1E0"/>
                </a:gs>
                <a:gs pos="100000">
                  <a:srgbClr val="FFFFFF"/>
                </a:gs>
              </a:gsLst>
            </a:gradFill>
            <a:ln>
              <a:solidFill>
                <a:srgbClr val="FA772E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baseline="-25000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baseline="-25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898627" y="5568968"/>
              <a:ext cx="539750" cy="431800"/>
            </a:xfrm>
            <a:prstGeom prst="rect">
              <a:avLst/>
            </a:prstGeom>
            <a:gradFill>
              <a:gsLst>
                <a:gs pos="0">
                  <a:srgbClr val="DFE1E0"/>
                </a:gs>
                <a:gs pos="100000">
                  <a:srgbClr val="FFFFFF"/>
                </a:gs>
              </a:gsLst>
            </a:gradFill>
            <a:ln>
              <a:solidFill>
                <a:srgbClr val="FA772E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baseline="-25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438377" y="5568968"/>
              <a:ext cx="539750" cy="431800"/>
            </a:xfrm>
            <a:prstGeom prst="rect">
              <a:avLst/>
            </a:prstGeom>
            <a:gradFill>
              <a:gsLst>
                <a:gs pos="0">
                  <a:srgbClr val="DFE1E0"/>
                </a:gs>
                <a:gs pos="100000">
                  <a:srgbClr val="FFFFFF"/>
                </a:gs>
              </a:gsLst>
            </a:gradFill>
            <a:ln>
              <a:solidFill>
                <a:srgbClr val="FA772E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baseline="-2500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979715" y="5568968"/>
              <a:ext cx="539750" cy="431800"/>
            </a:xfrm>
            <a:prstGeom prst="rect">
              <a:avLst/>
            </a:prstGeom>
            <a:gradFill>
              <a:gsLst>
                <a:gs pos="0">
                  <a:srgbClr val="DFE1E0"/>
                </a:gs>
                <a:gs pos="100000">
                  <a:srgbClr val="FFFFFF"/>
                </a:gs>
              </a:gsLst>
            </a:gradFill>
            <a:ln>
              <a:solidFill>
                <a:srgbClr val="FA772E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i="1" baseline="-25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040402" y="5568968"/>
              <a:ext cx="1245978" cy="431800"/>
            </a:xfrm>
            <a:prstGeom prst="rect">
              <a:avLst/>
            </a:prstGeom>
            <a:gradFill>
              <a:gsLst>
                <a:gs pos="0">
                  <a:srgbClr val="DFE1E0"/>
                </a:gs>
                <a:gs pos="100000">
                  <a:srgbClr val="FFFFFF"/>
                </a:gs>
              </a:gsLst>
            </a:gradFill>
            <a:ln>
              <a:solidFill>
                <a:srgbClr val="FA772E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baseline="-2500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304804" y="5568968"/>
              <a:ext cx="539750" cy="431800"/>
            </a:xfrm>
            <a:prstGeom prst="rect">
              <a:avLst/>
            </a:prstGeom>
            <a:gradFill>
              <a:gsLst>
                <a:gs pos="0">
                  <a:srgbClr val="DFE1E0"/>
                </a:gs>
                <a:gs pos="100000">
                  <a:srgbClr val="FFFFFF"/>
                </a:gs>
              </a:gsLst>
            </a:gradFill>
            <a:ln>
              <a:solidFill>
                <a:srgbClr val="FA772E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i="1" baseline="-25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866568" y="5568968"/>
              <a:ext cx="1368425" cy="431800"/>
            </a:xfrm>
            <a:prstGeom prst="rect">
              <a:avLst/>
            </a:prstGeom>
            <a:gradFill>
              <a:gsLst>
                <a:gs pos="0">
                  <a:srgbClr val="DFE1E0"/>
                </a:gs>
                <a:gs pos="100000">
                  <a:srgbClr val="FFFFFF"/>
                </a:gs>
              </a:gsLst>
            </a:gradFill>
            <a:ln>
              <a:solidFill>
                <a:srgbClr val="FA772E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baseline="-2500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520217" y="5568968"/>
              <a:ext cx="539750" cy="431800"/>
            </a:xfrm>
            <a:prstGeom prst="rect">
              <a:avLst/>
            </a:prstGeom>
            <a:gradFill>
              <a:gsLst>
                <a:gs pos="0">
                  <a:srgbClr val="DFE1E0"/>
                </a:gs>
                <a:gs pos="100000">
                  <a:srgbClr val="FFFFFF"/>
                </a:gs>
              </a:gsLst>
            </a:gradFill>
            <a:ln>
              <a:solidFill>
                <a:srgbClr val="FA772E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i="1" baseline="-25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baseline="-25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+1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71802" y="514351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下弧形箭头 17"/>
          <p:cNvSpPr/>
          <p:nvPr/>
        </p:nvSpPr>
        <p:spPr>
          <a:xfrm>
            <a:off x="7133940" y="6527624"/>
            <a:ext cx="357190" cy="285752"/>
          </a:xfrm>
          <a:prstGeom prst="curved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下弧形箭头 18"/>
          <p:cNvSpPr/>
          <p:nvPr/>
        </p:nvSpPr>
        <p:spPr>
          <a:xfrm>
            <a:off x="5276552" y="6527624"/>
            <a:ext cx="357190" cy="285752"/>
          </a:xfrm>
          <a:prstGeom prst="curved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下弧形箭头 19"/>
          <p:cNvSpPr/>
          <p:nvPr/>
        </p:nvSpPr>
        <p:spPr>
          <a:xfrm>
            <a:off x="4705048" y="6527624"/>
            <a:ext cx="357190" cy="285752"/>
          </a:xfrm>
          <a:prstGeom prst="curved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6723373" y="6002593"/>
            <a:ext cx="539750" cy="431800"/>
          </a:xfrm>
          <a:prstGeom prst="rect">
            <a:avLst/>
          </a:prstGeom>
          <a:gradFill>
            <a:gsLst>
              <a:gs pos="0">
                <a:srgbClr val="DFE1E0"/>
              </a:gs>
              <a:gs pos="100000">
                <a:srgbClr val="FFFFFF"/>
              </a:gs>
            </a:gsLst>
          </a:gradFill>
          <a:ln>
            <a:solidFill>
              <a:srgbClr val="FA772E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baseline="-25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7255193" y="6002593"/>
            <a:ext cx="539750" cy="431800"/>
          </a:xfrm>
          <a:prstGeom prst="rect">
            <a:avLst/>
          </a:prstGeom>
          <a:gradFill>
            <a:gsLst>
              <a:gs pos="0">
                <a:srgbClr val="DFE1E0"/>
              </a:gs>
              <a:gs pos="100000">
                <a:srgbClr val="FFFFFF"/>
              </a:gs>
            </a:gsLst>
          </a:gradFill>
          <a:ln>
            <a:solidFill>
              <a:srgbClr val="FA772E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5461629" y="6002593"/>
            <a:ext cx="539750" cy="431800"/>
          </a:xfrm>
          <a:prstGeom prst="rect">
            <a:avLst/>
          </a:prstGeom>
          <a:gradFill>
            <a:gsLst>
              <a:gs pos="0">
                <a:srgbClr val="DFE1E0"/>
              </a:gs>
              <a:gs pos="100000">
                <a:srgbClr val="FFFFFF"/>
              </a:gs>
            </a:gsLst>
          </a:gradFill>
          <a:ln>
            <a:solidFill>
              <a:srgbClr val="FA772E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+1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4381685" y="6002593"/>
            <a:ext cx="539750" cy="431800"/>
          </a:xfrm>
          <a:prstGeom prst="rect">
            <a:avLst/>
          </a:prstGeom>
          <a:gradFill>
            <a:gsLst>
              <a:gs pos="0">
                <a:srgbClr val="DFE1E0"/>
              </a:gs>
              <a:gs pos="100000">
                <a:srgbClr val="FFFFFF"/>
              </a:gs>
            </a:gsLst>
          </a:gradFill>
          <a:ln>
            <a:solidFill>
              <a:srgbClr val="FA772E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en-US" altLang="zh-CN" i="1" baseline="-25000">
              <a:solidFill>
                <a:srgbClr val="CE3B37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4937423" y="6002593"/>
            <a:ext cx="539750" cy="431800"/>
          </a:xfrm>
          <a:prstGeom prst="rect">
            <a:avLst/>
          </a:prstGeom>
          <a:gradFill>
            <a:gsLst>
              <a:gs pos="0">
                <a:srgbClr val="DFE1E0"/>
              </a:gs>
              <a:gs pos="100000">
                <a:srgbClr val="FFFFFF"/>
              </a:gs>
            </a:gsLst>
          </a:gradFill>
          <a:ln>
            <a:solidFill>
              <a:srgbClr val="FA772E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3C9E2B9A-F567-4D64-B434-8896956CF951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30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21601F1-AFF8-4AB2-9C6D-692137574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42898" y="1648813"/>
            <a:ext cx="10513168" cy="100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本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算法来说，元素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移动的次数不仅与表长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length=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有关，而且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与插入位置</a:t>
            </a:r>
            <a:r>
              <a:rPr lang="en-US" altLang="zh-CN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有关：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135561" y="3394752"/>
            <a:ext cx="4319587" cy="1834448"/>
            <a:chOff x="285720" y="1768036"/>
            <a:chExt cx="4319587" cy="1834448"/>
          </a:xfrm>
        </p:grpSpPr>
        <p:sp>
          <p:nvSpPr>
            <p:cNvPr id="23586" name="Text Box 1058"/>
            <p:cNvSpPr txBox="1">
              <a:spLocks noChangeArrowheads="1"/>
            </p:cNvSpPr>
            <p:nvPr/>
          </p:nvSpPr>
          <p:spPr bwMode="auto">
            <a:xfrm>
              <a:off x="285720" y="3214686"/>
              <a:ext cx="4319587" cy="38779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算法最好时间复杂度为</a:t>
              </a:r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O(1)</a:t>
              </a:r>
            </a:p>
          </p:txBody>
        </p:sp>
        <p:cxnSp>
          <p:nvCxnSpPr>
            <p:cNvPr id="10" name="直接箭头连接符 9"/>
            <p:cNvCxnSpPr>
              <a:cxnSpLocks/>
            </p:cNvCxnSpPr>
            <p:nvPr/>
          </p:nvCxnSpPr>
          <p:spPr>
            <a:xfrm flipV="1">
              <a:off x="2212958" y="1768036"/>
              <a:ext cx="0" cy="1518882"/>
            </a:xfrm>
            <a:prstGeom prst="straightConnector1">
              <a:avLst/>
            </a:prstGeom>
            <a:ln w="28575">
              <a:solidFill>
                <a:srgbClr val="FA77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891871" y="4199254"/>
            <a:ext cx="4319588" cy="1029946"/>
            <a:chOff x="4356100" y="2572538"/>
            <a:chExt cx="4319588" cy="1029946"/>
          </a:xfrm>
        </p:grpSpPr>
        <p:sp>
          <p:nvSpPr>
            <p:cNvPr id="23587" name="Text Box 1059"/>
            <p:cNvSpPr txBox="1">
              <a:spLocks noChangeArrowheads="1"/>
            </p:cNvSpPr>
            <p:nvPr/>
          </p:nvSpPr>
          <p:spPr bwMode="auto">
            <a:xfrm>
              <a:off x="4356100" y="3214686"/>
              <a:ext cx="4319588" cy="38779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算法最坏时间复杂度为</a:t>
              </a:r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O(</a:t>
              </a:r>
              <a:r>
                <a:rPr lang="en-US" altLang="zh-CN" i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)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5250661" y="2893215"/>
              <a:ext cx="642942" cy="1588"/>
            </a:xfrm>
            <a:prstGeom prst="straightConnector1">
              <a:avLst/>
            </a:prstGeom>
            <a:ln w="28575">
              <a:solidFill>
                <a:srgbClr val="FA77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927648" y="3717456"/>
            <a:ext cx="614366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Clr>
                <a:srgbClr val="FA772E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当</a:t>
            </a:r>
            <a:r>
              <a:rPr lang="en-US" altLang="zh-CN" i="1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=1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时，移动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次数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为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，达到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最大值。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27648" y="3006954"/>
            <a:ext cx="535785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Clr>
                <a:srgbClr val="FA772E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当</a:t>
            </a:r>
            <a:r>
              <a:rPr lang="en-US" altLang="zh-CN" i="1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=</a:t>
            </a:r>
            <a:r>
              <a:rPr lang="en-US" altLang="zh-CN" i="1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+1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时，移动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次数为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；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C6734C6-1DC2-4C7A-B066-90F7FEBCCEED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20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6558F44-B59B-4CF7-9F7F-381A0A14F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21" name="图片 20" descr="乐高玩具&#10;&#10;低可信度描述已自动生成">
            <a:extLst>
              <a:ext uri="{FF2B5EF4-FFF2-40B4-BE49-F238E27FC236}">
                <a16:creationId xmlns:a16="http://schemas.microsoft.com/office/drawing/2014/main" id="{AB5CE031-739F-4346-AD8B-6288EA2D64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97504">
            <a:off x="8325417" y="4060131"/>
            <a:ext cx="4088448" cy="27545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卡通人物&#10;&#10;低可信度描述已自动生成">
            <a:extLst>
              <a:ext uri="{FF2B5EF4-FFF2-40B4-BE49-F238E27FC236}">
                <a16:creationId xmlns:a16="http://schemas.microsoft.com/office/drawing/2014/main" id="{4D4EAC0F-156F-4DE4-8A13-CBF7E1A0FA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236" y="1140648"/>
            <a:ext cx="5483008" cy="5483008"/>
          </a:xfrm>
          <a:prstGeom prst="rect">
            <a:avLst/>
          </a:prstGeom>
        </p:spPr>
      </p:pic>
      <p:sp>
        <p:nvSpPr>
          <p:cNvPr id="300034" name="Text Box 2"/>
          <p:cNvSpPr txBox="1">
            <a:spLocks noChangeArrowheads="1"/>
          </p:cNvSpPr>
          <p:nvPr/>
        </p:nvSpPr>
        <p:spPr bwMode="auto">
          <a:xfrm>
            <a:off x="1476968" y="1290242"/>
            <a:ext cx="732389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平均情况分析：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  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>
                <a:solidFill>
                  <a:schemeClr val="tx1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     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i="1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716387" y="2187401"/>
            <a:ext cx="5611813" cy="1147761"/>
            <a:chOff x="633" y="879"/>
            <a:chExt cx="3535" cy="723"/>
          </a:xfrm>
        </p:grpSpPr>
        <p:sp>
          <p:nvSpPr>
            <p:cNvPr id="300039" name="Line 7"/>
            <p:cNvSpPr>
              <a:spLocks noChangeShapeType="1"/>
            </p:cNvSpPr>
            <p:nvPr/>
          </p:nvSpPr>
          <p:spPr bwMode="auto">
            <a:xfrm flipV="1">
              <a:off x="708" y="890"/>
              <a:ext cx="0" cy="181"/>
            </a:xfrm>
            <a:prstGeom prst="line">
              <a:avLst/>
            </a:prstGeom>
            <a:noFill/>
            <a:ln w="38100">
              <a:solidFill>
                <a:srgbClr val="FA772E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0" name="Line 8"/>
            <p:cNvSpPr>
              <a:spLocks noChangeShapeType="1"/>
            </p:cNvSpPr>
            <p:nvPr/>
          </p:nvSpPr>
          <p:spPr bwMode="auto">
            <a:xfrm flipV="1">
              <a:off x="1156" y="890"/>
              <a:ext cx="0" cy="181"/>
            </a:xfrm>
            <a:prstGeom prst="line">
              <a:avLst/>
            </a:prstGeom>
            <a:noFill/>
            <a:ln w="38100">
              <a:solidFill>
                <a:srgbClr val="FA772E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1" name="Line 9"/>
            <p:cNvSpPr>
              <a:spLocks noChangeShapeType="1"/>
            </p:cNvSpPr>
            <p:nvPr/>
          </p:nvSpPr>
          <p:spPr bwMode="auto">
            <a:xfrm flipV="1">
              <a:off x="1529" y="890"/>
              <a:ext cx="0" cy="181"/>
            </a:xfrm>
            <a:prstGeom prst="line">
              <a:avLst/>
            </a:prstGeom>
            <a:noFill/>
            <a:ln w="38100">
              <a:solidFill>
                <a:srgbClr val="FA772E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2" name="Line 10"/>
            <p:cNvSpPr>
              <a:spLocks noChangeShapeType="1"/>
            </p:cNvSpPr>
            <p:nvPr/>
          </p:nvSpPr>
          <p:spPr bwMode="auto">
            <a:xfrm flipV="1">
              <a:off x="2159" y="890"/>
              <a:ext cx="0" cy="181"/>
            </a:xfrm>
            <a:prstGeom prst="line">
              <a:avLst/>
            </a:prstGeom>
            <a:noFill/>
            <a:ln w="38100">
              <a:solidFill>
                <a:srgbClr val="FA772E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3" name="Line 11"/>
            <p:cNvSpPr>
              <a:spLocks noChangeShapeType="1"/>
            </p:cNvSpPr>
            <p:nvPr/>
          </p:nvSpPr>
          <p:spPr bwMode="auto">
            <a:xfrm flipV="1">
              <a:off x="2444" y="879"/>
              <a:ext cx="0" cy="181"/>
            </a:xfrm>
            <a:prstGeom prst="line">
              <a:avLst/>
            </a:prstGeom>
            <a:noFill/>
            <a:ln w="38100">
              <a:solidFill>
                <a:srgbClr val="FA772E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4" name="Line 12"/>
            <p:cNvSpPr>
              <a:spLocks noChangeShapeType="1"/>
            </p:cNvSpPr>
            <p:nvPr/>
          </p:nvSpPr>
          <p:spPr bwMode="auto">
            <a:xfrm flipV="1">
              <a:off x="3104" y="890"/>
              <a:ext cx="0" cy="181"/>
            </a:xfrm>
            <a:prstGeom prst="line">
              <a:avLst/>
            </a:prstGeom>
            <a:noFill/>
            <a:ln w="38100">
              <a:solidFill>
                <a:srgbClr val="FA772E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5" name="Line 13"/>
            <p:cNvSpPr>
              <a:spLocks noChangeShapeType="1"/>
            </p:cNvSpPr>
            <p:nvPr/>
          </p:nvSpPr>
          <p:spPr bwMode="auto">
            <a:xfrm flipV="1">
              <a:off x="3554" y="890"/>
              <a:ext cx="0" cy="181"/>
            </a:xfrm>
            <a:prstGeom prst="line">
              <a:avLst/>
            </a:prstGeom>
            <a:noFill/>
            <a:ln w="38100">
              <a:solidFill>
                <a:srgbClr val="FA772E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6" name="Line 14"/>
            <p:cNvSpPr>
              <a:spLocks noChangeShapeType="1"/>
            </p:cNvSpPr>
            <p:nvPr/>
          </p:nvSpPr>
          <p:spPr bwMode="auto">
            <a:xfrm flipV="1">
              <a:off x="4113" y="899"/>
              <a:ext cx="0" cy="181"/>
            </a:xfrm>
            <a:prstGeom prst="line">
              <a:avLst/>
            </a:prstGeom>
            <a:noFill/>
            <a:ln w="38100">
              <a:solidFill>
                <a:srgbClr val="FA772E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7" name="Text Box 15"/>
            <p:cNvSpPr txBox="1">
              <a:spLocks noChangeArrowheads="1"/>
            </p:cNvSpPr>
            <p:nvPr/>
          </p:nvSpPr>
          <p:spPr bwMode="auto">
            <a:xfrm>
              <a:off x="764" y="1389"/>
              <a:ext cx="3357" cy="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在线性表</a:t>
              </a:r>
              <a:r>
                <a: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L</a:t>
              </a:r>
              <a:r>
                <a: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中共有</a:t>
              </a:r>
              <a:r>
                <a:rPr lang="en-US" altLang="zh-CN" sz="2000" i="1" dirty="0" err="1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n</a:t>
              </a:r>
              <a:r>
                <a:rPr lang="en-US" altLang="zh-CN" sz="2000" dirty="0" err="1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+1</a:t>
              </a:r>
              <a:r>
                <a: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个可以插入元素的地方</a:t>
              </a:r>
            </a:p>
          </p:txBody>
        </p:sp>
        <p:sp>
          <p:nvSpPr>
            <p:cNvPr id="300048" name="AutoShape 16"/>
            <p:cNvSpPr>
              <a:spLocks/>
            </p:cNvSpPr>
            <p:nvPr/>
          </p:nvSpPr>
          <p:spPr bwMode="auto">
            <a:xfrm rot="16200000">
              <a:off x="2300" y="-607"/>
              <a:ext cx="201" cy="3535"/>
            </a:xfrm>
            <a:prstGeom prst="leftBrace">
              <a:avLst>
                <a:gd name="adj1" fmla="val 134875"/>
                <a:gd name="adj2" fmla="val 50000"/>
              </a:avLst>
            </a:prstGeom>
            <a:noFill/>
            <a:ln w="19050">
              <a:solidFill>
                <a:srgbClr val="FA772E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0050" name="Text Box 18"/>
          <p:cNvSpPr txBox="1">
            <a:spLocks noChangeArrowheads="1"/>
          </p:cNvSpPr>
          <p:nvPr/>
        </p:nvSpPr>
        <p:spPr bwMode="auto">
          <a:xfrm>
            <a:off x="832716" y="4149803"/>
            <a:ext cx="10041143" cy="387798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此时需要将</a:t>
            </a:r>
            <a:r>
              <a:rPr lang="en-US" altLang="zh-CN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i="1" baseline="-25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i="1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的元素均后移一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个位置，共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移动</a:t>
            </a:r>
            <a:r>
              <a:rPr lang="en-US" altLang="zh-CN" i="1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rgbClr val="CE3B37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i="1" dirty="0" err="1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dirty="0" err="1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个元素。　</a:t>
            </a:r>
          </a:p>
        </p:txBody>
      </p:sp>
      <p:sp>
        <p:nvSpPr>
          <p:cNvPr id="300051" name="Text Box 19"/>
          <p:cNvSpPr txBox="1">
            <a:spLocks noChangeArrowheads="1"/>
          </p:cNvSpPr>
          <p:nvPr/>
        </p:nvSpPr>
        <p:spPr bwMode="auto">
          <a:xfrm>
            <a:off x="1476968" y="6351132"/>
            <a:ext cx="7041759" cy="387798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因此插入算法的平均时间复杂度为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O(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476968" y="3406823"/>
            <a:ext cx="7146787" cy="714375"/>
            <a:chOff x="785786" y="2500306"/>
            <a:chExt cx="6048375" cy="714375"/>
          </a:xfrm>
        </p:grpSpPr>
        <p:sp>
          <p:nvSpPr>
            <p:cNvPr id="300038" name="Text Box 6"/>
            <p:cNvSpPr txBox="1">
              <a:spLocks noChangeArrowheads="1"/>
            </p:cNvSpPr>
            <p:nvPr/>
          </p:nvSpPr>
          <p:spPr bwMode="auto">
            <a:xfrm>
              <a:off x="785786" y="2676525"/>
              <a:ext cx="6048375" cy="38779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在插入元素</a:t>
              </a:r>
              <a:r>
                <a:rPr lang="en-US" altLang="zh-CN" i="1" err="1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i="1" baseline="-25000" err="1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时，若</a:t>
              </a:r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为等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概率情况，则</a:t>
              </a:r>
              <a:r>
                <a:rPr lang="en-US" altLang="zh-CN" i="1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r>
                <a:rPr lang="en-US" altLang="zh-CN" i="1" baseline="-250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 </a:t>
              </a:r>
              <a:r>
                <a:rPr lang="en-US" altLang="zh-CN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5715008" y="2500306"/>
            <a:ext cx="587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" name="Equation" r:id="rId4" imgW="291960" imgH="355320" progId="">
                    <p:embed/>
                  </p:oleObj>
                </mc:Choice>
                <mc:Fallback>
                  <p:oleObj name="Equation" r:id="rId4" imgW="291960" imgH="355320" progId="">
                    <p:embed/>
                    <p:pic>
                      <p:nvPicPr>
                        <p:cNvPr id="22" name="对象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8" y="2500306"/>
                          <a:ext cx="587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1004279" y="4741665"/>
            <a:ext cx="9613461" cy="1557361"/>
            <a:chOff x="-633560" y="4005247"/>
            <a:chExt cx="8135938" cy="1557361"/>
          </a:xfrm>
        </p:grpSpPr>
        <p:sp>
          <p:nvSpPr>
            <p:cNvPr id="300053" name="Text Box 21"/>
            <p:cNvSpPr txBox="1">
              <a:spLocks noChangeArrowheads="1"/>
            </p:cNvSpPr>
            <p:nvPr/>
          </p:nvSpPr>
          <p:spPr bwMode="auto">
            <a:xfrm>
              <a:off x="-633560" y="4005247"/>
              <a:ext cx="8135938" cy="68326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 在</a:t>
              </a:r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长度为</a:t>
              </a:r>
              <a:r>
                <a:rPr lang="en-US" altLang="zh-CN" i="1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的线性表中插入一个元素时所需移动元素的平均次数为：  </a:t>
              </a:r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1428728" y="4572008"/>
            <a:ext cx="4318000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" name="Equation" r:id="rId6" imgW="2158920" imgH="495000" progId="">
                    <p:embed/>
                  </p:oleObj>
                </mc:Choice>
                <mc:Fallback>
                  <p:oleObj name="Equation" r:id="rId6" imgW="2158920" imgH="495000" progId="">
                    <p:embed/>
                    <p:pic>
                      <p:nvPicPr>
                        <p:cNvPr id="24" name="对象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28" y="4572008"/>
                          <a:ext cx="4318000" cy="990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Box 3">
            <a:extLst>
              <a:ext uri="{FF2B5EF4-FFF2-40B4-BE49-F238E27FC236}">
                <a16:creationId xmlns:a16="http://schemas.microsoft.com/office/drawing/2014/main" id="{F3803E07-67F1-4AF6-BFDA-803EAE2B4C32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29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7882C68-0630-4297-94DD-8F043B877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50" grpId="0"/>
      <p:bldP spid="3000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3">
            <a:extLst>
              <a:ext uri="{FF2B5EF4-FFF2-40B4-BE49-F238E27FC236}">
                <a16:creationId xmlns:a16="http://schemas.microsoft.com/office/drawing/2014/main" id="{0E09F2C4-EE23-4183-832C-A7E0D59CC755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 线性表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167642" y="836712"/>
            <a:ext cx="1482451" cy="1346106"/>
            <a:chOff x="520608" y="500043"/>
            <a:chExt cx="1482451" cy="1346106"/>
          </a:xfrm>
          <a:gradFill>
            <a:gsLst>
              <a:gs pos="0">
                <a:srgbClr val="F39801"/>
              </a:gs>
              <a:gs pos="100000">
                <a:srgbClr val="FC9A48"/>
              </a:gs>
            </a:gsLst>
            <a:lin ang="16200000" scaled="1"/>
          </a:gradFill>
        </p:grpSpPr>
        <p:grpSp>
          <p:nvGrpSpPr>
            <p:cNvPr id="17" name="组合 79"/>
            <p:cNvGrpSpPr>
              <a:grpSpLocks/>
            </p:cNvGrpSpPr>
            <p:nvPr/>
          </p:nvGrpSpPr>
          <p:grpSpPr bwMode="auto">
            <a:xfrm>
              <a:off x="639103" y="500043"/>
              <a:ext cx="1289687" cy="1346106"/>
              <a:chOff x="6372294" y="2488774"/>
              <a:chExt cx="2520450" cy="2513016"/>
            </a:xfrm>
            <a:grpFill/>
          </p:grpSpPr>
          <p:sp>
            <p:nvSpPr>
              <p:cNvPr id="20" name="任意多边形 82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21" name="任意多边形 83"/>
              <p:cNvSpPr/>
              <p:nvPr/>
            </p:nvSpPr>
            <p:spPr>
              <a:xfrm rot="16377237">
                <a:off x="6372293" y="2510364"/>
                <a:ext cx="2476802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solidFill>
                <a:srgbClr val="F39801"/>
              </a:soli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" name="文本框 20"/>
            <p:cNvSpPr txBox="1">
              <a:spLocks noChangeArrowheads="1"/>
            </p:cNvSpPr>
            <p:nvPr/>
          </p:nvSpPr>
          <p:spPr bwMode="auto">
            <a:xfrm>
              <a:off x="520608" y="1243969"/>
              <a:ext cx="1482451" cy="3385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bg1"/>
                  </a:solidFill>
                </a:rPr>
                <a:t>CONTENTS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文本框 20"/>
            <p:cNvSpPr txBox="1">
              <a:spLocks noChangeArrowheads="1"/>
            </p:cNvSpPr>
            <p:nvPr/>
          </p:nvSpPr>
          <p:spPr bwMode="auto">
            <a:xfrm>
              <a:off x="830365" y="750133"/>
              <a:ext cx="862938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contourClr>
                  <a:srgbClr val="DDDDDD"/>
                </a:contourClr>
              </a:sp3d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pc="150" dirty="0">
                  <a:ln w="11430"/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提纲</a:t>
              </a:r>
            </a:p>
          </p:txBody>
        </p:sp>
      </p:grp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789B57D-EA10-41EB-8A82-71B7246E31F2}"/>
              </a:ext>
            </a:extLst>
          </p:cNvPr>
          <p:cNvSpPr/>
          <p:nvPr/>
        </p:nvSpPr>
        <p:spPr>
          <a:xfrm rot="5400000">
            <a:off x="3114635" y="2967915"/>
            <a:ext cx="523220" cy="398950"/>
          </a:xfrm>
          <a:prstGeom prst="triangle">
            <a:avLst/>
          </a:prstGeom>
          <a:solidFill>
            <a:srgbClr val="F39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6" descr="新闻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5358095-2CE5-44FF-8F8A-12332DDF2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844" y="2060848"/>
            <a:ext cx="5105524" cy="523220"/>
          </a:xfrm>
          <a:prstGeom prst="rect">
            <a:avLst/>
          </a:prstGeom>
          <a:solidFill>
            <a:srgbClr val="F39801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2.1 </a:t>
            </a:r>
            <a:r>
              <a:rPr lang="zh-CN" altLang="en-US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线性表及其逻辑结构 </a:t>
            </a:r>
          </a:p>
        </p:txBody>
      </p:sp>
      <p:sp>
        <p:nvSpPr>
          <p:cNvPr id="23" name="Rectangle 4" descr="新闻纸">
            <a:hlinkClick r:id="" action="ppaction://noaction"/>
            <a:extLst>
              <a:ext uri="{FF2B5EF4-FFF2-40B4-BE49-F238E27FC236}">
                <a16:creationId xmlns:a16="http://schemas.microsoft.com/office/drawing/2014/main" id="{F3B8E4EE-22E5-42DB-A7F2-DF3AFA913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844" y="2902151"/>
            <a:ext cx="5105524" cy="523220"/>
          </a:xfrm>
          <a:prstGeom prst="rect">
            <a:avLst/>
          </a:prstGeom>
          <a:solidFill>
            <a:srgbClr val="DFE1E0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2.2 </a:t>
            </a:r>
            <a:r>
              <a:rPr lang="zh-CN" altLang="en-US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线性表的顺序存储结构</a:t>
            </a:r>
          </a:p>
        </p:txBody>
      </p:sp>
      <p:sp>
        <p:nvSpPr>
          <p:cNvPr id="25" name="Rectangle 4" descr="新闻纸">
            <a:hlinkClick r:id="" action="ppaction://noaction"/>
            <a:extLst>
              <a:ext uri="{FF2B5EF4-FFF2-40B4-BE49-F238E27FC236}">
                <a16:creationId xmlns:a16="http://schemas.microsoft.com/office/drawing/2014/main" id="{12F5FE4C-3906-4C05-BE73-52678080A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844" y="3743454"/>
            <a:ext cx="5105524" cy="523220"/>
          </a:xfrm>
          <a:prstGeom prst="rect">
            <a:avLst/>
          </a:prstGeom>
          <a:solidFill>
            <a:srgbClr val="F39801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2.3 </a:t>
            </a:r>
            <a:r>
              <a:rPr lang="zh-CN" altLang="en-US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线性表的链式存储结构</a:t>
            </a:r>
          </a:p>
        </p:txBody>
      </p:sp>
      <p:sp>
        <p:nvSpPr>
          <p:cNvPr id="26" name="Rectangle 4" descr="新闻纸">
            <a:hlinkClick r:id="" action="ppaction://noaction"/>
            <a:extLst>
              <a:ext uri="{FF2B5EF4-FFF2-40B4-BE49-F238E27FC236}">
                <a16:creationId xmlns:a16="http://schemas.microsoft.com/office/drawing/2014/main" id="{205B75EA-EC97-4259-832E-C89319A19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844" y="4584757"/>
            <a:ext cx="5078771" cy="523220"/>
          </a:xfrm>
          <a:prstGeom prst="rect">
            <a:avLst/>
          </a:prstGeom>
          <a:solidFill>
            <a:srgbClr val="DFE1E0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</a:rPr>
              <a:t>2.4 </a:t>
            </a:r>
            <a:r>
              <a:rPr lang="zh-CN" altLang="en-US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</a:rPr>
              <a:t>线性表的应用 </a:t>
            </a:r>
          </a:p>
        </p:txBody>
      </p:sp>
      <p:sp>
        <p:nvSpPr>
          <p:cNvPr id="27" name="Rectangle 4" descr="新闻纸">
            <a:hlinkClick r:id="" action="ppaction://noaction"/>
            <a:extLst>
              <a:ext uri="{FF2B5EF4-FFF2-40B4-BE49-F238E27FC236}">
                <a16:creationId xmlns:a16="http://schemas.microsoft.com/office/drawing/2014/main" id="{59D55B12-FD15-4521-BE82-46F864AFC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844" y="5426060"/>
            <a:ext cx="5105524" cy="523220"/>
          </a:xfrm>
          <a:prstGeom prst="rect">
            <a:avLst/>
          </a:prstGeom>
          <a:solidFill>
            <a:srgbClr val="F39801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2.5 </a:t>
            </a:r>
            <a:r>
              <a:rPr lang="zh-CN" altLang="en-US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有序表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020763" y="1427581"/>
            <a:ext cx="7848600" cy="4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</a:t>
            </a: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（</a:t>
            </a:r>
            <a:r>
              <a:rPr lang="en-US" altLang="zh-CN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9</a:t>
            </a: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）删除数据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元素</a:t>
            </a:r>
            <a:r>
              <a:rPr lang="en-US" altLang="zh-CN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ListDelete(L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e</a:t>
            </a:r>
            <a:r>
              <a:rPr lang="en-US" altLang="zh-CN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       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992313" y="2083982"/>
            <a:ext cx="7248546" cy="50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删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除顺序表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的第</a:t>
            </a:r>
            <a:r>
              <a:rPr lang="en-US" altLang="zh-CN" i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（</a:t>
            </a:r>
            <a:r>
              <a:rPr lang="en-US" altLang="zh-CN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1≤</a:t>
            </a:r>
            <a:r>
              <a:rPr lang="en-US" altLang="zh-CN" i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en-US" altLang="zh-CN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≤ListLength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(L)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）个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元素。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   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3648100" y="5035491"/>
            <a:ext cx="647700" cy="504825"/>
          </a:xfrm>
          <a:prstGeom prst="rect">
            <a:avLst/>
          </a:prstGeom>
          <a:gradFill>
            <a:gsLst>
              <a:gs pos="0">
                <a:srgbClr val="DFE1E0"/>
              </a:gs>
              <a:gs pos="100000">
                <a:srgbClr val="FFFFFF"/>
              </a:gs>
            </a:gsLst>
          </a:gradFill>
          <a:ln>
            <a:solidFill>
              <a:srgbClr val="FA772E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992313" y="3179068"/>
            <a:ext cx="503238" cy="34297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403477" y="3179068"/>
            <a:ext cx="503237" cy="34297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602038" y="3179069"/>
            <a:ext cx="503238" cy="25064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319963" y="3140968"/>
            <a:ext cx="647700" cy="34297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191002" y="3140968"/>
            <a:ext cx="503237" cy="34297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altLang="zh-CN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19288" y="3717033"/>
            <a:ext cx="6553200" cy="720725"/>
          </a:xfrm>
          <a:prstGeom prst="rect">
            <a:avLst/>
          </a:prstGeom>
          <a:gradFill>
            <a:gsLst>
              <a:gs pos="0">
                <a:srgbClr val="DFE1E0"/>
              </a:gs>
              <a:gs pos="100000">
                <a:srgbClr val="FFFFFF"/>
              </a:gs>
            </a:gsLst>
          </a:gradFill>
          <a:ln>
            <a:solidFill>
              <a:srgbClr val="FA772E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207568" y="3837682"/>
            <a:ext cx="60486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FA772E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800" baseline="-25000">
                <a:solidFill>
                  <a:srgbClr val="FA772E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639368" y="3837682"/>
            <a:ext cx="60486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FA772E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800" baseline="-25000">
                <a:solidFill>
                  <a:srgbClr val="FA772E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142605" y="3837682"/>
            <a:ext cx="604865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A772E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endParaRPr lang="en-US" altLang="zh-CN" sz="2800" baseline="-25000">
              <a:solidFill>
                <a:srgbClr val="FA772E"/>
              </a:solidFill>
              <a:latin typeface="+mj-ea"/>
              <a:ea typeface="+mj-ea"/>
              <a:cs typeface="Consolas" pitchFamily="49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368154" y="3837683"/>
            <a:ext cx="863550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FA772E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800" i="1" baseline="-25000">
                <a:solidFill>
                  <a:srgbClr val="FA772E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800" baseline="-25000">
                <a:solidFill>
                  <a:srgbClr val="FA772E"/>
                </a:solidFill>
                <a:latin typeface="Consolas" pitchFamily="49" charset="0"/>
                <a:cs typeface="Consolas" pitchFamily="49" charset="0"/>
              </a:rPr>
              <a:t>+1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376218" y="3837682"/>
            <a:ext cx="604865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A772E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endParaRPr lang="en-US" altLang="zh-CN" sz="2800" baseline="-25000">
              <a:solidFill>
                <a:srgbClr val="FA772E"/>
              </a:solidFill>
              <a:latin typeface="+mj-ea"/>
              <a:ea typeface="+mj-ea"/>
              <a:cs typeface="Consolas" pitchFamily="49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7535218" y="3837682"/>
            <a:ext cx="863550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FA77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lang="en-US" altLang="zh-CN" sz="2800" i="1" baseline="-25000">
                <a:solidFill>
                  <a:srgbClr val="FA77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endParaRPr lang="en-US" altLang="zh-CN" sz="2800" baseline="-25000">
              <a:solidFill>
                <a:srgbClr val="FA772E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790305" y="3837682"/>
            <a:ext cx="60486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err="1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800" i="1" baseline="-25000" dirty="0" err="1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altLang="zh-CN" sz="2800" i="1" baseline="-25000" dirty="0">
              <a:solidFill>
                <a:srgbClr val="CE3B37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3090286" y="5087847"/>
            <a:ext cx="43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6575426" y="3140968"/>
            <a:ext cx="647700" cy="34297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6816080" y="3863082"/>
            <a:ext cx="863550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FA77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lang="en-US" altLang="zh-CN" sz="2800" i="1" baseline="-25000">
                <a:solidFill>
                  <a:srgbClr val="FA77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n-</a:t>
            </a:r>
            <a:r>
              <a:rPr lang="en-US" altLang="zh-CN" sz="2800" baseline="-25000">
                <a:solidFill>
                  <a:srgbClr val="FA77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8832851" y="3717033"/>
            <a:ext cx="1441450" cy="720725"/>
          </a:xfrm>
          <a:prstGeom prst="rect">
            <a:avLst/>
          </a:prstGeom>
          <a:solidFill>
            <a:srgbClr val="FA772E"/>
          </a:solidFill>
          <a:ln>
            <a:solidFill>
              <a:srgbClr val="FA772E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9121776" y="3179069"/>
            <a:ext cx="904902" cy="25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length</a:t>
            </a: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9193213" y="3861494"/>
            <a:ext cx="719138" cy="25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9214658" y="3869855"/>
            <a:ext cx="719138" cy="250646"/>
          </a:xfrm>
          <a:prstGeom prst="rect">
            <a:avLst/>
          </a:prstGeom>
          <a:solidFill>
            <a:srgbClr val="FA772E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bg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4945063" y="5949057"/>
            <a:ext cx="194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删除完成</a:t>
            </a:r>
            <a:endParaRPr lang="zh-CN" altLang="en-US" dirty="0">
              <a:solidFill>
                <a:srgbClr val="CE3B37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10131A63-F958-4058-9250-913BCC12E392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31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FDA3BFA-5A8A-4209-87E3-5ABA51ADC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32" name="图片 31" descr="乐高玩具&#10;&#10;低可信度描述已自动生成">
            <a:extLst>
              <a:ext uri="{FF2B5EF4-FFF2-40B4-BE49-F238E27FC236}">
                <a16:creationId xmlns:a16="http://schemas.microsoft.com/office/drawing/2014/main" id="{634C30FE-71B1-4EB3-8350-A4F616A966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11704">
            <a:off x="9228519" y="4869708"/>
            <a:ext cx="4088448" cy="27545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1 0.01227 L -0.00381 0.180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06302 -1.85185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00185 L -0.10244 -2.59259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-0.08663 1.85185E-6 " pathEditMode="relative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-0.08664 -1.85185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4" grpId="0" animBg="1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273362" y="1928456"/>
            <a:ext cx="10077324" cy="35771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A772E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rgbClr val="CE3B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ListDelete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&amp;e)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&lt;1 || 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&gt;L-&gt;length)	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参数错误时返回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false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i-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			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将顺序表逻辑序号转化为物理序号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e=L-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FA772E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lang="en-US" altLang="zh-CN" sz="2000" dirty="0">
                <a:solidFill>
                  <a:srgbClr val="FA772E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2000" dirty="0" err="1">
                <a:solidFill>
                  <a:srgbClr val="FA772E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2000" dirty="0">
                <a:solidFill>
                  <a:srgbClr val="FA772E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&lt;L-&gt;length-</a:t>
            </a:r>
            <a:r>
              <a:rPr lang="en-US" altLang="zh-CN" sz="2000" dirty="0" err="1">
                <a:solidFill>
                  <a:srgbClr val="FA772E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1;j</a:t>
            </a:r>
            <a:r>
              <a:rPr lang="en-US" altLang="zh-CN" sz="2000" dirty="0">
                <a:solidFill>
                  <a:srgbClr val="FA772E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将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data[</a:t>
            </a:r>
            <a:r>
              <a:rPr lang="en-US" altLang="zh-CN" sz="2000" dirty="0" err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..n-1]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元素前移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000" dirty="0">
                <a:solidFill>
                  <a:srgbClr val="FA772E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L-&gt;data[j]=L-&gt;data[</a:t>
            </a:r>
            <a:r>
              <a:rPr lang="en-US" altLang="zh-CN" sz="2000" dirty="0" err="1">
                <a:solidFill>
                  <a:srgbClr val="FA772E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j+1</a:t>
            </a:r>
            <a:r>
              <a:rPr lang="en-US" altLang="zh-CN" sz="2000" dirty="0">
                <a:solidFill>
                  <a:srgbClr val="FA772E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L-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&gt;length--;	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顺序表长度减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	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成功删除返回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true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7942" y="1445209"/>
            <a:ext cx="271464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删除算法如下：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711624" y="5586254"/>
            <a:ext cx="5857916" cy="857256"/>
            <a:chOff x="1357290" y="5143512"/>
            <a:chExt cx="5857916" cy="857256"/>
          </a:xfrm>
          <a:gradFill>
            <a:gsLst>
              <a:gs pos="0">
                <a:srgbClr val="DFE1E0"/>
              </a:gs>
              <a:gs pos="100000">
                <a:srgbClr val="FFFFFF"/>
              </a:gs>
            </a:gsLst>
            <a:lin ang="16200000" scaled="1"/>
          </a:gradFill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57290" y="5568968"/>
              <a:ext cx="539750" cy="431800"/>
            </a:xfrm>
            <a:prstGeom prst="rect">
              <a:avLst/>
            </a:prstGeom>
            <a:grpFill/>
            <a:ln>
              <a:solidFill>
                <a:srgbClr val="FA772E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baseline="-25000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baseline="-25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98627" y="5568968"/>
              <a:ext cx="539750" cy="431800"/>
            </a:xfrm>
            <a:prstGeom prst="rect">
              <a:avLst/>
            </a:prstGeom>
            <a:grpFill/>
            <a:ln>
              <a:solidFill>
                <a:srgbClr val="FA772E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baseline="-25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438377" y="5568968"/>
              <a:ext cx="539750" cy="431800"/>
            </a:xfrm>
            <a:prstGeom prst="rect">
              <a:avLst/>
            </a:prstGeom>
            <a:grpFill/>
            <a:ln>
              <a:solidFill>
                <a:srgbClr val="FA772E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baseline="-25000">
                  <a:solidFill>
                    <a:schemeClr val="tx1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979715" y="5568968"/>
              <a:ext cx="539750" cy="431800"/>
            </a:xfrm>
            <a:prstGeom prst="rect">
              <a:avLst/>
            </a:prstGeom>
            <a:grpFill/>
            <a:ln>
              <a:solidFill>
                <a:srgbClr val="FA772E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i="1" baseline="-25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040402" y="5568968"/>
              <a:ext cx="1245978" cy="431800"/>
            </a:xfrm>
            <a:prstGeom prst="rect">
              <a:avLst/>
            </a:prstGeom>
            <a:grpFill/>
            <a:ln>
              <a:solidFill>
                <a:srgbClr val="FA772E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baseline="-25000">
                  <a:solidFill>
                    <a:schemeClr val="tx1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85017" y="5568968"/>
              <a:ext cx="539750" cy="431800"/>
            </a:xfrm>
            <a:prstGeom prst="rect">
              <a:avLst/>
            </a:prstGeom>
            <a:grpFill/>
            <a:ln>
              <a:solidFill>
                <a:srgbClr val="FA772E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i="1" baseline="-25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846781" y="5568968"/>
              <a:ext cx="1368425" cy="431800"/>
            </a:xfrm>
            <a:prstGeom prst="rect">
              <a:avLst/>
            </a:prstGeom>
            <a:grpFill/>
            <a:ln>
              <a:solidFill>
                <a:srgbClr val="FA772E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baseline="-25000">
                  <a:solidFill>
                    <a:schemeClr val="tx1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500430" y="5568968"/>
              <a:ext cx="539750" cy="431800"/>
            </a:xfrm>
            <a:prstGeom prst="rect">
              <a:avLst/>
            </a:prstGeom>
            <a:grpFill/>
            <a:ln>
              <a:solidFill>
                <a:srgbClr val="FA772E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i="1" baseline="-25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baseline="-25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+1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71802" y="5143512"/>
              <a:ext cx="35719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上弧形箭头 15"/>
          <p:cNvSpPr/>
          <p:nvPr/>
        </p:nvSpPr>
        <p:spPr>
          <a:xfrm rot="10800000">
            <a:off x="4566538" y="6525344"/>
            <a:ext cx="428628" cy="285752"/>
          </a:xfrm>
          <a:prstGeom prst="curved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6146548" y="6017868"/>
            <a:ext cx="539750" cy="431800"/>
          </a:xfrm>
          <a:prstGeom prst="rect">
            <a:avLst/>
          </a:prstGeom>
          <a:gradFill>
            <a:gsLst>
              <a:gs pos="0">
                <a:srgbClr val="DFE1E0"/>
              </a:gs>
              <a:gs pos="100000">
                <a:srgbClr val="FFFFFF"/>
              </a:gs>
            </a:gsLst>
          </a:gradFill>
          <a:ln>
            <a:solidFill>
              <a:srgbClr val="FA772E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4320692" y="6017868"/>
            <a:ext cx="539750" cy="431800"/>
          </a:xfrm>
          <a:prstGeom prst="rect">
            <a:avLst/>
          </a:prstGeom>
          <a:gradFill>
            <a:gsLst>
              <a:gs pos="0">
                <a:srgbClr val="DFE1E0"/>
              </a:gs>
              <a:gs pos="100000">
                <a:srgbClr val="FFFFFF"/>
              </a:gs>
            </a:gsLst>
          </a:gradFill>
          <a:ln>
            <a:solidFill>
              <a:srgbClr val="FA772E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+1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4859904" y="6017868"/>
            <a:ext cx="539750" cy="431800"/>
          </a:xfrm>
          <a:prstGeom prst="rect">
            <a:avLst/>
          </a:prstGeom>
          <a:gradFill>
            <a:gsLst>
              <a:gs pos="0">
                <a:srgbClr val="DFE1E0"/>
              </a:gs>
              <a:gs pos="100000">
                <a:srgbClr val="FFFFFF"/>
              </a:gs>
            </a:gsLst>
          </a:gradFill>
          <a:ln>
            <a:solidFill>
              <a:srgbClr val="FA772E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+2</a:t>
            </a:r>
          </a:p>
        </p:txBody>
      </p:sp>
      <p:sp>
        <p:nvSpPr>
          <p:cNvPr id="21" name="上弧形箭头 20"/>
          <p:cNvSpPr/>
          <p:nvPr/>
        </p:nvSpPr>
        <p:spPr>
          <a:xfrm rot="10800000">
            <a:off x="5138042" y="6525344"/>
            <a:ext cx="428628" cy="285752"/>
          </a:xfrm>
          <a:prstGeom prst="curved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上弧形箭头 21"/>
          <p:cNvSpPr/>
          <p:nvPr/>
        </p:nvSpPr>
        <p:spPr>
          <a:xfrm rot="10800000">
            <a:off x="6495365" y="6525344"/>
            <a:ext cx="428628" cy="285752"/>
          </a:xfrm>
          <a:prstGeom prst="curved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08DD9FF9-FE22-44BF-8916-5D77ECCB68B2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26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53CB18C-820C-4942-89ED-0C95DDA9E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416050" y="1666839"/>
            <a:ext cx="10152558" cy="55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本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算法来说，元素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移动的次数也与表长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和删除元素的位置</a:t>
            </a:r>
            <a:r>
              <a:rPr lang="en-US" altLang="zh-CN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有关：　　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403726" y="4973638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zh-CN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2957" y="2443698"/>
            <a:ext cx="4433187" cy="553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40000"/>
              </a:lnSpc>
              <a:buClr>
                <a:srgbClr val="FA772E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i="1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时，移动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次数为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61879" y="3470665"/>
            <a:ext cx="429018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Clr>
                <a:srgbClr val="FA772E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i="1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时，移动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次数为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142133" y="2962484"/>
            <a:ext cx="4323519" cy="2647111"/>
            <a:chOff x="650703" y="2357430"/>
            <a:chExt cx="4319588" cy="2647111"/>
          </a:xfrm>
        </p:grpSpPr>
        <p:sp>
          <p:nvSpPr>
            <p:cNvPr id="98309" name="Text Box 5"/>
            <p:cNvSpPr txBox="1">
              <a:spLocks noChangeArrowheads="1"/>
            </p:cNvSpPr>
            <p:nvPr/>
          </p:nvSpPr>
          <p:spPr bwMode="auto">
            <a:xfrm>
              <a:off x="650703" y="4321277"/>
              <a:ext cx="4319588" cy="68326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删除算法最好时间复杂度为</a:t>
              </a:r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O(1)</a:t>
              </a:r>
            </a:p>
          </p:txBody>
        </p:sp>
        <p:cxnSp>
          <p:nvCxnSpPr>
            <p:cNvPr id="13" name="直接箭头连接符 12"/>
            <p:cNvCxnSpPr>
              <a:cxnSpLocks/>
            </p:cNvCxnSpPr>
            <p:nvPr/>
          </p:nvCxnSpPr>
          <p:spPr>
            <a:xfrm flipH="1" flipV="1">
              <a:off x="2073257" y="2357430"/>
              <a:ext cx="1" cy="1963847"/>
            </a:xfrm>
            <a:prstGeom prst="straightConnector1">
              <a:avLst/>
            </a:prstGeom>
            <a:ln w="28575">
              <a:solidFill>
                <a:srgbClr val="FA77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6528226" y="3854999"/>
            <a:ext cx="4398038" cy="1754596"/>
            <a:chOff x="4572001" y="2786058"/>
            <a:chExt cx="4394039" cy="1754596"/>
          </a:xfrm>
        </p:grpSpPr>
        <p:sp>
          <p:nvSpPr>
            <p:cNvPr id="98312" name="Text Box 8"/>
            <p:cNvSpPr txBox="1">
              <a:spLocks noChangeArrowheads="1"/>
            </p:cNvSpPr>
            <p:nvPr/>
          </p:nvSpPr>
          <p:spPr bwMode="auto">
            <a:xfrm>
              <a:off x="4646453" y="3857390"/>
              <a:ext cx="4319587" cy="68326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删除算法最坏时间复杂度为</a:t>
              </a:r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O(</a:t>
              </a:r>
              <a:r>
                <a:rPr lang="en-US" altLang="zh-CN" i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)</a:t>
              </a:r>
            </a:p>
          </p:txBody>
        </p:sp>
        <p:cxnSp>
          <p:nvCxnSpPr>
            <p:cNvPr id="15" name="直接箭头连接符 14"/>
            <p:cNvCxnSpPr>
              <a:cxnSpLocks/>
            </p:cNvCxnSpPr>
            <p:nvPr/>
          </p:nvCxnSpPr>
          <p:spPr>
            <a:xfrm flipH="1" flipV="1">
              <a:off x="4572001" y="2786058"/>
              <a:ext cx="1505715" cy="910305"/>
            </a:xfrm>
            <a:prstGeom prst="straightConnector1">
              <a:avLst/>
            </a:prstGeom>
            <a:ln w="28575">
              <a:solidFill>
                <a:srgbClr val="FA77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13AA4ADD-73F7-4A32-A8EC-48D483892A97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20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13B1212-7325-4217-B6C5-4EE3B91A7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21" name="图片 20" descr="乐高玩具&#10;&#10;低可信度描述已自动生成">
            <a:extLst>
              <a:ext uri="{FF2B5EF4-FFF2-40B4-BE49-F238E27FC236}">
                <a16:creationId xmlns:a16="http://schemas.microsoft.com/office/drawing/2014/main" id="{AEC0EEF8-D21C-4E97-8EEB-FD4FF04FB85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97504">
            <a:off x="8325417" y="4060131"/>
            <a:ext cx="4088448" cy="27545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4403726" y="5567185"/>
            <a:ext cx="184731" cy="34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zh-CN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301063" name="Text Box 7"/>
          <p:cNvSpPr txBox="1">
            <a:spLocks noChangeArrowheads="1"/>
          </p:cNvSpPr>
          <p:nvPr/>
        </p:nvSpPr>
        <p:spPr bwMode="auto">
          <a:xfrm>
            <a:off x="1504560" y="1323007"/>
            <a:ext cx="8623888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平均情况</a:t>
            </a:r>
            <a:r>
              <a:rPr lang="zh-CN" altLang="en-US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分析：</a:t>
            </a:r>
            <a:endParaRPr lang="en-US" altLang="zh-CN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i="1"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        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　　</a:t>
            </a:r>
            <a:r>
              <a:rPr lang="en-US" altLang="zh-CN" i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en-US" altLang="zh-CN" baseline="-25000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　　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…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　　</a:t>
            </a:r>
            <a:r>
              <a:rPr lang="en-US" altLang="zh-CN" i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en-US" altLang="zh-CN" i="1" baseline="-25000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	</a:t>
            </a:r>
            <a:r>
              <a:rPr lang="en-US" altLang="zh-CN" i="1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en-US" altLang="zh-CN" i="1" baseline="-2500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en-US" altLang="zh-CN" baseline="-2500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+1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…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　 </a:t>
            </a:r>
            <a:r>
              <a:rPr lang="en-US" altLang="zh-CN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en-US" altLang="zh-CN" i="1" baseline="-25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　　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416049" y="3242193"/>
            <a:ext cx="7597823" cy="603250"/>
            <a:chOff x="450" y="1690"/>
            <a:chExt cx="3810" cy="380"/>
          </a:xfrm>
        </p:grpSpPr>
        <p:graphicFrame>
          <p:nvGraphicFramePr>
            <p:cNvPr id="301061" name="Object 5"/>
            <p:cNvGraphicFramePr>
              <a:graphicFrameLocks noChangeAspect="1"/>
            </p:cNvGraphicFramePr>
            <p:nvPr/>
          </p:nvGraphicFramePr>
          <p:xfrm>
            <a:off x="3555" y="1690"/>
            <a:ext cx="143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2" name="Equation" r:id="rId3" imgW="152280" imgH="406080" progId="">
                    <p:embed/>
                  </p:oleObj>
                </mc:Choice>
                <mc:Fallback>
                  <p:oleObj name="Equation" r:id="rId3" imgW="152280" imgH="406080" progId="">
                    <p:embed/>
                    <p:pic>
                      <p:nvPicPr>
                        <p:cNvPr id="30106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5" y="1690"/>
                          <a:ext cx="143" cy="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1066" name="Text Box 10"/>
            <p:cNvSpPr txBox="1">
              <a:spLocks noChangeArrowheads="1"/>
            </p:cNvSpPr>
            <p:nvPr/>
          </p:nvSpPr>
          <p:spPr bwMode="auto">
            <a:xfrm>
              <a:off x="450" y="1728"/>
              <a:ext cx="3810" cy="24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在删除元素</a:t>
              </a:r>
              <a:r>
                <a:rPr lang="en-US" altLang="zh-CN" i="1" err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a</a:t>
              </a:r>
              <a:r>
                <a:rPr lang="en-US" altLang="zh-CN" i="1" baseline="-25000" err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i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时，若</a:t>
              </a: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为等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概率情况，则</a:t>
              </a:r>
              <a:r>
                <a:rPr lang="en-US" altLang="zh-CN" i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p</a:t>
              </a:r>
              <a:r>
                <a:rPr lang="en-US" altLang="zh-CN" i="1" baseline="-25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i </a:t>
              </a:r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=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429917" y="2167454"/>
            <a:ext cx="5834063" cy="1066801"/>
            <a:chOff x="671" y="832"/>
            <a:chExt cx="3675" cy="672"/>
          </a:xfrm>
        </p:grpSpPr>
        <p:sp>
          <p:nvSpPr>
            <p:cNvPr id="301068" name="Line 12"/>
            <p:cNvSpPr>
              <a:spLocks noChangeShapeType="1"/>
            </p:cNvSpPr>
            <p:nvPr/>
          </p:nvSpPr>
          <p:spPr bwMode="auto">
            <a:xfrm flipV="1">
              <a:off x="677" y="832"/>
              <a:ext cx="0" cy="181"/>
            </a:xfrm>
            <a:prstGeom prst="line">
              <a:avLst/>
            </a:prstGeom>
            <a:noFill/>
            <a:ln w="38100">
              <a:solidFill>
                <a:srgbClr val="FA772E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301069" name="Line 13"/>
            <p:cNvSpPr>
              <a:spLocks noChangeShapeType="1"/>
            </p:cNvSpPr>
            <p:nvPr/>
          </p:nvSpPr>
          <p:spPr bwMode="auto">
            <a:xfrm flipV="1">
              <a:off x="1216" y="853"/>
              <a:ext cx="0" cy="181"/>
            </a:xfrm>
            <a:prstGeom prst="line">
              <a:avLst/>
            </a:prstGeom>
            <a:noFill/>
            <a:ln w="38100">
              <a:solidFill>
                <a:srgbClr val="FA772E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301071" name="Line 15"/>
            <p:cNvSpPr>
              <a:spLocks noChangeShapeType="1"/>
            </p:cNvSpPr>
            <p:nvPr/>
          </p:nvSpPr>
          <p:spPr bwMode="auto">
            <a:xfrm flipV="1">
              <a:off x="2350" y="853"/>
              <a:ext cx="0" cy="181"/>
            </a:xfrm>
            <a:prstGeom prst="line">
              <a:avLst/>
            </a:prstGeom>
            <a:noFill/>
            <a:ln w="38100">
              <a:solidFill>
                <a:srgbClr val="FA772E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301073" name="Line 17"/>
            <p:cNvSpPr>
              <a:spLocks noChangeShapeType="1"/>
            </p:cNvSpPr>
            <p:nvPr/>
          </p:nvSpPr>
          <p:spPr bwMode="auto">
            <a:xfrm flipV="1">
              <a:off x="3122" y="853"/>
              <a:ext cx="0" cy="181"/>
            </a:xfrm>
            <a:prstGeom prst="line">
              <a:avLst/>
            </a:prstGeom>
            <a:noFill/>
            <a:ln w="38100">
              <a:solidFill>
                <a:srgbClr val="FA772E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301074" name="Line 18"/>
            <p:cNvSpPr>
              <a:spLocks noChangeShapeType="1"/>
            </p:cNvSpPr>
            <p:nvPr/>
          </p:nvSpPr>
          <p:spPr bwMode="auto">
            <a:xfrm flipV="1">
              <a:off x="4119" y="832"/>
              <a:ext cx="0" cy="181"/>
            </a:xfrm>
            <a:prstGeom prst="line">
              <a:avLst/>
            </a:prstGeom>
            <a:noFill/>
            <a:ln w="38100">
              <a:solidFill>
                <a:srgbClr val="FA772E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301076" name="Text Box 20"/>
            <p:cNvSpPr txBox="1">
              <a:spLocks noChangeArrowheads="1"/>
            </p:cNvSpPr>
            <p:nvPr/>
          </p:nvSpPr>
          <p:spPr bwMode="auto">
            <a:xfrm>
              <a:off x="671" y="1260"/>
              <a:ext cx="3631" cy="24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在线性表</a:t>
              </a:r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L</a:t>
              </a: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中共有</a:t>
              </a:r>
              <a:r>
                <a:rPr lang="en-US" altLang="zh-CN" i="1" dirty="0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n</a:t>
              </a: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个可以删除元素的地方</a:t>
              </a:r>
            </a:p>
          </p:txBody>
        </p:sp>
        <p:sp>
          <p:nvSpPr>
            <p:cNvPr id="301077" name="AutoShape 21"/>
            <p:cNvSpPr>
              <a:spLocks/>
            </p:cNvSpPr>
            <p:nvPr/>
          </p:nvSpPr>
          <p:spPr bwMode="auto">
            <a:xfrm rot="16200000">
              <a:off x="2387" y="-681"/>
              <a:ext cx="244" cy="3675"/>
            </a:xfrm>
            <a:prstGeom prst="leftBrace">
              <a:avLst>
                <a:gd name="adj1" fmla="val 132986"/>
                <a:gd name="adj2" fmla="val 50000"/>
              </a:avLst>
            </a:prstGeom>
            <a:noFill/>
            <a:ln w="19050">
              <a:solidFill>
                <a:srgbClr val="FA772E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</p:grpSp>
      <p:sp>
        <p:nvSpPr>
          <p:cNvPr id="301078" name="Text Box 22"/>
          <p:cNvSpPr txBox="1">
            <a:spLocks noChangeArrowheads="1"/>
          </p:cNvSpPr>
          <p:nvPr/>
        </p:nvSpPr>
        <p:spPr bwMode="auto">
          <a:xfrm>
            <a:off x="727578" y="3973697"/>
            <a:ext cx="11017224" cy="43281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　　此时需要将</a:t>
            </a:r>
            <a:r>
              <a:rPr lang="en-US" altLang="zh-CN" i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en-US" altLang="zh-CN" i="1" baseline="-25000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en-US" altLang="zh-CN" baseline="-25000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+1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～</a:t>
            </a:r>
            <a:r>
              <a:rPr lang="en-US" altLang="zh-CN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en-US" altLang="zh-CN" i="1" baseline="-25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的元素均前移一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个位置，共移动</a:t>
            </a:r>
            <a:r>
              <a:rPr lang="en-US" altLang="zh-CN" i="1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-</a:t>
            </a:r>
            <a:r>
              <a:rPr lang="en-US" altLang="zh-CN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(</a:t>
            </a:r>
            <a:r>
              <a:rPr lang="en-US" altLang="zh-CN" i="1" dirty="0" err="1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en-US" altLang="zh-CN" dirty="0" err="1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+1</a:t>
            </a:r>
            <a:r>
              <a:rPr lang="en-US" altLang="zh-CN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)+1=</a:t>
            </a:r>
            <a:r>
              <a:rPr lang="en-US" altLang="zh-CN" i="1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-</a:t>
            </a:r>
            <a:r>
              <a:rPr lang="en-US" altLang="zh-CN" i="1" dirty="0" err="1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个元素。　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723422" y="4727388"/>
            <a:ext cx="10745156" cy="1233488"/>
            <a:chOff x="249" y="2614"/>
            <a:chExt cx="5125" cy="777"/>
          </a:xfrm>
        </p:grpSpPr>
        <p:graphicFrame>
          <p:nvGraphicFramePr>
            <p:cNvPr id="30105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2456594"/>
                </p:ext>
              </p:extLst>
            </p:nvPr>
          </p:nvGraphicFramePr>
          <p:xfrm>
            <a:off x="1581" y="2813"/>
            <a:ext cx="2148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3" name="Equation" r:id="rId5" imgW="1841400" imgH="495000" progId="">
                    <p:embed/>
                  </p:oleObj>
                </mc:Choice>
                <mc:Fallback>
                  <p:oleObj name="Equation" r:id="rId5" imgW="1841400" imgH="495000" progId="">
                    <p:embed/>
                    <p:pic>
                      <p:nvPicPr>
                        <p:cNvPr id="30105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1" y="2813"/>
                          <a:ext cx="2148" cy="57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1081" name="Text Box 25"/>
            <p:cNvSpPr txBox="1">
              <a:spLocks noChangeArrowheads="1"/>
            </p:cNvSpPr>
            <p:nvPr/>
          </p:nvSpPr>
          <p:spPr bwMode="auto">
            <a:xfrm>
              <a:off x="249" y="2614"/>
              <a:ext cx="5125" cy="43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　　所以在长度为</a:t>
              </a:r>
              <a:r>
                <a:rPr lang="en-US" altLang="zh-CN" i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n</a:t>
              </a: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的线性表中删除一个元素时所需移动元素的平均次数为：  </a:t>
              </a:r>
            </a:p>
          </p:txBody>
        </p:sp>
      </p:grpSp>
      <p:sp>
        <p:nvSpPr>
          <p:cNvPr id="301082" name="Text Box 26"/>
          <p:cNvSpPr txBox="1">
            <a:spLocks noChangeArrowheads="1"/>
          </p:cNvSpPr>
          <p:nvPr/>
        </p:nvSpPr>
        <p:spPr bwMode="auto">
          <a:xfrm>
            <a:off x="1416050" y="6118048"/>
            <a:ext cx="9478505" cy="387798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因此删除算法的平均时间复杂度为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O(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C5FBF1F7-7B88-4204-B312-A2E3E7B21B3D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25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2E5CD0A-376A-49C3-A17A-6982C761F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78" grpId="0"/>
      <p:bldP spid="30108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9288" y="2060848"/>
            <a:ext cx="8143932" cy="2308324"/>
          </a:xfrm>
          <a:prstGeom prst="rect">
            <a:avLst/>
          </a:prstGeom>
          <a:noFill/>
          <a:ln w="38100">
            <a:solidFill>
              <a:srgbClr val="F3980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indent="0" algn="just">
              <a:lnSpc>
                <a:spcPct val="100000"/>
              </a:lnSpc>
              <a:buClr>
                <a:srgbClr val="F39801"/>
              </a:buClr>
              <a:buFont typeface="Wingdings" panose="05000000000000000000" pitchFamily="2" charset="2"/>
              <a:buNone/>
              <a:defRPr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思考题</a:t>
            </a:r>
            <a:endParaRPr lang="en-US" altLang="zh-CN"/>
          </a:p>
          <a:p>
            <a:r>
              <a:rPr lang="zh-CN" altLang="en-US"/>
              <a:t>    </a:t>
            </a:r>
            <a:r>
              <a:rPr lang="zh-CN" altLang="en-US">
                <a:solidFill>
                  <a:schemeClr val="tx1"/>
                </a:solidFill>
                <a:sym typeface="Wingdings"/>
              </a:rPr>
              <a:t> </a:t>
            </a:r>
            <a:r>
              <a:rPr lang="zh-CN" altLang="en-US">
                <a:solidFill>
                  <a:schemeClr val="tx1"/>
                </a:solidFill>
              </a:rPr>
              <a:t>假如有一个学生表，每个学生包含学号、姓名和分数。你如何设计相应的学生顺序表？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   </a:t>
            </a:r>
            <a:r>
              <a:rPr lang="en-US" altLang="zh-CN">
                <a:solidFill>
                  <a:schemeClr val="tx1"/>
                </a:solidFill>
                <a:sym typeface="Wingdings"/>
              </a:rPr>
              <a:t> </a:t>
            </a:r>
            <a:r>
              <a:rPr lang="zh-CN" altLang="en-US">
                <a:solidFill>
                  <a:schemeClr val="tx1"/>
                </a:solidFill>
              </a:rPr>
              <a:t>如果需要对该学生表进行插入、修改和删除运算，你如何实现相关算法？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school-doubt_73177">
            <a:extLst>
              <a:ext uri="{FF2B5EF4-FFF2-40B4-BE49-F238E27FC236}">
                <a16:creationId xmlns:a16="http://schemas.microsoft.com/office/drawing/2014/main" id="{34B5A73D-A964-4211-880F-304C549E6003}"/>
              </a:ext>
            </a:extLst>
          </p:cNvPr>
          <p:cNvSpPr/>
          <p:nvPr/>
        </p:nvSpPr>
        <p:spPr>
          <a:xfrm rot="1817749">
            <a:off x="6908698" y="4337086"/>
            <a:ext cx="1944687" cy="2321067"/>
          </a:xfrm>
          <a:custGeom>
            <a:avLst/>
            <a:gdLst>
              <a:gd name="connsiteX0" fmla="*/ 222207 w 408106"/>
              <a:gd name="connsiteY0" fmla="*/ 494820 h 585257"/>
              <a:gd name="connsiteX1" fmla="*/ 178957 w 408106"/>
              <a:gd name="connsiteY1" fmla="*/ 496110 h 585257"/>
              <a:gd name="connsiteX2" fmla="*/ 191222 w 408106"/>
              <a:gd name="connsiteY2" fmla="*/ 570917 h 585257"/>
              <a:gd name="connsiteX3" fmla="*/ 271267 w 408106"/>
              <a:gd name="connsiteY3" fmla="*/ 566402 h 585257"/>
              <a:gd name="connsiteX4" fmla="*/ 266748 w 408106"/>
              <a:gd name="connsiteY4" fmla="*/ 550925 h 585257"/>
              <a:gd name="connsiteX5" fmla="*/ 204132 w 408106"/>
              <a:gd name="connsiteY5" fmla="*/ 555439 h 585257"/>
              <a:gd name="connsiteX6" fmla="*/ 204132 w 408106"/>
              <a:gd name="connsiteY6" fmla="*/ 552215 h 585257"/>
              <a:gd name="connsiteX7" fmla="*/ 265457 w 408106"/>
              <a:gd name="connsiteY7" fmla="*/ 545766 h 585257"/>
              <a:gd name="connsiteX8" fmla="*/ 262875 w 408106"/>
              <a:gd name="connsiteY8" fmla="*/ 534803 h 585257"/>
              <a:gd name="connsiteX9" fmla="*/ 214461 w 408106"/>
              <a:gd name="connsiteY9" fmla="*/ 534158 h 585257"/>
              <a:gd name="connsiteX10" fmla="*/ 214461 w 408106"/>
              <a:gd name="connsiteY10" fmla="*/ 531579 h 585257"/>
              <a:gd name="connsiteX11" fmla="*/ 262230 w 408106"/>
              <a:gd name="connsiteY11" fmla="*/ 530934 h 585257"/>
              <a:gd name="connsiteX12" fmla="*/ 259648 w 408106"/>
              <a:gd name="connsiteY12" fmla="*/ 516746 h 585257"/>
              <a:gd name="connsiteX13" fmla="*/ 201550 w 408106"/>
              <a:gd name="connsiteY13" fmla="*/ 519326 h 585257"/>
              <a:gd name="connsiteX14" fmla="*/ 201550 w 408106"/>
              <a:gd name="connsiteY14" fmla="*/ 516101 h 585257"/>
              <a:gd name="connsiteX15" fmla="*/ 259002 w 408106"/>
              <a:gd name="connsiteY15" fmla="*/ 513522 h 585257"/>
              <a:gd name="connsiteX16" fmla="*/ 258356 w 408106"/>
              <a:gd name="connsiteY16" fmla="*/ 496110 h 585257"/>
              <a:gd name="connsiteX17" fmla="*/ 222207 w 408106"/>
              <a:gd name="connsiteY17" fmla="*/ 494820 h 585257"/>
              <a:gd name="connsiteX18" fmla="*/ 221239 w 408106"/>
              <a:gd name="connsiteY18" fmla="*/ 477731 h 585257"/>
              <a:gd name="connsiteX19" fmla="*/ 264166 w 408106"/>
              <a:gd name="connsiteY19" fmla="*/ 485147 h 585257"/>
              <a:gd name="connsiteX20" fmla="*/ 266748 w 408106"/>
              <a:gd name="connsiteY20" fmla="*/ 490951 h 585257"/>
              <a:gd name="connsiteX21" fmla="*/ 270622 w 408106"/>
              <a:gd name="connsiteY21" fmla="*/ 494175 h 585257"/>
              <a:gd name="connsiteX22" fmla="*/ 282241 w 408106"/>
              <a:gd name="connsiteY22" fmla="*/ 573496 h 585257"/>
              <a:gd name="connsiteX23" fmla="*/ 279013 w 408106"/>
              <a:gd name="connsiteY23" fmla="*/ 577365 h 585257"/>
              <a:gd name="connsiteX24" fmla="*/ 276431 w 408106"/>
              <a:gd name="connsiteY24" fmla="*/ 578655 h 585257"/>
              <a:gd name="connsiteX25" fmla="*/ 188639 w 408106"/>
              <a:gd name="connsiteY25" fmla="*/ 585104 h 585257"/>
              <a:gd name="connsiteX26" fmla="*/ 186703 w 408106"/>
              <a:gd name="connsiteY26" fmla="*/ 585104 h 585257"/>
              <a:gd name="connsiteX27" fmla="*/ 177020 w 408106"/>
              <a:gd name="connsiteY27" fmla="*/ 579300 h 585257"/>
              <a:gd name="connsiteX28" fmla="*/ 168628 w 408106"/>
              <a:gd name="connsiteY28" fmla="*/ 487081 h 585257"/>
              <a:gd name="connsiteX29" fmla="*/ 176374 w 408106"/>
              <a:gd name="connsiteY29" fmla="*/ 483857 h 585257"/>
              <a:gd name="connsiteX30" fmla="*/ 221239 w 408106"/>
              <a:gd name="connsiteY30" fmla="*/ 477731 h 585257"/>
              <a:gd name="connsiteX31" fmla="*/ 333270 w 408106"/>
              <a:gd name="connsiteY31" fmla="*/ 307278 h 585257"/>
              <a:gd name="connsiteX32" fmla="*/ 333270 w 408106"/>
              <a:gd name="connsiteY32" fmla="*/ 310499 h 585257"/>
              <a:gd name="connsiteX33" fmla="*/ 225408 w 408106"/>
              <a:gd name="connsiteY33" fmla="*/ 314364 h 585257"/>
              <a:gd name="connsiteX34" fmla="*/ 225408 w 408106"/>
              <a:gd name="connsiteY34" fmla="*/ 311787 h 585257"/>
              <a:gd name="connsiteX35" fmla="*/ 333270 w 408106"/>
              <a:gd name="connsiteY35" fmla="*/ 307278 h 585257"/>
              <a:gd name="connsiteX36" fmla="*/ 203820 w 408106"/>
              <a:gd name="connsiteY36" fmla="*/ 15185 h 585257"/>
              <a:gd name="connsiteX37" fmla="*/ 55674 w 408106"/>
              <a:gd name="connsiteY37" fmla="*/ 81005 h 585257"/>
              <a:gd name="connsiteX38" fmla="*/ 15007 w 408106"/>
              <a:gd name="connsiteY38" fmla="*/ 187381 h 585257"/>
              <a:gd name="connsiteX39" fmla="*/ 56965 w 408106"/>
              <a:gd name="connsiteY39" fmla="*/ 311163 h 585257"/>
              <a:gd name="connsiteX40" fmla="*/ 59547 w 408106"/>
              <a:gd name="connsiteY40" fmla="*/ 313097 h 585257"/>
              <a:gd name="connsiteX41" fmla="*/ 59547 w 408106"/>
              <a:gd name="connsiteY41" fmla="*/ 312452 h 585257"/>
              <a:gd name="connsiteX42" fmla="*/ 113771 w 408106"/>
              <a:gd name="connsiteY42" fmla="*/ 226063 h 585257"/>
              <a:gd name="connsiteX43" fmla="*/ 116353 w 408106"/>
              <a:gd name="connsiteY43" fmla="*/ 223484 h 585257"/>
              <a:gd name="connsiteX44" fmla="*/ 266113 w 408106"/>
              <a:gd name="connsiteY44" fmla="*/ 155790 h 585257"/>
              <a:gd name="connsiteX45" fmla="*/ 264176 w 408106"/>
              <a:gd name="connsiteY45" fmla="*/ 267323 h 585257"/>
              <a:gd name="connsiteX46" fmla="*/ 164121 w 408106"/>
              <a:gd name="connsiteY46" fmla="*/ 300203 h 585257"/>
              <a:gd name="connsiteX47" fmla="*/ 178322 w 408106"/>
              <a:gd name="connsiteY47" fmla="*/ 446550 h 585257"/>
              <a:gd name="connsiteX48" fmla="*/ 251911 w 408106"/>
              <a:gd name="connsiteY48" fmla="*/ 441393 h 585257"/>
              <a:gd name="connsiteX49" fmla="*/ 249975 w 408106"/>
              <a:gd name="connsiteY49" fmla="*/ 427854 h 585257"/>
              <a:gd name="connsiteX50" fmla="*/ 249329 w 408106"/>
              <a:gd name="connsiteY50" fmla="*/ 428499 h 585257"/>
              <a:gd name="connsiteX51" fmla="*/ 199624 w 408106"/>
              <a:gd name="connsiteY51" fmla="*/ 433011 h 585257"/>
              <a:gd name="connsiteX52" fmla="*/ 199624 w 408106"/>
              <a:gd name="connsiteY52" fmla="*/ 430433 h 585257"/>
              <a:gd name="connsiteX53" fmla="*/ 249329 w 408106"/>
              <a:gd name="connsiteY53" fmla="*/ 424630 h 585257"/>
              <a:gd name="connsiteX54" fmla="*/ 248684 w 408106"/>
              <a:gd name="connsiteY54" fmla="*/ 411736 h 585257"/>
              <a:gd name="connsiteX55" fmla="*/ 193169 w 408106"/>
              <a:gd name="connsiteY55" fmla="*/ 409157 h 585257"/>
              <a:gd name="connsiteX56" fmla="*/ 193169 w 408106"/>
              <a:gd name="connsiteY56" fmla="*/ 406579 h 585257"/>
              <a:gd name="connsiteX57" fmla="*/ 248684 w 408106"/>
              <a:gd name="connsiteY57" fmla="*/ 407868 h 585257"/>
              <a:gd name="connsiteX58" fmla="*/ 249975 w 408106"/>
              <a:gd name="connsiteY58" fmla="*/ 387882 h 585257"/>
              <a:gd name="connsiteX59" fmla="*/ 233191 w 408106"/>
              <a:gd name="connsiteY59" fmla="*/ 387882 h 585257"/>
              <a:gd name="connsiteX60" fmla="*/ 212535 w 408106"/>
              <a:gd name="connsiteY60" fmla="*/ 391106 h 585257"/>
              <a:gd name="connsiteX61" fmla="*/ 211889 w 408106"/>
              <a:gd name="connsiteY61" fmla="*/ 389172 h 585257"/>
              <a:gd name="connsiteX62" fmla="*/ 250620 w 408106"/>
              <a:gd name="connsiteY62" fmla="*/ 384659 h 585257"/>
              <a:gd name="connsiteX63" fmla="*/ 252557 w 408106"/>
              <a:gd name="connsiteY63" fmla="*/ 374344 h 585257"/>
              <a:gd name="connsiteX64" fmla="*/ 249975 w 408106"/>
              <a:gd name="connsiteY64" fmla="*/ 368541 h 585257"/>
              <a:gd name="connsiteX65" fmla="*/ 199624 w 408106"/>
              <a:gd name="connsiteY65" fmla="*/ 370475 h 585257"/>
              <a:gd name="connsiteX66" fmla="*/ 199624 w 408106"/>
              <a:gd name="connsiteY66" fmla="*/ 367897 h 585257"/>
              <a:gd name="connsiteX67" fmla="*/ 250620 w 408106"/>
              <a:gd name="connsiteY67" fmla="*/ 364673 h 585257"/>
              <a:gd name="connsiteX68" fmla="*/ 255784 w 408106"/>
              <a:gd name="connsiteY68" fmla="*/ 360805 h 585257"/>
              <a:gd name="connsiteX69" fmla="*/ 300970 w 408106"/>
              <a:gd name="connsiteY69" fmla="*/ 340819 h 585257"/>
              <a:gd name="connsiteX70" fmla="*/ 217053 w 408106"/>
              <a:gd name="connsiteY70" fmla="*/ 341464 h 585257"/>
              <a:gd name="connsiteX71" fmla="*/ 217053 w 408106"/>
              <a:gd name="connsiteY71" fmla="*/ 338885 h 585257"/>
              <a:gd name="connsiteX72" fmla="*/ 307426 w 408106"/>
              <a:gd name="connsiteY72" fmla="*/ 336306 h 585257"/>
              <a:gd name="connsiteX73" fmla="*/ 357776 w 408106"/>
              <a:gd name="connsiteY73" fmla="*/ 287309 h 585257"/>
              <a:gd name="connsiteX74" fmla="*/ 283542 w 408106"/>
              <a:gd name="connsiteY74" fmla="*/ 284730 h 585257"/>
              <a:gd name="connsiteX75" fmla="*/ 283542 w 408106"/>
              <a:gd name="connsiteY75" fmla="*/ 281507 h 585257"/>
              <a:gd name="connsiteX76" fmla="*/ 359067 w 408106"/>
              <a:gd name="connsiteY76" fmla="*/ 283441 h 585257"/>
              <a:gd name="connsiteX77" fmla="*/ 360358 w 408106"/>
              <a:gd name="connsiteY77" fmla="*/ 284086 h 585257"/>
              <a:gd name="connsiteX78" fmla="*/ 375205 w 408106"/>
              <a:gd name="connsiteY78" fmla="*/ 258942 h 585257"/>
              <a:gd name="connsiteX79" fmla="*/ 281605 w 408106"/>
              <a:gd name="connsiteY79" fmla="*/ 256364 h 585257"/>
              <a:gd name="connsiteX80" fmla="*/ 281605 w 408106"/>
              <a:gd name="connsiteY80" fmla="*/ 254429 h 585257"/>
              <a:gd name="connsiteX81" fmla="*/ 377142 w 408106"/>
              <a:gd name="connsiteY81" fmla="*/ 253785 h 585257"/>
              <a:gd name="connsiteX82" fmla="*/ 388761 w 408106"/>
              <a:gd name="connsiteY82" fmla="*/ 218971 h 585257"/>
              <a:gd name="connsiteX83" fmla="*/ 307426 w 408106"/>
              <a:gd name="connsiteY83" fmla="*/ 223484 h 585257"/>
              <a:gd name="connsiteX84" fmla="*/ 306780 w 408106"/>
              <a:gd name="connsiteY84" fmla="*/ 220905 h 585257"/>
              <a:gd name="connsiteX85" fmla="*/ 389406 w 408106"/>
              <a:gd name="connsiteY85" fmla="*/ 215103 h 585257"/>
              <a:gd name="connsiteX86" fmla="*/ 391988 w 408106"/>
              <a:gd name="connsiteY86" fmla="*/ 195117 h 585257"/>
              <a:gd name="connsiteX87" fmla="*/ 291933 w 408106"/>
              <a:gd name="connsiteY87" fmla="*/ 203498 h 585257"/>
              <a:gd name="connsiteX88" fmla="*/ 291933 w 408106"/>
              <a:gd name="connsiteY88" fmla="*/ 200275 h 585257"/>
              <a:gd name="connsiteX89" fmla="*/ 391988 w 408106"/>
              <a:gd name="connsiteY89" fmla="*/ 190604 h 585257"/>
              <a:gd name="connsiteX90" fmla="*/ 391988 w 408106"/>
              <a:gd name="connsiteY90" fmla="*/ 180289 h 585257"/>
              <a:gd name="connsiteX91" fmla="*/ 390052 w 408106"/>
              <a:gd name="connsiteY91" fmla="*/ 166750 h 585257"/>
              <a:gd name="connsiteX92" fmla="*/ 328728 w 408106"/>
              <a:gd name="connsiteY92" fmla="*/ 167395 h 585257"/>
              <a:gd name="connsiteX93" fmla="*/ 328728 w 408106"/>
              <a:gd name="connsiteY93" fmla="*/ 164816 h 585257"/>
              <a:gd name="connsiteX94" fmla="*/ 389406 w 408106"/>
              <a:gd name="connsiteY94" fmla="*/ 162237 h 585257"/>
              <a:gd name="connsiteX95" fmla="*/ 386179 w 408106"/>
              <a:gd name="connsiteY95" fmla="*/ 148054 h 585257"/>
              <a:gd name="connsiteX96" fmla="*/ 285478 w 408106"/>
              <a:gd name="connsiteY96" fmla="*/ 150633 h 585257"/>
              <a:gd name="connsiteX97" fmla="*/ 285478 w 408106"/>
              <a:gd name="connsiteY97" fmla="*/ 147409 h 585257"/>
              <a:gd name="connsiteX98" fmla="*/ 384888 w 408106"/>
              <a:gd name="connsiteY98" fmla="*/ 142896 h 585257"/>
              <a:gd name="connsiteX99" fmla="*/ 377142 w 408106"/>
              <a:gd name="connsiteY99" fmla="*/ 121621 h 585257"/>
              <a:gd name="connsiteX100" fmla="*/ 238355 w 408106"/>
              <a:gd name="connsiteY100" fmla="*/ 120977 h 585257"/>
              <a:gd name="connsiteX101" fmla="*/ 238355 w 408106"/>
              <a:gd name="connsiteY101" fmla="*/ 118398 h 585257"/>
              <a:gd name="connsiteX102" fmla="*/ 375850 w 408106"/>
              <a:gd name="connsiteY102" fmla="*/ 117753 h 585257"/>
              <a:gd name="connsiteX103" fmla="*/ 364877 w 408106"/>
              <a:gd name="connsiteY103" fmla="*/ 97767 h 585257"/>
              <a:gd name="connsiteX104" fmla="*/ 163475 w 408106"/>
              <a:gd name="connsiteY104" fmla="*/ 98412 h 585257"/>
              <a:gd name="connsiteX105" fmla="*/ 163475 w 408106"/>
              <a:gd name="connsiteY105" fmla="*/ 95833 h 585257"/>
              <a:gd name="connsiteX106" fmla="*/ 362940 w 408106"/>
              <a:gd name="connsiteY106" fmla="*/ 95189 h 585257"/>
              <a:gd name="connsiteX107" fmla="*/ 350675 w 408106"/>
              <a:gd name="connsiteY107" fmla="*/ 78426 h 585257"/>
              <a:gd name="connsiteX108" fmla="*/ 350030 w 408106"/>
              <a:gd name="connsiteY108" fmla="*/ 78426 h 585257"/>
              <a:gd name="connsiteX109" fmla="*/ 102797 w 408106"/>
              <a:gd name="connsiteY109" fmla="*/ 77782 h 585257"/>
              <a:gd name="connsiteX110" fmla="*/ 102797 w 408106"/>
              <a:gd name="connsiteY110" fmla="*/ 74558 h 585257"/>
              <a:gd name="connsiteX111" fmla="*/ 346802 w 408106"/>
              <a:gd name="connsiteY111" fmla="*/ 74558 h 585257"/>
              <a:gd name="connsiteX112" fmla="*/ 317754 w 408106"/>
              <a:gd name="connsiteY112" fmla="*/ 49415 h 585257"/>
              <a:gd name="connsiteX113" fmla="*/ 146046 w 408106"/>
              <a:gd name="connsiteY113" fmla="*/ 50704 h 585257"/>
              <a:gd name="connsiteX114" fmla="*/ 145401 w 408106"/>
              <a:gd name="connsiteY114" fmla="*/ 50704 h 585257"/>
              <a:gd name="connsiteX115" fmla="*/ 167994 w 408106"/>
              <a:gd name="connsiteY115" fmla="*/ 40389 h 585257"/>
              <a:gd name="connsiteX116" fmla="*/ 309362 w 408106"/>
              <a:gd name="connsiteY116" fmla="*/ 43613 h 585257"/>
              <a:gd name="connsiteX117" fmla="*/ 259012 w 408106"/>
              <a:gd name="connsiteY117" fmla="*/ 21693 h 585257"/>
              <a:gd name="connsiteX118" fmla="*/ 203820 w 408106"/>
              <a:gd name="connsiteY118" fmla="*/ 15185 h 585257"/>
              <a:gd name="connsiteX119" fmla="*/ 180430 w 408106"/>
              <a:gd name="connsiteY119" fmla="*/ 1717 h 585257"/>
              <a:gd name="connsiteX120" fmla="*/ 244811 w 408106"/>
              <a:gd name="connsiteY120" fmla="*/ 2996 h 585257"/>
              <a:gd name="connsiteX121" fmla="*/ 407481 w 408106"/>
              <a:gd name="connsiteY121" fmla="*/ 174487 h 585257"/>
              <a:gd name="connsiteX122" fmla="*/ 267404 w 408106"/>
              <a:gd name="connsiteY122" fmla="*/ 374344 h 585257"/>
              <a:gd name="connsiteX123" fmla="*/ 269986 w 408106"/>
              <a:gd name="connsiteY123" fmla="*/ 450418 h 585257"/>
              <a:gd name="connsiteX124" fmla="*/ 255139 w 408106"/>
              <a:gd name="connsiteY124" fmla="*/ 454931 h 585257"/>
              <a:gd name="connsiteX125" fmla="*/ 255139 w 408106"/>
              <a:gd name="connsiteY125" fmla="*/ 454287 h 585257"/>
              <a:gd name="connsiteX126" fmla="*/ 175740 w 408106"/>
              <a:gd name="connsiteY126" fmla="*/ 460089 h 585257"/>
              <a:gd name="connsiteX127" fmla="*/ 169931 w 408106"/>
              <a:gd name="connsiteY127" fmla="*/ 454287 h 585257"/>
              <a:gd name="connsiteX128" fmla="*/ 166057 w 408106"/>
              <a:gd name="connsiteY128" fmla="*/ 450418 h 585257"/>
              <a:gd name="connsiteX129" fmla="*/ 155729 w 408106"/>
              <a:gd name="connsiteY129" fmla="*/ 296335 h 585257"/>
              <a:gd name="connsiteX130" fmla="*/ 159602 w 408106"/>
              <a:gd name="connsiteY130" fmla="*/ 284086 h 585257"/>
              <a:gd name="connsiteX131" fmla="*/ 247393 w 408106"/>
              <a:gd name="connsiteY131" fmla="*/ 262166 h 585257"/>
              <a:gd name="connsiteX132" fmla="*/ 257721 w 408106"/>
              <a:gd name="connsiteY132" fmla="*/ 170618 h 585257"/>
              <a:gd name="connsiteX133" fmla="*/ 167994 w 408106"/>
              <a:gd name="connsiteY133" fmla="*/ 144830 h 585257"/>
              <a:gd name="connsiteX134" fmla="*/ 127326 w 408106"/>
              <a:gd name="connsiteY134" fmla="*/ 225418 h 585257"/>
              <a:gd name="connsiteX135" fmla="*/ 127326 w 408106"/>
              <a:gd name="connsiteY135" fmla="*/ 227352 h 585257"/>
              <a:gd name="connsiteX136" fmla="*/ 126681 w 408106"/>
              <a:gd name="connsiteY136" fmla="*/ 233154 h 585257"/>
              <a:gd name="connsiteX137" fmla="*/ 66648 w 408106"/>
              <a:gd name="connsiteY137" fmla="*/ 316965 h 585257"/>
              <a:gd name="connsiteX138" fmla="*/ 59547 w 408106"/>
              <a:gd name="connsiteY138" fmla="*/ 316321 h 585257"/>
              <a:gd name="connsiteX139" fmla="*/ 53092 w 408106"/>
              <a:gd name="connsiteY139" fmla="*/ 320189 h 585257"/>
              <a:gd name="connsiteX140" fmla="*/ 3387 w 408106"/>
              <a:gd name="connsiteY140" fmla="*/ 220260 h 585257"/>
              <a:gd name="connsiteX141" fmla="*/ 22753 w 408106"/>
              <a:gd name="connsiteY141" fmla="*/ 100991 h 585257"/>
              <a:gd name="connsiteX142" fmla="*/ 180430 w 408106"/>
              <a:gd name="connsiteY142" fmla="*/ 1717 h 5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408106" h="585257">
                <a:moveTo>
                  <a:pt x="222207" y="494820"/>
                </a:moveTo>
                <a:cubicBezTo>
                  <a:pt x="207360" y="494175"/>
                  <a:pt x="193158" y="494820"/>
                  <a:pt x="178957" y="496110"/>
                </a:cubicBezTo>
                <a:cubicBezTo>
                  <a:pt x="180893" y="521260"/>
                  <a:pt x="185412" y="546411"/>
                  <a:pt x="191222" y="570917"/>
                </a:cubicBezTo>
                <a:cubicBezTo>
                  <a:pt x="217043" y="567692"/>
                  <a:pt x="245446" y="563823"/>
                  <a:pt x="271267" y="566402"/>
                </a:cubicBezTo>
                <a:cubicBezTo>
                  <a:pt x="269976" y="561243"/>
                  <a:pt x="268685" y="556084"/>
                  <a:pt x="266748" y="550925"/>
                </a:cubicBezTo>
                <a:cubicBezTo>
                  <a:pt x="246737" y="554150"/>
                  <a:pt x="224144" y="555439"/>
                  <a:pt x="204132" y="555439"/>
                </a:cubicBezTo>
                <a:cubicBezTo>
                  <a:pt x="202196" y="555439"/>
                  <a:pt x="202196" y="552860"/>
                  <a:pt x="204132" y="552215"/>
                </a:cubicBezTo>
                <a:cubicBezTo>
                  <a:pt x="224144" y="550280"/>
                  <a:pt x="245446" y="547701"/>
                  <a:pt x="265457" y="545766"/>
                </a:cubicBezTo>
                <a:cubicBezTo>
                  <a:pt x="264812" y="541897"/>
                  <a:pt x="264166" y="538672"/>
                  <a:pt x="262875" y="534803"/>
                </a:cubicBezTo>
                <a:cubicBezTo>
                  <a:pt x="247382" y="537383"/>
                  <a:pt x="229953" y="536738"/>
                  <a:pt x="214461" y="534158"/>
                </a:cubicBezTo>
                <a:cubicBezTo>
                  <a:pt x="212524" y="534158"/>
                  <a:pt x="213170" y="531579"/>
                  <a:pt x="214461" y="531579"/>
                </a:cubicBezTo>
                <a:cubicBezTo>
                  <a:pt x="230599" y="532868"/>
                  <a:pt x="246091" y="531579"/>
                  <a:pt x="262230" y="530934"/>
                </a:cubicBezTo>
                <a:cubicBezTo>
                  <a:pt x="260939" y="525775"/>
                  <a:pt x="260293" y="521260"/>
                  <a:pt x="259648" y="516746"/>
                </a:cubicBezTo>
                <a:cubicBezTo>
                  <a:pt x="240282" y="518681"/>
                  <a:pt x="220916" y="518036"/>
                  <a:pt x="201550" y="519326"/>
                </a:cubicBezTo>
                <a:cubicBezTo>
                  <a:pt x="199613" y="519326"/>
                  <a:pt x="199613" y="516101"/>
                  <a:pt x="201550" y="516101"/>
                </a:cubicBezTo>
                <a:cubicBezTo>
                  <a:pt x="220270" y="513522"/>
                  <a:pt x="240282" y="511587"/>
                  <a:pt x="259002" y="513522"/>
                </a:cubicBezTo>
                <a:cubicBezTo>
                  <a:pt x="258356" y="507073"/>
                  <a:pt x="258356" y="501914"/>
                  <a:pt x="258356" y="496110"/>
                </a:cubicBezTo>
                <a:cubicBezTo>
                  <a:pt x="246737" y="497400"/>
                  <a:pt x="234472" y="494820"/>
                  <a:pt x="222207" y="494820"/>
                </a:cubicBezTo>
                <a:close/>
                <a:moveTo>
                  <a:pt x="221239" y="477731"/>
                </a:moveTo>
                <a:cubicBezTo>
                  <a:pt x="236893" y="477086"/>
                  <a:pt x="252224" y="478698"/>
                  <a:pt x="264166" y="485147"/>
                </a:cubicBezTo>
                <a:cubicBezTo>
                  <a:pt x="266748" y="486437"/>
                  <a:pt x="267394" y="488371"/>
                  <a:pt x="266748" y="490951"/>
                </a:cubicBezTo>
                <a:cubicBezTo>
                  <a:pt x="268685" y="491596"/>
                  <a:pt x="269976" y="492240"/>
                  <a:pt x="270622" y="494175"/>
                </a:cubicBezTo>
                <a:cubicBezTo>
                  <a:pt x="280304" y="517391"/>
                  <a:pt x="280304" y="548990"/>
                  <a:pt x="282241" y="573496"/>
                </a:cubicBezTo>
                <a:cubicBezTo>
                  <a:pt x="282241" y="575431"/>
                  <a:pt x="280950" y="576721"/>
                  <a:pt x="279013" y="577365"/>
                </a:cubicBezTo>
                <a:cubicBezTo>
                  <a:pt x="278368" y="578010"/>
                  <a:pt x="277722" y="578655"/>
                  <a:pt x="276431" y="578655"/>
                </a:cubicBezTo>
                <a:cubicBezTo>
                  <a:pt x="249319" y="585749"/>
                  <a:pt x="217043" y="585104"/>
                  <a:pt x="188639" y="585104"/>
                </a:cubicBezTo>
                <a:cubicBezTo>
                  <a:pt x="187994" y="585104"/>
                  <a:pt x="187348" y="585104"/>
                  <a:pt x="186703" y="585104"/>
                </a:cubicBezTo>
                <a:cubicBezTo>
                  <a:pt x="182830" y="585749"/>
                  <a:pt x="178311" y="584459"/>
                  <a:pt x="177020" y="579300"/>
                </a:cubicBezTo>
                <a:cubicBezTo>
                  <a:pt x="168628" y="549635"/>
                  <a:pt x="166046" y="518036"/>
                  <a:pt x="168628" y="487081"/>
                </a:cubicBezTo>
                <a:cubicBezTo>
                  <a:pt x="168628" y="482567"/>
                  <a:pt x="173792" y="481277"/>
                  <a:pt x="176374" y="483857"/>
                </a:cubicBezTo>
                <a:cubicBezTo>
                  <a:pt x="189608" y="481277"/>
                  <a:pt x="205585" y="478375"/>
                  <a:pt x="221239" y="477731"/>
                </a:cubicBezTo>
                <a:close/>
                <a:moveTo>
                  <a:pt x="333270" y="307278"/>
                </a:moveTo>
                <a:cubicBezTo>
                  <a:pt x="335208" y="307922"/>
                  <a:pt x="335208" y="310499"/>
                  <a:pt x="333270" y="310499"/>
                </a:cubicBezTo>
                <a:cubicBezTo>
                  <a:pt x="297747" y="315008"/>
                  <a:pt x="260931" y="314364"/>
                  <a:pt x="225408" y="314364"/>
                </a:cubicBezTo>
                <a:cubicBezTo>
                  <a:pt x="223470" y="314364"/>
                  <a:pt x="223470" y="311787"/>
                  <a:pt x="225408" y="311787"/>
                </a:cubicBezTo>
                <a:cubicBezTo>
                  <a:pt x="260931" y="309855"/>
                  <a:pt x="297747" y="305990"/>
                  <a:pt x="333270" y="307278"/>
                </a:cubicBezTo>
                <a:close/>
                <a:moveTo>
                  <a:pt x="203820" y="15185"/>
                </a:moveTo>
                <a:cubicBezTo>
                  <a:pt x="148265" y="16092"/>
                  <a:pt x="93437" y="38938"/>
                  <a:pt x="55674" y="81005"/>
                </a:cubicBezTo>
                <a:cubicBezTo>
                  <a:pt x="29853" y="110661"/>
                  <a:pt x="14361" y="147409"/>
                  <a:pt x="15007" y="187381"/>
                </a:cubicBezTo>
                <a:cubicBezTo>
                  <a:pt x="15652" y="218971"/>
                  <a:pt x="25335" y="293756"/>
                  <a:pt x="56965" y="311163"/>
                </a:cubicBezTo>
                <a:cubicBezTo>
                  <a:pt x="58256" y="311163"/>
                  <a:pt x="58902" y="312452"/>
                  <a:pt x="59547" y="313097"/>
                </a:cubicBezTo>
                <a:cubicBezTo>
                  <a:pt x="59547" y="313097"/>
                  <a:pt x="59547" y="312452"/>
                  <a:pt x="59547" y="312452"/>
                </a:cubicBezTo>
                <a:cubicBezTo>
                  <a:pt x="76976" y="282796"/>
                  <a:pt x="94405" y="253785"/>
                  <a:pt x="113771" y="226063"/>
                </a:cubicBezTo>
                <a:cubicBezTo>
                  <a:pt x="115062" y="224773"/>
                  <a:pt x="115707" y="224129"/>
                  <a:pt x="116353" y="223484"/>
                </a:cubicBezTo>
                <a:cubicBezTo>
                  <a:pt x="95051" y="139028"/>
                  <a:pt x="212535" y="88097"/>
                  <a:pt x="266113" y="155790"/>
                </a:cubicBezTo>
                <a:cubicBezTo>
                  <a:pt x="290642" y="187381"/>
                  <a:pt x="288706" y="235733"/>
                  <a:pt x="264176" y="267323"/>
                </a:cubicBezTo>
                <a:cubicBezTo>
                  <a:pt x="242228" y="294401"/>
                  <a:pt x="198333" y="312452"/>
                  <a:pt x="164121" y="300203"/>
                </a:cubicBezTo>
                <a:cubicBezTo>
                  <a:pt x="178322" y="344687"/>
                  <a:pt x="186714" y="400776"/>
                  <a:pt x="178322" y="446550"/>
                </a:cubicBezTo>
                <a:cubicBezTo>
                  <a:pt x="202852" y="444616"/>
                  <a:pt x="227382" y="441393"/>
                  <a:pt x="251911" y="441393"/>
                </a:cubicBezTo>
                <a:cubicBezTo>
                  <a:pt x="251266" y="436880"/>
                  <a:pt x="250620" y="432367"/>
                  <a:pt x="249975" y="427854"/>
                </a:cubicBezTo>
                <a:cubicBezTo>
                  <a:pt x="249975" y="427854"/>
                  <a:pt x="249975" y="428499"/>
                  <a:pt x="249329" y="428499"/>
                </a:cubicBezTo>
                <a:cubicBezTo>
                  <a:pt x="233191" y="431077"/>
                  <a:pt x="216408" y="431722"/>
                  <a:pt x="199624" y="433011"/>
                </a:cubicBezTo>
                <a:cubicBezTo>
                  <a:pt x="198333" y="433011"/>
                  <a:pt x="197688" y="430433"/>
                  <a:pt x="199624" y="430433"/>
                </a:cubicBezTo>
                <a:cubicBezTo>
                  <a:pt x="215762" y="427854"/>
                  <a:pt x="232546" y="425275"/>
                  <a:pt x="249329" y="424630"/>
                </a:cubicBezTo>
                <a:cubicBezTo>
                  <a:pt x="249329" y="420762"/>
                  <a:pt x="248684" y="416249"/>
                  <a:pt x="248684" y="411736"/>
                </a:cubicBezTo>
                <a:cubicBezTo>
                  <a:pt x="230609" y="409802"/>
                  <a:pt x="211889" y="408513"/>
                  <a:pt x="193169" y="409157"/>
                </a:cubicBezTo>
                <a:cubicBezTo>
                  <a:pt x="191233" y="409157"/>
                  <a:pt x="191233" y="406579"/>
                  <a:pt x="193169" y="406579"/>
                </a:cubicBezTo>
                <a:cubicBezTo>
                  <a:pt x="211889" y="404645"/>
                  <a:pt x="230609" y="405289"/>
                  <a:pt x="248684" y="407868"/>
                </a:cubicBezTo>
                <a:cubicBezTo>
                  <a:pt x="249329" y="400776"/>
                  <a:pt x="249329" y="394329"/>
                  <a:pt x="249975" y="387882"/>
                </a:cubicBezTo>
                <a:cubicBezTo>
                  <a:pt x="244811" y="387882"/>
                  <a:pt x="239001" y="387238"/>
                  <a:pt x="233191" y="387882"/>
                </a:cubicBezTo>
                <a:cubicBezTo>
                  <a:pt x="226091" y="387882"/>
                  <a:pt x="219635" y="389817"/>
                  <a:pt x="212535" y="391106"/>
                </a:cubicBezTo>
                <a:cubicBezTo>
                  <a:pt x="211244" y="391106"/>
                  <a:pt x="211244" y="389817"/>
                  <a:pt x="211889" y="389172"/>
                </a:cubicBezTo>
                <a:cubicBezTo>
                  <a:pt x="223508" y="384659"/>
                  <a:pt x="238355" y="382080"/>
                  <a:pt x="250620" y="384659"/>
                </a:cubicBezTo>
                <a:cubicBezTo>
                  <a:pt x="251266" y="381435"/>
                  <a:pt x="251911" y="377567"/>
                  <a:pt x="252557" y="374344"/>
                </a:cubicBezTo>
                <a:cubicBezTo>
                  <a:pt x="251266" y="373054"/>
                  <a:pt x="249975" y="371120"/>
                  <a:pt x="249975" y="368541"/>
                </a:cubicBezTo>
                <a:cubicBezTo>
                  <a:pt x="233191" y="370475"/>
                  <a:pt x="216408" y="369831"/>
                  <a:pt x="199624" y="370475"/>
                </a:cubicBezTo>
                <a:cubicBezTo>
                  <a:pt x="198333" y="370475"/>
                  <a:pt x="198333" y="367897"/>
                  <a:pt x="199624" y="367897"/>
                </a:cubicBezTo>
                <a:cubicBezTo>
                  <a:pt x="216408" y="366607"/>
                  <a:pt x="233837" y="364673"/>
                  <a:pt x="250620" y="364673"/>
                </a:cubicBezTo>
                <a:cubicBezTo>
                  <a:pt x="251266" y="362739"/>
                  <a:pt x="252557" y="361450"/>
                  <a:pt x="255784" y="360805"/>
                </a:cubicBezTo>
                <a:cubicBezTo>
                  <a:pt x="271277" y="356292"/>
                  <a:pt x="286769" y="349845"/>
                  <a:pt x="300970" y="340819"/>
                </a:cubicBezTo>
                <a:cubicBezTo>
                  <a:pt x="272568" y="342109"/>
                  <a:pt x="244811" y="342753"/>
                  <a:pt x="217053" y="341464"/>
                </a:cubicBezTo>
                <a:cubicBezTo>
                  <a:pt x="215117" y="341464"/>
                  <a:pt x="215117" y="338885"/>
                  <a:pt x="217053" y="338885"/>
                </a:cubicBezTo>
                <a:cubicBezTo>
                  <a:pt x="246747" y="338885"/>
                  <a:pt x="277086" y="338240"/>
                  <a:pt x="307426" y="336306"/>
                </a:cubicBezTo>
                <a:cubicBezTo>
                  <a:pt x="326791" y="323412"/>
                  <a:pt x="344220" y="306650"/>
                  <a:pt x="357776" y="287309"/>
                </a:cubicBezTo>
                <a:cubicBezTo>
                  <a:pt x="333246" y="289243"/>
                  <a:pt x="308071" y="287309"/>
                  <a:pt x="283542" y="284730"/>
                </a:cubicBezTo>
                <a:cubicBezTo>
                  <a:pt x="281605" y="284086"/>
                  <a:pt x="281605" y="281507"/>
                  <a:pt x="283542" y="281507"/>
                </a:cubicBezTo>
                <a:cubicBezTo>
                  <a:pt x="308717" y="282796"/>
                  <a:pt x="333892" y="282796"/>
                  <a:pt x="359067" y="283441"/>
                </a:cubicBezTo>
                <a:cubicBezTo>
                  <a:pt x="359713" y="283441"/>
                  <a:pt x="359713" y="283441"/>
                  <a:pt x="360358" y="284086"/>
                </a:cubicBezTo>
                <a:cubicBezTo>
                  <a:pt x="365522" y="275705"/>
                  <a:pt x="370686" y="267323"/>
                  <a:pt x="375205" y="258942"/>
                </a:cubicBezTo>
                <a:cubicBezTo>
                  <a:pt x="343575" y="257653"/>
                  <a:pt x="312590" y="256364"/>
                  <a:pt x="281605" y="256364"/>
                </a:cubicBezTo>
                <a:cubicBezTo>
                  <a:pt x="279668" y="257008"/>
                  <a:pt x="279668" y="254429"/>
                  <a:pt x="281605" y="254429"/>
                </a:cubicBezTo>
                <a:cubicBezTo>
                  <a:pt x="313235" y="252495"/>
                  <a:pt x="345511" y="251851"/>
                  <a:pt x="377142" y="253785"/>
                </a:cubicBezTo>
                <a:cubicBezTo>
                  <a:pt x="382306" y="242825"/>
                  <a:pt x="386179" y="231220"/>
                  <a:pt x="388761" y="218971"/>
                </a:cubicBezTo>
                <a:cubicBezTo>
                  <a:pt x="361649" y="221550"/>
                  <a:pt x="333892" y="220905"/>
                  <a:pt x="307426" y="223484"/>
                </a:cubicBezTo>
                <a:cubicBezTo>
                  <a:pt x="305489" y="223484"/>
                  <a:pt x="305489" y="220905"/>
                  <a:pt x="306780" y="220905"/>
                </a:cubicBezTo>
                <a:cubicBezTo>
                  <a:pt x="333246" y="216392"/>
                  <a:pt x="362295" y="212524"/>
                  <a:pt x="389406" y="215103"/>
                </a:cubicBezTo>
                <a:cubicBezTo>
                  <a:pt x="390697" y="208011"/>
                  <a:pt x="391343" y="201564"/>
                  <a:pt x="391988" y="195117"/>
                </a:cubicBezTo>
                <a:cubicBezTo>
                  <a:pt x="358422" y="197696"/>
                  <a:pt x="325500" y="198985"/>
                  <a:pt x="291933" y="203498"/>
                </a:cubicBezTo>
                <a:cubicBezTo>
                  <a:pt x="290642" y="203498"/>
                  <a:pt x="289997" y="200275"/>
                  <a:pt x="291933" y="200275"/>
                </a:cubicBezTo>
                <a:cubicBezTo>
                  <a:pt x="324209" y="194472"/>
                  <a:pt x="358422" y="189315"/>
                  <a:pt x="391988" y="190604"/>
                </a:cubicBezTo>
                <a:cubicBezTo>
                  <a:pt x="391988" y="187381"/>
                  <a:pt x="391988" y="183512"/>
                  <a:pt x="391988" y="180289"/>
                </a:cubicBezTo>
                <a:cubicBezTo>
                  <a:pt x="391343" y="175776"/>
                  <a:pt x="390697" y="171263"/>
                  <a:pt x="390052" y="166750"/>
                </a:cubicBezTo>
                <a:cubicBezTo>
                  <a:pt x="370041" y="169329"/>
                  <a:pt x="348739" y="168684"/>
                  <a:pt x="328728" y="167395"/>
                </a:cubicBezTo>
                <a:cubicBezTo>
                  <a:pt x="326791" y="167395"/>
                  <a:pt x="326791" y="164816"/>
                  <a:pt x="328728" y="164816"/>
                </a:cubicBezTo>
                <a:cubicBezTo>
                  <a:pt x="348739" y="164816"/>
                  <a:pt x="369395" y="162882"/>
                  <a:pt x="389406" y="162237"/>
                </a:cubicBezTo>
                <a:cubicBezTo>
                  <a:pt x="388761" y="157724"/>
                  <a:pt x="387470" y="152567"/>
                  <a:pt x="386179" y="148054"/>
                </a:cubicBezTo>
                <a:cubicBezTo>
                  <a:pt x="353257" y="152567"/>
                  <a:pt x="319045" y="153212"/>
                  <a:pt x="285478" y="150633"/>
                </a:cubicBezTo>
                <a:cubicBezTo>
                  <a:pt x="283542" y="149988"/>
                  <a:pt x="283542" y="147409"/>
                  <a:pt x="285478" y="147409"/>
                </a:cubicBezTo>
                <a:cubicBezTo>
                  <a:pt x="319045" y="148699"/>
                  <a:pt x="351966" y="146765"/>
                  <a:pt x="384888" y="142896"/>
                </a:cubicBezTo>
                <a:cubicBezTo>
                  <a:pt x="382951" y="135805"/>
                  <a:pt x="380369" y="128713"/>
                  <a:pt x="377142" y="121621"/>
                </a:cubicBezTo>
                <a:cubicBezTo>
                  <a:pt x="331310" y="123555"/>
                  <a:pt x="284833" y="122911"/>
                  <a:pt x="238355" y="120977"/>
                </a:cubicBezTo>
                <a:cubicBezTo>
                  <a:pt x="236419" y="120977"/>
                  <a:pt x="236419" y="118398"/>
                  <a:pt x="238355" y="118398"/>
                </a:cubicBezTo>
                <a:cubicBezTo>
                  <a:pt x="284187" y="117108"/>
                  <a:pt x="330019" y="115819"/>
                  <a:pt x="375850" y="117753"/>
                </a:cubicBezTo>
                <a:cubicBezTo>
                  <a:pt x="372623" y="110661"/>
                  <a:pt x="368750" y="104214"/>
                  <a:pt x="364877" y="97767"/>
                </a:cubicBezTo>
                <a:cubicBezTo>
                  <a:pt x="297097" y="97123"/>
                  <a:pt x="230609" y="95189"/>
                  <a:pt x="163475" y="98412"/>
                </a:cubicBezTo>
                <a:cubicBezTo>
                  <a:pt x="161539" y="98412"/>
                  <a:pt x="161539" y="96478"/>
                  <a:pt x="163475" y="95833"/>
                </a:cubicBezTo>
                <a:cubicBezTo>
                  <a:pt x="228673" y="89386"/>
                  <a:pt x="297097" y="87452"/>
                  <a:pt x="362940" y="95189"/>
                </a:cubicBezTo>
                <a:cubicBezTo>
                  <a:pt x="359067" y="89386"/>
                  <a:pt x="355194" y="84229"/>
                  <a:pt x="350675" y="78426"/>
                </a:cubicBezTo>
                <a:cubicBezTo>
                  <a:pt x="350030" y="78426"/>
                  <a:pt x="350030" y="78426"/>
                  <a:pt x="350030" y="78426"/>
                </a:cubicBezTo>
                <a:cubicBezTo>
                  <a:pt x="267404" y="75848"/>
                  <a:pt x="185423" y="75848"/>
                  <a:pt x="102797" y="77782"/>
                </a:cubicBezTo>
                <a:cubicBezTo>
                  <a:pt x="100860" y="77782"/>
                  <a:pt x="100860" y="74558"/>
                  <a:pt x="102797" y="74558"/>
                </a:cubicBezTo>
                <a:cubicBezTo>
                  <a:pt x="184132" y="68756"/>
                  <a:pt x="266113" y="69401"/>
                  <a:pt x="346802" y="74558"/>
                </a:cubicBezTo>
                <a:cubicBezTo>
                  <a:pt x="338410" y="64888"/>
                  <a:pt x="328728" y="56507"/>
                  <a:pt x="317754" y="49415"/>
                </a:cubicBezTo>
                <a:cubicBezTo>
                  <a:pt x="303553" y="48770"/>
                  <a:pt x="144755" y="44257"/>
                  <a:pt x="146046" y="50704"/>
                </a:cubicBezTo>
                <a:cubicBezTo>
                  <a:pt x="146046" y="51349"/>
                  <a:pt x="145401" y="51349"/>
                  <a:pt x="145401" y="50704"/>
                </a:cubicBezTo>
                <a:cubicBezTo>
                  <a:pt x="140882" y="37810"/>
                  <a:pt x="160248" y="40389"/>
                  <a:pt x="167994" y="40389"/>
                </a:cubicBezTo>
                <a:cubicBezTo>
                  <a:pt x="215117" y="39100"/>
                  <a:pt x="262240" y="40389"/>
                  <a:pt x="309362" y="43613"/>
                </a:cubicBezTo>
                <a:cubicBezTo>
                  <a:pt x="293870" y="33942"/>
                  <a:pt x="277086" y="26206"/>
                  <a:pt x="259012" y="21693"/>
                </a:cubicBezTo>
                <a:cubicBezTo>
                  <a:pt x="240938" y="17019"/>
                  <a:pt x="222339" y="14883"/>
                  <a:pt x="203820" y="15185"/>
                </a:cubicBezTo>
                <a:close/>
                <a:moveTo>
                  <a:pt x="180430" y="1717"/>
                </a:moveTo>
                <a:cubicBezTo>
                  <a:pt x="201763" y="-912"/>
                  <a:pt x="223509" y="-550"/>
                  <a:pt x="244811" y="2996"/>
                </a:cubicBezTo>
                <a:cubicBezTo>
                  <a:pt x="331310" y="17180"/>
                  <a:pt x="399735" y="86163"/>
                  <a:pt x="407481" y="174487"/>
                </a:cubicBezTo>
                <a:cubicBezTo>
                  <a:pt x="415227" y="258942"/>
                  <a:pt x="350030" y="351134"/>
                  <a:pt x="267404" y="374344"/>
                </a:cubicBezTo>
                <a:cubicBezTo>
                  <a:pt x="264822" y="400132"/>
                  <a:pt x="266113" y="424630"/>
                  <a:pt x="269986" y="450418"/>
                </a:cubicBezTo>
                <a:cubicBezTo>
                  <a:pt x="271277" y="460089"/>
                  <a:pt x="258366" y="463957"/>
                  <a:pt x="255139" y="454931"/>
                </a:cubicBezTo>
                <a:cubicBezTo>
                  <a:pt x="255139" y="454287"/>
                  <a:pt x="255139" y="454287"/>
                  <a:pt x="255139" y="454287"/>
                </a:cubicBezTo>
                <a:cubicBezTo>
                  <a:pt x="228673" y="458155"/>
                  <a:pt x="202206" y="458799"/>
                  <a:pt x="175740" y="460089"/>
                </a:cubicBezTo>
                <a:cubicBezTo>
                  <a:pt x="171867" y="460089"/>
                  <a:pt x="169931" y="457510"/>
                  <a:pt x="169931" y="454287"/>
                </a:cubicBezTo>
                <a:cubicBezTo>
                  <a:pt x="167994" y="453642"/>
                  <a:pt x="166703" y="452352"/>
                  <a:pt x="166057" y="450418"/>
                </a:cubicBezTo>
                <a:cubicBezTo>
                  <a:pt x="157020" y="401421"/>
                  <a:pt x="157666" y="345977"/>
                  <a:pt x="155729" y="296335"/>
                </a:cubicBezTo>
                <a:cubicBezTo>
                  <a:pt x="150565" y="292467"/>
                  <a:pt x="153147" y="283441"/>
                  <a:pt x="159602" y="284086"/>
                </a:cubicBezTo>
                <a:cubicBezTo>
                  <a:pt x="191878" y="284730"/>
                  <a:pt x="221572" y="287309"/>
                  <a:pt x="247393" y="262166"/>
                </a:cubicBezTo>
                <a:cubicBezTo>
                  <a:pt x="270631" y="238957"/>
                  <a:pt x="275150" y="198985"/>
                  <a:pt x="257721" y="170618"/>
                </a:cubicBezTo>
                <a:cubicBezTo>
                  <a:pt x="239646" y="141607"/>
                  <a:pt x="198333" y="130002"/>
                  <a:pt x="167994" y="144830"/>
                </a:cubicBezTo>
                <a:cubicBezTo>
                  <a:pt x="136364" y="160303"/>
                  <a:pt x="125390" y="192538"/>
                  <a:pt x="127326" y="225418"/>
                </a:cubicBezTo>
                <a:cubicBezTo>
                  <a:pt x="127326" y="226063"/>
                  <a:pt x="127326" y="226707"/>
                  <a:pt x="127326" y="227352"/>
                </a:cubicBezTo>
                <a:cubicBezTo>
                  <a:pt x="127972" y="228641"/>
                  <a:pt x="127972" y="231220"/>
                  <a:pt x="126681" y="233154"/>
                </a:cubicBezTo>
                <a:cubicBezTo>
                  <a:pt x="107961" y="261521"/>
                  <a:pt x="87304" y="289888"/>
                  <a:pt x="66648" y="316965"/>
                </a:cubicBezTo>
                <a:cubicBezTo>
                  <a:pt x="64711" y="319544"/>
                  <a:pt x="60838" y="318899"/>
                  <a:pt x="59547" y="316321"/>
                </a:cubicBezTo>
                <a:cubicBezTo>
                  <a:pt x="58902" y="318899"/>
                  <a:pt x="56320" y="321478"/>
                  <a:pt x="53092" y="320189"/>
                </a:cubicBezTo>
                <a:cubicBezTo>
                  <a:pt x="18234" y="306005"/>
                  <a:pt x="9842" y="253140"/>
                  <a:pt x="3387" y="220260"/>
                </a:cubicBezTo>
                <a:cubicBezTo>
                  <a:pt x="-4359" y="178355"/>
                  <a:pt x="805" y="137739"/>
                  <a:pt x="22753" y="100991"/>
                </a:cubicBezTo>
                <a:cubicBezTo>
                  <a:pt x="56158" y="44419"/>
                  <a:pt x="116433" y="9605"/>
                  <a:pt x="180430" y="1717"/>
                </a:cubicBezTo>
                <a:close/>
              </a:path>
            </a:pathLst>
          </a:custGeom>
          <a:solidFill>
            <a:srgbClr val="F3980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3FDD18E7-BD70-44A3-8666-4EF982A541FC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9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286DC6E-E63A-4ECF-8839-07227DCD1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FDEF496-4AA1-4B05-BAD5-290983DEECF7}"/>
              </a:ext>
            </a:extLst>
          </p:cNvPr>
          <p:cNvGrpSpPr/>
          <p:nvPr/>
        </p:nvGrpSpPr>
        <p:grpSpPr>
          <a:xfrm>
            <a:off x="3071664" y="764704"/>
            <a:ext cx="6858000" cy="6858000"/>
            <a:chOff x="4035724" y="476672"/>
            <a:chExt cx="6858000" cy="6858000"/>
          </a:xfrm>
        </p:grpSpPr>
        <p:pic>
          <p:nvPicPr>
            <p:cNvPr id="3" name="图片 2" descr="卡通人物&#10;&#10;低可信度描述已自动生成">
              <a:extLst>
                <a:ext uri="{FF2B5EF4-FFF2-40B4-BE49-F238E27FC236}">
                  <a16:creationId xmlns:a16="http://schemas.microsoft.com/office/drawing/2014/main" id="{5A5B8FB3-F111-4552-B48A-249523222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35724" y="476672"/>
              <a:ext cx="6858000" cy="6858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871864" y="2702458"/>
              <a:ext cx="4464496" cy="240642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>
                  <a:solidFill>
                    <a:srgbClr val="CE3B37"/>
                  </a:solidFill>
                  <a:latin typeface="楷体" pitchFamily="49" charset="-122"/>
                  <a:ea typeface="楷体" pitchFamily="49" charset="-122"/>
                </a:rPr>
                <a:t>顺序表应用算法设计：</a:t>
              </a:r>
              <a:endParaRPr lang="en-US" altLang="zh-CN">
                <a:solidFill>
                  <a:srgbClr val="CE3B37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  </a:t>
              </a:r>
              <a:r>
                <a:rPr lang="zh-CN" altLang="en-US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数据采用顺序表存储，利用顺序表的基本操作来完成求解任务。</a:t>
              </a:r>
            </a:p>
          </p:txBody>
        </p:sp>
      </p:grpSp>
      <p:sp>
        <p:nvSpPr>
          <p:cNvPr id="7" name="Text Box 5">
            <a:extLst>
              <a:ext uri="{FF2B5EF4-FFF2-40B4-BE49-F238E27FC236}">
                <a16:creationId xmlns:a16="http://schemas.microsoft.com/office/drawing/2014/main" id="{06C23B0A-0F63-46F5-9F9F-1C6C65A86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1547623"/>
            <a:ext cx="3527822" cy="3877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、顺序表的应用示例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BB30DF5-BE40-4BBE-B911-E53D5CE0D29C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13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ED7E8FF-86DC-4DFB-B86F-C8963C49A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983432" y="1484784"/>
            <a:ext cx="10225136" cy="1689565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【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2.3】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已知长度为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的线性表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存储结构。设计一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dirty="0">
                <a:solidFill>
                  <a:srgbClr val="FA772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时间复杂度为</a:t>
            </a:r>
            <a:r>
              <a:rPr lang="en-US" altLang="zh-CN" dirty="0">
                <a:solidFill>
                  <a:srgbClr val="FA772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i="1" dirty="0">
                <a:solidFill>
                  <a:srgbClr val="FA772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rgbClr val="FA772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dirty="0">
                <a:solidFill>
                  <a:srgbClr val="FA772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、空间复杂度为</a:t>
            </a:r>
            <a:r>
              <a:rPr lang="en-US" altLang="zh-CN" dirty="0">
                <a:solidFill>
                  <a:srgbClr val="FA772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的算法，该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算法删除线性表中所有值为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的数据元素。       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1919536" y="4005064"/>
            <a:ext cx="9541370" cy="2277429"/>
            <a:chOff x="642910" y="4410360"/>
            <a:chExt cx="8137525" cy="2277429"/>
          </a:xfrm>
        </p:grpSpPr>
        <p:sp>
          <p:nvSpPr>
            <p:cNvPr id="144386" name="Text Box 2"/>
            <p:cNvSpPr txBox="1">
              <a:spLocks noChangeArrowheads="1"/>
            </p:cNvSpPr>
            <p:nvPr/>
          </p:nvSpPr>
          <p:spPr bwMode="auto">
            <a:xfrm>
              <a:off x="642910" y="4956445"/>
              <a:ext cx="8137525" cy="1731344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08000" bIns="108000">
              <a:spAutoFit/>
            </a:bodyPr>
            <a:lstStyle/>
            <a:p>
              <a:pPr marL="457200" indent="-457200" algn="l">
                <a:lnSpc>
                  <a:spcPts val="2800"/>
                </a:lnSpc>
                <a:spcBef>
                  <a:spcPts val="600"/>
                </a:spcBef>
                <a:buClr>
                  <a:srgbClr val="FA772E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如果每删除一个值为</a:t>
              </a:r>
              <a:r>
                <a:rPr lang="en-US" altLang="zh-CN" i="1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的元素都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进行移动，其</a:t>
              </a:r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时间复杂度为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i="1" err="1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baseline="30000" err="1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，空间</a:t>
              </a:r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复杂度为</a:t>
              </a:r>
              <a:r>
                <a:rPr lang="en-US" altLang="zh-CN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O(1)</a:t>
              </a:r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</a:p>
            <a:p>
              <a:pPr marL="457200" indent="-457200" algn="l">
                <a:lnSpc>
                  <a:spcPts val="2800"/>
                </a:lnSpc>
                <a:spcBef>
                  <a:spcPts val="600"/>
                </a:spcBef>
                <a:buClr>
                  <a:srgbClr val="FA772E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如果借助一个新的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顺序表，存放将</a:t>
              </a:r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中所有不为</a:t>
              </a:r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的元素，其</a:t>
              </a:r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时间复杂度为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，空间</a:t>
              </a:r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复杂度为</a:t>
              </a:r>
              <a:r>
                <a:rPr lang="en-US" altLang="zh-CN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i="1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</a:p>
          </p:txBody>
        </p:sp>
        <p:sp>
          <p:nvSpPr>
            <p:cNvPr id="144387" name="Text Box 3"/>
            <p:cNvSpPr txBox="1">
              <a:spLocks noChangeArrowheads="1"/>
            </p:cNvSpPr>
            <p:nvPr/>
          </p:nvSpPr>
          <p:spPr bwMode="auto">
            <a:xfrm>
              <a:off x="642910" y="4410360"/>
              <a:ext cx="5616575" cy="38779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以下两种方法都</a:t>
              </a:r>
              <a:r>
                <a:rPr lang="zh-CN" altLang="en-US" dirty="0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不满足要求</a:t>
              </a:r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</a:p>
          </p:txBody>
        </p:sp>
      </p:grp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1482725" y="3251287"/>
            <a:ext cx="544513" cy="504913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35000">
                <a:srgbClr val="CE3B37"/>
              </a:gs>
              <a:gs pos="100000">
                <a:srgbClr val="FFE985"/>
              </a:gs>
            </a:gsLst>
            <a:lin ang="13500000" scaled="1"/>
            <a:tileRect/>
          </a:gradFill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marL="342900" indent="-342900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endParaRPr lang="ru-RU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AC9243-BBCD-404F-8491-D337927FA77A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10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1FCC84D-AD5F-460B-A495-EE0B58F31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983432" y="2636912"/>
            <a:ext cx="10225136" cy="221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设删除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所有值等于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元素后的顺序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表为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，显然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包含在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中，为此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重用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的空间。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>
                <a:solidFill>
                  <a:srgbClr val="F19903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思路：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扫描顺序表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，重建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</a:t>
            </a:r>
            <a:r>
              <a:rPr lang="zh-CN" altLang="en-US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包含不等于</a:t>
            </a:r>
            <a:r>
              <a:rPr lang="en-US" altLang="zh-CN" i="1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的元素。</a:t>
            </a:r>
          </a:p>
        </p:txBody>
      </p:sp>
      <p:sp>
        <p:nvSpPr>
          <p:cNvPr id="6" name="Text Box 38"/>
          <p:cNvSpPr txBox="1">
            <a:spLocks noChangeArrowheads="1"/>
          </p:cNvSpPr>
          <p:nvPr/>
        </p:nvSpPr>
        <p:spPr bwMode="auto">
          <a:xfrm>
            <a:off x="1398719" y="1687249"/>
            <a:ext cx="3143272" cy="517615"/>
          </a:xfrm>
          <a:prstGeom prst="rect">
            <a:avLst/>
          </a:prstGeom>
          <a:solidFill>
            <a:srgbClr val="F19903"/>
          </a:solidFill>
          <a:ln>
            <a:solidFill>
              <a:srgbClr val="FA772E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解法一（整体建表法）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21259307-21EA-41C6-9C11-30AE530CDB97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9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D9CCEFD-FAC7-4F7A-8916-ACD15734F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10" name="图片 9" descr="乐高玩具&#10;&#10;低可信度描述已自动生成">
            <a:extLst>
              <a:ext uri="{FF2B5EF4-FFF2-40B4-BE49-F238E27FC236}">
                <a16:creationId xmlns:a16="http://schemas.microsoft.com/office/drawing/2014/main" id="{62B984A0-58F4-4668-B934-87961D08442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97504">
            <a:off x="7476142" y="3588188"/>
            <a:ext cx="5571950" cy="3754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2483545" y="3758268"/>
            <a:ext cx="4679950" cy="827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2645428" y="3319711"/>
            <a:ext cx="503237" cy="34297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3309918" y="3319711"/>
            <a:ext cx="503237" cy="34297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2709864" y="4013448"/>
            <a:ext cx="50482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800" baseline="-2500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3381356" y="4051548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baseline="-25000">
              <a:solidFill>
                <a:srgbClr val="CE3B37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60" name="Text Box 8"/>
          <p:cNvSpPr txBox="1">
            <a:spLocks noChangeArrowheads="1"/>
          </p:cNvSpPr>
          <p:nvPr/>
        </p:nvSpPr>
        <p:spPr bwMode="auto">
          <a:xfrm>
            <a:off x="4725989" y="4051548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baseline="-25000" dirty="0">
              <a:solidFill>
                <a:srgbClr val="CE3B37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62" name="Text Box 10"/>
          <p:cNvSpPr txBox="1">
            <a:spLocks noChangeArrowheads="1"/>
          </p:cNvSpPr>
          <p:nvPr/>
        </p:nvSpPr>
        <p:spPr bwMode="auto">
          <a:xfrm>
            <a:off x="6132514" y="4051548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baseline="-25000" dirty="0">
              <a:solidFill>
                <a:srgbClr val="CE3B37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63" name="Text Box 11"/>
          <p:cNvSpPr txBox="1">
            <a:spLocks noChangeArrowheads="1"/>
          </p:cNvSpPr>
          <p:nvPr/>
        </p:nvSpPr>
        <p:spPr bwMode="auto">
          <a:xfrm>
            <a:off x="1334849" y="2487042"/>
            <a:ext cx="8036395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删除所有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的元素（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记录保留的元素个数，初值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9564" name="Text Box 12"/>
          <p:cNvSpPr txBox="1">
            <a:spLocks noChangeArrowheads="1"/>
          </p:cNvSpPr>
          <p:nvPr/>
        </p:nvSpPr>
        <p:spPr bwMode="auto">
          <a:xfrm>
            <a:off x="4006850" y="3319711"/>
            <a:ext cx="503238" cy="34297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79565" name="Text Box 13"/>
          <p:cNvSpPr txBox="1">
            <a:spLocks noChangeArrowheads="1"/>
          </p:cNvSpPr>
          <p:nvPr/>
        </p:nvSpPr>
        <p:spPr bwMode="auto">
          <a:xfrm>
            <a:off x="4613275" y="3319711"/>
            <a:ext cx="503238" cy="34297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79566" name="Text Box 14"/>
          <p:cNvSpPr txBox="1">
            <a:spLocks noChangeArrowheads="1"/>
          </p:cNvSpPr>
          <p:nvPr/>
        </p:nvSpPr>
        <p:spPr bwMode="auto">
          <a:xfrm>
            <a:off x="5353047" y="3319711"/>
            <a:ext cx="503238" cy="34297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79567" name="Text Box 15"/>
          <p:cNvSpPr txBox="1">
            <a:spLocks noChangeArrowheads="1"/>
          </p:cNvSpPr>
          <p:nvPr/>
        </p:nvSpPr>
        <p:spPr bwMode="auto">
          <a:xfrm>
            <a:off x="6022975" y="3319711"/>
            <a:ext cx="503238" cy="34297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79568" name="Text Box 16"/>
          <p:cNvSpPr txBox="1">
            <a:spLocks noChangeArrowheads="1"/>
          </p:cNvSpPr>
          <p:nvPr/>
        </p:nvSpPr>
        <p:spPr bwMode="auto">
          <a:xfrm>
            <a:off x="3070227" y="5439029"/>
            <a:ext cx="3240087" cy="391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&gt;length=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=3</a:t>
            </a:r>
            <a:endParaRPr lang="en-US" altLang="zh-CN" baseline="-25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69" name="Text Box 17"/>
          <p:cNvSpPr txBox="1">
            <a:spLocks noChangeArrowheads="1"/>
          </p:cNvSpPr>
          <p:nvPr/>
        </p:nvSpPr>
        <p:spPr bwMode="auto">
          <a:xfrm>
            <a:off x="4081464" y="4013448"/>
            <a:ext cx="504825" cy="443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 pitchFamily="49" charset="0"/>
                <a:ea typeface="+mj-ea"/>
                <a:cs typeface="Consolas" pitchFamily="49" charset="0"/>
              </a:rPr>
              <a:t>1</a:t>
            </a:r>
            <a:endParaRPr lang="en-US" altLang="zh-CN" sz="2800" baseline="-25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nsolas" pitchFamily="49" charset="0"/>
              <a:ea typeface="+mj-ea"/>
              <a:cs typeface="Consolas" pitchFamily="49" charset="0"/>
            </a:endParaRPr>
          </a:p>
        </p:txBody>
      </p:sp>
      <p:sp>
        <p:nvSpPr>
          <p:cNvPr id="279570" name="Text Box 18"/>
          <p:cNvSpPr txBox="1">
            <a:spLocks noChangeArrowheads="1"/>
          </p:cNvSpPr>
          <p:nvPr/>
        </p:nvSpPr>
        <p:spPr bwMode="auto">
          <a:xfrm>
            <a:off x="1326306" y="1562786"/>
            <a:ext cx="7580413" cy="45318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6600CC">
                <a:gamma/>
                <a:shade val="60000"/>
                <a:invGamma/>
              </a:srgbClr>
            </a:prstShdw>
          </a:effectLst>
        </p:spPr>
        <p:txBody>
          <a:bodyPr wrap="square" lIns="162000" tIns="72000" rIns="162000" bIns="7200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删除顺序表中所有值为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的元素（方法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）演示</a:t>
            </a:r>
          </a:p>
        </p:txBody>
      </p:sp>
      <p:sp>
        <p:nvSpPr>
          <p:cNvPr id="279571" name="Rectangle 19"/>
          <p:cNvSpPr>
            <a:spLocks noChangeArrowheads="1"/>
          </p:cNvSpPr>
          <p:nvPr/>
        </p:nvSpPr>
        <p:spPr bwMode="auto">
          <a:xfrm>
            <a:off x="7894638" y="3861048"/>
            <a:ext cx="1441450" cy="7921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72" name="Text Box 20"/>
          <p:cNvSpPr txBox="1">
            <a:spLocks noChangeArrowheads="1"/>
          </p:cNvSpPr>
          <p:nvPr/>
        </p:nvSpPr>
        <p:spPr bwMode="auto">
          <a:xfrm>
            <a:off x="8183563" y="3429248"/>
            <a:ext cx="1055708" cy="25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length</a:t>
            </a:r>
          </a:p>
        </p:txBody>
      </p:sp>
      <p:sp>
        <p:nvSpPr>
          <p:cNvPr id="279573" name="Text Box 21"/>
          <p:cNvSpPr txBox="1">
            <a:spLocks noChangeArrowheads="1"/>
          </p:cNvSpPr>
          <p:nvPr/>
        </p:nvSpPr>
        <p:spPr bwMode="auto">
          <a:xfrm>
            <a:off x="8255000" y="4081711"/>
            <a:ext cx="7191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79574" name="Text Box 22"/>
          <p:cNvSpPr txBox="1">
            <a:spLocks noChangeArrowheads="1"/>
          </p:cNvSpPr>
          <p:nvPr/>
        </p:nvSpPr>
        <p:spPr bwMode="auto">
          <a:xfrm>
            <a:off x="8268794" y="4081710"/>
            <a:ext cx="71913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79575" name="Text Box 23"/>
          <p:cNvSpPr txBox="1">
            <a:spLocks noChangeArrowheads="1"/>
          </p:cNvSpPr>
          <p:nvPr/>
        </p:nvSpPr>
        <p:spPr bwMode="auto">
          <a:xfrm>
            <a:off x="5014914" y="6081970"/>
            <a:ext cx="19446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删除完成</a:t>
            </a:r>
          </a:p>
        </p:txBody>
      </p:sp>
      <p:sp>
        <p:nvSpPr>
          <p:cNvPr id="279561" name="Text Box 9"/>
          <p:cNvSpPr txBox="1">
            <a:spLocks noChangeArrowheads="1"/>
          </p:cNvSpPr>
          <p:nvPr/>
        </p:nvSpPr>
        <p:spPr bwMode="auto">
          <a:xfrm>
            <a:off x="5411789" y="4026148"/>
            <a:ext cx="504825" cy="443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altLang="zh-CN" sz="2800" baseline="-25000" dirty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81289" y="4901098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=0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81289" y="4901098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=1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55912" y="4901098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=2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55640" y="4928319"/>
            <a:ext cx="1000132" cy="3931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=3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C29E8D2A-209D-4A18-ADB1-6F3DA5EDF6B3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32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280A5FA-F5AA-474C-9F23-A58776C48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33" name="图片 32" descr="乐高玩具&#10;&#10;低可信度描述已自动生成">
            <a:extLst>
              <a:ext uri="{FF2B5EF4-FFF2-40B4-BE49-F238E27FC236}">
                <a16:creationId xmlns:a16="http://schemas.microsoft.com/office/drawing/2014/main" id="{15DC98EB-81BC-4CC7-AAC4-307AF7687D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3910">
            <a:off x="8844940" y="2094874"/>
            <a:ext cx="5695346" cy="3837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795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879 C 0.00364 0.00555 0.0118 0.00231 0.01527 -0.01297 C 0.01875 -0.02824 0.02691 -0.0706 0.02222 -0.08334 C 0.01753 -0.09607 -0.00886 -0.10324 -0.0125 -0.08889 C -0.01615 -0.07454 -0.00261 -0.01597 3.33333E-6 0.00324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" y="-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795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795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795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-0.0037 C 0.00911 -0.03588 0.01523 -0.06782 0.00807 -0.08217 C 0.00091 -0.09676 -0.02917 -0.1044 -0.04011 -0.0912 C -0.05104 -0.07778 -0.05365 -0.02037 -0.05703 -0.00185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795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795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795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8 -0.00555 C 0.00651 -0.02939 0.01055 -0.053 0.00547 -0.0699 C 0.00039 -0.08703 -0.01315 -0.10509 -0.02799 -0.10763 C -0.04284 -0.10995 -0.0707 -0.10138 -0.08385 -0.08425 C -0.09687 -0.06736 -0.10143 -0.03657 -0.10599 -0.00555 " pathEditMode="relative" rAng="0" ptsTypes="AAAAA">
                                      <p:cBhvr>
                                        <p:cTn id="47" dur="20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795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8" grpId="0"/>
      <p:bldP spid="279558" grpId="1"/>
      <p:bldP spid="279559" grpId="0"/>
      <p:bldP spid="279560" grpId="0"/>
      <p:bldP spid="279562" grpId="0"/>
      <p:bldP spid="279568" grpId="0"/>
      <p:bldP spid="279569" grpId="0" animBg="1"/>
      <p:bldP spid="279569" grpId="1" animBg="1"/>
      <p:bldP spid="279574" grpId="0" animBg="1"/>
      <p:bldP spid="279575" grpId="0"/>
      <p:bldP spid="279561" grpId="0" animBg="1"/>
      <p:bldP spid="279561" grpId="1" animBg="1"/>
      <p:bldP spid="23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ext Box 2"/>
          <p:cNvSpPr txBox="1">
            <a:spLocks noChangeArrowheads="1"/>
          </p:cNvSpPr>
          <p:nvPr/>
        </p:nvSpPr>
        <p:spPr bwMode="auto">
          <a:xfrm>
            <a:off x="1382889" y="1587855"/>
            <a:ext cx="82804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对应的算法如下：</a:t>
            </a:r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1631504" y="2376464"/>
            <a:ext cx="8712968" cy="35438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19903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200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delnode1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*&amp;L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ElemType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x)</a:t>
            </a: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k=0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i;		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记录值不等于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的元素个数</a:t>
            </a: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(i=0;i&lt;L-&gt;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length;i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(L-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	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若当前元素不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为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，将其插入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中</a:t>
            </a:r>
            <a:endParaRPr lang="zh-CN" altLang="en-US" sz="20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L-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data[k]=L-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k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不等于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的元素增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en-US" altLang="zh-CN" sz="20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L-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length=k;		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顺序表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长度等于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k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3BD7613-718D-4938-9BDE-0634C637712F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8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A95AB3A-23B1-4016-9F8D-BAB3B2D94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9" name="图片 8" descr="乐高玩具&#10;&#10;低可信度描述已自动生成">
            <a:extLst>
              <a:ext uri="{FF2B5EF4-FFF2-40B4-BE49-F238E27FC236}">
                <a16:creationId xmlns:a16="http://schemas.microsoft.com/office/drawing/2014/main" id="{A5F23AB4-DB1C-47A9-BFB9-5B002507DC9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3910">
            <a:off x="10029196" y="2307692"/>
            <a:ext cx="5695346" cy="3837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919287" y="1728367"/>
            <a:ext cx="7921129" cy="166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线性表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的顺序存储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结构：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algn="l">
              <a:lnSpc>
                <a:spcPct val="50000"/>
              </a:lnSpc>
            </a:pP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把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线性表中的所有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元素按照顺序存储方法进行存储。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3091" y="4388706"/>
            <a:ext cx="7842922" cy="559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>
              <a:lnSpc>
                <a:spcPct val="150000"/>
              </a:lnSpc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defRPr>
            </a:lvl1pPr>
          </a:lstStyle>
          <a:p>
            <a:r>
              <a:rPr lang="zh-CN" altLang="en-US" sz="2400"/>
              <a:t>按逻辑顺序依次存储到存储器中</a:t>
            </a:r>
            <a:r>
              <a:rPr lang="zh-CN" altLang="en-US" sz="2400">
                <a:solidFill>
                  <a:srgbClr val="CE3B37"/>
                </a:solidFill>
              </a:rPr>
              <a:t>一片连续的存储空间</a:t>
            </a:r>
            <a:r>
              <a:rPr lang="zh-CN" altLang="en-US" sz="2400"/>
              <a:t>中。</a:t>
            </a:r>
          </a:p>
        </p:txBody>
      </p:sp>
      <p:sp>
        <p:nvSpPr>
          <p:cNvPr id="7" name="下箭头 6"/>
          <p:cNvSpPr/>
          <p:nvPr/>
        </p:nvSpPr>
        <p:spPr>
          <a:xfrm>
            <a:off x="5709965" y="3516157"/>
            <a:ext cx="717105" cy="752522"/>
          </a:xfrm>
          <a:prstGeom prst="downArrow">
            <a:avLst/>
          </a:prstGeom>
          <a:gradFill>
            <a:gsLst>
              <a:gs pos="0">
                <a:srgbClr val="CE3B37"/>
              </a:gs>
              <a:gs pos="100000">
                <a:srgbClr val="FFE985"/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8ED2D58-6D2F-432E-A61A-FB9041E4E246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11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A1F4D10-95D9-4C09-8712-6F298BF4D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2.2.1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—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</a:t>
            </a:r>
          </a:p>
        </p:txBody>
      </p:sp>
      <p:pic>
        <p:nvPicPr>
          <p:cNvPr id="12" name="图片 11" descr="乐高玩具&#10;&#10;低可信度描述已自动生成">
            <a:extLst>
              <a:ext uri="{FF2B5EF4-FFF2-40B4-BE49-F238E27FC236}">
                <a16:creationId xmlns:a16="http://schemas.microsoft.com/office/drawing/2014/main" id="{BE7007E4-8721-439D-966F-C9229675C5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73638">
            <a:off x="7326161" y="1441466"/>
            <a:ext cx="7620301" cy="513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880777" y="3140968"/>
            <a:ext cx="8430445" cy="1855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等于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元素个数，一边扫描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一边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统计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值。</a:t>
            </a:r>
            <a:endParaRPr lang="en-US" altLang="zh-CN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>
                <a:solidFill>
                  <a:srgbClr val="F19903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思路：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zh-CN" altLang="en-US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不为</a:t>
            </a:r>
            <a:r>
              <a:rPr lang="en-US" altLang="zh-CN" i="1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的元素前移</a:t>
            </a:r>
            <a:r>
              <a:rPr lang="en-US" altLang="zh-CN" i="1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个位置，最后修改</a:t>
            </a:r>
            <a:r>
              <a:rPr lang="en-US" altLang="zh-CN" i="1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长度。</a:t>
            </a:r>
          </a:p>
        </p:txBody>
      </p:sp>
      <p:sp>
        <p:nvSpPr>
          <p:cNvPr id="5" name="Text Box 38">
            <a:extLst>
              <a:ext uri="{FF2B5EF4-FFF2-40B4-BE49-F238E27FC236}">
                <a16:creationId xmlns:a16="http://schemas.microsoft.com/office/drawing/2014/main" id="{9AE6855E-D423-446C-9EEC-A4F3745B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050" y="1743725"/>
            <a:ext cx="3143272" cy="517615"/>
          </a:xfrm>
          <a:prstGeom prst="rect">
            <a:avLst/>
          </a:prstGeom>
          <a:solidFill>
            <a:srgbClr val="F19903"/>
          </a:solidFill>
          <a:ln>
            <a:solidFill>
              <a:srgbClr val="FA772E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解法二（前移）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493833A5-1C38-437B-8E28-1FAE91BB9A22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9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822436-760A-4986-8245-75C07147C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10" name="图片 9" descr="乐高玩具&#10;&#10;低可信度描述已自动生成">
            <a:extLst>
              <a:ext uri="{FF2B5EF4-FFF2-40B4-BE49-F238E27FC236}">
                <a16:creationId xmlns:a16="http://schemas.microsoft.com/office/drawing/2014/main" id="{66DC35E8-DFDA-4530-BDBE-EA129093F5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97504">
            <a:off x="7476142" y="3588188"/>
            <a:ext cx="5571950" cy="3754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2422974" y="3717807"/>
            <a:ext cx="6118225" cy="827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</a:endParaRPr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2451523" y="3176471"/>
            <a:ext cx="503237" cy="34297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3143699" y="3176471"/>
            <a:ext cx="503237" cy="34297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2451523" y="3870207"/>
            <a:ext cx="50482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800" baseline="-2500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3223074" y="3908307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baseline="-25000">
              <a:solidFill>
                <a:srgbClr val="CE3B37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4661342" y="3908307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baseline="-25000">
              <a:solidFill>
                <a:srgbClr val="CE3B37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5267774" y="3882907"/>
            <a:ext cx="504825" cy="443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altLang="zh-CN" sz="2800" baseline="-25000" dirty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09" name="Text Box 9"/>
          <p:cNvSpPr txBox="1">
            <a:spLocks noChangeArrowheads="1"/>
          </p:cNvSpPr>
          <p:nvPr/>
        </p:nvSpPr>
        <p:spPr bwMode="auto">
          <a:xfrm>
            <a:off x="5988499" y="3908307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baseline="-25000">
              <a:solidFill>
                <a:srgbClr val="CE3B37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10" name="Text Box 10"/>
          <p:cNvSpPr txBox="1">
            <a:spLocks noChangeArrowheads="1"/>
          </p:cNvSpPr>
          <p:nvPr/>
        </p:nvSpPr>
        <p:spPr bwMode="auto">
          <a:xfrm>
            <a:off x="1416050" y="2428576"/>
            <a:ext cx="7458101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删除所有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的元素（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记录删除的元素个数，初值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1611" name="Text Box 11"/>
          <p:cNvSpPr txBox="1">
            <a:spLocks noChangeArrowheads="1"/>
          </p:cNvSpPr>
          <p:nvPr/>
        </p:nvSpPr>
        <p:spPr bwMode="auto">
          <a:xfrm>
            <a:off x="3862835" y="3176471"/>
            <a:ext cx="503238" cy="34297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4583560" y="3176471"/>
            <a:ext cx="503238" cy="34297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81613" name="Text Box 13"/>
          <p:cNvSpPr txBox="1">
            <a:spLocks noChangeArrowheads="1"/>
          </p:cNvSpPr>
          <p:nvPr/>
        </p:nvSpPr>
        <p:spPr bwMode="auto">
          <a:xfrm>
            <a:off x="5234432" y="3176471"/>
            <a:ext cx="503238" cy="34297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81614" name="Text Box 14"/>
          <p:cNvSpPr txBox="1">
            <a:spLocks noChangeArrowheads="1"/>
          </p:cNvSpPr>
          <p:nvPr/>
        </p:nvSpPr>
        <p:spPr bwMode="auto">
          <a:xfrm>
            <a:off x="5878960" y="3176471"/>
            <a:ext cx="503238" cy="34297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81615" name="Text Box 15"/>
          <p:cNvSpPr txBox="1">
            <a:spLocks noChangeArrowheads="1"/>
          </p:cNvSpPr>
          <p:nvPr/>
        </p:nvSpPr>
        <p:spPr bwMode="auto">
          <a:xfrm>
            <a:off x="2422974" y="4884648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个位置</a:t>
            </a:r>
            <a:endParaRPr lang="zh-CN" altLang="en-US" baseline="-25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1616" name="Text Box 16"/>
          <p:cNvSpPr txBox="1">
            <a:spLocks noChangeArrowheads="1"/>
          </p:cNvSpPr>
          <p:nvPr/>
        </p:nvSpPr>
        <p:spPr bwMode="auto">
          <a:xfrm>
            <a:off x="3937449" y="3882907"/>
            <a:ext cx="504825" cy="443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800" baseline="-2500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17" name="Text Box 17"/>
          <p:cNvSpPr txBox="1">
            <a:spLocks noChangeArrowheads="1"/>
          </p:cNvSpPr>
          <p:nvPr/>
        </p:nvSpPr>
        <p:spPr bwMode="auto">
          <a:xfrm>
            <a:off x="2422974" y="4869160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=1</a:t>
            </a:r>
            <a:endParaRPr lang="en-US" altLang="zh-CN" baseline="-25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18" name="Text Box 18"/>
          <p:cNvSpPr txBox="1">
            <a:spLocks noChangeArrowheads="1"/>
          </p:cNvSpPr>
          <p:nvPr/>
        </p:nvSpPr>
        <p:spPr bwMode="auto">
          <a:xfrm>
            <a:off x="2422974" y="4869160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个位置</a:t>
            </a:r>
            <a:endParaRPr lang="zh-CN" altLang="en-US" baseline="-25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2422974" y="4869160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=2</a:t>
            </a:r>
            <a:endParaRPr lang="en-US" altLang="zh-CN" baseline="-25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2422974" y="4869160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个位置</a:t>
            </a:r>
            <a:endParaRPr lang="zh-CN" altLang="en-US" baseline="-25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1621" name="Text Box 21"/>
          <p:cNvSpPr txBox="1">
            <a:spLocks noChangeArrowheads="1"/>
          </p:cNvSpPr>
          <p:nvPr/>
        </p:nvSpPr>
        <p:spPr bwMode="auto">
          <a:xfrm>
            <a:off x="2422974" y="4869160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=3</a:t>
            </a:r>
            <a:endParaRPr lang="en-US" altLang="zh-CN" baseline="-25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22" name="Text Box 22"/>
          <p:cNvSpPr txBox="1">
            <a:spLocks noChangeArrowheads="1"/>
          </p:cNvSpPr>
          <p:nvPr/>
        </p:nvSpPr>
        <p:spPr bwMode="auto">
          <a:xfrm>
            <a:off x="5988499" y="4891638"/>
            <a:ext cx="3240087" cy="39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顺序表长度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endParaRPr lang="en-US" altLang="zh-CN" baseline="-25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1623" name="Text Box 23"/>
          <p:cNvSpPr txBox="1">
            <a:spLocks noChangeArrowheads="1"/>
          </p:cNvSpPr>
          <p:nvPr/>
        </p:nvSpPr>
        <p:spPr bwMode="auto">
          <a:xfrm>
            <a:off x="1352973" y="1562143"/>
            <a:ext cx="6755149" cy="45318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6600CC">
                <a:gamma/>
                <a:shade val="60000"/>
                <a:invGamma/>
              </a:srgbClr>
            </a:prstShdw>
          </a:effectLst>
        </p:spPr>
        <p:txBody>
          <a:bodyPr wrap="square" lIns="162000" tIns="72000" rIns="162000" bIns="72000">
            <a:spAutoFit/>
          </a:bodyPr>
          <a:lstStyle>
            <a:defPPr>
              <a:defRPr lang="zh-CN"/>
            </a:defPPr>
            <a:lvl1pPr algn="l">
              <a:lnSpc>
                <a:spcPts val="24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defRPr>
            </a:lvl1pPr>
          </a:lstStyle>
          <a:p>
            <a:r>
              <a:rPr lang="zh-CN" altLang="en-US" sz="2400" dirty="0"/>
              <a:t>删除顺序表中所有</a:t>
            </a:r>
            <a:r>
              <a:rPr lang="zh-CN" altLang="en-US" sz="2400"/>
              <a:t>值为</a:t>
            </a:r>
            <a:r>
              <a:rPr lang="en-US" altLang="zh-CN" sz="2400" dirty="0"/>
              <a:t>x</a:t>
            </a:r>
            <a:r>
              <a:rPr lang="zh-CN" altLang="en-US" sz="2400" dirty="0"/>
              <a:t>的元素</a:t>
            </a:r>
            <a:r>
              <a:rPr lang="zh-CN" altLang="en-US" sz="2400"/>
              <a:t>（方法</a:t>
            </a:r>
            <a:r>
              <a:rPr lang="en-US" altLang="zh-CN" sz="2400" dirty="0"/>
              <a:t>2</a:t>
            </a:r>
            <a:r>
              <a:rPr lang="zh-CN" altLang="en-US" sz="2400" dirty="0"/>
              <a:t>）演示</a:t>
            </a:r>
          </a:p>
        </p:txBody>
      </p:sp>
      <p:sp>
        <p:nvSpPr>
          <p:cNvPr id="281624" name="Rectangle 24"/>
          <p:cNvSpPr>
            <a:spLocks noChangeArrowheads="1"/>
          </p:cNvSpPr>
          <p:nvPr/>
        </p:nvSpPr>
        <p:spPr bwMode="auto">
          <a:xfrm>
            <a:off x="8757098" y="3717808"/>
            <a:ext cx="1441450" cy="792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</a:endParaRPr>
          </a:p>
        </p:txBody>
      </p:sp>
      <p:sp>
        <p:nvSpPr>
          <p:cNvPr id="281625" name="Text Box 25"/>
          <p:cNvSpPr txBox="1">
            <a:spLocks noChangeArrowheads="1"/>
          </p:cNvSpPr>
          <p:nvPr/>
        </p:nvSpPr>
        <p:spPr bwMode="auto">
          <a:xfrm>
            <a:off x="9046024" y="3286007"/>
            <a:ext cx="977927" cy="25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length</a:t>
            </a:r>
          </a:p>
        </p:txBody>
      </p:sp>
      <p:sp>
        <p:nvSpPr>
          <p:cNvPr id="281626" name="Text Box 26"/>
          <p:cNvSpPr txBox="1">
            <a:spLocks noChangeArrowheads="1"/>
          </p:cNvSpPr>
          <p:nvPr/>
        </p:nvSpPr>
        <p:spPr bwMode="auto">
          <a:xfrm>
            <a:off x="9117460" y="3938471"/>
            <a:ext cx="7191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81627" name="Text Box 27"/>
          <p:cNvSpPr txBox="1">
            <a:spLocks noChangeArrowheads="1"/>
          </p:cNvSpPr>
          <p:nvPr/>
        </p:nvSpPr>
        <p:spPr bwMode="auto">
          <a:xfrm>
            <a:off x="9104338" y="3918321"/>
            <a:ext cx="71913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81628" name="Text Box 28"/>
          <p:cNvSpPr txBox="1">
            <a:spLocks noChangeArrowheads="1"/>
          </p:cNvSpPr>
          <p:nvPr/>
        </p:nvSpPr>
        <p:spPr bwMode="auto">
          <a:xfrm>
            <a:off x="5523357" y="5841914"/>
            <a:ext cx="19446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删除完成</a:t>
            </a: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1D7555C9-CD1B-4F5F-8D97-2641829C8E92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34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5310A39-3A3D-438E-B3BF-DB3B31935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16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3 -0.00185 L -0.06211 -0.0039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1 -0.00301 L -0.11185 -0.0018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5" grpId="0"/>
      <p:bldP spid="281606" grpId="0"/>
      <p:bldP spid="281607" grpId="0"/>
      <p:bldP spid="281608" grpId="0" animBg="1"/>
      <p:bldP spid="281608" grpId="1" animBg="1"/>
      <p:bldP spid="281609" grpId="0"/>
      <p:bldP spid="281615" grpId="0" animBg="1"/>
      <p:bldP spid="281616" grpId="0" animBg="1"/>
      <p:bldP spid="281616" grpId="1" animBg="1"/>
      <p:bldP spid="281617" grpId="0" animBg="1"/>
      <p:bldP spid="281618" grpId="0" animBg="1"/>
      <p:bldP spid="281619" grpId="0" animBg="1"/>
      <p:bldP spid="281620" grpId="0" animBg="1"/>
      <p:bldP spid="281621" grpId="0" animBg="1"/>
      <p:bldP spid="281622" grpId="0"/>
      <p:bldP spid="281627" grpId="0" animBg="1"/>
      <p:bldP spid="2816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2135982" y="2132856"/>
            <a:ext cx="8280400" cy="42895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19903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200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delnode2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*&amp;L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x)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k=0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i=0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	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记录值等于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的元素个数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(i&lt;L-&gt;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length)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(L-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]==x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	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当前元素值为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时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增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k++;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当前元素不为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时将其前移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个位置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200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-k] = L-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20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L-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&gt;length-=k;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顺序表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长度递减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k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5D77240B-1059-4135-B725-565C3F774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1581594"/>
            <a:ext cx="82804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对应的算法如下：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BD299CC-2B21-4E65-AEA8-BB5739976084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7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3B05AC0-D841-4EBC-B4CA-E498D95C9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8" name="图片 7" descr="乐高玩具&#10;&#10;低可信度描述已自动生成">
            <a:extLst>
              <a:ext uri="{FF2B5EF4-FFF2-40B4-BE49-F238E27FC236}">
                <a16:creationId xmlns:a16="http://schemas.microsoft.com/office/drawing/2014/main" id="{141093CE-BC35-4EBD-A6E6-EC449F18CB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3910">
            <a:off x="10029196" y="2307692"/>
            <a:ext cx="5695346" cy="3837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143672" y="3720074"/>
            <a:ext cx="5357850" cy="642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2200">
                <a:solidFill>
                  <a:srgbClr val="CE3B37"/>
                </a:solidFill>
                <a:ea typeface="Arial Unicode MS" pitchFamily="34" charset="-122"/>
              </a:rPr>
              <a:t>1 </a:t>
            </a:r>
            <a:r>
              <a:rPr kumimoji="0" lang="en-US" altLang="zh-CN" sz="220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</a:t>
            </a:r>
            <a:r>
              <a:rPr kumimoji="0" lang="en-US" altLang="zh-CN" sz="2200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</a:t>
            </a:r>
            <a:r>
              <a:rPr kumimoji="0" lang="en-US" altLang="zh-CN" sz="2200">
                <a:solidFill>
                  <a:srgbClr val="CE3B37"/>
                </a:solidFill>
                <a:ea typeface="Arial Unicode MS" pitchFamily="34" charset="-122"/>
              </a:rPr>
              <a:t>1  </a:t>
            </a:r>
            <a:r>
              <a:rPr kumimoji="0" lang="en-US" altLang="zh-CN" sz="220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kumimoji="0" lang="en-US" altLang="zh-CN" sz="2200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</a:t>
            </a:r>
            <a:r>
              <a:rPr kumimoji="0" lang="en-US" altLang="zh-CN" sz="2200">
                <a:solidFill>
                  <a:srgbClr val="CE3B37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kumimoji="0" lang="en-US" altLang="zh-CN" sz="220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kumimoji="0" lang="en-US" altLang="zh-CN" sz="2200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kumimoji="0" lang="zh-CN" altLang="en-US" sz="220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左大括号 3"/>
          <p:cNvSpPr/>
          <p:nvPr/>
        </p:nvSpPr>
        <p:spPr bwMode="auto">
          <a:xfrm rot="5400000">
            <a:off x="3080784" y="3039269"/>
            <a:ext cx="285752" cy="1000132"/>
          </a:xfrm>
          <a:prstGeom prst="leftBrace">
            <a:avLst/>
          </a:prstGeom>
          <a:noFill/>
          <a:ln w="25400" cap="flat" cmpd="sng" algn="ctr">
            <a:solidFill>
              <a:srgbClr val="F19903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27102" y="2244830"/>
            <a:ext cx="2117111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data[0...i]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不为</a:t>
            </a:r>
            <a:r>
              <a:rPr 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的区间</a:t>
            </a:r>
          </a:p>
        </p:txBody>
      </p:sp>
      <p:sp>
        <p:nvSpPr>
          <p:cNvPr id="6" name="左大括号 5"/>
          <p:cNvSpPr/>
          <p:nvPr/>
        </p:nvSpPr>
        <p:spPr bwMode="auto">
          <a:xfrm rot="5400000">
            <a:off x="4481846" y="3138405"/>
            <a:ext cx="285752" cy="801860"/>
          </a:xfrm>
          <a:prstGeom prst="leftBrace">
            <a:avLst/>
          </a:prstGeom>
          <a:noFill/>
          <a:ln w="25400" cap="flat" cmpd="sng" algn="ctr">
            <a:solidFill>
              <a:srgbClr val="F19903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99632" y="2970798"/>
            <a:ext cx="169368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为</a:t>
            </a:r>
            <a:r>
              <a:rPr 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的区间</a:t>
            </a:r>
          </a:p>
        </p:txBody>
      </p:sp>
      <p:grpSp>
        <p:nvGrpSpPr>
          <p:cNvPr id="8" name="组合 11"/>
          <p:cNvGrpSpPr/>
          <p:nvPr/>
        </p:nvGrpSpPr>
        <p:grpSpPr>
          <a:xfrm>
            <a:off x="5143936" y="4220140"/>
            <a:ext cx="5776600" cy="2593236"/>
            <a:chOff x="3929058" y="3429794"/>
            <a:chExt cx="5776600" cy="2593236"/>
          </a:xfrm>
        </p:grpSpPr>
        <p:cxnSp>
          <p:nvCxnSpPr>
            <p:cNvPr id="9" name="直接箭头连接符 8"/>
            <p:cNvCxnSpPr/>
            <p:nvPr/>
          </p:nvCxnSpPr>
          <p:spPr bwMode="auto">
            <a:xfrm rot="5400000" flipH="1" flipV="1">
              <a:off x="3964777" y="3679033"/>
              <a:ext cx="500066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19903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071934" y="3858422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j</a:t>
              </a:r>
              <a:endParaRPr lang="zh-CN" altLang="en-US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29058" y="4429132"/>
              <a:ext cx="5776600" cy="1593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Clr>
                  <a:srgbClr val="F19903"/>
                </a:buClr>
                <a:buFont typeface="Wingdings" panose="05000000000000000000" pitchFamily="2" charset="2"/>
                <a:buChar char="n"/>
              </a:pPr>
              <a:r>
                <a:rPr lang="en-US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data[j]=x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：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j++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 </a:t>
              </a:r>
              <a:endPara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50000"/>
                </a:lnSpc>
                <a:buClr>
                  <a:srgbClr val="F19903"/>
                </a:buClr>
                <a:buFont typeface="Wingdings" panose="05000000000000000000" pitchFamily="2" charset="2"/>
                <a:buChar char="n"/>
              </a:pPr>
              <a:r>
                <a:rPr lang="en-US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data[j]</a:t>
              </a:r>
              <a:r>
                <a:rPr lang="zh-CN" altLang="en-US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≠</a:t>
              </a:r>
              <a:r>
                <a:rPr lang="en-US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x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，</a:t>
              </a:r>
              <a:r>
                <a:rPr 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i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增加</a:t>
              </a:r>
              <a:r>
                <a:rPr 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1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扩大“不为</a:t>
              </a:r>
              <a:r>
                <a:rPr 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x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的区间”，将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data</a:t>
              </a:r>
              <a:r>
                <a:rPr 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[i]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与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data</a:t>
              </a:r>
              <a:r>
                <a:rPr 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[j]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交换</a:t>
              </a:r>
            </a:p>
          </p:txBody>
        </p:sp>
      </p:grpSp>
      <p:sp>
        <p:nvSpPr>
          <p:cNvPr id="20" name="Text Box 38">
            <a:extLst>
              <a:ext uri="{FF2B5EF4-FFF2-40B4-BE49-F238E27FC236}">
                <a16:creationId xmlns:a16="http://schemas.microsoft.com/office/drawing/2014/main" id="{A4C42863-9F4F-4852-B0E9-509BCED80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022" y="1628934"/>
            <a:ext cx="3143272" cy="517615"/>
          </a:xfrm>
          <a:prstGeom prst="rect">
            <a:avLst/>
          </a:prstGeom>
          <a:solidFill>
            <a:srgbClr val="F19903"/>
          </a:solidFill>
          <a:ln>
            <a:solidFill>
              <a:srgbClr val="FA772E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解法三（区间划分法）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BE39A28C-B0E7-4078-9A90-3406584725C5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17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F5CF8F-10DC-4A4D-80BB-21D4263F2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12" name="图片 11" descr="图片包含 图标&#10;&#10;描述已自动生成">
            <a:extLst>
              <a:ext uri="{FF2B5EF4-FFF2-40B4-BE49-F238E27FC236}">
                <a16:creationId xmlns:a16="http://schemas.microsoft.com/office/drawing/2014/main" id="{B1C0528C-E261-425B-8475-8113CD96B0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1379" y="1544417"/>
            <a:ext cx="3231327" cy="31757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440023" y="2284496"/>
            <a:ext cx="503237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154403" y="2284496"/>
            <a:ext cx="503237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910894" y="2284496"/>
            <a:ext cx="503238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677448" y="2284496"/>
            <a:ext cx="503238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423892" y="2284496"/>
            <a:ext cx="503238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156236" y="2284496"/>
            <a:ext cx="503238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1952597" y="1457806"/>
            <a:ext cx="6072229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删除所有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的元素，初始时：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i=-1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j=0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5"/>
          <p:cNvGrpSpPr/>
          <p:nvPr/>
        </p:nvGrpSpPr>
        <p:grpSpPr>
          <a:xfrm>
            <a:off x="3550550" y="3166803"/>
            <a:ext cx="285752" cy="649816"/>
            <a:chOff x="1025152" y="2951172"/>
            <a:chExt cx="285752" cy="649816"/>
          </a:xfrm>
        </p:grpSpPr>
        <p:cxnSp>
          <p:nvCxnSpPr>
            <p:cNvPr id="31" name="直接箭头连接符 30"/>
            <p:cNvCxnSpPr/>
            <p:nvPr/>
          </p:nvCxnSpPr>
          <p:spPr bwMode="auto">
            <a:xfrm rot="5400000" flipH="1" flipV="1">
              <a:off x="1042028" y="3076378"/>
              <a:ext cx="252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025152" y="3172360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endParaRPr lang="zh-CN" altLang="en-US" i="1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35" name="矩形 34"/>
          <p:cNvSpPr/>
          <p:nvPr/>
        </p:nvSpPr>
        <p:spPr bwMode="auto">
          <a:xfrm>
            <a:off x="3479112" y="2713123"/>
            <a:ext cx="4143404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>
                <a:solidFill>
                  <a:srgbClr val="CE3B37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kumimoji="0"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kumimoji="0" lang="en-US" altLang="zh-CN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kumimoji="0" lang="en-US" altLang="zh-CN">
                <a:solidFill>
                  <a:srgbClr val="CE3B37"/>
                </a:solidFill>
                <a:ea typeface="Arial Unicode MS" pitchFamily="34" charset="-122"/>
              </a:rPr>
              <a:t>1  </a:t>
            </a:r>
            <a:r>
              <a:rPr kumimoji="0"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kumimoji="0" lang="en-US" altLang="zh-CN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kumimoji="0" lang="en-US" altLang="zh-CN">
                <a:solidFill>
                  <a:srgbClr val="CE3B37"/>
                </a:solidFill>
                <a:ea typeface="Arial Unicode MS" pitchFamily="34" charset="-122"/>
              </a:rPr>
              <a:t>3</a:t>
            </a:r>
            <a:r>
              <a:rPr kumimoji="0"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kumimoji="0" lang="en-US" altLang="zh-CN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kumimoji="0" lang="zh-CN" altLang="en-US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" name="组合 39"/>
          <p:cNvGrpSpPr/>
          <p:nvPr/>
        </p:nvGrpSpPr>
        <p:grpSpPr>
          <a:xfrm>
            <a:off x="3235775" y="1772816"/>
            <a:ext cx="285752" cy="715174"/>
            <a:chOff x="500034" y="714356"/>
            <a:chExt cx="285752" cy="715174"/>
          </a:xfrm>
        </p:grpSpPr>
        <p:cxnSp>
          <p:nvCxnSpPr>
            <p:cNvPr id="38" name="直接箭头连接符 37"/>
            <p:cNvCxnSpPr/>
            <p:nvPr/>
          </p:nvCxnSpPr>
          <p:spPr>
            <a:xfrm rot="5400000">
              <a:off x="464315" y="1250141"/>
              <a:ext cx="357190" cy="1588"/>
            </a:xfrm>
            <a:prstGeom prst="straightConnector1">
              <a:avLst/>
            </a:prstGeom>
            <a:ln w="28575">
              <a:solidFill>
                <a:srgbClr val="F199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0034" y="714356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endParaRPr lang="zh-CN" altLang="en-US" i="1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4" name="组合 35"/>
          <p:cNvGrpSpPr/>
          <p:nvPr/>
        </p:nvGrpSpPr>
        <p:grpSpPr>
          <a:xfrm>
            <a:off x="2781146" y="4001252"/>
            <a:ext cx="8291968" cy="2843643"/>
            <a:chOff x="265489" y="3157125"/>
            <a:chExt cx="8291968" cy="2843643"/>
          </a:xfrm>
        </p:grpSpPr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265489" y="3157125"/>
              <a:ext cx="8291968" cy="3877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j=0,data[0]</a:t>
              </a:r>
              <a:r>
                <a:rPr lang="zh-CN" altLang="en-US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≠</a:t>
              </a:r>
              <a:r>
                <a:rPr lang="en-US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i++ 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 i=0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，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swap(1,1)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，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j++  j=1</a:t>
              </a:r>
              <a:endParaRPr lang="en-US" altLang="zh-CN" baseline="-25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下箭头 40"/>
            <p:cNvSpPr/>
            <p:nvPr/>
          </p:nvSpPr>
          <p:spPr>
            <a:xfrm>
              <a:off x="2357422" y="3714752"/>
              <a:ext cx="285752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 Box 3"/>
            <p:cNvSpPr txBox="1">
              <a:spLocks noChangeArrowheads="1"/>
            </p:cNvSpPr>
            <p:nvPr/>
          </p:nvSpPr>
          <p:spPr bwMode="auto">
            <a:xfrm>
              <a:off x="716552" y="4485230"/>
              <a:ext cx="503237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3" name="Text Box 4"/>
            <p:cNvSpPr txBox="1">
              <a:spLocks noChangeArrowheads="1"/>
            </p:cNvSpPr>
            <p:nvPr/>
          </p:nvSpPr>
          <p:spPr bwMode="auto">
            <a:xfrm>
              <a:off x="1451028" y="4485230"/>
              <a:ext cx="503237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2197472" y="4485230"/>
              <a:ext cx="503238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2974074" y="4485230"/>
              <a:ext cx="503238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3710470" y="4485230"/>
              <a:ext cx="503238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4493054" y="4485230"/>
              <a:ext cx="503238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grpSp>
          <p:nvGrpSpPr>
            <p:cNvPr id="5" name="组合 47"/>
            <p:cNvGrpSpPr/>
            <p:nvPr/>
          </p:nvGrpSpPr>
          <p:grpSpPr>
            <a:xfrm>
              <a:off x="1585892" y="5380064"/>
              <a:ext cx="285752" cy="620704"/>
              <a:chOff x="968002" y="2951172"/>
              <a:chExt cx="285752" cy="620704"/>
            </a:xfrm>
          </p:grpSpPr>
          <p:cxnSp>
            <p:nvCxnSpPr>
              <p:cNvPr id="49" name="直接箭头连接符 48"/>
              <p:cNvCxnSpPr/>
              <p:nvPr/>
            </p:nvCxnSpPr>
            <p:spPr bwMode="auto">
              <a:xfrm rot="5400000" flipH="1" flipV="1">
                <a:off x="984878" y="3076378"/>
                <a:ext cx="252000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E3B37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50" name="TextBox 49"/>
              <p:cNvSpPr txBox="1"/>
              <p:nvPr/>
            </p:nvSpPr>
            <p:spPr>
              <a:xfrm>
                <a:off x="968002" y="3143248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j</a:t>
                </a:r>
                <a:endParaRPr lang="zh-CN" altLang="en-US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 bwMode="auto">
            <a:xfrm>
              <a:off x="785786" y="4913858"/>
              <a:ext cx="4143404" cy="4286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en-US" altLang="zh-CN">
                  <a:solidFill>
                    <a:srgbClr val="CE3B37"/>
                  </a:solidFill>
                  <a:ea typeface="Arial Unicode MS" pitchFamily="34" charset="-122"/>
                </a:rPr>
                <a:t>1 </a:t>
              </a:r>
              <a:r>
                <a:rPr kumimoji="0" lang="en-US" altLang="zh-CN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</a:t>
              </a:r>
              <a:r>
                <a:rPr kumimoji="0" lang="en-US" altLang="zh-CN">
                  <a:solidFill>
                    <a:schemeClr val="bg1">
                      <a:lumMod val="50000"/>
                    </a:schemeClr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</a:t>
              </a:r>
              <a:r>
                <a:rPr kumimoji="0" lang="en-US" altLang="zh-CN">
                  <a:solidFill>
                    <a:srgbClr val="CE3B37"/>
                  </a:solidFill>
                  <a:ea typeface="Arial Unicode MS" pitchFamily="34" charset="-122"/>
                </a:rPr>
                <a:t> 1</a:t>
              </a:r>
              <a:r>
                <a:rPr kumimoji="0" lang="en-US" altLang="zh-CN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</a:t>
              </a:r>
              <a:r>
                <a:rPr kumimoji="0" lang="en-US" altLang="zh-CN">
                  <a:solidFill>
                    <a:schemeClr val="bg1">
                      <a:lumMod val="50000"/>
                    </a:schemeClr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</a:t>
              </a:r>
              <a:r>
                <a:rPr kumimoji="0" lang="en-US" altLang="zh-CN">
                  <a:solidFill>
                    <a:srgbClr val="CE3B37"/>
                  </a:solidFill>
                  <a:ea typeface="Arial Unicode MS" pitchFamily="34" charset="-122"/>
                </a:rPr>
                <a:t>3 </a:t>
              </a:r>
              <a:r>
                <a:rPr kumimoji="0" lang="en-US" altLang="zh-CN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</a:t>
              </a:r>
              <a:r>
                <a:rPr kumimoji="0" lang="en-US" altLang="zh-CN">
                  <a:solidFill>
                    <a:schemeClr val="bg1">
                      <a:lumMod val="50000"/>
                    </a:schemeClr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</a:t>
              </a:r>
              <a:endParaRPr kumimoji="0" lang="zh-CN" altLang="en-US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pSp>
          <p:nvGrpSpPr>
            <p:cNvPr id="8" name="组合 51"/>
            <p:cNvGrpSpPr/>
            <p:nvPr/>
          </p:nvGrpSpPr>
          <p:grpSpPr>
            <a:xfrm>
              <a:off x="809324" y="3820050"/>
              <a:ext cx="285752" cy="715174"/>
              <a:chOff x="359362" y="714356"/>
              <a:chExt cx="285752" cy="715174"/>
            </a:xfrm>
          </p:grpSpPr>
          <p:cxnSp>
            <p:nvCxnSpPr>
              <p:cNvPr id="53" name="直接箭头连接符 52"/>
              <p:cNvCxnSpPr/>
              <p:nvPr/>
            </p:nvCxnSpPr>
            <p:spPr>
              <a:xfrm rot="5400000">
                <a:off x="323643" y="1250141"/>
                <a:ext cx="357190" cy="1588"/>
              </a:xfrm>
              <a:prstGeom prst="straightConnector1">
                <a:avLst/>
              </a:prstGeom>
              <a:ln w="28575">
                <a:solidFill>
                  <a:srgbClr val="F1990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359362" y="714356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i</a:t>
                </a:r>
                <a:endParaRPr lang="zh-CN" altLang="en-US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36" name="TextBox 3">
            <a:extLst>
              <a:ext uri="{FF2B5EF4-FFF2-40B4-BE49-F238E27FC236}">
                <a16:creationId xmlns:a16="http://schemas.microsoft.com/office/drawing/2014/main" id="{48AD23BA-EC1D-4EBF-A0B8-A37D486BA221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40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CD01C36-125B-4091-8263-C3CD9E40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70" name="图片 69" descr="乐高玩具&#10;&#10;低可信度描述已自动生成">
            <a:extLst>
              <a:ext uri="{FF2B5EF4-FFF2-40B4-BE49-F238E27FC236}">
                <a16:creationId xmlns:a16="http://schemas.microsoft.com/office/drawing/2014/main" id="{E40D9DC6-6B03-4456-AFA1-6F51ED8A9B2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3910">
            <a:off x="10029196" y="2307692"/>
            <a:ext cx="5695346" cy="3837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3852642" y="2173546"/>
            <a:ext cx="503237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4597166" y="2173546"/>
            <a:ext cx="503237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5323513" y="2173546"/>
            <a:ext cx="503238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6059923" y="2173546"/>
            <a:ext cx="503238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6816415" y="2173546"/>
            <a:ext cx="503238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7568855" y="2173546"/>
            <a:ext cx="503238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grpSp>
        <p:nvGrpSpPr>
          <p:cNvPr id="2" name="组合 47"/>
          <p:cNvGrpSpPr/>
          <p:nvPr/>
        </p:nvGrpSpPr>
        <p:grpSpPr>
          <a:xfrm>
            <a:off x="4691837" y="3068380"/>
            <a:ext cx="285752" cy="620704"/>
            <a:chOff x="1025152" y="2951172"/>
            <a:chExt cx="285752" cy="620704"/>
          </a:xfrm>
        </p:grpSpPr>
        <p:cxnSp>
          <p:nvCxnSpPr>
            <p:cNvPr id="49" name="直接箭头连接符 48"/>
            <p:cNvCxnSpPr/>
            <p:nvPr/>
          </p:nvCxnSpPr>
          <p:spPr bwMode="auto">
            <a:xfrm rot="5400000" flipH="1" flipV="1">
              <a:off x="1042028" y="3076378"/>
              <a:ext cx="252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1025152" y="3143248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endParaRPr lang="zh-CN" altLang="en-US" i="1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51" name="矩形 50"/>
          <p:cNvSpPr/>
          <p:nvPr/>
        </p:nvSpPr>
        <p:spPr bwMode="auto">
          <a:xfrm>
            <a:off x="3891731" y="2602174"/>
            <a:ext cx="4143404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>
                <a:solidFill>
                  <a:srgbClr val="CE3B37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 </a:t>
            </a:r>
            <a:r>
              <a:rPr kumimoji="0"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kumimoji="0" lang="en-US" altLang="zh-CN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kumimoji="0" lang="en-US" altLang="zh-CN">
                <a:solidFill>
                  <a:srgbClr val="CE3B37"/>
                </a:solidFill>
                <a:ea typeface="Arial Unicode MS" pitchFamily="34" charset="-122"/>
              </a:rPr>
              <a:t>1 </a:t>
            </a:r>
            <a:r>
              <a:rPr kumimoji="0"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kumimoji="0" lang="en-US" altLang="zh-CN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kumimoji="0" lang="en-US" altLang="zh-CN">
                <a:solidFill>
                  <a:srgbClr val="CE3B37"/>
                </a:solidFill>
                <a:ea typeface="Arial Unicode MS" pitchFamily="34" charset="-122"/>
              </a:rPr>
              <a:t>3 </a:t>
            </a:r>
            <a:r>
              <a:rPr kumimoji="0"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kumimoji="0" lang="en-US" altLang="zh-CN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kumimoji="0" lang="zh-CN" altLang="en-US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" name="组合 51"/>
          <p:cNvGrpSpPr/>
          <p:nvPr/>
        </p:nvGrpSpPr>
        <p:grpSpPr>
          <a:xfrm>
            <a:off x="3945413" y="1508366"/>
            <a:ext cx="285752" cy="715174"/>
            <a:chOff x="500034" y="714356"/>
            <a:chExt cx="285752" cy="715174"/>
          </a:xfrm>
        </p:grpSpPr>
        <p:cxnSp>
          <p:nvCxnSpPr>
            <p:cNvPr id="53" name="直接箭头连接符 52"/>
            <p:cNvCxnSpPr/>
            <p:nvPr/>
          </p:nvCxnSpPr>
          <p:spPr>
            <a:xfrm rot="5400000">
              <a:off x="464315" y="1250141"/>
              <a:ext cx="357190" cy="1588"/>
            </a:xfrm>
            <a:prstGeom prst="straightConnector1">
              <a:avLst/>
            </a:prstGeom>
            <a:ln w="28575">
              <a:solidFill>
                <a:srgbClr val="F199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00034" y="714356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endParaRPr lang="zh-CN" altLang="en-US" i="1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4" name="组合 67"/>
          <p:cNvGrpSpPr/>
          <p:nvPr/>
        </p:nvGrpSpPr>
        <p:grpSpPr>
          <a:xfrm>
            <a:off x="3791745" y="3789040"/>
            <a:ext cx="4300445" cy="2795142"/>
            <a:chOff x="1185865" y="2600262"/>
            <a:chExt cx="4300445" cy="2795142"/>
          </a:xfrm>
        </p:grpSpPr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1185865" y="2600262"/>
              <a:ext cx="4243391" cy="3877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kumimoji="0" lang="en-US" altLang="zh-CN">
                  <a:solidFill>
                    <a:srgbClr val="CE3B37"/>
                  </a:solidFill>
                  <a:ea typeface="Arial Unicode MS" pitchFamily="34" charset="-122"/>
                </a:rPr>
                <a:t>j=1,data[1]=</a:t>
              </a:r>
              <a:r>
                <a:rPr kumimoji="0" lang="en-US">
                  <a:solidFill>
                    <a:srgbClr val="CE3B37"/>
                  </a:solidFill>
                  <a:ea typeface="Arial Unicode MS" pitchFamily="34" charset="-122"/>
                </a:rPr>
                <a:t>x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j++  j=2</a:t>
              </a:r>
              <a:endParaRPr lang="en-US" altLang="zh-CN" baseline="-25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下箭头 40"/>
            <p:cNvSpPr/>
            <p:nvPr/>
          </p:nvSpPr>
          <p:spPr>
            <a:xfrm>
              <a:off x="2786050" y="3214686"/>
              <a:ext cx="285752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5" name="Text Box 3"/>
            <p:cNvSpPr txBox="1">
              <a:spLocks noChangeArrowheads="1"/>
            </p:cNvSpPr>
            <p:nvPr/>
          </p:nvSpPr>
          <p:spPr bwMode="auto">
            <a:xfrm>
              <a:off x="1236714" y="3879866"/>
              <a:ext cx="503237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1971190" y="3879866"/>
              <a:ext cx="503237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2705494" y="3879866"/>
              <a:ext cx="503238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3454044" y="3879866"/>
              <a:ext cx="503238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auto">
            <a:xfrm>
              <a:off x="4230632" y="3879866"/>
              <a:ext cx="503238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0" name="Text Box 14"/>
            <p:cNvSpPr txBox="1">
              <a:spLocks noChangeArrowheads="1"/>
            </p:cNvSpPr>
            <p:nvPr/>
          </p:nvSpPr>
          <p:spPr bwMode="auto">
            <a:xfrm>
              <a:off x="4983072" y="3879866"/>
              <a:ext cx="503238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grpSp>
          <p:nvGrpSpPr>
            <p:cNvPr id="5" name="组合 60"/>
            <p:cNvGrpSpPr/>
            <p:nvPr/>
          </p:nvGrpSpPr>
          <p:grpSpPr>
            <a:xfrm>
              <a:off x="2819388" y="4774700"/>
              <a:ext cx="285752" cy="620704"/>
              <a:chOff x="987052" y="2951172"/>
              <a:chExt cx="285752" cy="620704"/>
            </a:xfrm>
          </p:grpSpPr>
          <p:cxnSp>
            <p:nvCxnSpPr>
              <p:cNvPr id="62" name="直接箭头连接符 61"/>
              <p:cNvCxnSpPr/>
              <p:nvPr/>
            </p:nvCxnSpPr>
            <p:spPr bwMode="auto">
              <a:xfrm rot="5400000" flipH="1" flipV="1">
                <a:off x="1003928" y="3076378"/>
                <a:ext cx="252000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E3B37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3" name="TextBox 62"/>
              <p:cNvSpPr txBox="1"/>
              <p:nvPr/>
            </p:nvSpPr>
            <p:spPr>
              <a:xfrm>
                <a:off x="987052" y="3143248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j</a:t>
                </a:r>
                <a:endParaRPr lang="zh-CN" altLang="en-US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  <p:sp>
          <p:nvSpPr>
            <p:cNvPr id="64" name="矩形 63"/>
            <p:cNvSpPr/>
            <p:nvPr/>
          </p:nvSpPr>
          <p:spPr bwMode="auto">
            <a:xfrm>
              <a:off x="1285852" y="4308494"/>
              <a:ext cx="4143404" cy="4286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en-US" altLang="zh-CN">
                  <a:solidFill>
                    <a:srgbClr val="CE3B37"/>
                  </a:solidFill>
                  <a:ea typeface="Arial Unicode MS" pitchFamily="34" charset="-122"/>
                </a:rPr>
                <a:t>1</a:t>
              </a:r>
              <a:r>
                <a:rPr kumimoji="0" lang="en-US" altLang="zh-CN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</a:t>
              </a:r>
              <a:r>
                <a:rPr kumimoji="0" lang="en-US" altLang="zh-CN">
                  <a:solidFill>
                    <a:schemeClr val="bg1">
                      <a:lumMod val="50000"/>
                    </a:schemeClr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</a:t>
              </a:r>
              <a:r>
                <a:rPr kumimoji="0" lang="en-US" altLang="zh-CN">
                  <a:solidFill>
                    <a:srgbClr val="CE3B37"/>
                  </a:solidFill>
                  <a:ea typeface="Arial Unicode MS" pitchFamily="34" charset="-122"/>
                </a:rPr>
                <a:t>1  </a:t>
              </a:r>
              <a:r>
                <a:rPr kumimoji="0" lang="en-US" altLang="zh-CN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</a:t>
              </a:r>
              <a:r>
                <a:rPr kumimoji="0" lang="en-US" altLang="zh-CN">
                  <a:solidFill>
                    <a:schemeClr val="bg1">
                      <a:lumMod val="50000"/>
                    </a:schemeClr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</a:t>
              </a:r>
              <a:r>
                <a:rPr kumimoji="0" lang="en-US" altLang="zh-CN">
                  <a:solidFill>
                    <a:srgbClr val="CE3B37"/>
                  </a:solidFill>
                  <a:ea typeface="Arial Unicode MS" pitchFamily="34" charset="-122"/>
                </a:rPr>
                <a:t>3 </a:t>
              </a:r>
              <a:r>
                <a:rPr kumimoji="0" lang="en-US" altLang="zh-CN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</a:t>
              </a:r>
              <a:r>
                <a:rPr kumimoji="0" lang="en-US" altLang="zh-CN">
                  <a:solidFill>
                    <a:schemeClr val="bg1">
                      <a:lumMod val="50000"/>
                    </a:schemeClr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</a:t>
              </a:r>
              <a:endParaRPr kumimoji="0" lang="zh-CN" altLang="en-US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pSp>
          <p:nvGrpSpPr>
            <p:cNvPr id="6" name="组合 64"/>
            <p:cNvGrpSpPr/>
            <p:nvPr/>
          </p:nvGrpSpPr>
          <p:grpSpPr>
            <a:xfrm>
              <a:off x="1329486" y="3214686"/>
              <a:ext cx="285752" cy="715174"/>
              <a:chOff x="379458" y="714356"/>
              <a:chExt cx="285752" cy="715174"/>
            </a:xfrm>
          </p:grpSpPr>
          <p:cxnSp>
            <p:nvCxnSpPr>
              <p:cNvPr id="66" name="直接箭头连接符 65"/>
              <p:cNvCxnSpPr/>
              <p:nvPr/>
            </p:nvCxnSpPr>
            <p:spPr>
              <a:xfrm rot="5400000">
                <a:off x="343739" y="1250141"/>
                <a:ext cx="357190" cy="1588"/>
              </a:xfrm>
              <a:prstGeom prst="straightConnector1">
                <a:avLst/>
              </a:prstGeom>
              <a:ln w="28575">
                <a:solidFill>
                  <a:srgbClr val="F1990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379458" y="714356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i</a:t>
                </a:r>
                <a:endParaRPr lang="zh-CN" altLang="en-US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33" name="TextBox 3">
            <a:extLst>
              <a:ext uri="{FF2B5EF4-FFF2-40B4-BE49-F238E27FC236}">
                <a16:creationId xmlns:a16="http://schemas.microsoft.com/office/drawing/2014/main" id="{802A3CE9-A447-4146-AD13-4E1725E9E76E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36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459E853-FB61-45AB-9038-9D8263A8C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37" name="图片 36" descr="乐高玩具&#10;&#10;低可信度描述已自动生成">
            <a:extLst>
              <a:ext uri="{FF2B5EF4-FFF2-40B4-BE49-F238E27FC236}">
                <a16:creationId xmlns:a16="http://schemas.microsoft.com/office/drawing/2014/main" id="{51B48379-C789-463B-8C78-185A4E783C0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3910">
            <a:off x="8142379" y="2198628"/>
            <a:ext cx="5695346" cy="3837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3618110" y="2114708"/>
            <a:ext cx="503237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4342538" y="2114708"/>
            <a:ext cx="503237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5078933" y="2114708"/>
            <a:ext cx="503238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5845487" y="2114708"/>
            <a:ext cx="503238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6612027" y="2114708"/>
            <a:ext cx="503238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7384563" y="2114708"/>
            <a:ext cx="503238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grpSp>
        <p:nvGrpSpPr>
          <p:cNvPr id="2" name="组合 47"/>
          <p:cNvGrpSpPr/>
          <p:nvPr/>
        </p:nvGrpSpPr>
        <p:grpSpPr>
          <a:xfrm>
            <a:off x="5248931" y="3009542"/>
            <a:ext cx="285752" cy="620704"/>
            <a:chOff x="1025152" y="2951172"/>
            <a:chExt cx="285752" cy="620704"/>
          </a:xfrm>
        </p:grpSpPr>
        <p:cxnSp>
          <p:nvCxnSpPr>
            <p:cNvPr id="49" name="直接箭头连接符 48"/>
            <p:cNvCxnSpPr/>
            <p:nvPr/>
          </p:nvCxnSpPr>
          <p:spPr bwMode="auto">
            <a:xfrm rot="5400000" flipH="1" flipV="1">
              <a:off x="1042028" y="3076378"/>
              <a:ext cx="252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1025152" y="3143248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endParaRPr lang="zh-CN" altLang="en-US" i="1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51" name="矩形 50"/>
          <p:cNvSpPr/>
          <p:nvPr/>
        </p:nvSpPr>
        <p:spPr bwMode="auto">
          <a:xfrm>
            <a:off x="3677295" y="2543336"/>
            <a:ext cx="4143404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>
                <a:solidFill>
                  <a:srgbClr val="CE3B37"/>
                </a:solidFill>
                <a:ea typeface="Arial Unicode MS" pitchFamily="34" charset="-122"/>
              </a:rPr>
              <a:t>1  </a:t>
            </a:r>
            <a:r>
              <a:rPr kumimoji="0"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kumimoji="0" lang="en-US" altLang="zh-CN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kumimoji="0" lang="en-US" altLang="zh-CN">
                <a:solidFill>
                  <a:srgbClr val="CE3B37"/>
                </a:solidFill>
                <a:ea typeface="Arial Unicode MS" pitchFamily="34" charset="-122"/>
              </a:rPr>
              <a:t>1 </a:t>
            </a:r>
            <a:r>
              <a:rPr kumimoji="0"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kumimoji="0" lang="en-US" altLang="zh-CN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kumimoji="0" lang="en-US" altLang="zh-CN">
                <a:solidFill>
                  <a:srgbClr val="CE3B37"/>
                </a:solidFill>
                <a:ea typeface="Arial Unicode MS" pitchFamily="34" charset="-122"/>
              </a:rPr>
              <a:t>3 </a:t>
            </a:r>
            <a:r>
              <a:rPr kumimoji="0"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kumimoji="0" lang="en-US" altLang="zh-CN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kumimoji="0" lang="zh-CN" altLang="en-US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" name="组合 51"/>
          <p:cNvGrpSpPr/>
          <p:nvPr/>
        </p:nvGrpSpPr>
        <p:grpSpPr>
          <a:xfrm>
            <a:off x="3710881" y="1449528"/>
            <a:ext cx="285752" cy="715174"/>
            <a:chOff x="500034" y="714356"/>
            <a:chExt cx="285752" cy="715174"/>
          </a:xfrm>
        </p:grpSpPr>
        <p:cxnSp>
          <p:nvCxnSpPr>
            <p:cNvPr id="53" name="直接箭头连接符 52"/>
            <p:cNvCxnSpPr/>
            <p:nvPr/>
          </p:nvCxnSpPr>
          <p:spPr>
            <a:xfrm rot="5400000">
              <a:off x="464315" y="1250141"/>
              <a:ext cx="357190" cy="1588"/>
            </a:xfrm>
            <a:prstGeom prst="straightConnector1">
              <a:avLst/>
            </a:prstGeom>
            <a:ln w="28575">
              <a:solidFill>
                <a:srgbClr val="F199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00034" y="714356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endParaRPr lang="zh-CN" altLang="en-US" i="1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4" name="组合 34"/>
          <p:cNvGrpSpPr/>
          <p:nvPr/>
        </p:nvGrpSpPr>
        <p:grpSpPr>
          <a:xfrm>
            <a:off x="2930825" y="3701684"/>
            <a:ext cx="8277743" cy="2823660"/>
            <a:chOff x="39315" y="2571744"/>
            <a:chExt cx="8277743" cy="2823660"/>
          </a:xfrm>
        </p:grpSpPr>
        <p:sp>
          <p:nvSpPr>
            <p:cNvPr id="41" name="下箭头 40"/>
            <p:cNvSpPr/>
            <p:nvPr/>
          </p:nvSpPr>
          <p:spPr>
            <a:xfrm>
              <a:off x="2643174" y="3143248"/>
              <a:ext cx="285752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5" name="Text Box 3"/>
            <p:cNvSpPr txBox="1">
              <a:spLocks noChangeArrowheads="1"/>
            </p:cNvSpPr>
            <p:nvPr/>
          </p:nvSpPr>
          <p:spPr bwMode="auto">
            <a:xfrm>
              <a:off x="716552" y="3879866"/>
              <a:ext cx="503237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1471124" y="3879866"/>
              <a:ext cx="503237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2207520" y="3879866"/>
              <a:ext cx="503238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2953978" y="3879866"/>
              <a:ext cx="503238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auto">
            <a:xfrm>
              <a:off x="3710470" y="3879866"/>
              <a:ext cx="503238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0" name="Text Box 14"/>
            <p:cNvSpPr txBox="1">
              <a:spLocks noChangeArrowheads="1"/>
            </p:cNvSpPr>
            <p:nvPr/>
          </p:nvSpPr>
          <p:spPr bwMode="auto">
            <a:xfrm>
              <a:off x="4462910" y="3879866"/>
              <a:ext cx="503238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grpSp>
          <p:nvGrpSpPr>
            <p:cNvPr id="5" name="组合 60"/>
            <p:cNvGrpSpPr/>
            <p:nvPr/>
          </p:nvGrpSpPr>
          <p:grpSpPr>
            <a:xfrm>
              <a:off x="3071802" y="4774700"/>
              <a:ext cx="285752" cy="620704"/>
              <a:chOff x="1025152" y="2951172"/>
              <a:chExt cx="285752" cy="620704"/>
            </a:xfrm>
          </p:grpSpPr>
          <p:cxnSp>
            <p:nvCxnSpPr>
              <p:cNvPr id="62" name="直接箭头连接符 61"/>
              <p:cNvCxnSpPr/>
              <p:nvPr/>
            </p:nvCxnSpPr>
            <p:spPr bwMode="auto">
              <a:xfrm rot="5400000" flipH="1" flipV="1">
                <a:off x="1042028" y="3076378"/>
                <a:ext cx="252000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E3B37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3" name="TextBox 62"/>
              <p:cNvSpPr txBox="1"/>
              <p:nvPr/>
            </p:nvSpPr>
            <p:spPr>
              <a:xfrm>
                <a:off x="1025152" y="3143248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j</a:t>
                </a:r>
                <a:endParaRPr lang="zh-CN" altLang="en-US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  <p:sp>
          <p:nvSpPr>
            <p:cNvPr id="64" name="矩形 63"/>
            <p:cNvSpPr/>
            <p:nvPr/>
          </p:nvSpPr>
          <p:spPr bwMode="auto">
            <a:xfrm>
              <a:off x="785786" y="4308494"/>
              <a:ext cx="4143404" cy="4286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en-US" altLang="zh-CN">
                  <a:solidFill>
                    <a:srgbClr val="CE3B37"/>
                  </a:solidFill>
                  <a:ea typeface="Arial Unicode MS" pitchFamily="34" charset="-122"/>
                </a:rPr>
                <a:t>1 </a:t>
              </a:r>
              <a:r>
                <a:rPr kumimoji="0" lang="en-US" altLang="zh-CN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</a:t>
              </a:r>
              <a:r>
                <a:rPr kumimoji="0" lang="en-US" altLang="zh-CN">
                  <a:solidFill>
                    <a:srgbClr val="CE3B37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1       </a:t>
              </a:r>
              <a:r>
                <a:rPr kumimoji="0" lang="en-US" altLang="zh-CN">
                  <a:solidFill>
                    <a:schemeClr val="bg1">
                      <a:lumMod val="50000"/>
                    </a:schemeClr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</a:t>
              </a:r>
              <a:r>
                <a:rPr kumimoji="0" lang="en-US" altLang="zh-CN">
                  <a:solidFill>
                    <a:schemeClr val="bg1">
                      <a:lumMod val="50000"/>
                    </a:schemeClr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</a:t>
              </a:r>
              <a:r>
                <a:rPr kumimoji="0" lang="en-US" altLang="zh-CN">
                  <a:solidFill>
                    <a:srgbClr val="CE3B37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3       </a:t>
              </a:r>
              <a:r>
                <a:rPr kumimoji="0" lang="en-US" altLang="zh-CN">
                  <a:solidFill>
                    <a:schemeClr val="bg1">
                      <a:lumMod val="50000"/>
                    </a:schemeClr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</a:t>
              </a:r>
              <a:endParaRPr kumimoji="0" lang="zh-CN" altLang="en-US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pSp>
          <p:nvGrpSpPr>
            <p:cNvPr id="6" name="组合 64"/>
            <p:cNvGrpSpPr/>
            <p:nvPr/>
          </p:nvGrpSpPr>
          <p:grpSpPr>
            <a:xfrm>
              <a:off x="1555088" y="3214686"/>
              <a:ext cx="285752" cy="715174"/>
              <a:chOff x="399554" y="714356"/>
              <a:chExt cx="285752" cy="715174"/>
            </a:xfrm>
          </p:grpSpPr>
          <p:cxnSp>
            <p:nvCxnSpPr>
              <p:cNvPr id="66" name="直接箭头连接符 65"/>
              <p:cNvCxnSpPr/>
              <p:nvPr/>
            </p:nvCxnSpPr>
            <p:spPr>
              <a:xfrm rot="5400000">
                <a:off x="363835" y="1250141"/>
                <a:ext cx="357190" cy="1588"/>
              </a:xfrm>
              <a:prstGeom prst="straightConnector1">
                <a:avLst/>
              </a:prstGeom>
              <a:ln w="28575">
                <a:solidFill>
                  <a:srgbClr val="F1990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399554" y="714356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i</a:t>
                </a:r>
                <a:endParaRPr lang="zh-CN" altLang="en-US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39315" y="2571744"/>
              <a:ext cx="8277743" cy="3877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j=2,data[2]</a:t>
              </a:r>
              <a:r>
                <a:rPr lang="zh-CN" altLang="en-US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≠</a:t>
              </a:r>
              <a:r>
                <a:rPr lang="en-US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i++ 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 i=1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，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swap(2,1)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，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j++  j=3</a:t>
              </a:r>
              <a:endParaRPr lang="en-US" altLang="zh-CN" baseline="-25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16C5082E-06F8-440E-86B2-41231383B551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36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4FF6F6-847B-407A-92D5-6358927CA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37" name="图片 36" descr="乐高玩具&#10;&#10;低可信度描述已自动生成">
            <a:extLst>
              <a:ext uri="{FF2B5EF4-FFF2-40B4-BE49-F238E27FC236}">
                <a16:creationId xmlns:a16="http://schemas.microsoft.com/office/drawing/2014/main" id="{9E683473-6AC0-4EE1-A39D-62AB1AEC4A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3910">
            <a:off x="10029196" y="2307692"/>
            <a:ext cx="5695346" cy="3837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3576785" y="2058618"/>
            <a:ext cx="503237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4321309" y="2058618"/>
            <a:ext cx="503237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5077800" y="2058618"/>
            <a:ext cx="503238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5814210" y="2058618"/>
            <a:ext cx="503238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9" name="Text Box 13"/>
          <p:cNvSpPr txBox="1">
            <a:spLocks noChangeArrowheads="1"/>
          </p:cNvSpPr>
          <p:nvPr/>
        </p:nvSpPr>
        <p:spPr bwMode="auto">
          <a:xfrm>
            <a:off x="6570702" y="2058618"/>
            <a:ext cx="503238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7343238" y="2058618"/>
            <a:ext cx="503238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grpSp>
        <p:nvGrpSpPr>
          <p:cNvPr id="2" name="组合 60"/>
          <p:cNvGrpSpPr/>
          <p:nvPr/>
        </p:nvGrpSpPr>
        <p:grpSpPr>
          <a:xfrm>
            <a:off x="5932034" y="2953452"/>
            <a:ext cx="285752" cy="620704"/>
            <a:chOff x="1025152" y="2951172"/>
            <a:chExt cx="285752" cy="620704"/>
          </a:xfrm>
        </p:grpSpPr>
        <p:cxnSp>
          <p:nvCxnSpPr>
            <p:cNvPr id="62" name="直接箭头连接符 61"/>
            <p:cNvCxnSpPr/>
            <p:nvPr/>
          </p:nvCxnSpPr>
          <p:spPr bwMode="auto">
            <a:xfrm rot="5400000" flipH="1" flipV="1">
              <a:off x="1042028" y="3076378"/>
              <a:ext cx="252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1025152" y="3143248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endParaRPr lang="zh-CN" altLang="en-US" i="1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64" name="矩形 63"/>
          <p:cNvSpPr/>
          <p:nvPr/>
        </p:nvSpPr>
        <p:spPr bwMode="auto">
          <a:xfrm>
            <a:off x="3646018" y="2487246"/>
            <a:ext cx="4143404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>
                <a:solidFill>
                  <a:srgbClr val="CE3B37"/>
                </a:solidFill>
                <a:ea typeface="Arial Unicode MS" pitchFamily="34" charset="-122"/>
              </a:rPr>
              <a:t>1       1       </a:t>
            </a:r>
            <a:r>
              <a:rPr kumimoji="0" lang="en-US" altLang="zh-CN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2       2</a:t>
            </a:r>
            <a:r>
              <a:rPr kumimoji="0"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kumimoji="0" lang="en-US" altLang="zh-CN">
                <a:solidFill>
                  <a:srgbClr val="CE3B37"/>
                </a:solidFill>
                <a:ea typeface="Arial Unicode MS" pitchFamily="34" charset="-122"/>
              </a:rPr>
              <a:t>3</a:t>
            </a:r>
            <a:r>
              <a:rPr kumimoji="0"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kumimoji="0" lang="en-US" altLang="zh-CN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kumimoji="0" lang="zh-CN" altLang="en-US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" name="组合 64"/>
          <p:cNvGrpSpPr/>
          <p:nvPr/>
        </p:nvGrpSpPr>
        <p:grpSpPr>
          <a:xfrm>
            <a:off x="4405272" y="1393438"/>
            <a:ext cx="285752" cy="715174"/>
            <a:chOff x="500034" y="714356"/>
            <a:chExt cx="285752" cy="715174"/>
          </a:xfrm>
        </p:grpSpPr>
        <p:cxnSp>
          <p:nvCxnSpPr>
            <p:cNvPr id="66" name="直接箭头连接符 65"/>
            <p:cNvCxnSpPr/>
            <p:nvPr/>
          </p:nvCxnSpPr>
          <p:spPr>
            <a:xfrm rot="5400000">
              <a:off x="464315" y="1250141"/>
              <a:ext cx="357190" cy="1588"/>
            </a:xfrm>
            <a:prstGeom prst="straightConnector1">
              <a:avLst/>
            </a:prstGeom>
            <a:ln w="28575">
              <a:solidFill>
                <a:srgbClr val="F199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00034" y="714356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endParaRPr lang="zh-CN" altLang="en-US" i="1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4" name="组合 70"/>
          <p:cNvGrpSpPr/>
          <p:nvPr/>
        </p:nvGrpSpPr>
        <p:grpSpPr>
          <a:xfrm>
            <a:off x="3431704" y="3717032"/>
            <a:ext cx="4414772" cy="2895098"/>
            <a:chOff x="1114427" y="2500306"/>
            <a:chExt cx="4414772" cy="2895098"/>
          </a:xfrm>
        </p:grpSpPr>
        <p:sp>
          <p:nvSpPr>
            <p:cNvPr id="41" name="下箭头 40"/>
            <p:cNvSpPr/>
            <p:nvPr/>
          </p:nvSpPr>
          <p:spPr>
            <a:xfrm>
              <a:off x="3357554" y="3143248"/>
              <a:ext cx="285752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1114427" y="2500306"/>
              <a:ext cx="4314829" cy="3877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j=3,data[3]=</a:t>
              </a:r>
              <a:r>
                <a:rPr lang="en-US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j++  j=4</a:t>
              </a:r>
              <a:endParaRPr lang="en-US" altLang="zh-CN" baseline="-25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1254606" y="3879866"/>
              <a:ext cx="503237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2004031" y="3879866"/>
              <a:ext cx="503237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2740427" y="3879866"/>
              <a:ext cx="503238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3496933" y="3879866"/>
              <a:ext cx="503238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4263473" y="3879866"/>
              <a:ext cx="503238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5025961" y="3879866"/>
              <a:ext cx="503238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grpSp>
          <p:nvGrpSpPr>
            <p:cNvPr id="5" name="组合 60"/>
            <p:cNvGrpSpPr/>
            <p:nvPr/>
          </p:nvGrpSpPr>
          <p:grpSpPr>
            <a:xfrm>
              <a:off x="4379377" y="4774700"/>
              <a:ext cx="285752" cy="620704"/>
              <a:chOff x="1075392" y="2951172"/>
              <a:chExt cx="285752" cy="620704"/>
            </a:xfrm>
          </p:grpSpPr>
          <p:cxnSp>
            <p:nvCxnSpPr>
              <p:cNvPr id="52" name="直接箭头连接符 51"/>
              <p:cNvCxnSpPr/>
              <p:nvPr/>
            </p:nvCxnSpPr>
            <p:spPr bwMode="auto">
              <a:xfrm rot="5400000" flipH="1" flipV="1">
                <a:off x="1092268" y="3076378"/>
                <a:ext cx="252000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E3B37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1" name="TextBox 60"/>
              <p:cNvSpPr txBox="1"/>
              <p:nvPr/>
            </p:nvSpPr>
            <p:spPr>
              <a:xfrm>
                <a:off x="1075392" y="3143248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j</a:t>
                </a:r>
                <a:endParaRPr lang="zh-CN" altLang="en-US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  <p:sp>
          <p:nvSpPr>
            <p:cNvPr id="65" name="矩形 64"/>
            <p:cNvSpPr/>
            <p:nvPr/>
          </p:nvSpPr>
          <p:spPr bwMode="auto">
            <a:xfrm>
              <a:off x="1328741" y="4308494"/>
              <a:ext cx="4143404" cy="4286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en-US" altLang="zh-CN">
                  <a:solidFill>
                    <a:srgbClr val="CE3B37"/>
                  </a:solidFill>
                  <a:ea typeface="Arial Unicode MS" pitchFamily="34" charset="-122"/>
                </a:rPr>
                <a:t>1       1       </a:t>
              </a:r>
              <a:r>
                <a:rPr kumimoji="0" lang="en-US" altLang="zh-CN">
                  <a:solidFill>
                    <a:schemeClr val="bg1">
                      <a:lumMod val="50000"/>
                    </a:schemeClr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2       2</a:t>
              </a:r>
              <a:r>
                <a:rPr kumimoji="0" lang="en-US" altLang="zh-CN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</a:t>
              </a:r>
              <a:r>
                <a:rPr kumimoji="0" lang="en-US" altLang="zh-CN">
                  <a:solidFill>
                    <a:srgbClr val="CE3B37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</a:t>
              </a:r>
              <a:r>
                <a:rPr kumimoji="0" lang="en-US" altLang="zh-CN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</a:t>
              </a:r>
              <a:r>
                <a:rPr kumimoji="0" lang="en-US" altLang="zh-CN">
                  <a:solidFill>
                    <a:schemeClr val="bg1">
                      <a:lumMod val="50000"/>
                    </a:schemeClr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</a:t>
              </a:r>
              <a:endParaRPr kumimoji="0" lang="zh-CN" altLang="en-US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pSp>
          <p:nvGrpSpPr>
            <p:cNvPr id="6" name="组合 64"/>
            <p:cNvGrpSpPr/>
            <p:nvPr/>
          </p:nvGrpSpPr>
          <p:grpSpPr>
            <a:xfrm>
              <a:off x="2087995" y="3214686"/>
              <a:ext cx="285752" cy="715174"/>
              <a:chOff x="389506" y="714356"/>
              <a:chExt cx="285752" cy="715174"/>
            </a:xfrm>
          </p:grpSpPr>
          <p:cxnSp>
            <p:nvCxnSpPr>
              <p:cNvPr id="69" name="直接箭头连接符 68"/>
              <p:cNvCxnSpPr/>
              <p:nvPr/>
            </p:nvCxnSpPr>
            <p:spPr>
              <a:xfrm rot="5400000">
                <a:off x="353787" y="1250141"/>
                <a:ext cx="357190" cy="1588"/>
              </a:xfrm>
              <a:prstGeom prst="straightConnector1">
                <a:avLst/>
              </a:prstGeom>
              <a:ln w="28575">
                <a:solidFill>
                  <a:srgbClr val="F1990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389506" y="714356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i</a:t>
                </a:r>
                <a:endParaRPr lang="zh-CN" altLang="en-US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33" name="TextBox 3">
            <a:extLst>
              <a:ext uri="{FF2B5EF4-FFF2-40B4-BE49-F238E27FC236}">
                <a16:creationId xmlns:a16="http://schemas.microsoft.com/office/drawing/2014/main" id="{6FFBF813-AFA8-4B53-8928-A84F09E47960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43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7A69F62-4B56-4ECE-B0C2-27AA68BC5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44" name="图片 43" descr="乐高玩具&#10;&#10;低可信度描述已自动生成">
            <a:extLst>
              <a:ext uri="{FF2B5EF4-FFF2-40B4-BE49-F238E27FC236}">
                <a16:creationId xmlns:a16="http://schemas.microsoft.com/office/drawing/2014/main" id="{E9426044-E9EA-4FE1-AB90-BF511B06EC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3910">
            <a:off x="8142379" y="2198628"/>
            <a:ext cx="5695346" cy="3837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3347463" y="2115848"/>
            <a:ext cx="503237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4102035" y="2115848"/>
            <a:ext cx="503237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4858526" y="2115848"/>
            <a:ext cx="503238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5584888" y="2115848"/>
            <a:ext cx="503238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9" name="Text Box 13"/>
          <p:cNvSpPr txBox="1">
            <a:spLocks noChangeArrowheads="1"/>
          </p:cNvSpPr>
          <p:nvPr/>
        </p:nvSpPr>
        <p:spPr bwMode="auto">
          <a:xfrm>
            <a:off x="6361476" y="2115848"/>
            <a:ext cx="503238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7113916" y="2115848"/>
            <a:ext cx="503238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grpSp>
        <p:nvGrpSpPr>
          <p:cNvPr id="2" name="组合 60"/>
          <p:cNvGrpSpPr/>
          <p:nvPr/>
        </p:nvGrpSpPr>
        <p:grpSpPr>
          <a:xfrm>
            <a:off x="6477380" y="3010682"/>
            <a:ext cx="285752" cy="620704"/>
            <a:chOff x="1025152" y="2951172"/>
            <a:chExt cx="285752" cy="620704"/>
          </a:xfrm>
        </p:grpSpPr>
        <p:cxnSp>
          <p:nvCxnSpPr>
            <p:cNvPr id="62" name="直接箭头连接符 61"/>
            <p:cNvCxnSpPr/>
            <p:nvPr/>
          </p:nvCxnSpPr>
          <p:spPr bwMode="auto">
            <a:xfrm rot="5400000" flipH="1" flipV="1">
              <a:off x="1042028" y="3076378"/>
              <a:ext cx="252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1025152" y="3143248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endParaRPr lang="zh-CN" altLang="en-US" i="1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64" name="矩形 63"/>
          <p:cNvSpPr/>
          <p:nvPr/>
        </p:nvSpPr>
        <p:spPr bwMode="auto">
          <a:xfrm>
            <a:off x="3416696" y="2544476"/>
            <a:ext cx="4143404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>
                <a:solidFill>
                  <a:srgbClr val="CE3B37"/>
                </a:solidFill>
                <a:ea typeface="Arial Unicode MS" pitchFamily="34" charset="-122"/>
              </a:rPr>
              <a:t>1       1       </a:t>
            </a:r>
            <a:r>
              <a:rPr kumimoji="0" lang="en-US" altLang="zh-CN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2       2</a:t>
            </a:r>
            <a:r>
              <a:rPr kumimoji="0"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kumimoji="0" lang="en-US" altLang="zh-CN">
                <a:solidFill>
                  <a:srgbClr val="CE3B37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kumimoji="0"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kumimoji="0" lang="en-US" altLang="zh-CN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kumimoji="0" lang="zh-CN" altLang="en-US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" name="组合 64"/>
          <p:cNvGrpSpPr/>
          <p:nvPr/>
        </p:nvGrpSpPr>
        <p:grpSpPr>
          <a:xfrm>
            <a:off x="4206094" y="1450668"/>
            <a:ext cx="285752" cy="715174"/>
            <a:chOff x="500034" y="714356"/>
            <a:chExt cx="285752" cy="715174"/>
          </a:xfrm>
        </p:grpSpPr>
        <p:cxnSp>
          <p:nvCxnSpPr>
            <p:cNvPr id="66" name="直接箭头连接符 65"/>
            <p:cNvCxnSpPr/>
            <p:nvPr/>
          </p:nvCxnSpPr>
          <p:spPr>
            <a:xfrm rot="5400000">
              <a:off x="464315" y="1250141"/>
              <a:ext cx="357190" cy="1588"/>
            </a:xfrm>
            <a:prstGeom prst="straightConnector1">
              <a:avLst/>
            </a:prstGeom>
            <a:ln w="28575">
              <a:solidFill>
                <a:srgbClr val="F199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00034" y="714356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endParaRPr lang="zh-CN" altLang="en-US" i="1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4" name="组合 41"/>
          <p:cNvGrpSpPr/>
          <p:nvPr/>
        </p:nvGrpSpPr>
        <p:grpSpPr>
          <a:xfrm>
            <a:off x="2666757" y="3773229"/>
            <a:ext cx="8395914" cy="2896131"/>
            <a:chOff x="35846" y="2499273"/>
            <a:chExt cx="8395914" cy="2896131"/>
          </a:xfrm>
        </p:grpSpPr>
        <p:sp>
          <p:nvSpPr>
            <p:cNvPr id="41" name="下箭头 40"/>
            <p:cNvSpPr/>
            <p:nvPr/>
          </p:nvSpPr>
          <p:spPr>
            <a:xfrm>
              <a:off x="3000364" y="3143248"/>
              <a:ext cx="285752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736648" y="3879866"/>
              <a:ext cx="503237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1451028" y="3879866"/>
              <a:ext cx="503237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2207520" y="3879866"/>
              <a:ext cx="503238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3004218" y="3879866"/>
              <a:ext cx="503238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3712674" y="3879866"/>
              <a:ext cx="503238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4483006" y="3879866"/>
              <a:ext cx="503238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grpSp>
          <p:nvGrpSpPr>
            <p:cNvPr id="5" name="组合 60"/>
            <p:cNvGrpSpPr/>
            <p:nvPr/>
          </p:nvGrpSpPr>
          <p:grpSpPr>
            <a:xfrm>
              <a:off x="4616101" y="4774700"/>
              <a:ext cx="285752" cy="620704"/>
              <a:chOff x="1187077" y="2951172"/>
              <a:chExt cx="285752" cy="620704"/>
            </a:xfrm>
          </p:grpSpPr>
          <p:cxnSp>
            <p:nvCxnSpPr>
              <p:cNvPr id="52" name="直接箭头连接符 51"/>
              <p:cNvCxnSpPr/>
              <p:nvPr/>
            </p:nvCxnSpPr>
            <p:spPr bwMode="auto">
              <a:xfrm rot="5400000" flipH="1" flipV="1">
                <a:off x="1184903" y="3076378"/>
                <a:ext cx="252000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E3B37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1" name="TextBox 60"/>
              <p:cNvSpPr txBox="1"/>
              <p:nvPr/>
            </p:nvSpPr>
            <p:spPr>
              <a:xfrm>
                <a:off x="1187077" y="3143248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j</a:t>
                </a:r>
                <a:endParaRPr lang="zh-CN" altLang="en-US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  <p:sp>
          <p:nvSpPr>
            <p:cNvPr id="65" name="矩形 64"/>
            <p:cNvSpPr/>
            <p:nvPr/>
          </p:nvSpPr>
          <p:spPr bwMode="auto">
            <a:xfrm>
              <a:off x="785786" y="4308494"/>
              <a:ext cx="4143404" cy="4286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en-US" altLang="zh-CN">
                  <a:solidFill>
                    <a:srgbClr val="CE3B37"/>
                  </a:solidFill>
                  <a:ea typeface="Arial Unicode MS" pitchFamily="34" charset="-122"/>
                </a:rPr>
                <a:t>1       1       3       </a:t>
              </a:r>
              <a:r>
                <a:rPr kumimoji="0" lang="en-US" altLang="zh-CN">
                  <a:solidFill>
                    <a:schemeClr val="bg1">
                      <a:lumMod val="50000"/>
                    </a:schemeClr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2       2       2  </a:t>
              </a:r>
              <a:endParaRPr kumimoji="0" lang="zh-CN" altLang="en-US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pSp>
          <p:nvGrpSpPr>
            <p:cNvPr id="6" name="组合 64"/>
            <p:cNvGrpSpPr/>
            <p:nvPr/>
          </p:nvGrpSpPr>
          <p:grpSpPr>
            <a:xfrm>
              <a:off x="2357422" y="3214686"/>
              <a:ext cx="285752" cy="715174"/>
              <a:chOff x="500034" y="714356"/>
              <a:chExt cx="285752" cy="715174"/>
            </a:xfrm>
          </p:grpSpPr>
          <p:cxnSp>
            <p:nvCxnSpPr>
              <p:cNvPr id="69" name="直接箭头连接符 68"/>
              <p:cNvCxnSpPr/>
              <p:nvPr/>
            </p:nvCxnSpPr>
            <p:spPr>
              <a:xfrm rot="5400000">
                <a:off x="464315" y="1250141"/>
                <a:ext cx="357190" cy="1588"/>
              </a:xfrm>
              <a:prstGeom prst="straightConnector1">
                <a:avLst/>
              </a:prstGeom>
              <a:ln w="28575">
                <a:solidFill>
                  <a:srgbClr val="F1990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500034" y="714356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i</a:t>
                </a:r>
                <a:endParaRPr lang="zh-CN" altLang="en-US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35846" y="2499273"/>
              <a:ext cx="8395914" cy="3877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j=4,data[4]</a:t>
              </a:r>
              <a:r>
                <a:rPr lang="zh-CN" altLang="en-US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≠</a:t>
              </a:r>
              <a:r>
                <a:rPr lang="en-US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i++ 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 i=2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，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swap(2,3)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，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j++  j=5</a:t>
              </a:r>
              <a:endParaRPr lang="en-US" altLang="zh-CN" baseline="-25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723F744D-7D68-4C3D-9B36-D1A644604AE2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42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92C252-90FE-458C-AAD0-B49B9EC86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45" name="图片 44" descr="乐高玩具&#10;&#10;低可信度描述已自动生成">
            <a:extLst>
              <a:ext uri="{FF2B5EF4-FFF2-40B4-BE49-F238E27FC236}">
                <a16:creationId xmlns:a16="http://schemas.microsoft.com/office/drawing/2014/main" id="{E02C68AC-BA55-4E4A-BC48-983723AA0A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3910">
            <a:off x="10029196" y="2307692"/>
            <a:ext cx="5695346" cy="3837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2783452" y="2021745"/>
            <a:ext cx="503237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3548072" y="2021745"/>
            <a:ext cx="503237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4294515" y="2021745"/>
            <a:ext cx="503238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4990733" y="2021745"/>
            <a:ext cx="503238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9" name="Text Box 13"/>
          <p:cNvSpPr txBox="1">
            <a:spLocks noChangeArrowheads="1"/>
          </p:cNvSpPr>
          <p:nvPr/>
        </p:nvSpPr>
        <p:spPr bwMode="auto">
          <a:xfrm>
            <a:off x="5762614" y="2021745"/>
            <a:ext cx="503238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6522487" y="2021745"/>
            <a:ext cx="503238" cy="3931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grpSp>
        <p:nvGrpSpPr>
          <p:cNvPr id="2" name="组合 60"/>
          <p:cNvGrpSpPr/>
          <p:nvPr/>
        </p:nvGrpSpPr>
        <p:grpSpPr>
          <a:xfrm>
            <a:off x="6637330" y="2916579"/>
            <a:ext cx="285752" cy="620704"/>
            <a:chOff x="1025152" y="2951172"/>
            <a:chExt cx="285752" cy="620704"/>
          </a:xfrm>
        </p:grpSpPr>
        <p:cxnSp>
          <p:nvCxnSpPr>
            <p:cNvPr id="62" name="直接箭头连接符 61"/>
            <p:cNvCxnSpPr/>
            <p:nvPr/>
          </p:nvCxnSpPr>
          <p:spPr bwMode="auto">
            <a:xfrm rot="5400000" flipH="1" flipV="1">
              <a:off x="1042028" y="3076378"/>
              <a:ext cx="252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1025152" y="3143248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endParaRPr lang="zh-CN" altLang="en-US" i="1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64" name="矩形 63"/>
          <p:cNvSpPr/>
          <p:nvPr/>
        </p:nvSpPr>
        <p:spPr bwMode="auto">
          <a:xfrm>
            <a:off x="2822541" y="2450373"/>
            <a:ext cx="4143404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>
                <a:solidFill>
                  <a:srgbClr val="CE3B37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1       1       </a:t>
            </a:r>
            <a:r>
              <a:rPr kumimoji="0" lang="en-US" altLang="zh-CN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2       2</a:t>
            </a:r>
            <a:r>
              <a:rPr kumimoji="0"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kumimoji="0" lang="en-US" altLang="zh-CN">
                <a:solidFill>
                  <a:srgbClr val="CE3B37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3       </a:t>
            </a:r>
            <a:r>
              <a:rPr kumimoji="0" lang="en-US" altLang="zh-CN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kumimoji="0" lang="zh-CN" altLang="en-US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" name="组合 64"/>
          <p:cNvGrpSpPr/>
          <p:nvPr/>
        </p:nvGrpSpPr>
        <p:grpSpPr>
          <a:xfrm>
            <a:off x="3692323" y="1356565"/>
            <a:ext cx="285752" cy="715174"/>
            <a:chOff x="500034" y="714356"/>
            <a:chExt cx="285752" cy="715174"/>
          </a:xfrm>
        </p:grpSpPr>
        <p:cxnSp>
          <p:nvCxnSpPr>
            <p:cNvPr id="66" name="直接箭头连接符 65"/>
            <p:cNvCxnSpPr/>
            <p:nvPr/>
          </p:nvCxnSpPr>
          <p:spPr>
            <a:xfrm rot="5400000">
              <a:off x="464315" y="1250141"/>
              <a:ext cx="357190" cy="1588"/>
            </a:xfrm>
            <a:prstGeom prst="straightConnector1">
              <a:avLst/>
            </a:prstGeom>
            <a:ln w="28575">
              <a:solidFill>
                <a:srgbClr val="F199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00034" y="714356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endParaRPr lang="zh-CN" altLang="en-US" i="1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4" name="组合 43"/>
          <p:cNvGrpSpPr/>
          <p:nvPr/>
        </p:nvGrpSpPr>
        <p:grpSpPr>
          <a:xfrm>
            <a:off x="2714490" y="3495523"/>
            <a:ext cx="5073885" cy="3079735"/>
            <a:chOff x="892049" y="2315669"/>
            <a:chExt cx="5073885" cy="3079735"/>
          </a:xfrm>
        </p:grpSpPr>
        <p:sp>
          <p:nvSpPr>
            <p:cNvPr id="41" name="下箭头 40"/>
            <p:cNvSpPr/>
            <p:nvPr/>
          </p:nvSpPr>
          <p:spPr>
            <a:xfrm>
              <a:off x="3428992" y="3214686"/>
              <a:ext cx="285752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971058" y="3879866"/>
              <a:ext cx="503237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1685438" y="3879866"/>
              <a:ext cx="503237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2441930" y="3879866"/>
              <a:ext cx="503238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3168292" y="3879866"/>
              <a:ext cx="503238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3944880" y="3879866"/>
              <a:ext cx="503238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4714876" y="3879866"/>
              <a:ext cx="503238" cy="3931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grpSp>
          <p:nvGrpSpPr>
            <p:cNvPr id="5" name="组合 60"/>
            <p:cNvGrpSpPr/>
            <p:nvPr/>
          </p:nvGrpSpPr>
          <p:grpSpPr>
            <a:xfrm>
              <a:off x="5357818" y="4774700"/>
              <a:ext cx="285752" cy="620704"/>
              <a:chOff x="1025152" y="2951172"/>
              <a:chExt cx="285752" cy="620704"/>
            </a:xfrm>
          </p:grpSpPr>
          <p:cxnSp>
            <p:nvCxnSpPr>
              <p:cNvPr id="52" name="直接箭头连接符 51"/>
              <p:cNvCxnSpPr/>
              <p:nvPr/>
            </p:nvCxnSpPr>
            <p:spPr bwMode="auto">
              <a:xfrm rot="5400000" flipH="1" flipV="1">
                <a:off x="1042028" y="3076378"/>
                <a:ext cx="252000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E3B37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1" name="TextBox 60"/>
              <p:cNvSpPr txBox="1"/>
              <p:nvPr/>
            </p:nvSpPr>
            <p:spPr>
              <a:xfrm>
                <a:off x="1025152" y="3143248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j</a:t>
                </a:r>
                <a:endParaRPr lang="zh-CN" altLang="en-US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  <p:sp>
          <p:nvSpPr>
            <p:cNvPr id="65" name="矩形 64"/>
            <p:cNvSpPr/>
            <p:nvPr/>
          </p:nvSpPr>
          <p:spPr bwMode="auto">
            <a:xfrm>
              <a:off x="1000100" y="4308494"/>
              <a:ext cx="4143404" cy="4286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en-US" altLang="zh-CN">
                  <a:solidFill>
                    <a:srgbClr val="CE3B37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1       1       3       </a:t>
              </a:r>
              <a:r>
                <a:rPr kumimoji="0" lang="en-US" altLang="zh-CN">
                  <a:solidFill>
                    <a:schemeClr val="bg1">
                      <a:lumMod val="50000"/>
                    </a:schemeClr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2       2       2  </a:t>
              </a:r>
              <a:endParaRPr kumimoji="0" lang="zh-CN" altLang="en-US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pSp>
          <p:nvGrpSpPr>
            <p:cNvPr id="6" name="组合 64"/>
            <p:cNvGrpSpPr/>
            <p:nvPr/>
          </p:nvGrpSpPr>
          <p:grpSpPr>
            <a:xfrm>
              <a:off x="2571736" y="3214686"/>
              <a:ext cx="285752" cy="715174"/>
              <a:chOff x="500034" y="714356"/>
              <a:chExt cx="285752" cy="715174"/>
            </a:xfrm>
          </p:grpSpPr>
          <p:cxnSp>
            <p:nvCxnSpPr>
              <p:cNvPr id="69" name="直接箭头连接符 68"/>
              <p:cNvCxnSpPr/>
              <p:nvPr/>
            </p:nvCxnSpPr>
            <p:spPr>
              <a:xfrm rot="5400000">
                <a:off x="464315" y="1250141"/>
                <a:ext cx="357190" cy="1588"/>
              </a:xfrm>
              <a:prstGeom prst="straightConnector1">
                <a:avLst/>
              </a:prstGeom>
              <a:ln w="28575">
                <a:solidFill>
                  <a:srgbClr val="F1990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500034" y="714356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i</a:t>
                </a:r>
                <a:endParaRPr lang="zh-CN" altLang="en-US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892049" y="2315669"/>
              <a:ext cx="5073885" cy="3877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j=5,data[5]=</a:t>
              </a:r>
              <a:r>
                <a:rPr lang="en-US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j++  j=6</a:t>
              </a:r>
              <a:endParaRPr lang="en-US" altLang="zh-CN" baseline="-25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组合 42"/>
          <p:cNvGrpSpPr/>
          <p:nvPr/>
        </p:nvGrpSpPr>
        <p:grpSpPr>
          <a:xfrm>
            <a:off x="7680326" y="5301208"/>
            <a:ext cx="2913010" cy="943730"/>
            <a:chOff x="5857884" y="4121355"/>
            <a:chExt cx="2913010" cy="943730"/>
          </a:xfrm>
        </p:grpSpPr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6572264" y="4764297"/>
              <a:ext cx="2198630" cy="300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length=i+1=3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6500826" y="4121355"/>
              <a:ext cx="19446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删除完成</a:t>
              </a:r>
            </a:p>
          </p:txBody>
        </p:sp>
        <p:sp>
          <p:nvSpPr>
            <p:cNvPr id="42" name="右箭头 41"/>
            <p:cNvSpPr/>
            <p:nvPr/>
          </p:nvSpPr>
          <p:spPr>
            <a:xfrm>
              <a:off x="5857884" y="4429132"/>
              <a:ext cx="428628" cy="35719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TextBox 3">
            <a:extLst>
              <a:ext uri="{FF2B5EF4-FFF2-40B4-BE49-F238E27FC236}">
                <a16:creationId xmlns:a16="http://schemas.microsoft.com/office/drawing/2014/main" id="{BCBC4CB7-4974-4405-A98F-9D7D808BB7B3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46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9CE1E9-030E-4775-AA4F-803D4BAB5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47" name="图片 46" descr="乐高玩具&#10;&#10;低可信度描述已自动生成">
            <a:extLst>
              <a:ext uri="{FF2B5EF4-FFF2-40B4-BE49-F238E27FC236}">
                <a16:creationId xmlns:a16="http://schemas.microsoft.com/office/drawing/2014/main" id="{348D564D-FAC4-4957-99CF-23F8A926D5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71115" y="2072477"/>
            <a:ext cx="5695346" cy="3837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1524001" y="4073928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4752975" y="1645326"/>
            <a:ext cx="3878270" cy="9366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A772E"/>
            </a:solidFill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</a:p>
          <a:p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+mn-ea"/>
                <a:cs typeface="Consolas" pitchFamily="49" charset="0"/>
              </a:rPr>
              <a:t>…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+mn-ea"/>
                <a:cs typeface="Consolas" pitchFamily="49" charset="0"/>
              </a:rPr>
              <a:t>…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275460" name="AutoShape 4"/>
          <p:cNvSpPr>
            <a:spLocks noChangeArrowheads="1"/>
          </p:cNvSpPr>
          <p:nvPr/>
        </p:nvSpPr>
        <p:spPr bwMode="auto">
          <a:xfrm>
            <a:off x="6454776" y="282297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gradFill>
            <a:gsLst>
              <a:gs pos="0">
                <a:schemeClr val="accent2">
                  <a:shade val="51000"/>
                  <a:satMod val="130000"/>
                  <a:alpha val="5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6810381" y="2965853"/>
            <a:ext cx="1685930" cy="38779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直接映射</a:t>
            </a: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4294188" y="4367615"/>
            <a:ext cx="539750" cy="431800"/>
          </a:xfrm>
          <a:prstGeom prst="rect">
            <a:avLst/>
          </a:prstGeom>
          <a:gradFill>
            <a:gsLst>
              <a:gs pos="0">
                <a:srgbClr val="FA772E">
                  <a:lumMod val="98000"/>
                </a:srgb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800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800" baseline="-25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4835525" y="4367615"/>
            <a:ext cx="539750" cy="431800"/>
          </a:xfrm>
          <a:prstGeom prst="rect">
            <a:avLst/>
          </a:prstGeom>
          <a:gradFill>
            <a:gsLst>
              <a:gs pos="0">
                <a:srgbClr val="FA772E">
                  <a:lumMod val="98000"/>
                </a:srgb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8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5375275" y="4367615"/>
            <a:ext cx="539750" cy="431800"/>
          </a:xfrm>
          <a:prstGeom prst="rect">
            <a:avLst/>
          </a:prstGeom>
          <a:gradFill>
            <a:gsLst>
              <a:gs pos="0">
                <a:srgbClr val="FA772E">
                  <a:lumMod val="98000"/>
                </a:srgb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800" baseline="-25000">
                <a:solidFill>
                  <a:srgbClr val="660066"/>
                </a:solidFill>
                <a:latin typeface="+mj-ea"/>
                <a:ea typeface="+mj-ea"/>
                <a:cs typeface="Consolas" pitchFamily="49" charset="0"/>
              </a:rPr>
              <a:t>…</a:t>
            </a:r>
          </a:p>
        </p:txBody>
      </p:sp>
      <p:sp>
        <p:nvSpPr>
          <p:cNvPr id="275465" name="Rectangle 9"/>
          <p:cNvSpPr>
            <a:spLocks noChangeArrowheads="1"/>
          </p:cNvSpPr>
          <p:nvPr/>
        </p:nvSpPr>
        <p:spPr bwMode="auto">
          <a:xfrm>
            <a:off x="5916613" y="4367615"/>
            <a:ext cx="539750" cy="431800"/>
          </a:xfrm>
          <a:prstGeom prst="rect">
            <a:avLst/>
          </a:prstGeom>
          <a:gradFill>
            <a:gsLst>
              <a:gs pos="0">
                <a:srgbClr val="FA772E">
                  <a:lumMod val="98000"/>
                </a:srgb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8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800" i="1" baseline="-25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6454775" y="4367615"/>
            <a:ext cx="539750" cy="431800"/>
          </a:xfrm>
          <a:prstGeom prst="rect">
            <a:avLst/>
          </a:prstGeom>
          <a:gradFill>
            <a:gsLst>
              <a:gs pos="0">
                <a:srgbClr val="FA772E">
                  <a:lumMod val="98000"/>
                </a:srgb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800" baseline="-25000">
                <a:solidFill>
                  <a:srgbClr val="660066"/>
                </a:solidFill>
                <a:latin typeface="+mj-ea"/>
                <a:ea typeface="+mj-ea"/>
                <a:cs typeface="Consolas" pitchFamily="49" charset="0"/>
              </a:rPr>
              <a:t>…</a:t>
            </a:r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6996113" y="4367615"/>
            <a:ext cx="539750" cy="431800"/>
          </a:xfrm>
          <a:prstGeom prst="rect">
            <a:avLst/>
          </a:prstGeom>
          <a:gradFill>
            <a:gsLst>
              <a:gs pos="0">
                <a:srgbClr val="FA772E">
                  <a:lumMod val="98000"/>
                </a:srgb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8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800" i="1" baseline="-25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75468" name="Rectangle 12"/>
          <p:cNvSpPr>
            <a:spLocks noChangeArrowheads="1"/>
          </p:cNvSpPr>
          <p:nvPr/>
        </p:nvSpPr>
        <p:spPr bwMode="auto">
          <a:xfrm>
            <a:off x="7534276" y="4367615"/>
            <a:ext cx="1368425" cy="431800"/>
          </a:xfrm>
          <a:prstGeom prst="rect">
            <a:avLst/>
          </a:prstGeom>
          <a:gradFill>
            <a:gsLst>
              <a:gs pos="0">
                <a:srgbClr val="FA772E">
                  <a:lumMod val="98000"/>
                </a:srgb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800" baseline="-25000">
                <a:solidFill>
                  <a:srgbClr val="660066"/>
                </a:solidFill>
                <a:latin typeface="+mj-ea"/>
                <a:ea typeface="+mj-ea"/>
                <a:cs typeface="Consolas" pitchFamily="49" charset="0"/>
              </a:rPr>
              <a:t>…</a:t>
            </a:r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8902700" y="4367615"/>
            <a:ext cx="539750" cy="431800"/>
          </a:xfrm>
          <a:prstGeom prst="rect">
            <a:avLst/>
          </a:prstGeom>
          <a:gradFill>
            <a:gsLst>
              <a:gs pos="0">
                <a:srgbClr val="FA772E">
                  <a:lumMod val="98000"/>
                </a:srgb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800" i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endParaRPr lang="en-US" altLang="zh-CN" sz="280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75470" name="Text Box 14"/>
          <p:cNvSpPr txBox="1">
            <a:spLocks noChangeArrowheads="1"/>
          </p:cNvSpPr>
          <p:nvPr/>
        </p:nvSpPr>
        <p:spPr bwMode="auto">
          <a:xfrm>
            <a:off x="7739075" y="3796115"/>
            <a:ext cx="1512887" cy="34297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MaxSize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5471" name="Line 15"/>
          <p:cNvSpPr>
            <a:spLocks noChangeShapeType="1"/>
          </p:cNvSpPr>
          <p:nvPr/>
        </p:nvSpPr>
        <p:spPr bwMode="auto">
          <a:xfrm>
            <a:off x="8496311" y="4223153"/>
            <a:ext cx="0" cy="144462"/>
          </a:xfrm>
          <a:prstGeom prst="line">
            <a:avLst/>
          </a:prstGeom>
          <a:noFill/>
          <a:ln w="38100">
            <a:solidFill>
              <a:srgbClr val="FA772E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5472" name="Text Box 16"/>
          <p:cNvSpPr txBox="1">
            <a:spLocks noChangeArrowheads="1"/>
          </p:cNvSpPr>
          <p:nvPr/>
        </p:nvSpPr>
        <p:spPr bwMode="auto">
          <a:xfrm>
            <a:off x="4341814" y="3796115"/>
            <a:ext cx="503237" cy="34297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75473" name="Text Box 17"/>
          <p:cNvSpPr txBox="1">
            <a:spLocks noChangeArrowheads="1"/>
          </p:cNvSpPr>
          <p:nvPr/>
        </p:nvSpPr>
        <p:spPr bwMode="auto">
          <a:xfrm>
            <a:off x="4752975" y="3796115"/>
            <a:ext cx="503238" cy="34297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5474" name="Text Box 18"/>
          <p:cNvSpPr txBox="1">
            <a:spLocks noChangeArrowheads="1"/>
          </p:cNvSpPr>
          <p:nvPr/>
        </p:nvSpPr>
        <p:spPr bwMode="auto">
          <a:xfrm>
            <a:off x="5786443" y="3849006"/>
            <a:ext cx="755651" cy="34297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5475" name="Text Box 19"/>
          <p:cNvSpPr txBox="1">
            <a:spLocks noChangeArrowheads="1"/>
          </p:cNvSpPr>
          <p:nvPr/>
        </p:nvSpPr>
        <p:spPr bwMode="auto">
          <a:xfrm>
            <a:off x="6953256" y="3796115"/>
            <a:ext cx="647700" cy="34297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5476" name="AutoShape 20"/>
          <p:cNvSpPr>
            <a:spLocks/>
          </p:cNvSpPr>
          <p:nvPr/>
        </p:nvSpPr>
        <p:spPr bwMode="auto">
          <a:xfrm rot="5400000">
            <a:off x="6600032" y="2857109"/>
            <a:ext cx="144462" cy="4318000"/>
          </a:xfrm>
          <a:prstGeom prst="rightBrace">
            <a:avLst>
              <a:gd name="adj1" fmla="val 249085"/>
              <a:gd name="adj2" fmla="val 50000"/>
            </a:avLst>
          </a:prstGeom>
          <a:noFill/>
          <a:ln w="28575">
            <a:solidFill>
              <a:srgbClr val="FA772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5477" name="Text Box 21"/>
          <p:cNvSpPr txBox="1">
            <a:spLocks noChangeArrowheads="1"/>
          </p:cNvSpPr>
          <p:nvPr/>
        </p:nvSpPr>
        <p:spPr bwMode="auto">
          <a:xfrm>
            <a:off x="6167438" y="5121682"/>
            <a:ext cx="1008062" cy="34297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275478" name="Text Box 22"/>
          <p:cNvSpPr txBox="1">
            <a:spLocks noChangeArrowheads="1"/>
          </p:cNvSpPr>
          <p:nvPr/>
        </p:nvSpPr>
        <p:spPr bwMode="auto">
          <a:xfrm>
            <a:off x="8661426" y="5121682"/>
            <a:ext cx="1149350" cy="34297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length</a:t>
            </a:r>
          </a:p>
        </p:txBody>
      </p:sp>
      <p:sp>
        <p:nvSpPr>
          <p:cNvPr id="275479" name="Line 23"/>
          <p:cNvSpPr>
            <a:spLocks noChangeShapeType="1"/>
          </p:cNvSpPr>
          <p:nvPr/>
        </p:nvSpPr>
        <p:spPr bwMode="auto">
          <a:xfrm flipV="1">
            <a:off x="9191625" y="4799416"/>
            <a:ext cx="0" cy="360363"/>
          </a:xfrm>
          <a:prstGeom prst="line">
            <a:avLst/>
          </a:prstGeom>
          <a:noFill/>
          <a:ln w="28575">
            <a:solidFill>
              <a:srgbClr val="FA772E"/>
            </a:solidFill>
            <a:round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5480" name="Text Box 24"/>
          <p:cNvSpPr txBox="1">
            <a:spLocks noChangeArrowheads="1"/>
          </p:cNvSpPr>
          <p:nvPr/>
        </p:nvSpPr>
        <p:spPr bwMode="auto">
          <a:xfrm>
            <a:off x="5860256" y="5840233"/>
            <a:ext cx="1728788" cy="38779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</a:t>
            </a:r>
          </a:p>
        </p:txBody>
      </p:sp>
      <p:sp>
        <p:nvSpPr>
          <p:cNvPr id="275481" name="Text Box 25"/>
          <p:cNvSpPr txBox="1">
            <a:spLocks noChangeArrowheads="1"/>
          </p:cNvSpPr>
          <p:nvPr/>
        </p:nvSpPr>
        <p:spPr bwMode="auto">
          <a:xfrm>
            <a:off x="2424114" y="2175278"/>
            <a:ext cx="1728787" cy="38779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逻辑结构</a:t>
            </a:r>
          </a:p>
        </p:txBody>
      </p:sp>
      <p:sp>
        <p:nvSpPr>
          <p:cNvPr id="275482" name="Text Box 26"/>
          <p:cNvSpPr txBox="1">
            <a:spLocks noChangeArrowheads="1"/>
          </p:cNvSpPr>
          <p:nvPr/>
        </p:nvSpPr>
        <p:spPr bwMode="auto">
          <a:xfrm>
            <a:off x="2366950" y="4334278"/>
            <a:ext cx="1728787" cy="38779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存储结构</a:t>
            </a:r>
          </a:p>
        </p:txBody>
      </p:sp>
      <p:sp>
        <p:nvSpPr>
          <p:cNvPr id="275483" name="AutoShape 27"/>
          <p:cNvSpPr>
            <a:spLocks noChangeArrowheads="1"/>
          </p:cNvSpPr>
          <p:nvPr/>
        </p:nvSpPr>
        <p:spPr bwMode="auto">
          <a:xfrm>
            <a:off x="3143250" y="3038879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gradFill>
            <a:gsLst>
              <a:gs pos="0">
                <a:schemeClr val="accent2">
                  <a:shade val="51000"/>
                  <a:satMod val="130000"/>
                  <a:alpha val="5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zh-CN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C405FD44-F26A-4FFE-972F-372B3BB67E79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31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CB23740-5FDC-4ABF-BEC2-F4324D8A0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2.2.1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—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</a:t>
            </a:r>
          </a:p>
        </p:txBody>
      </p:sp>
      <p:pic>
        <p:nvPicPr>
          <p:cNvPr id="32" name="图片 31" descr="乐高玩具&#10;&#10;低可信度描述已自动生成">
            <a:extLst>
              <a:ext uri="{FF2B5EF4-FFF2-40B4-BE49-F238E27FC236}">
                <a16:creationId xmlns:a16="http://schemas.microsoft.com/office/drawing/2014/main" id="{5514197C-A792-4873-AD13-F2D667D4B5A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73638">
            <a:off x="7326161" y="1441466"/>
            <a:ext cx="7620301" cy="513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8348" y="1484784"/>
            <a:ext cx="7715304" cy="5016516"/>
          </a:xfrm>
          <a:prstGeom prst="rect">
            <a:avLst/>
          </a:prstGeom>
          <a:solidFill>
            <a:srgbClr val="DFE1E0"/>
          </a:solidFill>
          <a:ln w="25400">
            <a:solidFill>
              <a:srgbClr val="F19903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lIns="180000" tIns="216000" bIns="180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delnode3(SqList *&amp;L,ElemType x)</a:t>
            </a:r>
            <a:endParaRPr lang="zh-CN" altLang="en-US" sz="2000">
              <a:solidFill>
                <a:srgbClr val="CE3B37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i=-1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j=0;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(j&lt;L-&gt;length)	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//j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扫描所有元素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(L-&gt;data[j]!=x)	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找到不为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的元素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i++;			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扩大不为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的区间</a:t>
            </a:r>
            <a:endParaRPr lang="en-US" altLang="zh-CN" sz="200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(i!=j)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swap(L-&gt;data[i]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L-&gt;data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[j]);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j++;			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继续扫描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L-&gt;length=i+1;		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设置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中实际元素个数</a:t>
            </a:r>
            <a:endParaRPr lang="en-US" altLang="zh-CN" sz="200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213FAD5A-72D9-4D37-AE01-7EC4D66EFCE2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7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AA43585-1071-4C8B-8F7B-BB9718D22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8" name="图片 7" descr="乐高玩具&#10;&#10;低可信度描述已自动生成">
            <a:extLst>
              <a:ext uri="{FF2B5EF4-FFF2-40B4-BE49-F238E27FC236}">
                <a16:creationId xmlns:a16="http://schemas.microsoft.com/office/drawing/2014/main" id="{AD0D7D94-AB85-4BAE-BEEB-B3A1D9DD816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2275">
            <a:off x="9344326" y="2542493"/>
            <a:ext cx="5695346" cy="3837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4647AAD4-020A-4CEC-8EF7-54EBD4CB3413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9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E53181-2413-4477-A472-BD8963296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10" name="图片 9" descr="卡通人物&#10;&#10;中度可信度描述已自动生成">
            <a:extLst>
              <a:ext uri="{FF2B5EF4-FFF2-40B4-BE49-F238E27FC236}">
                <a16:creationId xmlns:a16="http://schemas.microsoft.com/office/drawing/2014/main" id="{1B37CF10-6EE3-4E1F-AAAD-2E846F5107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704" y="1274361"/>
            <a:ext cx="5438055" cy="5438055"/>
          </a:xfrm>
          <a:prstGeom prst="rect">
            <a:avLst/>
          </a:prstGeom>
        </p:spPr>
      </p:pic>
      <p:sp>
        <p:nvSpPr>
          <p:cNvPr id="11" name="Text Box 2">
            <a:extLst>
              <a:ext uri="{FF2B5EF4-FFF2-40B4-BE49-F238E27FC236}">
                <a16:creationId xmlns:a16="http://schemas.microsoft.com/office/drawing/2014/main" id="{64044FB9-F11A-4E6D-9757-AA7D92A41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736" y="2852936"/>
            <a:ext cx="7272808" cy="1569660"/>
          </a:xfrm>
          <a:prstGeom prst="rect">
            <a:avLst/>
          </a:prstGeom>
          <a:noFill/>
          <a:ln w="38100">
            <a:solidFill>
              <a:srgbClr val="F3980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 algn="just">
              <a:lnSpc>
                <a:spcPct val="100000"/>
              </a:lnSpc>
              <a:buClr>
                <a:srgbClr val="F39801"/>
              </a:buClr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F39801"/>
                </a:solidFill>
              </a:rPr>
              <a:t>思考题：</a:t>
            </a:r>
            <a:endParaRPr lang="en-US" altLang="zh-CN">
              <a:solidFill>
                <a:srgbClr val="F39801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为什么说上述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个算法都能够满足题目的要求？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839416" y="1587837"/>
            <a:ext cx="10297144" cy="1587999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【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2.4】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个整数。设计一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个算法，以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第一个元素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为分界线（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基准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），将所有小于等于它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的元素移到该元素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的前面，将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所有大于它的元素移到该元素的后面。</a:t>
            </a:r>
          </a:p>
        </p:txBody>
      </p:sp>
      <p:grpSp>
        <p:nvGrpSpPr>
          <p:cNvPr id="2" name="组合 11"/>
          <p:cNvGrpSpPr/>
          <p:nvPr/>
        </p:nvGrpSpPr>
        <p:grpSpPr>
          <a:xfrm>
            <a:off x="3719736" y="3686831"/>
            <a:ext cx="4752976" cy="504825"/>
            <a:chOff x="1835150" y="2924175"/>
            <a:chExt cx="4752976" cy="504825"/>
          </a:xfrm>
        </p:grpSpPr>
        <p:sp>
          <p:nvSpPr>
            <p:cNvPr id="165894" name="Oval 6"/>
            <p:cNvSpPr>
              <a:spLocks noChangeArrowheads="1"/>
            </p:cNvSpPr>
            <p:nvPr/>
          </p:nvSpPr>
          <p:spPr bwMode="auto">
            <a:xfrm>
              <a:off x="1835150" y="2997200"/>
              <a:ext cx="360363" cy="431800"/>
            </a:xfrm>
            <a:prstGeom prst="ellipse">
              <a:avLst/>
            </a:prstGeom>
            <a:gradFill>
              <a:gsLst>
                <a:gs pos="0">
                  <a:srgbClr val="F19903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</a:gra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i="1">
                <a:solidFill>
                  <a:srgbClr val="CE3B37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895" name="Rectangle 7"/>
            <p:cNvSpPr>
              <a:spLocks noChangeArrowheads="1"/>
            </p:cNvSpPr>
            <p:nvPr/>
          </p:nvSpPr>
          <p:spPr bwMode="auto">
            <a:xfrm>
              <a:off x="2411413" y="2924175"/>
              <a:ext cx="4176713" cy="504825"/>
            </a:xfrm>
            <a:prstGeom prst="rect">
              <a:avLst/>
            </a:prstGeom>
            <a:gradFill>
              <a:gsLst>
                <a:gs pos="0">
                  <a:srgbClr val="DFE1E0"/>
                </a:gs>
                <a:gs pos="100000">
                  <a:srgbClr val="FFFFFF"/>
                </a:gs>
              </a:gsLst>
            </a:gradFill>
            <a:ln>
              <a:solidFill>
                <a:srgbClr val="F19903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无序整数序列</a:t>
              </a: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3842865" y="4407555"/>
            <a:ext cx="4654550" cy="1296988"/>
            <a:chOff x="1958279" y="3644900"/>
            <a:chExt cx="4654550" cy="1296988"/>
          </a:xfrm>
        </p:grpSpPr>
        <p:sp>
          <p:nvSpPr>
            <p:cNvPr id="165896" name="AutoShape 8"/>
            <p:cNvSpPr>
              <a:spLocks noChangeArrowheads="1"/>
            </p:cNvSpPr>
            <p:nvPr/>
          </p:nvSpPr>
          <p:spPr bwMode="auto">
            <a:xfrm>
              <a:off x="3994151" y="3644900"/>
              <a:ext cx="386653" cy="498480"/>
            </a:xfrm>
            <a:prstGeom prst="downArrow">
              <a:avLst>
                <a:gd name="adj1" fmla="val 50000"/>
                <a:gd name="adj2" fmla="val 56532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897" name="Rectangle 9"/>
            <p:cNvSpPr>
              <a:spLocks noChangeArrowheads="1"/>
            </p:cNvSpPr>
            <p:nvPr/>
          </p:nvSpPr>
          <p:spPr bwMode="auto">
            <a:xfrm>
              <a:off x="1958279" y="4437063"/>
              <a:ext cx="1655763" cy="504825"/>
            </a:xfrm>
            <a:prstGeom prst="rect">
              <a:avLst/>
            </a:prstGeom>
            <a:gradFill>
              <a:gsLst>
                <a:gs pos="0">
                  <a:srgbClr val="DFE1E0"/>
                </a:gs>
                <a:gs pos="100000">
                  <a:srgbClr val="FFFFFF"/>
                </a:gs>
              </a:gsLst>
            </a:gradFill>
            <a:ln>
              <a:solidFill>
                <a:srgbClr val="F19903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>
                  <a:solidFill>
                    <a:srgbClr val="CE3B37"/>
                  </a:solidFill>
                  <a:latin typeface="Consolas" pitchFamily="49" charset="0"/>
                </a:rPr>
                <a:t>≤</a:t>
              </a:r>
              <a:r>
                <a:rPr lang="en-US" altLang="zh-CN">
                  <a:solidFill>
                    <a:srgbClr val="CE3B37"/>
                  </a:solidFill>
                  <a:latin typeface="Consolas" pitchFamily="49" charset="0"/>
                </a:rPr>
                <a:t>x</a:t>
              </a:r>
              <a:endParaRPr lang="zh-CN" altLang="en-US">
                <a:solidFill>
                  <a:srgbClr val="CE3B37"/>
                </a:solidFill>
                <a:latin typeface="Consolas" pitchFamily="49" charset="0"/>
              </a:endParaRPr>
            </a:p>
          </p:txBody>
        </p:sp>
        <p:sp>
          <p:nvSpPr>
            <p:cNvPr id="165898" name="Oval 10"/>
            <p:cNvSpPr>
              <a:spLocks noChangeArrowheads="1"/>
            </p:cNvSpPr>
            <p:nvPr/>
          </p:nvSpPr>
          <p:spPr bwMode="auto">
            <a:xfrm>
              <a:off x="3829942" y="4437063"/>
              <a:ext cx="360363" cy="431800"/>
            </a:xfrm>
            <a:prstGeom prst="ellipse">
              <a:avLst/>
            </a:prstGeom>
            <a:gradFill>
              <a:gsLst>
                <a:gs pos="0">
                  <a:srgbClr val="F19903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</a:gra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i="1">
                <a:solidFill>
                  <a:srgbClr val="CE3B37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899" name="Rectangle 11"/>
            <p:cNvSpPr>
              <a:spLocks noChangeArrowheads="1"/>
            </p:cNvSpPr>
            <p:nvPr/>
          </p:nvSpPr>
          <p:spPr bwMode="auto">
            <a:xfrm>
              <a:off x="4380804" y="4429125"/>
              <a:ext cx="2232025" cy="504825"/>
            </a:xfrm>
            <a:prstGeom prst="rect">
              <a:avLst/>
            </a:prstGeom>
            <a:gradFill>
              <a:gsLst>
                <a:gs pos="0">
                  <a:srgbClr val="DFE1E0"/>
                </a:gs>
                <a:gs pos="100000">
                  <a:srgbClr val="FFFFFF"/>
                </a:gs>
              </a:gsLst>
            </a:gradFill>
            <a:ln>
              <a:solidFill>
                <a:srgbClr val="F19903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i="1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i="1">
                <a:solidFill>
                  <a:srgbClr val="CE3B37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3" name="TextBox 3">
            <a:extLst>
              <a:ext uri="{FF2B5EF4-FFF2-40B4-BE49-F238E27FC236}">
                <a16:creationId xmlns:a16="http://schemas.microsoft.com/office/drawing/2014/main" id="{B09971EB-63EC-4C5F-B7E8-1C2556BB3180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14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CC46FE-10D5-41F8-A824-4C8337BA6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1A80E367-5F51-4B6D-847F-6CC028EF9D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3845257"/>
            <a:ext cx="3081389" cy="30813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45" name="Rectangle 33"/>
          <p:cNvSpPr>
            <a:spLocks noChangeArrowheads="1"/>
          </p:cNvSpPr>
          <p:nvPr/>
        </p:nvSpPr>
        <p:spPr bwMode="auto">
          <a:xfrm>
            <a:off x="2401281" y="4377397"/>
            <a:ext cx="863600" cy="576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3839556" y="4017035"/>
            <a:ext cx="360362" cy="34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4344381" y="4437112"/>
            <a:ext cx="360362" cy="400110"/>
          </a:xfrm>
          <a:prstGeom prst="rect">
            <a:avLst/>
          </a:prstGeom>
          <a:gradFill>
            <a:gsLst>
              <a:gs pos="0">
                <a:srgbClr val="CE3B37"/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4344381" y="4017035"/>
            <a:ext cx="360362" cy="34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4776181" y="4437112"/>
            <a:ext cx="360362" cy="400110"/>
          </a:xfrm>
          <a:prstGeom prst="rect">
            <a:avLst/>
          </a:prstGeom>
          <a:gradFill>
            <a:gsLst>
              <a:gs pos="0">
                <a:srgbClr val="CE3B37"/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4776181" y="4017035"/>
            <a:ext cx="360362" cy="34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66924" name="Text Box 12"/>
          <p:cNvSpPr txBox="1">
            <a:spLocks noChangeArrowheads="1"/>
          </p:cNvSpPr>
          <p:nvPr/>
        </p:nvSpPr>
        <p:spPr bwMode="auto">
          <a:xfrm>
            <a:off x="5281006" y="4437112"/>
            <a:ext cx="360362" cy="400110"/>
          </a:xfrm>
          <a:prstGeom prst="rect">
            <a:avLst/>
          </a:prstGeom>
          <a:gradFill>
            <a:gsLst>
              <a:gs pos="0">
                <a:srgbClr val="CE3B37"/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66925" name="Text Box 13"/>
          <p:cNvSpPr txBox="1">
            <a:spLocks noChangeArrowheads="1"/>
          </p:cNvSpPr>
          <p:nvPr/>
        </p:nvSpPr>
        <p:spPr bwMode="auto">
          <a:xfrm>
            <a:off x="5281006" y="4017035"/>
            <a:ext cx="360362" cy="34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66926" name="Text Box 14"/>
          <p:cNvSpPr txBox="1">
            <a:spLocks noChangeArrowheads="1"/>
          </p:cNvSpPr>
          <p:nvPr/>
        </p:nvSpPr>
        <p:spPr bwMode="auto">
          <a:xfrm>
            <a:off x="5712806" y="4437112"/>
            <a:ext cx="360362" cy="400110"/>
          </a:xfrm>
          <a:prstGeom prst="rect">
            <a:avLst/>
          </a:prstGeom>
          <a:gradFill>
            <a:gsLst>
              <a:gs pos="0">
                <a:srgbClr val="CE3B37"/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6927" name="Text Box 15"/>
          <p:cNvSpPr txBox="1">
            <a:spLocks noChangeArrowheads="1"/>
          </p:cNvSpPr>
          <p:nvPr/>
        </p:nvSpPr>
        <p:spPr bwMode="auto">
          <a:xfrm>
            <a:off x="5712806" y="4017035"/>
            <a:ext cx="360362" cy="34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6928" name="Text Box 16"/>
          <p:cNvSpPr txBox="1">
            <a:spLocks noChangeArrowheads="1"/>
          </p:cNvSpPr>
          <p:nvPr/>
        </p:nvSpPr>
        <p:spPr bwMode="auto">
          <a:xfrm>
            <a:off x="6217631" y="4437112"/>
            <a:ext cx="360362" cy="400110"/>
          </a:xfrm>
          <a:prstGeom prst="rect">
            <a:avLst/>
          </a:prstGeom>
          <a:gradFill>
            <a:gsLst>
              <a:gs pos="0">
                <a:srgbClr val="CE3B37"/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6217631" y="4017035"/>
            <a:ext cx="360362" cy="34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66930" name="Text Box 18"/>
          <p:cNvSpPr txBox="1">
            <a:spLocks noChangeArrowheads="1"/>
          </p:cNvSpPr>
          <p:nvPr/>
        </p:nvSpPr>
        <p:spPr bwMode="auto">
          <a:xfrm>
            <a:off x="6649431" y="4437112"/>
            <a:ext cx="360362" cy="400110"/>
          </a:xfrm>
          <a:prstGeom prst="rect">
            <a:avLst/>
          </a:prstGeom>
          <a:gradFill>
            <a:gsLst>
              <a:gs pos="0">
                <a:srgbClr val="CE3B37"/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6649431" y="4017035"/>
            <a:ext cx="360362" cy="34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66932" name="Text Box 20"/>
          <p:cNvSpPr txBox="1">
            <a:spLocks noChangeArrowheads="1"/>
          </p:cNvSpPr>
          <p:nvPr/>
        </p:nvSpPr>
        <p:spPr bwMode="auto">
          <a:xfrm>
            <a:off x="7154256" y="4437112"/>
            <a:ext cx="360362" cy="400110"/>
          </a:xfrm>
          <a:prstGeom prst="rect">
            <a:avLst/>
          </a:prstGeom>
          <a:gradFill>
            <a:gsLst>
              <a:gs pos="0">
                <a:srgbClr val="CE3B37"/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6933" name="Text Box 21"/>
          <p:cNvSpPr txBox="1">
            <a:spLocks noChangeArrowheads="1"/>
          </p:cNvSpPr>
          <p:nvPr/>
        </p:nvSpPr>
        <p:spPr bwMode="auto">
          <a:xfrm>
            <a:off x="7154256" y="4017035"/>
            <a:ext cx="360362" cy="34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66934" name="Text Box 22"/>
          <p:cNvSpPr txBox="1">
            <a:spLocks noChangeArrowheads="1"/>
          </p:cNvSpPr>
          <p:nvPr/>
        </p:nvSpPr>
        <p:spPr bwMode="auto">
          <a:xfrm>
            <a:off x="7584469" y="4437112"/>
            <a:ext cx="360363" cy="400110"/>
          </a:xfrm>
          <a:prstGeom prst="rect">
            <a:avLst/>
          </a:prstGeom>
          <a:gradFill>
            <a:gsLst>
              <a:gs pos="0">
                <a:srgbClr val="CE3B37"/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66935" name="Text Box 23"/>
          <p:cNvSpPr txBox="1">
            <a:spLocks noChangeArrowheads="1"/>
          </p:cNvSpPr>
          <p:nvPr/>
        </p:nvSpPr>
        <p:spPr bwMode="auto">
          <a:xfrm>
            <a:off x="7584469" y="4017035"/>
            <a:ext cx="360363" cy="34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66936" name="Text Box 24"/>
          <p:cNvSpPr txBox="1">
            <a:spLocks noChangeArrowheads="1"/>
          </p:cNvSpPr>
          <p:nvPr/>
        </p:nvSpPr>
        <p:spPr bwMode="auto">
          <a:xfrm>
            <a:off x="8089294" y="4437112"/>
            <a:ext cx="360363" cy="400110"/>
          </a:xfrm>
          <a:prstGeom prst="rect">
            <a:avLst/>
          </a:prstGeom>
          <a:gradFill>
            <a:gsLst>
              <a:gs pos="0">
                <a:srgbClr val="CE3B37"/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6937" name="Text Box 25"/>
          <p:cNvSpPr txBox="1">
            <a:spLocks noChangeArrowheads="1"/>
          </p:cNvSpPr>
          <p:nvPr/>
        </p:nvSpPr>
        <p:spPr bwMode="auto">
          <a:xfrm>
            <a:off x="8089294" y="4017035"/>
            <a:ext cx="360363" cy="34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66941" name="Text Box 29"/>
          <p:cNvSpPr txBox="1">
            <a:spLocks noChangeArrowheads="1"/>
          </p:cNvSpPr>
          <p:nvPr/>
        </p:nvSpPr>
        <p:spPr bwMode="auto">
          <a:xfrm>
            <a:off x="2290936" y="3868129"/>
            <a:ext cx="1084291" cy="34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base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841144" y="4872696"/>
            <a:ext cx="360363" cy="711200"/>
            <a:chOff x="1746" y="1174"/>
            <a:chExt cx="227" cy="448"/>
          </a:xfrm>
        </p:grpSpPr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1746" y="1406"/>
              <a:ext cx="22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66942" name="Line 30"/>
            <p:cNvSpPr>
              <a:spLocks noChangeShapeType="1"/>
            </p:cNvSpPr>
            <p:nvPr/>
          </p:nvSpPr>
          <p:spPr bwMode="auto">
            <a:xfrm flipV="1">
              <a:off x="1837" y="1174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8089294" y="4880634"/>
            <a:ext cx="360363" cy="711200"/>
            <a:chOff x="4422" y="1179"/>
            <a:chExt cx="227" cy="448"/>
          </a:xfrm>
        </p:grpSpPr>
        <p:sp>
          <p:nvSpPr>
            <p:cNvPr id="166943" name="Text Box 31"/>
            <p:cNvSpPr txBox="1">
              <a:spLocks noChangeArrowheads="1"/>
            </p:cNvSpPr>
            <p:nvPr/>
          </p:nvSpPr>
          <p:spPr bwMode="auto">
            <a:xfrm>
              <a:off x="4422" y="1411"/>
              <a:ext cx="22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166944" name="Line 32"/>
            <p:cNvSpPr>
              <a:spLocks noChangeShapeType="1"/>
            </p:cNvSpPr>
            <p:nvPr/>
          </p:nvSpPr>
          <p:spPr bwMode="auto">
            <a:xfrm flipV="1">
              <a:off x="4513" y="117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6948" name="Text Box 36"/>
          <p:cNvSpPr txBox="1">
            <a:spLocks noChangeArrowheads="1"/>
          </p:cNvSpPr>
          <p:nvPr/>
        </p:nvSpPr>
        <p:spPr bwMode="auto">
          <a:xfrm>
            <a:off x="3109284" y="2242737"/>
            <a:ext cx="4038594" cy="1449216"/>
          </a:xfrm>
          <a:prstGeom prst="rect">
            <a:avLst/>
          </a:prstGeom>
          <a:ln>
            <a:solidFill>
              <a:srgbClr val="F19903"/>
            </a:solidFill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lnSpc>
                <a:spcPct val="100000"/>
              </a:lnSpc>
              <a:buClr>
                <a:srgbClr val="F19903"/>
              </a:buClr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base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=L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&gt;data[0]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（基准）</a:t>
            </a:r>
            <a:endParaRPr lang="en-US" altLang="zh-CN" sz="200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00000"/>
              </a:lnSpc>
              <a:buClr>
                <a:srgbClr val="F19903"/>
              </a:buClr>
              <a:buFont typeface="Wingdings" panose="05000000000000000000" pitchFamily="2" charset="2"/>
              <a:buChar char="n"/>
            </a:pPr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从后向前找</a:t>
            </a:r>
            <a:r>
              <a:rPr lang="zh-CN" altLang="en-US" sz="2000">
                <a:solidFill>
                  <a:schemeClr val="tx1"/>
                </a:solidFill>
                <a:latin typeface="+mn-ea"/>
                <a:cs typeface="Consolas" pitchFamily="49" charset="0"/>
              </a:rPr>
              <a:t>≤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base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</a:p>
          <a:p>
            <a:pPr marL="457200" indent="-457200" algn="l">
              <a:lnSpc>
                <a:spcPct val="100000"/>
              </a:lnSpc>
              <a:buClr>
                <a:srgbClr val="F19903"/>
              </a:buClr>
              <a:buFont typeface="Wingdings" panose="05000000000000000000" pitchFamily="2" charset="2"/>
              <a:buChar char="n"/>
            </a:pPr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从前向后找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&gt;base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</a:p>
        </p:txBody>
      </p:sp>
      <p:sp>
        <p:nvSpPr>
          <p:cNvPr id="166949" name="Text Box 37"/>
          <p:cNvSpPr txBox="1">
            <a:spLocks noChangeArrowheads="1"/>
          </p:cNvSpPr>
          <p:nvPr/>
        </p:nvSpPr>
        <p:spPr bwMode="auto">
          <a:xfrm>
            <a:off x="3769706" y="4447246"/>
            <a:ext cx="360362" cy="400110"/>
          </a:xfrm>
          <a:prstGeom prst="rect">
            <a:avLst/>
          </a:prstGeom>
          <a:gradFill>
            <a:gsLst>
              <a:gs pos="0">
                <a:srgbClr val="CE3B37"/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66951" name="AutoShape 39"/>
          <p:cNvSpPr>
            <a:spLocks noChangeArrowheads="1"/>
          </p:cNvSpPr>
          <p:nvPr/>
        </p:nvSpPr>
        <p:spPr bwMode="auto">
          <a:xfrm>
            <a:off x="7252689" y="2780359"/>
            <a:ext cx="503237" cy="287337"/>
          </a:xfrm>
          <a:prstGeom prst="rightArrow">
            <a:avLst>
              <a:gd name="adj1" fmla="val 50000"/>
              <a:gd name="adj2" fmla="val 4378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952" name="Text Box 40"/>
          <p:cNvSpPr txBox="1">
            <a:spLocks noChangeArrowheads="1"/>
          </p:cNvSpPr>
          <p:nvPr/>
        </p:nvSpPr>
        <p:spPr bwMode="auto">
          <a:xfrm>
            <a:off x="7944832" y="2780359"/>
            <a:ext cx="1800225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两者交换</a:t>
            </a:r>
          </a:p>
        </p:txBody>
      </p:sp>
      <p:sp>
        <p:nvSpPr>
          <p:cNvPr id="166953" name="Text Box 41"/>
          <p:cNvSpPr txBox="1">
            <a:spLocks noChangeArrowheads="1"/>
          </p:cNvSpPr>
          <p:nvPr/>
        </p:nvSpPr>
        <p:spPr bwMode="auto">
          <a:xfrm>
            <a:off x="3764944" y="4437112"/>
            <a:ext cx="360363" cy="400110"/>
          </a:xfrm>
          <a:prstGeom prst="rect">
            <a:avLst/>
          </a:prstGeom>
          <a:gradFill>
            <a:gsLst>
              <a:gs pos="0">
                <a:srgbClr val="CE3B37"/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3808787" y="5540297"/>
            <a:ext cx="4376738" cy="1112838"/>
            <a:chOff x="1383" y="2840"/>
            <a:chExt cx="2757" cy="701"/>
          </a:xfrm>
        </p:grpSpPr>
        <p:sp>
          <p:nvSpPr>
            <p:cNvPr id="166955" name="AutoShape 43"/>
            <p:cNvSpPr>
              <a:spLocks noChangeArrowheads="1"/>
            </p:cNvSpPr>
            <p:nvPr/>
          </p:nvSpPr>
          <p:spPr bwMode="auto">
            <a:xfrm>
              <a:off x="2585" y="2840"/>
              <a:ext cx="227" cy="363"/>
            </a:xfrm>
            <a:prstGeom prst="downArrow">
              <a:avLst>
                <a:gd name="adj1" fmla="val 50000"/>
                <a:gd name="adj2" fmla="val 25000"/>
              </a:avLst>
            </a:prstGeom>
            <a:gradFill>
              <a:gsLst>
                <a:gs pos="0">
                  <a:srgbClr val="CE3B37"/>
                </a:gs>
                <a:gs pos="100000">
                  <a:srgbClr val="FFE985"/>
                </a:gs>
              </a:gsLst>
            </a:gradFill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956" name="Text Box 44"/>
            <p:cNvSpPr txBox="1">
              <a:spLocks noChangeArrowheads="1"/>
            </p:cNvSpPr>
            <p:nvPr/>
          </p:nvSpPr>
          <p:spPr bwMode="auto">
            <a:xfrm>
              <a:off x="1383" y="3294"/>
              <a:ext cx="2757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zh-CN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47" name="AutoShape 8">
            <a:extLst>
              <a:ext uri="{FF2B5EF4-FFF2-40B4-BE49-F238E27FC236}">
                <a16:creationId xmlns:a16="http://schemas.microsoft.com/office/drawing/2014/main" id="{A3515EF1-CFAB-4996-A498-993D080E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885" y="1465955"/>
            <a:ext cx="544513" cy="504913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35000">
                <a:srgbClr val="CE3B37"/>
              </a:gs>
              <a:gs pos="100000">
                <a:srgbClr val="FFE985"/>
              </a:gs>
            </a:gsLst>
            <a:lin ang="13500000" scaled="1"/>
            <a:tileRect/>
          </a:gradFill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marL="342900" indent="-342900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endParaRPr lang="ru-RU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>
            <a:extLst>
              <a:ext uri="{FF2B5EF4-FFF2-40B4-BE49-F238E27FC236}">
                <a16:creationId xmlns:a16="http://schemas.microsoft.com/office/drawing/2014/main" id="{E56B853D-2D10-4D07-9E39-5C85CBD6B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308" y="1484546"/>
            <a:ext cx="3143272" cy="467729"/>
          </a:xfrm>
          <a:prstGeom prst="rect">
            <a:avLst/>
          </a:prstGeom>
          <a:solidFill>
            <a:srgbClr val="F19903"/>
          </a:solidFill>
          <a:ln>
            <a:solidFill>
              <a:srgbClr val="FA772E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解法一（前后交换法）</a:t>
            </a:r>
          </a:p>
        </p:txBody>
      </p:sp>
      <p:sp>
        <p:nvSpPr>
          <p:cNvPr id="41" name="TextBox 3">
            <a:extLst>
              <a:ext uri="{FF2B5EF4-FFF2-40B4-BE49-F238E27FC236}">
                <a16:creationId xmlns:a16="http://schemas.microsoft.com/office/drawing/2014/main" id="{EBDB59A7-3E40-456D-BB65-8F253ED26DDF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42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8601A5D-98C4-4315-9CE6-8EDBF9816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8" name="图片 7" descr="卡通人物&#10;&#10;中度可信度描述已自动生成">
            <a:extLst>
              <a:ext uri="{FF2B5EF4-FFF2-40B4-BE49-F238E27FC236}">
                <a16:creationId xmlns:a16="http://schemas.microsoft.com/office/drawing/2014/main" id="{5AD3B3CA-3C5B-4DC8-9A2F-D4A8A3010D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105" y="2424600"/>
            <a:ext cx="3573016" cy="3573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4 3.7037E-6 L -0.09297 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0.05521 -1.48148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324 C -0.00286 -0.02454 -0.00442 -0.04584 0.01485 -0.06019 C 0.03412 -0.07454 0.07579 -0.08611 0.11472 -0.08959 C 0.15365 -0.09283 0.21628 -0.09491 0.24818 -0.08033 C 0.28008 -0.06574 0.29388 -0.01806 0.30612 -0.00162 " pathEditMode="fixed" rAng="0" ptsTypes="AAAAA">
                                      <p:cBhvr>
                                        <p:cTn id="22" dur="2000" fill="hold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6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.0074 C -0.00612 0.01319 -0.01172 0.01921 -0.03099 0.02315 C -0.04987 0.02708 -0.0806 0.03055 -0.11498 0.03125 C -0.14935 0.03125 -0.20495 0.02986 -0.23685 0.025 C -0.26915 0.02014 -0.29571 0.00602 -0.30717 0.00231 " pathEditMode="fixed" rAng="0" ptsTypes="AAAAA">
                                      <p:cBhvr>
                                        <p:cTn id="26" dur="2000" fill="hold"/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5" y="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6.2963E-6 L -0.11329 -0.00394 " pathEditMode="fixed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7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1.48148E-6 L 0.12291 0.0006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81 C 0.00273 -0.01574 0.00468 -0.04375 0.0164 -0.05232 C 0.02812 -0.06065 0.05625 -0.06158 0.06992 -0.05972 C 0.08359 -0.05764 0.09114 -0.05 0.09817 -0.04051 C 0.10521 -0.03079 0.10924 -0.01019 0.11211 -0.00209 " pathEditMode="fixed" rAng="0" ptsTypes="AAAAA">
                                      <p:cBhvr>
                                        <p:cTn id="38" dur="20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9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C 0.0013 0.01852 0.00261 0.03727 -0.01159 0.04561 C -0.02565 0.05394 -0.0681 0.05741 -0.08463 0.04931 C -0.1013 0.04121 -0.10521 0.00764 -0.11067 -0.00324 " pathEditMode="fixed" rAng="0" ptsTypes="AAAA">
                                      <p:cBhvr>
                                        <p:cTn id="42" dur="2000" fill="hold"/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95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29 -0.00047 L -0.18008 -0.00047 " pathEditMode="fixed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21 0.00023 L 0.1539 0.0009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.00046 C 0.00104 -0.02824 0.00195 -0.05648 0.01862 -0.06968 C 0.03528 -0.08264 0.07877 -0.08403 0.09974 -0.07894 C 0.1207 -0.07361 0.13476 -0.05185 0.14453 -0.03843 C 0.15429 -0.02477 0.1556 -0.00625 0.15872 0.00231 " pathEditMode="fixed" rAng="0" ptsTypes="AAAAA">
                                      <p:cBhvr>
                                        <p:cTn id="54" dur="2000" fill="hold"/>
                                        <p:tgtEl>
                                          <p:spTgt spid="1669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37 C -0.01263 0.025 -0.02395 0.04676 -0.04752 0.04768 C -0.07122 0.04838 -0.12382 0.01574 -0.14244 0.0081 C -0.16132 0.00046 -0.15625 0.00254 -0.15976 0.00139 " pathEditMode="fixed" rAng="0" ptsTypes="AAAA">
                                      <p:cBhvr>
                                        <p:cTn id="58" dur="2000" fill="hold"/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3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0" grpId="0" animBg="1"/>
      <p:bldP spid="166924" grpId="0" animBg="1"/>
      <p:bldP spid="166926" grpId="0" animBg="1"/>
      <p:bldP spid="166930" grpId="0" animBg="1"/>
      <p:bldP spid="166936" grpId="0" animBg="1"/>
      <p:bldP spid="166949" grpId="0" animBg="1"/>
      <p:bldP spid="16695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2063552" y="1412776"/>
            <a:ext cx="8023120" cy="5381245"/>
          </a:xfrm>
          <a:prstGeom prst="rect">
            <a:avLst/>
          </a:prstGeom>
          <a:solidFill>
            <a:schemeClr val="bg1"/>
          </a:solidFill>
          <a:ln w="25400">
            <a:solidFill>
              <a:srgbClr val="FA772E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44000" bIns="144000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move1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 *&amp;L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7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j=L-&gt;length-1;</a:t>
            </a:r>
          </a:p>
          <a:p>
            <a:pPr algn="l">
              <a:lnSpc>
                <a:spcPct val="7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ElemType base=L-&gt;data[0];	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以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data[0]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为基准</a:t>
            </a:r>
          </a:p>
          <a:p>
            <a:pPr algn="l">
              <a:lnSpc>
                <a:spcPct val="70000"/>
              </a:lnSpc>
            </a:pPr>
            <a:r>
              <a:rPr lang="en-US" altLang="zh-CN" sz="2000">
                <a:solidFill>
                  <a:srgbClr val="F1990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(i&lt;j)</a:t>
            </a:r>
            <a:endParaRPr lang="zh-CN" altLang="en-US" sz="2000">
              <a:solidFill>
                <a:srgbClr val="F1990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</a:pP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while (i&lt;j &amp;&amp; L-&gt;data[j]&gt;base)</a:t>
            </a:r>
          </a:p>
          <a:p>
            <a:pPr algn="l">
              <a:lnSpc>
                <a:spcPct val="7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j--;	  	 	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从后向前扫描，找一个≤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base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的元素</a:t>
            </a:r>
          </a:p>
          <a:p>
            <a:pPr algn="l">
              <a:lnSpc>
                <a:spcPct val="70000"/>
              </a:lnSpc>
            </a:pP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(i&lt;j &amp;&amp; L-&gt;data[i]&lt;=base)</a:t>
            </a:r>
          </a:p>
          <a:p>
            <a:pPr algn="l">
              <a:lnSpc>
                <a:spcPct val="7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i++;			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从前向后扫描，找一个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&gt;base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的元素</a:t>
            </a:r>
            <a:endParaRPr lang="en-US" altLang="zh-CN" sz="200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(i&lt;j)</a:t>
            </a:r>
          </a:p>
          <a:p>
            <a:pPr algn="l">
              <a:lnSpc>
                <a:spcPct val="7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swap(L-&gt;data[i],L-&gt;data[j]);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ct val="7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swap(L-&gt;data[0],L-&gt;data[i]);</a:t>
            </a:r>
          </a:p>
          <a:p>
            <a:pPr algn="l">
              <a:lnSpc>
                <a:spcPct val="7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1E5C5BAD-60D7-457A-868D-8586E1BFA1B0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8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D4C1DEB-5B36-41D8-ACD6-6251D410F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9" name="图片 8" descr="乐高玩具&#10;&#10;低可信度描述已自动生成">
            <a:extLst>
              <a:ext uri="{FF2B5EF4-FFF2-40B4-BE49-F238E27FC236}">
                <a16:creationId xmlns:a16="http://schemas.microsoft.com/office/drawing/2014/main" id="{14D06B75-CEB7-468C-88D4-B0FD6C24C2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2275">
            <a:off x="9344326" y="2542493"/>
            <a:ext cx="5695346" cy="3837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2792829" y="4220942"/>
            <a:ext cx="863600" cy="576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4485132" y="4310158"/>
            <a:ext cx="360362" cy="34297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4485132" y="3866257"/>
            <a:ext cx="360362" cy="31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4989957" y="4310158"/>
            <a:ext cx="360362" cy="34297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274440" name="Text Box 8"/>
          <p:cNvSpPr txBox="1">
            <a:spLocks noChangeArrowheads="1"/>
          </p:cNvSpPr>
          <p:nvPr/>
        </p:nvSpPr>
        <p:spPr bwMode="auto">
          <a:xfrm>
            <a:off x="4989957" y="3866257"/>
            <a:ext cx="360362" cy="31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4441" name="Text Box 9"/>
          <p:cNvSpPr txBox="1">
            <a:spLocks noChangeArrowheads="1"/>
          </p:cNvSpPr>
          <p:nvPr/>
        </p:nvSpPr>
        <p:spPr bwMode="auto">
          <a:xfrm>
            <a:off x="5421757" y="4310158"/>
            <a:ext cx="360362" cy="34297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5421757" y="3866257"/>
            <a:ext cx="360362" cy="31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74443" name="Text Box 11"/>
          <p:cNvSpPr txBox="1">
            <a:spLocks noChangeArrowheads="1"/>
          </p:cNvSpPr>
          <p:nvPr/>
        </p:nvSpPr>
        <p:spPr bwMode="auto">
          <a:xfrm>
            <a:off x="5926582" y="4310158"/>
            <a:ext cx="360362" cy="34297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74444" name="Text Box 12"/>
          <p:cNvSpPr txBox="1">
            <a:spLocks noChangeArrowheads="1"/>
          </p:cNvSpPr>
          <p:nvPr/>
        </p:nvSpPr>
        <p:spPr bwMode="auto">
          <a:xfrm>
            <a:off x="5926582" y="3866257"/>
            <a:ext cx="360362" cy="31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74445" name="Text Box 13"/>
          <p:cNvSpPr txBox="1">
            <a:spLocks noChangeArrowheads="1"/>
          </p:cNvSpPr>
          <p:nvPr/>
        </p:nvSpPr>
        <p:spPr bwMode="auto">
          <a:xfrm>
            <a:off x="6358382" y="4310158"/>
            <a:ext cx="360362" cy="34297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6358382" y="3866257"/>
            <a:ext cx="360362" cy="31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74447" name="Text Box 15"/>
          <p:cNvSpPr txBox="1">
            <a:spLocks noChangeArrowheads="1"/>
          </p:cNvSpPr>
          <p:nvPr/>
        </p:nvSpPr>
        <p:spPr bwMode="auto">
          <a:xfrm>
            <a:off x="6863207" y="4310158"/>
            <a:ext cx="360362" cy="34297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74448" name="Text Box 16"/>
          <p:cNvSpPr txBox="1">
            <a:spLocks noChangeArrowheads="1"/>
          </p:cNvSpPr>
          <p:nvPr/>
        </p:nvSpPr>
        <p:spPr bwMode="auto">
          <a:xfrm>
            <a:off x="6863207" y="3866257"/>
            <a:ext cx="360362" cy="31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74449" name="Text Box 17"/>
          <p:cNvSpPr txBox="1">
            <a:spLocks noChangeArrowheads="1"/>
          </p:cNvSpPr>
          <p:nvPr/>
        </p:nvSpPr>
        <p:spPr bwMode="auto">
          <a:xfrm>
            <a:off x="7295007" y="4310158"/>
            <a:ext cx="360362" cy="34297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74450" name="Text Box 18"/>
          <p:cNvSpPr txBox="1">
            <a:spLocks noChangeArrowheads="1"/>
          </p:cNvSpPr>
          <p:nvPr/>
        </p:nvSpPr>
        <p:spPr bwMode="auto">
          <a:xfrm>
            <a:off x="7295007" y="3866257"/>
            <a:ext cx="360362" cy="31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74451" name="Text Box 19"/>
          <p:cNvSpPr txBox="1">
            <a:spLocks noChangeArrowheads="1"/>
          </p:cNvSpPr>
          <p:nvPr/>
        </p:nvSpPr>
        <p:spPr bwMode="auto">
          <a:xfrm>
            <a:off x="7799832" y="4310158"/>
            <a:ext cx="360362" cy="34297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74452" name="Text Box 20"/>
          <p:cNvSpPr txBox="1">
            <a:spLocks noChangeArrowheads="1"/>
          </p:cNvSpPr>
          <p:nvPr/>
        </p:nvSpPr>
        <p:spPr bwMode="auto">
          <a:xfrm>
            <a:off x="7799832" y="3866257"/>
            <a:ext cx="360362" cy="31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74453" name="Text Box 21"/>
          <p:cNvSpPr txBox="1">
            <a:spLocks noChangeArrowheads="1"/>
          </p:cNvSpPr>
          <p:nvPr/>
        </p:nvSpPr>
        <p:spPr bwMode="auto">
          <a:xfrm>
            <a:off x="8230045" y="4310158"/>
            <a:ext cx="360363" cy="34297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74454" name="Text Box 22"/>
          <p:cNvSpPr txBox="1">
            <a:spLocks noChangeArrowheads="1"/>
          </p:cNvSpPr>
          <p:nvPr/>
        </p:nvSpPr>
        <p:spPr bwMode="auto">
          <a:xfrm>
            <a:off x="8230045" y="3866257"/>
            <a:ext cx="360363" cy="31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274455" name="Text Box 23"/>
          <p:cNvSpPr txBox="1">
            <a:spLocks noChangeArrowheads="1"/>
          </p:cNvSpPr>
          <p:nvPr/>
        </p:nvSpPr>
        <p:spPr bwMode="auto">
          <a:xfrm>
            <a:off x="8734870" y="4310158"/>
            <a:ext cx="360363" cy="34297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74456" name="Text Box 24"/>
          <p:cNvSpPr txBox="1">
            <a:spLocks noChangeArrowheads="1"/>
          </p:cNvSpPr>
          <p:nvPr/>
        </p:nvSpPr>
        <p:spPr bwMode="auto">
          <a:xfrm>
            <a:off x="8734870" y="3866257"/>
            <a:ext cx="360363" cy="31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74457" name="Text Box 25"/>
          <p:cNvSpPr txBox="1">
            <a:spLocks noChangeArrowheads="1"/>
          </p:cNvSpPr>
          <p:nvPr/>
        </p:nvSpPr>
        <p:spPr bwMode="auto">
          <a:xfrm>
            <a:off x="2429292" y="3717032"/>
            <a:ext cx="17145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18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zh-CN" altLang="en-US" sz="18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（</a:t>
            </a:r>
            <a:r>
              <a:rPr lang="zh-CN" altLang="en-US" sz="200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基准</a:t>
            </a:r>
            <a:r>
              <a:rPr lang="zh-CN" altLang="en-US" sz="18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）</a:t>
            </a:r>
            <a:endParaRPr lang="en-US" altLang="zh-CN" sz="1800">
              <a:solidFill>
                <a:srgbClr val="339933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4486720" y="4721919"/>
            <a:ext cx="360363" cy="685800"/>
            <a:chOff x="1746" y="1174"/>
            <a:chExt cx="227" cy="432"/>
          </a:xfrm>
        </p:grpSpPr>
        <p:sp>
          <p:nvSpPr>
            <p:cNvPr id="274459" name="Text Box 27"/>
            <p:cNvSpPr txBox="1">
              <a:spLocks noChangeArrowheads="1"/>
            </p:cNvSpPr>
            <p:nvPr/>
          </p:nvSpPr>
          <p:spPr bwMode="auto">
            <a:xfrm>
              <a:off x="1746" y="1406"/>
              <a:ext cx="227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274460" name="Line 28"/>
            <p:cNvSpPr>
              <a:spLocks noChangeShapeType="1"/>
            </p:cNvSpPr>
            <p:nvPr/>
          </p:nvSpPr>
          <p:spPr bwMode="auto">
            <a:xfrm flipV="1">
              <a:off x="1837" y="1174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8734870" y="4729857"/>
            <a:ext cx="360363" cy="685800"/>
            <a:chOff x="4422" y="1179"/>
            <a:chExt cx="227" cy="432"/>
          </a:xfrm>
        </p:grpSpPr>
        <p:sp>
          <p:nvSpPr>
            <p:cNvPr id="274462" name="Text Box 30"/>
            <p:cNvSpPr txBox="1">
              <a:spLocks noChangeArrowheads="1"/>
            </p:cNvSpPr>
            <p:nvPr/>
          </p:nvSpPr>
          <p:spPr bwMode="auto">
            <a:xfrm>
              <a:off x="4422" y="1411"/>
              <a:ext cx="227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274463" name="Line 31"/>
            <p:cNvSpPr>
              <a:spLocks noChangeShapeType="1"/>
            </p:cNvSpPr>
            <p:nvPr/>
          </p:nvSpPr>
          <p:spPr bwMode="auto">
            <a:xfrm flipV="1">
              <a:off x="4513" y="117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4464" name="Text Box 32"/>
          <p:cNvSpPr txBox="1">
            <a:spLocks noChangeArrowheads="1"/>
          </p:cNvSpPr>
          <p:nvPr/>
        </p:nvSpPr>
        <p:spPr bwMode="auto">
          <a:xfrm>
            <a:off x="3363568" y="2102460"/>
            <a:ext cx="5551482" cy="1449216"/>
          </a:xfrm>
          <a:prstGeom prst="rect">
            <a:avLst/>
          </a:prstGeom>
          <a:ln>
            <a:noFill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>
            <a:defPPr>
              <a:defRPr lang="zh-CN"/>
            </a:defPPr>
            <a:lvl1pPr marL="457200" indent="-457200" algn="l">
              <a:lnSpc>
                <a:spcPct val="100000"/>
              </a:lnSpc>
              <a:buClr>
                <a:srgbClr val="F19903"/>
              </a:buClr>
              <a:buFont typeface="Wingdings" panose="05000000000000000000" pitchFamily="2" charset="2"/>
              <a:buChar char="n"/>
              <a:defRPr sz="200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defRPr>
            </a:lvl1pPr>
          </a:lstStyle>
          <a:p>
            <a:r>
              <a:rPr lang="en-US" altLang="zh-CN"/>
              <a:t>base</a:t>
            </a:r>
            <a:r>
              <a:rPr lang="en-US" altLang="zh-CN">
                <a:solidFill>
                  <a:schemeClr val="tx1"/>
                </a:solidFill>
              </a:rPr>
              <a:t>=L-&gt;data[0]</a:t>
            </a:r>
            <a:r>
              <a:rPr lang="zh-CN" altLang="en-US">
                <a:solidFill>
                  <a:schemeClr val="tx1"/>
                </a:solidFill>
              </a:rPr>
              <a:t>（基准）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j</a:t>
            </a:r>
            <a:r>
              <a:rPr lang="zh-CN" altLang="en-US">
                <a:solidFill>
                  <a:schemeClr val="tx1"/>
                </a:solidFill>
              </a:rPr>
              <a:t>从后向前找小于等于</a:t>
            </a:r>
            <a:r>
              <a:rPr lang="en-US" altLang="zh-CN">
                <a:solidFill>
                  <a:schemeClr val="tx1"/>
                </a:solidFill>
              </a:rPr>
              <a:t>base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chemeClr val="tx1"/>
                </a:solidFill>
              </a:rPr>
              <a:t>元素：前移</a:t>
            </a:r>
          </a:p>
          <a:p>
            <a:r>
              <a:rPr lang="en-US" altLang="zh-CN" err="1">
                <a:solidFill>
                  <a:schemeClr val="tx1"/>
                </a:solidFill>
              </a:rPr>
              <a:t>i</a:t>
            </a:r>
            <a:r>
              <a:rPr lang="zh-CN" altLang="en-US">
                <a:solidFill>
                  <a:schemeClr val="tx1"/>
                </a:solidFill>
              </a:rPr>
              <a:t>从前向后找大于</a:t>
            </a:r>
            <a:r>
              <a:rPr lang="en-US" altLang="zh-CN">
                <a:solidFill>
                  <a:schemeClr val="tx1"/>
                </a:solidFill>
              </a:rPr>
              <a:t>base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chemeClr val="tx1"/>
                </a:solidFill>
              </a:rPr>
              <a:t>元素：后移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518772" y="5407719"/>
            <a:ext cx="4824412" cy="928688"/>
            <a:chOff x="1958" y="2865"/>
            <a:chExt cx="3039" cy="585"/>
          </a:xfrm>
        </p:grpSpPr>
        <p:sp>
          <p:nvSpPr>
            <p:cNvPr id="274468" name="AutoShape 36"/>
            <p:cNvSpPr>
              <a:spLocks noChangeArrowheads="1"/>
            </p:cNvSpPr>
            <p:nvPr/>
          </p:nvSpPr>
          <p:spPr bwMode="auto">
            <a:xfrm>
              <a:off x="3107" y="2865"/>
              <a:ext cx="227" cy="247"/>
            </a:xfrm>
            <a:prstGeom prst="downArrow">
              <a:avLst>
                <a:gd name="adj1" fmla="val 50000"/>
                <a:gd name="adj2" fmla="val 32075"/>
              </a:avLst>
            </a:prstGeom>
            <a:gradFill>
              <a:gsLst>
                <a:gs pos="0">
                  <a:srgbClr val="CE3B37"/>
                </a:gs>
                <a:gs pos="100000">
                  <a:srgbClr val="FFE985"/>
                </a:gs>
              </a:gsLst>
            </a:gra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4469" name="Text Box 37"/>
            <p:cNvSpPr txBox="1">
              <a:spLocks noChangeArrowheads="1"/>
            </p:cNvSpPr>
            <p:nvPr/>
          </p:nvSpPr>
          <p:spPr bwMode="auto">
            <a:xfrm>
              <a:off x="1958" y="3203"/>
              <a:ext cx="3039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zh-CN" altLang="en-US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dirty="0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en-US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en-US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93664" y="6449881"/>
            <a:ext cx="3786214" cy="3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算法时间复杂度为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9641BA19-DF4E-439F-A186-741B9C401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802" y="1464395"/>
            <a:ext cx="3143272" cy="467729"/>
          </a:xfrm>
          <a:prstGeom prst="rect">
            <a:avLst/>
          </a:prstGeom>
          <a:solidFill>
            <a:srgbClr val="F19903"/>
          </a:solidFill>
          <a:ln>
            <a:solidFill>
              <a:srgbClr val="FA772E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解法二（前后移动法）</a:t>
            </a: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2EC65115-D3F0-4E2F-A442-7A91B2392A73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41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BFCEBC2-F305-460C-A5D3-8AE18E05D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42" name="图片 41" descr="卡通人物&#10;&#10;中度可信度描述已自动生成">
            <a:extLst>
              <a:ext uri="{FF2B5EF4-FFF2-40B4-BE49-F238E27FC236}">
                <a16:creationId xmlns:a16="http://schemas.microsoft.com/office/drawing/2014/main" id="{089B622D-20B9-4940-A6F7-F05196E75A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105" y="2424600"/>
            <a:ext cx="3573016" cy="3573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22222E-6 L -0.1194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3 -0.01968 C -0.00977 -0.03264 -0.02214 -0.0456 -0.04857 -0.05185 C -0.07513 -0.05833 -0.11537 -0.05625 -0.15625 -0.05741 C -0.19727 -0.05833 -0.26224 -0.06782 -0.29428 -0.05833 C -0.32644 -0.04884 -0.3375 -0.02454 -0.34857 1.23599E-16 " pathEditMode="fixed" rAng="0" ptsTypes="AAAAA">
                                      <p:cBhvr>
                                        <p:cTn id="14" dur="2000" fill="hold"/>
                                        <p:tgtEl>
                                          <p:spTgt spid="2744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5" y="-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4.07407E-6 L 0.04649 4.0740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22222E-6 C 0.00416 0.0132 0.0082 0.02685 0.02291 0.03426 C 0.0375 0.04144 0.05247 0.04097 0.08789 0.04422 C 0.1233 0.04746 0.19896 0.06181 0.23567 0.0544 C 0.27226 0.04676 0.29284 0.01088 0.30807 -0.00069 " pathEditMode="fixed" rAng="0" ptsTypes="AAAAA">
                                      <p:cBhvr>
                                        <p:cTn id="26" dur="20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04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-0.11094 0.001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4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C -0.00156 -0.01181 -0.00299 -0.02362 -0.01432 -0.03403 C -0.02578 -0.04422 -0.04674 -0.05718 -0.06862 -0.06227 C -0.09049 -0.06713 -0.12552 -0.07524 -0.14531 -0.06412 C -0.1651 -0.05301 -0.17891 -0.00949 -0.18763 0.00509 " pathEditMode="fixed" rAng="0" ptsTypes="AAAAA">
                                      <p:cBhvr>
                                        <p:cTn id="34" dur="2000" fill="hold"/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8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49 4.07407E-6 L 0.12318 0.0025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63 0.01111 C -0.01081 0.02084 -0.00872 0.03033 0.00755 0.03357 C 0.0237 0.03681 0.06745 0.03588 0.08438 0.03079 C 0.10169 0.0257 0.10599 0.01435 0.11068 0.00324 " pathEditMode="fixed" rAng="0" ptsTypes="AAAA">
                                      <p:cBhvr>
                                        <p:cTn id="42" dur="20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88 -3.33333E-6 L -0.18294 -0.0011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3 0.00255 L -0.0362 -2.22222E-6 " pathEditMode="fixed" rAng="0" ptsTypes="AA">
                                      <p:cBhvr>
                                        <p:cTn id="50" dur="2000" fill="hold"/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18 4.07407E-6 L 0.15469 4.07407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4 -7.40741E-7 C -0.11458 -0.04653 -0.10937 -0.09282 -0.07982 -0.11273 C -0.05 -0.13287 0.02383 -0.12407 0.05834 -0.11991 C 0.09297 -0.11574 0.11159 -0.10856 0.12735 -0.08819 C 0.1431 -0.06759 0.14753 -0.01597 0.15287 0.00301 " pathEditMode="fixed" rAng="0" ptsTypes="AAAAA">
                                      <p:cBhvr>
                                        <p:cTn id="58" dur="20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07" y="-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7" grpId="0" animBg="1"/>
      <p:bldP spid="274437" grpId="1" animBg="1"/>
      <p:bldP spid="274439" grpId="0" animBg="1"/>
      <p:bldP spid="274443" grpId="0" animBg="1"/>
      <p:bldP spid="274445" grpId="0" animBg="1"/>
      <p:bldP spid="274449" grpId="0" animBg="1"/>
      <p:bldP spid="274455" grpId="0" animBg="1"/>
      <p:bldP spid="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2027361" y="1414636"/>
            <a:ext cx="8173095" cy="541759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shade val="95000"/>
                <a:satMod val="10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44000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move2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 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7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j=L-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&gt;length-1;</a:t>
            </a:r>
          </a:p>
          <a:p>
            <a:pPr algn="l">
              <a:lnSpc>
                <a:spcPct val="7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ElemType  base=L-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data[0];     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以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data[0]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为基准</a:t>
            </a:r>
          </a:p>
          <a:p>
            <a:pPr algn="l">
              <a:lnSpc>
                <a:spcPct val="70000"/>
              </a:lnSpc>
            </a:pPr>
            <a:r>
              <a:rPr lang="zh-CN" altLang="en-US" sz="2000">
                <a:solidFill>
                  <a:srgbClr val="F1990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>
                <a:solidFill>
                  <a:srgbClr val="F1990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(i&lt;j)</a:t>
            </a:r>
            <a:endParaRPr lang="zh-CN" altLang="en-US" sz="2000">
              <a:solidFill>
                <a:srgbClr val="F1990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</a:pP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while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(j&gt;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L-&gt;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data[j]&gt;base)</a:t>
            </a:r>
            <a:endParaRPr lang="en-US" altLang="zh-CN" sz="20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 j-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       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  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从右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向左，找≤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base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data[j]</a:t>
            </a:r>
          </a:p>
          <a:p>
            <a:pPr algn="l">
              <a:lnSpc>
                <a:spcPct val="7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L-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]=L-&gt;data[j];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将其放入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data[</a:t>
            </a:r>
            <a:r>
              <a:rPr lang="en-US" altLang="zh-CN" sz="2000" dirty="0" err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处</a:t>
            </a:r>
          </a:p>
          <a:p>
            <a:pPr algn="l">
              <a:lnSpc>
                <a:spcPct val="7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&lt;j &amp;&amp; L-&gt;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200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]&lt;=base)</a:t>
            </a:r>
            <a:endParaRPr lang="en-US" altLang="zh-CN" sz="20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     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 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从左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向右，找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&gt;base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记录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data[</a:t>
            </a:r>
            <a:r>
              <a:rPr lang="en-US" altLang="zh-CN" sz="2000" dirty="0" err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]</a:t>
            </a:r>
          </a:p>
          <a:p>
            <a:pPr algn="l">
              <a:lnSpc>
                <a:spcPct val="7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L-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&gt;data[j]=L-&gt;data[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将其放入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data[j]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处</a:t>
            </a:r>
          </a:p>
          <a:p>
            <a:pPr algn="l">
              <a:lnSpc>
                <a:spcPct val="7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20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L-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200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]=base;    	    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放置基准</a:t>
            </a:r>
            <a:endParaRPr lang="en-US" altLang="zh-CN" sz="20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F6582590-68C5-456F-A476-A336727C9369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8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831EA1-EA85-45EA-8D6B-132E86C9F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9" name="图片 8" descr="乐高玩具&#10;&#10;低可信度描述已自动生成">
            <a:extLst>
              <a:ext uri="{FF2B5EF4-FFF2-40B4-BE49-F238E27FC236}">
                <a16:creationId xmlns:a16="http://schemas.microsoft.com/office/drawing/2014/main" id="{A9FBDC64-954C-491F-AED6-7B4B756EB08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2275">
            <a:off x="9344326" y="2542493"/>
            <a:ext cx="5695346" cy="3837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:a16="http://schemas.microsoft.com/office/drawing/2014/main" id="{E101B735-22A2-4B2A-B848-564A86A421D5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9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AB26B57-5ACD-4048-B535-411A0EA02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12" name="图片 11" descr="卡通人物&#10;&#10;中度可信度描述已自动生成">
            <a:extLst>
              <a:ext uri="{FF2B5EF4-FFF2-40B4-BE49-F238E27FC236}">
                <a16:creationId xmlns:a16="http://schemas.microsoft.com/office/drawing/2014/main" id="{66B5A714-7C04-4580-8DFE-4112F9D79D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704" y="1274361"/>
            <a:ext cx="5438055" cy="5438055"/>
          </a:xfrm>
          <a:prstGeom prst="rect">
            <a:avLst/>
          </a:prstGeom>
        </p:spPr>
      </p:pic>
      <p:sp>
        <p:nvSpPr>
          <p:cNvPr id="13" name="Text Box 2">
            <a:extLst>
              <a:ext uri="{FF2B5EF4-FFF2-40B4-BE49-F238E27FC236}">
                <a16:creationId xmlns:a16="http://schemas.microsoft.com/office/drawing/2014/main" id="{20BA0EA3-59F4-4D6F-ABD9-9740BD7DF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9816" y="2852936"/>
            <a:ext cx="5328592" cy="1569660"/>
          </a:xfrm>
          <a:prstGeom prst="rect">
            <a:avLst/>
          </a:prstGeom>
          <a:noFill/>
          <a:ln w="38100">
            <a:solidFill>
              <a:srgbClr val="F3980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 algn="just">
              <a:lnSpc>
                <a:spcPct val="100000"/>
              </a:lnSpc>
              <a:buClr>
                <a:srgbClr val="F39801"/>
              </a:buClr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F39801"/>
                </a:solidFill>
              </a:rPr>
              <a:t>思考题：</a:t>
            </a:r>
            <a:endParaRPr lang="en-US" altLang="zh-CN">
              <a:solidFill>
                <a:srgbClr val="F39801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为什么解法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比解法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更好？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8252" y="1759582"/>
            <a:ext cx="6386295" cy="3338835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l">
              <a:lnSpc>
                <a:spcPct val="300000"/>
              </a:lnSpc>
            </a:pP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2.5</a:t>
            </a:r>
            <a:r>
              <a:rPr lang="zh-CN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有一个顺序表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，假设元素类型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lang="zh-CN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为整型。设计一个尽可能高效的算法，将所有奇数移动到偶数的前面。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0D07853-B34E-4B46-B9F4-E0D9BBDBDC10}"/>
              </a:ext>
            </a:extLst>
          </p:cNvPr>
          <p:cNvGrpSpPr/>
          <p:nvPr/>
        </p:nvGrpSpPr>
        <p:grpSpPr>
          <a:xfrm>
            <a:off x="6888336" y="1124744"/>
            <a:ext cx="5544616" cy="5544616"/>
            <a:chOff x="6888336" y="1124744"/>
            <a:chExt cx="5544616" cy="5544616"/>
          </a:xfrm>
        </p:grpSpPr>
        <p:pic>
          <p:nvPicPr>
            <p:cNvPr id="8" name="图片 7" descr="卡通人物&#10;&#10;低可信度描述已自动生成">
              <a:extLst>
                <a:ext uri="{FF2B5EF4-FFF2-40B4-BE49-F238E27FC236}">
                  <a16:creationId xmlns:a16="http://schemas.microsoft.com/office/drawing/2014/main" id="{9D8ED162-9775-44F1-8F2F-4FF1791DC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88336" y="1124744"/>
              <a:ext cx="5544616" cy="554461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639042" y="3233080"/>
              <a:ext cx="3143272" cy="391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L=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（</a:t>
              </a:r>
              <a:r>
                <a:rPr lang="en-US" altLang="zh-CN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>
                  <a:solidFill>
                    <a:srgbClr val="CE3B37"/>
                  </a:solidFill>
                  <a:latin typeface="Consolas" pitchFamily="49" charset="0"/>
                </a:rPr>
                <a:t>3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>
                  <a:solidFill>
                    <a:srgbClr val="CE3B37"/>
                  </a:solidFill>
                  <a:latin typeface="Consolas" pitchFamily="49" charset="0"/>
                </a:rPr>
                <a:t>5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）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54222" y="4543072"/>
              <a:ext cx="3143272" cy="391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L=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（</a:t>
              </a:r>
              <a:r>
                <a:rPr lang="en-US" altLang="zh-CN">
                  <a:solidFill>
                    <a:srgbClr val="CE3B37"/>
                  </a:solidFill>
                  <a:latin typeface="Consolas" pitchFamily="49" charset="0"/>
                </a:rPr>
                <a:t>1</a:t>
              </a:r>
              <a:r>
                <a:rPr lang="zh-CN" altLang="en-US">
                  <a:solidFill>
                    <a:srgbClr val="CE3B37"/>
                  </a:solidFill>
                  <a:latin typeface="Consolas" pitchFamily="49" charset="0"/>
                </a:rPr>
                <a:t>，</a:t>
              </a:r>
              <a:r>
                <a:rPr lang="en-US" altLang="zh-CN">
                  <a:solidFill>
                    <a:srgbClr val="CE3B37"/>
                  </a:solidFill>
                  <a:latin typeface="Consolas" pitchFamily="49" charset="0"/>
                </a:rPr>
                <a:t>3</a:t>
              </a:r>
              <a:r>
                <a:rPr lang="zh-CN" altLang="en-US">
                  <a:solidFill>
                    <a:srgbClr val="CE3B37"/>
                  </a:solidFill>
                  <a:latin typeface="Consolas" pitchFamily="49" charset="0"/>
                </a:rPr>
                <a:t>，</a:t>
              </a:r>
              <a:r>
                <a:rPr lang="en-US" altLang="zh-CN">
                  <a:solidFill>
                    <a:srgbClr val="CE3B37"/>
                  </a:solidFill>
                  <a:latin typeface="Consolas" pitchFamily="49" charset="0"/>
                </a:rPr>
                <a:t>5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）</a:t>
              </a:r>
            </a:p>
          </p:txBody>
        </p:sp>
        <p:sp>
          <p:nvSpPr>
            <p:cNvPr id="6" name="下箭头 5"/>
            <p:cNvSpPr/>
            <p:nvPr/>
          </p:nvSpPr>
          <p:spPr>
            <a:xfrm>
              <a:off x="9213124" y="3841332"/>
              <a:ext cx="370300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62A70BAB-4980-4CE2-B271-829470FAD1A5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12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78BD879-5C2B-49AC-B51D-24E76A73A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0492" y="2852936"/>
            <a:ext cx="8608121" cy="2251358"/>
          </a:xfrm>
          <a:prstGeom prst="rect">
            <a:avLst/>
          </a:prstGeom>
          <a:ln>
            <a:solidFill>
              <a:srgbClr val="F19903"/>
            </a:solidFill>
          </a:ln>
          <a:effectLst>
            <a:outerShdw blurRad="57785" dist="33020" dir="3180000" sx="99000" sy="99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Clr>
                <a:srgbClr val="F19903"/>
              </a:buClr>
              <a:buFont typeface="Wingdings" panose="05000000000000000000" pitchFamily="2" charset="2"/>
              <a:buChar char="n"/>
            </a:pP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（初值为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0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）从左向右扫描，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j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（初值为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-&gt;length-1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）从右向左扫描。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Clr>
                <a:srgbClr val="F19903"/>
              </a:buClr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Clr>
                <a:srgbClr val="F19903"/>
              </a:buClr>
              <a:buFont typeface="Wingdings" panose="05000000000000000000" pitchFamily="2" charset="2"/>
              <a:buChar char="n"/>
            </a:pP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当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≠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j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时循环：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j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从右向左找一个奇数元素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data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[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j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]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从左向右找一个偶数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data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[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]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，然后在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&lt;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j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时将两者进行交换。</a:t>
            </a:r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D466800E-1BCA-42E1-8023-E06AD11EC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0" y="1502029"/>
            <a:ext cx="544513" cy="504913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35000">
                <a:srgbClr val="CE3B37"/>
              </a:gs>
              <a:gs pos="100000">
                <a:srgbClr val="FFE985"/>
              </a:gs>
            </a:gsLst>
            <a:lin ang="13500000" scaled="1"/>
            <a:tileRect/>
          </a:gradFill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marL="342900" indent="-342900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endParaRPr lang="ru-RU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38">
            <a:extLst>
              <a:ext uri="{FF2B5EF4-FFF2-40B4-BE49-F238E27FC236}">
                <a16:creationId xmlns:a16="http://schemas.microsoft.com/office/drawing/2014/main" id="{CB60EFEC-8E31-4138-9A2B-A868DB303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260" y="1496626"/>
            <a:ext cx="3143272" cy="517615"/>
          </a:xfrm>
          <a:prstGeom prst="rect">
            <a:avLst/>
          </a:prstGeom>
          <a:solidFill>
            <a:srgbClr val="F19903"/>
          </a:solidFill>
          <a:ln>
            <a:solidFill>
              <a:srgbClr val="FA772E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解法一（前后交换法）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492025C4-FF87-4C8A-BC05-1F106606C265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8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4639FAB-B01A-4813-A1B2-7FD162100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9" name="图片 8" descr="乐高玩具&#10;&#10;低可信度描述已自动生成">
            <a:extLst>
              <a:ext uri="{FF2B5EF4-FFF2-40B4-BE49-F238E27FC236}">
                <a16:creationId xmlns:a16="http://schemas.microsoft.com/office/drawing/2014/main" id="{A5A1FA7E-C646-4B87-BD59-3F15BEF3C42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2275">
            <a:off x="9344326" y="2542493"/>
            <a:ext cx="5695346" cy="3837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026"/>
          <p:cNvSpPr txBox="1">
            <a:spLocks noChangeArrowheads="1"/>
          </p:cNvSpPr>
          <p:nvPr/>
        </p:nvSpPr>
        <p:spPr bwMode="auto">
          <a:xfrm>
            <a:off x="2531569" y="2646162"/>
            <a:ext cx="4643470" cy="16646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A772E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2000">
                <a:solidFill>
                  <a:srgbClr val="FA772E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2000">
                <a:solidFill>
                  <a:srgbClr val="FA772E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	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顺序表类型  </a:t>
            </a:r>
          </a:p>
        </p:txBody>
      </p:sp>
      <p:sp>
        <p:nvSpPr>
          <p:cNvPr id="67587" name="Text Box 1027"/>
          <p:cNvSpPr txBox="1">
            <a:spLocks noChangeArrowheads="1"/>
          </p:cNvSpPr>
          <p:nvPr/>
        </p:nvSpPr>
        <p:spPr bwMode="auto">
          <a:xfrm>
            <a:off x="1487488" y="4765644"/>
            <a:ext cx="8504542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其中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data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成员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存放元素，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length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成员存放线性表的实际长度。</a:t>
            </a: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1127448" y="1565169"/>
            <a:ext cx="3024584" cy="38779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Clr>
                <a:srgbClr val="FA772E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顺序表类型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定义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9496" y="5271372"/>
            <a:ext cx="5929354" cy="55976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说明：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注意</a:t>
            </a:r>
            <a:r>
              <a:rPr lang="zh-CN" altLang="en-US">
                <a:solidFill>
                  <a:srgbClr val="FA77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逻辑位序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和</a:t>
            </a:r>
            <a:r>
              <a:rPr lang="zh-CN" altLang="en-US">
                <a:solidFill>
                  <a:srgbClr val="FA77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物理位序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相差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1704558"/>
            <a:ext cx="464347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这里，假设</a:t>
            </a:r>
            <a:r>
              <a:rPr lang="en-US" altLang="zh-CN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ElemType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为</a:t>
            </a:r>
            <a:r>
              <a:rPr lang="en-US" altLang="zh-CN">
                <a:solidFill>
                  <a:srgbClr val="FA77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char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类型</a:t>
            </a:r>
          </a:p>
        </p:txBody>
      </p:sp>
      <p:cxnSp>
        <p:nvCxnSpPr>
          <p:cNvPr id="10" name="直接箭头连接符 9"/>
          <p:cNvCxnSpPr>
            <a:cxnSpLocks/>
            <a:stCxn id="8" idx="1"/>
          </p:cNvCxnSpPr>
          <p:nvPr/>
        </p:nvCxnSpPr>
        <p:spPr>
          <a:xfrm flipH="1">
            <a:off x="3881422" y="1898457"/>
            <a:ext cx="2214578" cy="1163422"/>
          </a:xfrm>
          <a:prstGeom prst="straightConnector1">
            <a:avLst/>
          </a:prstGeom>
          <a:ln w="28575">
            <a:solidFill>
              <a:srgbClr val="FA77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BD38B00A-81D5-4475-9BDB-5C4A05460D6B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13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05F796-2D26-4C15-A2D1-A94AF8793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2.2.1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—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</a:t>
            </a:r>
          </a:p>
        </p:txBody>
      </p:sp>
      <p:pic>
        <p:nvPicPr>
          <p:cNvPr id="14" name="图片 13" descr="乐高玩具&#10;&#10;低可信度描述已自动生成">
            <a:extLst>
              <a:ext uri="{FF2B5EF4-FFF2-40B4-BE49-F238E27FC236}">
                <a16:creationId xmlns:a16="http://schemas.microsoft.com/office/drawing/2014/main" id="{31F75422-032A-4062-A9E0-98B1C501C2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2426">
            <a:off x="8325417" y="4060131"/>
            <a:ext cx="4088448" cy="27545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331386" y="1675351"/>
            <a:ext cx="9529228" cy="4578905"/>
          </a:xfrm>
          <a:prstGeom prst="rect">
            <a:avLst/>
          </a:prstGeom>
          <a:solidFill>
            <a:srgbClr val="DFE1E0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44000">
            <a:spAutoFit/>
          </a:bodyPr>
          <a:lstStyle/>
          <a:p>
            <a:pPr algn="l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move1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*&amp;L)</a:t>
            </a:r>
            <a:endParaRPr lang="zh-CN" altLang="zh-CN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i=0,j=L-&gt;length-1;</a:t>
            </a:r>
            <a:endParaRPr lang="zh-CN" altLang="zh-CN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(i&lt;j)</a:t>
            </a:r>
            <a:endParaRPr lang="zh-CN" altLang="zh-CN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(i&lt;j &amp;&amp; </a:t>
            </a:r>
            <a:r>
              <a:rPr lang="en-US" altLang="zh-CN" sz="2000">
                <a:solidFill>
                  <a:srgbClr val="F1990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L-&gt;data[j]%2==0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j--;			       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从右向左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,</a:t>
            </a:r>
            <a:r>
              <a:rPr lang="zh-CN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找一个奇数元素</a:t>
            </a: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(i&lt;j &amp;&amp; </a:t>
            </a:r>
            <a:r>
              <a:rPr lang="en-US" altLang="zh-CN" sz="2000">
                <a:solidFill>
                  <a:srgbClr val="F1990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L-&gt;data[i]%2==1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i++;			       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从左向右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找一个偶数元素</a:t>
            </a: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(i&lt;j)			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i&lt;j</a:t>
            </a:r>
            <a:r>
              <a:rPr lang="zh-CN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L-&gt;data[i]</a:t>
            </a:r>
            <a:r>
              <a:rPr lang="zh-CN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L-&gt;data[j]</a:t>
            </a:r>
            <a:r>
              <a:rPr lang="zh-CN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交换</a:t>
            </a: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swap(L-&gt;data[i],L-&gt;data[j]); </a:t>
            </a:r>
            <a:endParaRPr lang="zh-CN" altLang="zh-CN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C8DCC3A-A078-420B-AA3D-25804C1D1505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7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71D8806-2185-4EFC-9A86-3A2DAA7B6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7601" y="2249700"/>
            <a:ext cx="8773867" cy="262742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Clr>
                <a:srgbClr val="F19903"/>
              </a:buClr>
              <a:buFont typeface="Wingdings" panose="05000000000000000000" pitchFamily="2" charset="2"/>
              <a:buChar char="n"/>
            </a:pP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用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-&gt;data[0..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]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表示存放奇数的奇数区间（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指向奇数区间中的最后元素），初始时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为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-1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表示奇数区间为空。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Clr>
                <a:srgbClr val="F19903"/>
              </a:buClr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Clr>
                <a:srgbClr val="F19903"/>
              </a:buClr>
              <a:buFont typeface="Wingdings" panose="05000000000000000000" pitchFamily="2" charset="2"/>
              <a:buChar char="n"/>
            </a:pP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j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从左向右扫描所有元素，如果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j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指向的元素是奇数，让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增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1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表示奇数区间多了一个奇数，然后将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-&gt;data[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j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]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和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-&gt;data[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]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交换，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j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继续扫描。</a:t>
            </a:r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5967916" y="625598"/>
            <a:ext cx="184731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CB923FD-1525-4498-9089-4F306BD9D336}"/>
              </a:ext>
            </a:extLst>
          </p:cNvPr>
          <p:cNvGrpSpPr/>
          <p:nvPr/>
        </p:nvGrpSpPr>
        <p:grpSpPr>
          <a:xfrm>
            <a:off x="2757318" y="5145945"/>
            <a:ext cx="7109411" cy="1566198"/>
            <a:chOff x="2757318" y="5145945"/>
            <a:chExt cx="7109411" cy="1566198"/>
          </a:xfrm>
        </p:grpSpPr>
        <p:sp>
          <p:nvSpPr>
            <p:cNvPr id="43014" name="Rectangle 6"/>
            <p:cNvSpPr>
              <a:spLocks noChangeArrowheads="1"/>
            </p:cNvSpPr>
            <p:nvPr/>
          </p:nvSpPr>
          <p:spPr bwMode="auto">
            <a:xfrm>
              <a:off x="3867715" y="6369174"/>
              <a:ext cx="1038479" cy="3356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奇数区间</a:t>
              </a:r>
            </a:p>
          </p:txBody>
        </p:sp>
        <p:sp>
          <p:nvSpPr>
            <p:cNvPr id="43011" name="AutoShape 3"/>
            <p:cNvSpPr>
              <a:spLocks/>
            </p:cNvSpPr>
            <p:nvPr/>
          </p:nvSpPr>
          <p:spPr bwMode="auto">
            <a:xfrm rot="16200000">
              <a:off x="4301761" y="5519937"/>
              <a:ext cx="159421" cy="1268822"/>
            </a:xfrm>
            <a:prstGeom prst="leftBrace">
              <a:avLst>
                <a:gd name="adj1" fmla="val 53228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3802820" y="5145945"/>
              <a:ext cx="6063909" cy="3469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  </a:t>
              </a:r>
              <a:r>
                <a:rPr kumimoji="0" lang="en-US" altLang="zh-CN" sz="200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Consolas" pitchFamily="49" charset="0"/>
                </a:rPr>
                <a:t>…</a:t>
              </a:r>
              <a:r>
                <a:rPr kumimoji="0" lang="en-US" altLang="zh-CN" sz="20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en-US" altLang="zh-CN" sz="2000" i="1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2000" i="1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kumimoji="0" lang="en-US" altLang="zh-CN" sz="200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Consolas" pitchFamily="49" charset="0"/>
                </a:rPr>
                <a:t>…</a:t>
              </a:r>
              <a:r>
                <a:rPr kumimoji="0" lang="en-US" altLang="zh-CN" sz="20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	   </a:t>
              </a:r>
              <a:r>
                <a:rPr kumimoji="0" lang="en-US" altLang="zh-CN" sz="2000" i="1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   </a:t>
              </a:r>
              <a:r>
                <a:rPr kumimoji="0" lang="en-US" altLang="zh-CN" sz="200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  <a:cs typeface="Consolas" pitchFamily="49" charset="0"/>
                </a:rPr>
                <a:t>…  </a:t>
              </a:r>
              <a:r>
                <a:rPr kumimoji="0" lang="en-US" altLang="zh-CN" sz="2000" i="1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20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2757318" y="5145945"/>
              <a:ext cx="734603" cy="29863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200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下标</a:t>
              </a:r>
            </a:p>
          </p:txBody>
        </p:sp>
        <p:sp>
          <p:nvSpPr>
            <p:cNvPr id="43015" name="Rectangle 7"/>
            <p:cNvSpPr>
              <a:spLocks noChangeArrowheads="1"/>
            </p:cNvSpPr>
            <p:nvPr/>
          </p:nvSpPr>
          <p:spPr bwMode="auto">
            <a:xfrm>
              <a:off x="3384619" y="5494390"/>
              <a:ext cx="6063911" cy="5088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ts val="3000"/>
                </a:lnSpc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             </a:t>
              </a:r>
              <a:r>
                <a:rPr kumimoji="0" lang="en-US" altLang="zh-CN" sz="2000">
                  <a:solidFill>
                    <a:schemeClr val="tx1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r>
                <a:rPr kumimoji="0" lang="en-US" altLang="zh-CN" sz="20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</a:t>
              </a:r>
              <a:r>
                <a:rPr kumimoji="0" lang="en-US" altLang="zh-CN" sz="2000" i="1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en-US" altLang="zh-CN" sz="2000" i="1" baseline="-300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   </a:t>
              </a:r>
              <a:r>
                <a:rPr kumimoji="0" lang="en-US" altLang="zh-CN" sz="2000">
                  <a:solidFill>
                    <a:schemeClr val="tx1"/>
                  </a:solidFill>
                  <a:latin typeface="+mn-ea"/>
                  <a:cs typeface="Consolas" pitchFamily="49" charset="0"/>
                </a:rPr>
                <a:t>…</a:t>
              </a:r>
              <a:r>
                <a:rPr kumimoji="0" lang="en-US" altLang="zh-CN" sz="20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2000" i="1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en-US" altLang="zh-CN" sz="2000" i="1" baseline="-300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2000" baseline="-300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 eaLnBrk="0" hangingPunct="0">
                <a:lnSpc>
                  <a:spcPts val="3000"/>
                </a:lnSpc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3010" name="Rectangle 2"/>
            <p:cNvSpPr>
              <a:spLocks noChangeArrowheads="1"/>
            </p:cNvSpPr>
            <p:nvPr/>
          </p:nvSpPr>
          <p:spPr bwMode="auto">
            <a:xfrm>
              <a:off x="3747061" y="5542015"/>
              <a:ext cx="1412836" cy="38124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3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sz="2000" i="1">
                  <a:solidFill>
                    <a:schemeClr val="bg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en-US" altLang="zh-CN" sz="2000" baseline="-30000">
                  <a:solidFill>
                    <a:schemeClr val="bg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2000">
                  <a:solidFill>
                    <a:schemeClr val="bg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2000">
                  <a:solidFill>
                    <a:schemeClr val="bg1"/>
                  </a:solidFill>
                  <a:latin typeface="+mn-ea"/>
                  <a:ea typeface="+mn-ea"/>
                  <a:cs typeface="Consolas" pitchFamily="49" charset="0"/>
                </a:rPr>
                <a:t>…</a:t>
              </a:r>
              <a:r>
                <a:rPr kumimoji="0" lang="en-US" altLang="zh-CN" sz="2000">
                  <a:solidFill>
                    <a:schemeClr val="bg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kumimoji="0" lang="en-US" altLang="zh-CN" sz="2000" i="1">
                  <a:solidFill>
                    <a:schemeClr val="bg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en-US" altLang="zh-CN" sz="2000" i="1" baseline="-30000">
                  <a:solidFill>
                    <a:schemeClr val="bg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en-US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5503437" y="6376461"/>
              <a:ext cx="1096619" cy="3356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偶</a:t>
              </a:r>
              <a:r>
                <a:rPr kumimoji="0"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数区间</a:t>
              </a:r>
            </a:p>
          </p:txBody>
        </p:sp>
        <p:sp>
          <p:nvSpPr>
            <p:cNvPr id="17" name="AutoShape 3"/>
            <p:cNvSpPr>
              <a:spLocks/>
            </p:cNvSpPr>
            <p:nvPr/>
          </p:nvSpPr>
          <p:spPr bwMode="auto">
            <a:xfrm rot="16200000">
              <a:off x="5927535" y="5441196"/>
              <a:ext cx="159421" cy="1497270"/>
            </a:xfrm>
            <a:prstGeom prst="leftBrace">
              <a:avLst>
                <a:gd name="adj1" fmla="val 53228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1" name="Text Box 38">
            <a:extLst>
              <a:ext uri="{FF2B5EF4-FFF2-40B4-BE49-F238E27FC236}">
                <a16:creationId xmlns:a16="http://schemas.microsoft.com/office/drawing/2014/main" id="{C82D418A-7F78-49EE-B562-08699B865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8026" y="1463263"/>
            <a:ext cx="3143272" cy="517615"/>
          </a:xfrm>
          <a:prstGeom prst="rect">
            <a:avLst/>
          </a:prstGeom>
          <a:solidFill>
            <a:srgbClr val="F19903"/>
          </a:solidFill>
          <a:ln>
            <a:solidFill>
              <a:srgbClr val="FA772E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解法二（区间划分法）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E0AFA3D1-4C00-486F-86BD-0EA82EDE7A24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23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BA334B-DC65-49CC-A08E-4200F7E9A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59372" y="1516828"/>
            <a:ext cx="9433172" cy="3310610"/>
          </a:xfrm>
          <a:prstGeom prst="rect">
            <a:avLst/>
          </a:prstGeom>
          <a:solidFill>
            <a:srgbClr val="DFE1E0"/>
          </a:solidFill>
          <a:ln w="25400">
            <a:solidFill>
              <a:srgbClr val="F19903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4400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move2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*&amp;L)</a:t>
            </a:r>
            <a:endParaRPr lang="zh-CN" altLang="zh-CN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i=-1,j;</a:t>
            </a:r>
            <a:endParaRPr lang="zh-CN" altLang="zh-CN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(j=0;j&lt;=L-&gt;length-1;j++)</a:t>
            </a:r>
            <a:endParaRPr lang="zh-CN" altLang="zh-CN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2000">
                <a:solidFill>
                  <a:srgbClr val="F1990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L-&gt;data[j]%2==1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    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//j</a:t>
            </a:r>
            <a:r>
              <a:rPr lang="zh-CN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指向奇数时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i++;			    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奇数区间个数增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zh-CN" sz="200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(i!=j)		    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不为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L-&gt;data[i]</a:t>
            </a:r>
            <a:r>
              <a:rPr lang="zh-CN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L-&gt;data[j]</a:t>
            </a:r>
            <a:r>
              <a:rPr lang="zh-CN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交换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(L-&gt;data[i],L-&gt;data[j]); </a:t>
            </a:r>
            <a:endParaRPr lang="zh-CN" altLang="zh-CN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endParaRPr lang="zh-CN" altLang="zh-CN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7843FBD8-2E27-499E-9A83-A1250296367B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16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FBE3462-2D18-4653-8DF5-A873D854E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C08DA17-F03A-4EF5-9A03-41C43B446627}"/>
              </a:ext>
            </a:extLst>
          </p:cNvPr>
          <p:cNvGrpSpPr/>
          <p:nvPr/>
        </p:nvGrpSpPr>
        <p:grpSpPr>
          <a:xfrm>
            <a:off x="2757318" y="5145945"/>
            <a:ext cx="7109411" cy="1566198"/>
            <a:chOff x="2757318" y="5145945"/>
            <a:chExt cx="7109411" cy="1566198"/>
          </a:xfrm>
        </p:grpSpPr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53802106-3561-4119-9708-B8BCB87CC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715" y="6369174"/>
              <a:ext cx="1038479" cy="3356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奇数区间</a:t>
              </a:r>
            </a:p>
          </p:txBody>
        </p:sp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5509AFCF-7345-4B12-80EE-193F0679AB4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301761" y="5519937"/>
              <a:ext cx="159421" cy="1268822"/>
            </a:xfrm>
            <a:prstGeom prst="leftBrace">
              <a:avLst>
                <a:gd name="adj1" fmla="val 53228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B5730D6D-B88C-4D5A-B2A9-52F2C9ED5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820" y="5145945"/>
              <a:ext cx="6063909" cy="3469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  </a:t>
              </a:r>
              <a:r>
                <a:rPr kumimoji="0" lang="en-US" altLang="zh-CN" sz="200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Consolas" pitchFamily="49" charset="0"/>
                </a:rPr>
                <a:t>…</a:t>
              </a:r>
              <a:r>
                <a:rPr kumimoji="0" lang="en-US" altLang="zh-CN" sz="20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en-US" altLang="zh-CN" sz="2000" i="1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2000" i="1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kumimoji="0" lang="en-US" altLang="zh-CN" sz="200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Consolas" pitchFamily="49" charset="0"/>
                </a:rPr>
                <a:t>…</a:t>
              </a:r>
              <a:r>
                <a:rPr kumimoji="0" lang="en-US" altLang="zh-CN" sz="20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	   </a:t>
              </a:r>
              <a:r>
                <a:rPr kumimoji="0" lang="en-US" altLang="zh-CN" sz="2000" i="1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   </a:t>
              </a:r>
              <a:r>
                <a:rPr kumimoji="0" lang="en-US" altLang="zh-CN" sz="200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  <a:cs typeface="Consolas" pitchFamily="49" charset="0"/>
                </a:rPr>
                <a:t>…  </a:t>
              </a:r>
              <a:r>
                <a:rPr kumimoji="0" lang="en-US" altLang="zh-CN" sz="2000" i="1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20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E7EA550A-17F0-41EF-87FF-2011C780D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318" y="5145945"/>
              <a:ext cx="734603" cy="29863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200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下标</a:t>
              </a: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C3397775-60F0-4E7E-AFDA-0BF562D2C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619" y="5494390"/>
              <a:ext cx="6063911" cy="5088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ts val="3000"/>
                </a:lnSpc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             </a:t>
              </a:r>
              <a:r>
                <a:rPr kumimoji="0" lang="en-US" altLang="zh-CN" sz="2000">
                  <a:solidFill>
                    <a:schemeClr val="tx1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r>
                <a:rPr kumimoji="0" lang="en-US" altLang="zh-CN" sz="20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</a:t>
              </a:r>
              <a:r>
                <a:rPr kumimoji="0" lang="en-US" altLang="zh-CN" sz="2000" i="1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en-US" altLang="zh-CN" sz="2000" i="1" baseline="-300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   </a:t>
              </a:r>
              <a:r>
                <a:rPr kumimoji="0" lang="en-US" altLang="zh-CN" sz="2000">
                  <a:solidFill>
                    <a:schemeClr val="tx1"/>
                  </a:solidFill>
                  <a:latin typeface="+mn-ea"/>
                  <a:cs typeface="Consolas" pitchFamily="49" charset="0"/>
                </a:rPr>
                <a:t>…</a:t>
              </a:r>
              <a:r>
                <a:rPr kumimoji="0" lang="en-US" altLang="zh-CN" sz="20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2000" i="1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en-US" altLang="zh-CN" sz="2000" i="1" baseline="-300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2000" baseline="-300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 eaLnBrk="0" hangingPunct="0">
                <a:lnSpc>
                  <a:spcPts val="3000"/>
                </a:lnSpc>
                <a:spcBef>
                  <a:spcPct val="0"/>
                </a:spcBef>
              </a:pPr>
              <a:endParaRPr kumimoji="0"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99A1E89-DE6D-47EC-8377-A0F2E9CE2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061" y="5542015"/>
              <a:ext cx="1412836" cy="38124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3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sz="2000" i="1">
                  <a:solidFill>
                    <a:schemeClr val="bg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en-US" altLang="zh-CN" sz="2000" baseline="-30000">
                  <a:solidFill>
                    <a:schemeClr val="bg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2000">
                  <a:solidFill>
                    <a:schemeClr val="bg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2000">
                  <a:solidFill>
                    <a:schemeClr val="bg1"/>
                  </a:solidFill>
                  <a:latin typeface="+mn-ea"/>
                  <a:ea typeface="+mn-ea"/>
                  <a:cs typeface="Consolas" pitchFamily="49" charset="0"/>
                </a:rPr>
                <a:t>…</a:t>
              </a:r>
              <a:r>
                <a:rPr kumimoji="0" lang="en-US" altLang="zh-CN" sz="2000">
                  <a:solidFill>
                    <a:schemeClr val="bg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kumimoji="0" lang="en-US" altLang="zh-CN" sz="2000" i="1">
                  <a:solidFill>
                    <a:schemeClr val="bg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en-US" altLang="zh-CN" sz="2000" i="1" baseline="-30000">
                  <a:solidFill>
                    <a:schemeClr val="bg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en-US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674D55D7-43D3-4A7B-828D-79F1A6A48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437" y="6376461"/>
              <a:ext cx="1096619" cy="3356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偶</a:t>
              </a:r>
              <a:r>
                <a:rPr kumimoji="0"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数区间</a:t>
              </a:r>
            </a:p>
          </p:txBody>
        </p:sp>
        <p:sp>
          <p:nvSpPr>
            <p:cNvPr id="25" name="AutoShape 3">
              <a:extLst>
                <a:ext uri="{FF2B5EF4-FFF2-40B4-BE49-F238E27FC236}">
                  <a16:creationId xmlns:a16="http://schemas.microsoft.com/office/drawing/2014/main" id="{651F3918-E945-4491-B422-D63E4EF5122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927535" y="5441196"/>
              <a:ext cx="159421" cy="1497270"/>
            </a:xfrm>
            <a:prstGeom prst="leftBrace">
              <a:avLst>
                <a:gd name="adj1" fmla="val 53228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图示&#10;&#10;描述已自动生成">
            <a:extLst>
              <a:ext uri="{FF2B5EF4-FFF2-40B4-BE49-F238E27FC236}">
                <a16:creationId xmlns:a16="http://schemas.microsoft.com/office/drawing/2014/main" id="{E4474444-EAA6-4DA3-81B1-71AB46250B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241757"/>
            <a:ext cx="7776864" cy="43744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22F3505-3F24-451F-8D23-5A461839BDDA}"/>
              </a:ext>
            </a:extLst>
          </p:cNvPr>
          <p:cNvSpPr txBox="1"/>
          <p:nvPr/>
        </p:nvSpPr>
        <p:spPr>
          <a:xfrm>
            <a:off x="1811524" y="5877273"/>
            <a:ext cx="8424936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本课件版权归清华大学出版社所有，仅提供教师教学使用，其他用途一律视为侵权</a:t>
            </a:r>
          </a:p>
        </p:txBody>
      </p:sp>
    </p:spTree>
    <p:extLst>
      <p:ext uri="{BB962C8B-B14F-4D97-AF65-F5344CB8AC3E}">
        <p14:creationId xmlns:p14="http://schemas.microsoft.com/office/powerpoint/2010/main" val="409831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1775520" y="2740837"/>
            <a:ext cx="7252858" cy="3543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A772E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2000" err="1">
                <a:solidFill>
                  <a:srgbClr val="CE3B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CreateList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err="1">
                <a:solidFill>
                  <a:srgbClr val="FA772E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2000">
                <a:solidFill>
                  <a:srgbClr val="FA772E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 &amp;L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a[]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  </a:t>
            </a: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i=0,k=0;</a:t>
            </a:r>
            <a:endParaRPr lang="en-US" altLang="zh-CN" sz="20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(i&lt;n)		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//i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扫描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中元素</a:t>
            </a:r>
            <a:endParaRPr lang="en-US" altLang="zh-CN" sz="20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L-&gt;data[k]=a[</a:t>
            </a:r>
            <a:r>
              <a:rPr lang="en-US" altLang="zh-CN" sz="200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k++; i++;	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//k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记录插入到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中的元素个数</a:t>
            </a:r>
            <a:endParaRPr lang="en-US" altLang="zh-CN" sz="200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20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L-&gt;length=k;</a:t>
            </a:r>
            <a:endParaRPr lang="en-US" altLang="zh-CN" sz="20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101556" y="1521219"/>
            <a:ext cx="2582300" cy="3877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 1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、建立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顺序表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1766376" y="2048523"/>
            <a:ext cx="6892818" cy="498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  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 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  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─ 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整体创建顺序表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80376" y="3762044"/>
            <a:ext cx="150304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传递顺序表指针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4815404" y="3068960"/>
            <a:ext cx="4880995" cy="1080120"/>
          </a:xfrm>
          <a:custGeom>
            <a:avLst/>
            <a:gdLst>
              <a:gd name="connsiteX0" fmla="*/ 471236 w 4092742"/>
              <a:gd name="connsiteY0" fmla="*/ 0 h 1034716"/>
              <a:gd name="connsiteX1" fmla="*/ 603584 w 4092742"/>
              <a:gd name="connsiteY1" fmla="*/ 469232 h 1034716"/>
              <a:gd name="connsiteX2" fmla="*/ 4092742 w 4092742"/>
              <a:gd name="connsiteY2" fmla="*/ 1034716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2742" h="1034716">
                <a:moveTo>
                  <a:pt x="471236" y="0"/>
                </a:moveTo>
                <a:cubicBezTo>
                  <a:pt x="235618" y="148389"/>
                  <a:pt x="0" y="296779"/>
                  <a:pt x="603584" y="469232"/>
                </a:cubicBezTo>
                <a:cubicBezTo>
                  <a:pt x="1207168" y="641685"/>
                  <a:pt x="2649955" y="838200"/>
                  <a:pt x="4092742" y="1034716"/>
                </a:cubicBezTo>
              </a:path>
            </a:pathLst>
          </a:custGeom>
          <a:ln w="317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83F86FA-FD6F-4805-856F-8D608C545536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15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6BD9E9-6186-439B-80F4-9DEB8C39C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17" name="图片 16" descr="乐高玩具&#10;&#10;低可信度描述已自动生成">
            <a:extLst>
              <a:ext uri="{FF2B5EF4-FFF2-40B4-BE49-F238E27FC236}">
                <a16:creationId xmlns:a16="http://schemas.microsoft.com/office/drawing/2014/main" id="{9D11948D-3CF1-472A-B3BF-D398EE3CAF5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2426">
            <a:off x="8325417" y="4060131"/>
            <a:ext cx="4088448" cy="275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2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80127" y="4250158"/>
            <a:ext cx="3643338" cy="960627"/>
          </a:xfrm>
          <a:prstGeom prst="rect">
            <a:avLst/>
          </a:prstGeom>
          <a:gradFill>
            <a:gsLst>
              <a:gs pos="0">
                <a:srgbClr val="DFE1E0"/>
              </a:gs>
              <a:gs pos="100000">
                <a:srgbClr val="FBFDFC"/>
              </a:gs>
            </a:gsLst>
          </a:gradFill>
          <a:ln>
            <a:solidFill>
              <a:srgbClr val="FA772E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顺序表</a:t>
            </a:r>
          </a:p>
        </p:txBody>
      </p:sp>
      <p:sp>
        <p:nvSpPr>
          <p:cNvPr id="5" name="矩形 4"/>
          <p:cNvSpPr/>
          <p:nvPr/>
        </p:nvSpPr>
        <p:spPr>
          <a:xfrm>
            <a:off x="4028599" y="3814582"/>
            <a:ext cx="1071570" cy="500066"/>
          </a:xfrm>
          <a:prstGeom prst="rect">
            <a:avLst/>
          </a:prstGeom>
          <a:gradFill>
            <a:gsLst>
              <a:gs pos="0">
                <a:srgbClr val="FA772E"/>
              </a:gs>
              <a:gs pos="100000">
                <a:srgbClr val="FBFDFC"/>
              </a:gs>
            </a:gsLst>
          </a:gradFill>
          <a:ln>
            <a:solidFill>
              <a:srgbClr val="FFFF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？？？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5483" y="3821529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zh-CN" altLang="en-US" i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2937" y="3821529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1010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9449" y="1951412"/>
            <a:ext cx="3120179" cy="38779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19903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顺序表指针的含义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37383" y="3778609"/>
            <a:ext cx="214314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顺序表的空间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63787" y="5210784"/>
            <a:ext cx="4816539" cy="1337832"/>
            <a:chOff x="1184221" y="4282322"/>
            <a:chExt cx="4816539" cy="1337832"/>
          </a:xfrm>
        </p:grpSpPr>
        <p:sp>
          <p:nvSpPr>
            <p:cNvPr id="13" name="下箭头 12"/>
            <p:cNvSpPr/>
            <p:nvPr/>
          </p:nvSpPr>
          <p:spPr>
            <a:xfrm>
              <a:off x="3500430" y="4282322"/>
              <a:ext cx="252000" cy="504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357422" y="4857760"/>
              <a:ext cx="3643338" cy="762394"/>
            </a:xfrm>
            <a:prstGeom prst="rect">
              <a:avLst/>
            </a:prstGeom>
            <a:gradFill>
              <a:gsLst>
                <a:gs pos="0">
                  <a:srgbClr val="FBFDFC"/>
                </a:gs>
                <a:gs pos="100000">
                  <a:srgbClr val="DFE1E0"/>
                </a:gs>
              </a:gsLst>
            </a:gradFill>
            <a:ln>
              <a:solidFill>
                <a:srgbClr val="FA772E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顺序表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84221" y="4857760"/>
              <a:ext cx="57150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L</a:t>
              </a:r>
              <a:endParaRPr lang="zh-CN" altLang="en-US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678761" y="4989706"/>
              <a:ext cx="642942" cy="1588"/>
            </a:xfrm>
            <a:prstGeom prst="straightConnector1">
              <a:avLst/>
            </a:prstGeom>
            <a:ln w="28575">
              <a:solidFill>
                <a:srgbClr val="FA77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967385" y="2346222"/>
            <a:ext cx="4929222" cy="824969"/>
          </a:xfrm>
          <a:prstGeom prst="rect">
            <a:avLst/>
          </a:prstGeom>
          <a:gradFill>
            <a:gsLst>
              <a:gs pos="0">
                <a:srgbClr val="DFE1E0"/>
              </a:gs>
              <a:gs pos="100000">
                <a:srgbClr val="FBFDFC"/>
              </a:gs>
            </a:gsLst>
          </a:gradFill>
          <a:ln>
            <a:solidFill>
              <a:srgbClr val="FA772E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SqList  *L;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L=(SqList *)malloc(sizeof(SqList));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08425" y="3880267"/>
            <a:ext cx="928694" cy="400110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BFDFC"/>
                </a:solidFill>
                <a:latin typeface="Consolas" pitchFamily="49" charset="0"/>
                <a:cs typeface="Consolas" pitchFamily="49" charset="0"/>
              </a:rPr>
              <a:t>1010</a:t>
            </a:r>
            <a:endParaRPr lang="zh-CN" altLang="en-US">
              <a:solidFill>
                <a:srgbClr val="FBFDF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下弧形箭头 21"/>
          <p:cNvSpPr/>
          <p:nvPr/>
        </p:nvSpPr>
        <p:spPr>
          <a:xfrm rot="10800000">
            <a:off x="4679929" y="3303719"/>
            <a:ext cx="1571636" cy="517810"/>
          </a:xfrm>
          <a:prstGeom prst="curvedUpArrow">
            <a:avLst/>
          </a:prstGeom>
          <a:gradFill>
            <a:gsLst>
              <a:gs pos="0">
                <a:srgbClr val="CE3B37"/>
              </a:gs>
              <a:gs pos="100000">
                <a:srgbClr val="FFE985"/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01796" y="5997364"/>
            <a:ext cx="234267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通过顺序表指针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操作顺序表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0650" y="1526768"/>
            <a:ext cx="2500330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>
                <a:solidFill>
                  <a:srgbClr val="CE3B37"/>
                </a:solidFill>
              </a:rPr>
              <a:t>算法参数说明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F27737B5-A6FD-4966-9BC4-C667A48EC89D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27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462481-F3E0-4255-BA24-9E5456009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28" name="图片 27" descr="乐高玩具&#10;&#10;低可信度描述已自动生成">
            <a:extLst>
              <a:ext uri="{FF2B5EF4-FFF2-40B4-BE49-F238E27FC236}">
                <a16:creationId xmlns:a16="http://schemas.microsoft.com/office/drawing/2014/main" id="{141BC953-587A-45DA-94E0-426FFED0B03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5493">
            <a:off x="9418246" y="2163444"/>
            <a:ext cx="7620301" cy="513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/>
      <p:bldP spid="20" grpId="0" animBg="1"/>
      <p:bldP spid="22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3745" y="1596019"/>
            <a:ext cx="3214710" cy="38779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defRPr>
                <a:solidFill>
                  <a:srgbClr val="F19903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</a:lstStyle>
          <a:p>
            <a:r>
              <a:rPr lang="zh-CN" altLang="en-US">
                <a:sym typeface="Wingdings"/>
              </a:rPr>
              <a:t> </a:t>
            </a:r>
            <a:r>
              <a:rPr lang="zh-CN" altLang="en-US">
                <a:solidFill>
                  <a:schemeClr val="tx1"/>
                </a:solidFill>
              </a:rPr>
              <a:t>顺序表指针引用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8414" y="2365513"/>
            <a:ext cx="6715172" cy="338554"/>
          </a:xfrm>
          <a:prstGeom prst="rect">
            <a:avLst/>
          </a:prstGeom>
          <a:gradFill>
            <a:gsLst>
              <a:gs pos="0">
                <a:srgbClr val="DFE1E0"/>
              </a:gs>
              <a:gs pos="100000">
                <a:srgbClr val="FFFFFF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CreateList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>
                <a:solidFill>
                  <a:srgbClr val="FA772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SqList *&amp;L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ElemType a[]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int n)  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cxnSpLocks/>
          </p:cNvCxnSpPr>
          <p:nvPr/>
        </p:nvCxnSpPr>
        <p:spPr>
          <a:xfrm flipV="1">
            <a:off x="6096000" y="3016892"/>
            <a:ext cx="0" cy="412108"/>
          </a:xfrm>
          <a:prstGeom prst="straightConnector1">
            <a:avLst/>
          </a:prstGeom>
          <a:ln w="28575">
            <a:solidFill>
              <a:srgbClr val="FA77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8279" y="3616369"/>
            <a:ext cx="497544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引用参数：将执行结果回传给实参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67608" y="4522515"/>
            <a:ext cx="757242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</a:lstStyle>
          <a:p>
            <a:pPr marL="342900" indent="-342900">
              <a:buClr>
                <a:srgbClr val="FA772E"/>
              </a:buClr>
              <a:buFont typeface="Wingdings" panose="05000000000000000000" pitchFamily="2" charset="2"/>
              <a:buChar char="l"/>
            </a:pPr>
            <a:r>
              <a:rPr lang="zh-CN" altLang="en-US" sz="2400"/>
              <a:t>引用符号“</a:t>
            </a:r>
            <a:r>
              <a:rPr lang="en-US" altLang="zh-CN" sz="2400">
                <a:solidFill>
                  <a:srgbClr val="CE3B37"/>
                </a:solidFill>
              </a:rPr>
              <a:t>&amp;</a:t>
            </a:r>
            <a:r>
              <a:rPr lang="zh-CN" altLang="en-US" sz="2400"/>
              <a:t>”放在形参</a:t>
            </a:r>
            <a:r>
              <a:rPr lang="en-US" altLang="zh-CN" sz="2400"/>
              <a:t>L</a:t>
            </a:r>
            <a:r>
              <a:rPr lang="zh-CN" altLang="en-US" sz="2400"/>
              <a:t>的前面。</a:t>
            </a:r>
            <a:endParaRPr lang="en-US" altLang="zh-CN" sz="2400"/>
          </a:p>
          <a:p>
            <a:pPr marL="342900" indent="-342900">
              <a:buClr>
                <a:srgbClr val="FA772E"/>
              </a:buClr>
              <a:buFont typeface="Wingdings" panose="05000000000000000000" pitchFamily="2" charset="2"/>
              <a:buChar char="l"/>
            </a:pPr>
            <a:r>
              <a:rPr lang="zh-CN" altLang="en-US" sz="2400"/>
              <a:t>输出型参数均为使用“</a:t>
            </a:r>
            <a:r>
              <a:rPr lang="en-US" altLang="zh-CN" sz="2400">
                <a:solidFill>
                  <a:srgbClr val="CE3B37"/>
                </a:solidFill>
              </a:rPr>
              <a:t>&amp;</a:t>
            </a:r>
            <a:r>
              <a:rPr lang="zh-CN" altLang="en-US" sz="2400"/>
              <a:t>”，不论参数值是否改变。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4330B1E7-16B3-4F9E-9537-BD39736045A5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15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9DD8896-07EC-4CF1-A83C-678A94258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16" name="图片 15" descr="乐高玩具&#10;&#10;低可信度描述已自动生成">
            <a:extLst>
              <a:ext uri="{FF2B5EF4-FFF2-40B4-BE49-F238E27FC236}">
                <a16:creationId xmlns:a16="http://schemas.microsoft.com/office/drawing/2014/main" id="{9A6C6982-1E23-42FB-808C-08250DD6392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73638">
            <a:off x="7326161" y="1441466"/>
            <a:ext cx="7620301" cy="513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199456" y="1951827"/>
            <a:ext cx="9188391" cy="136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（</a:t>
            </a:r>
            <a:r>
              <a:rPr lang="en-US" altLang="zh-CN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1</a:t>
            </a:r>
            <a:r>
              <a:rPr lang="zh-CN" altLang="en-US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）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初始化线性表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InitList</a:t>
            </a:r>
            <a:r>
              <a:rPr lang="en-US" altLang="zh-CN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(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L)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altLang="zh-CN" sz="1000" dirty="0">
              <a:solidFill>
                <a:schemeClr val="tx1"/>
              </a:solidFill>
              <a:latin typeface="Consolas" pitchFamily="49" charset="0"/>
              <a:ea typeface="楷体" pitchFamily="49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造一个空的线性表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。实际上只需将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length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成员设置为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即可。       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855913" y="3573016"/>
            <a:ext cx="6480175" cy="2069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A772E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rgbClr val="CE3B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InitList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L)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分配存放线性表的顺序表空间</a:t>
            </a: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&gt;length=0;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CDC998D-8A1B-48C9-8F4A-DDC05936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1472871"/>
            <a:ext cx="4154528" cy="3877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、顺序表基本运算算法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8A85DD5D-D670-4285-993A-6947929B1961}"/>
              </a:ext>
            </a:extLst>
          </p:cNvPr>
          <p:cNvSpPr txBox="1"/>
          <p:nvPr/>
        </p:nvSpPr>
        <p:spPr>
          <a:xfrm>
            <a:off x="1055688" y="126386"/>
            <a:ext cx="52563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线性表的顺序存储结构</a:t>
            </a:r>
          </a:p>
        </p:txBody>
      </p:sp>
      <p:sp>
        <p:nvSpPr>
          <p:cNvPr id="11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C822D5F-5A3D-416E-AE72-EB61DB09B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2.2.2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顺序表运算的实现</a:t>
            </a:r>
          </a:p>
        </p:txBody>
      </p:sp>
      <p:pic>
        <p:nvPicPr>
          <p:cNvPr id="12" name="图片 11" descr="乐高玩具&#10;&#10;低可信度描述已自动生成">
            <a:extLst>
              <a:ext uri="{FF2B5EF4-FFF2-40B4-BE49-F238E27FC236}">
                <a16:creationId xmlns:a16="http://schemas.microsoft.com/office/drawing/2014/main" id="{9E470BA7-3A7F-4E6F-A5B0-59144636B42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73638">
            <a:off x="7326161" y="1441466"/>
            <a:ext cx="7620301" cy="513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9812</TotalTime>
  <Words>4838</Words>
  <Application>Microsoft Office PowerPoint</Application>
  <PresentationFormat>宽屏</PresentationFormat>
  <Paragraphs>735</Paragraphs>
  <Slides>53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6" baseType="lpstr">
      <vt:lpstr>Arial Unicode MS</vt:lpstr>
      <vt:lpstr>黑体</vt:lpstr>
      <vt:lpstr>楷体</vt:lpstr>
      <vt:lpstr>思源黑体 CN Heavy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A83381</cp:lastModifiedBy>
  <cp:revision>1317</cp:revision>
  <dcterms:created xsi:type="dcterms:W3CDTF">2004-03-31T23:50:14Z</dcterms:created>
  <dcterms:modified xsi:type="dcterms:W3CDTF">2022-06-23T13:34:52Z</dcterms:modified>
</cp:coreProperties>
</file>