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6"/>
  </p:notesMasterIdLst>
  <p:handoutMasterIdLst>
    <p:handoutMasterId r:id="rId37"/>
  </p:handoutMasterIdLst>
  <p:sldIdLst>
    <p:sldId id="442" r:id="rId2"/>
    <p:sldId id="479" r:id="rId3"/>
    <p:sldId id="526" r:id="rId4"/>
    <p:sldId id="527" r:id="rId5"/>
    <p:sldId id="528" r:id="rId6"/>
    <p:sldId id="529" r:id="rId7"/>
    <p:sldId id="530" r:id="rId8"/>
    <p:sldId id="531" r:id="rId9"/>
    <p:sldId id="532" r:id="rId10"/>
    <p:sldId id="533" r:id="rId11"/>
    <p:sldId id="534" r:id="rId12"/>
    <p:sldId id="535" r:id="rId13"/>
    <p:sldId id="536" r:id="rId14"/>
    <p:sldId id="537" r:id="rId15"/>
    <p:sldId id="538" r:id="rId16"/>
    <p:sldId id="539" r:id="rId17"/>
    <p:sldId id="540" r:id="rId18"/>
    <p:sldId id="541" r:id="rId19"/>
    <p:sldId id="542" r:id="rId20"/>
    <p:sldId id="543" r:id="rId21"/>
    <p:sldId id="544" r:id="rId22"/>
    <p:sldId id="545" r:id="rId23"/>
    <p:sldId id="546" r:id="rId24"/>
    <p:sldId id="547" r:id="rId25"/>
    <p:sldId id="548" r:id="rId26"/>
    <p:sldId id="549" r:id="rId27"/>
    <p:sldId id="550" r:id="rId28"/>
    <p:sldId id="551" r:id="rId29"/>
    <p:sldId id="552" r:id="rId30"/>
    <p:sldId id="553" r:id="rId31"/>
    <p:sldId id="554" r:id="rId32"/>
    <p:sldId id="555" r:id="rId33"/>
    <p:sldId id="556" r:id="rId34"/>
    <p:sldId id="418" r:id="rId35"/>
  </p:sldIdLst>
  <p:sldSz cx="12192000" cy="6858000"/>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900" userDrawn="1">
          <p15:clr>
            <a:srgbClr val="A4A3A4"/>
          </p15:clr>
        </p15:guide>
        <p15:guide id="3" pos="332" userDrawn="1">
          <p15:clr>
            <a:srgbClr val="A4A3A4"/>
          </p15:clr>
        </p15:guide>
        <p15:guide id="4" pos="876" userDrawn="1">
          <p15:clr>
            <a:srgbClr val="A4A3A4"/>
          </p15:clr>
        </p15:guide>
        <p15:guide id="5" pos="6652" userDrawn="1">
          <p15:clr>
            <a:srgbClr val="A4A3A4"/>
          </p15:clr>
        </p15:guide>
        <p15:guide id="6" pos="5171" userDrawn="1">
          <p15:clr>
            <a:srgbClr val="A4A3A4"/>
          </p15:clr>
        </p15:guide>
        <p15:guide id="7" pos="665" userDrawn="1">
          <p15:clr>
            <a:srgbClr val="A4A3A4"/>
          </p15:clr>
        </p15:guide>
        <p15:guide id="8" pos="111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DFC"/>
    <a:srgbClr val="F19903"/>
    <a:srgbClr val="CE3B37"/>
    <a:srgbClr val="FFFFFF"/>
    <a:srgbClr val="DFE1E0"/>
    <a:srgbClr val="FFE985"/>
    <a:srgbClr val="FA772E"/>
    <a:srgbClr val="F39801"/>
    <a:srgbClr val="9789C2"/>
    <a:srgbClr val="FC9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581" autoAdjust="0"/>
  </p:normalViewPr>
  <p:slideViewPr>
    <p:cSldViewPr>
      <p:cViewPr varScale="1">
        <p:scale>
          <a:sx n="74" d="100"/>
          <a:sy n="74" d="100"/>
        </p:scale>
        <p:origin x="-389" y="-821"/>
      </p:cViewPr>
      <p:guideLst>
        <p:guide orient="horz" pos="2160"/>
        <p:guide pos="3900"/>
        <p:guide pos="332"/>
        <p:guide pos="876"/>
        <p:guide pos="6652"/>
        <p:guide pos="5171"/>
        <p:guide pos="665"/>
        <p:guide pos="11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2022/6/23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E0B966-29F6-4592-A070-7B6888C90873}"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3E01BC60-E5BF-46AE-9C12-C5D2A4F77DF1}"/>
              </a:ext>
            </a:extLst>
          </p:cNvPr>
          <p:cNvCxnSpPr>
            <a:cxnSpLocks/>
          </p:cNvCxnSpPr>
          <p:nvPr userDrawn="1"/>
        </p:nvCxnSpPr>
        <p:spPr>
          <a:xfrm>
            <a:off x="0" y="692696"/>
            <a:ext cx="12192000" cy="0"/>
          </a:xfrm>
          <a:prstGeom prst="line">
            <a:avLst/>
          </a:prstGeom>
          <a:ln w="38100">
            <a:solidFill>
              <a:srgbClr val="F19903"/>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42B4607-9D89-4658-8817-6A2A8071E143}"/>
              </a:ext>
            </a:extLst>
          </p:cNvPr>
          <p:cNvCxnSpPr>
            <a:cxnSpLocks/>
          </p:cNvCxnSpPr>
          <p:nvPr userDrawn="1"/>
        </p:nvCxnSpPr>
        <p:spPr>
          <a:xfrm>
            <a:off x="0" y="764704"/>
            <a:ext cx="12192000" cy="0"/>
          </a:xfrm>
          <a:prstGeom prst="line">
            <a:avLst/>
          </a:prstGeom>
          <a:ln w="38100">
            <a:solidFill>
              <a:srgbClr val="F19903"/>
            </a:solidFill>
            <a:tailEnd type="none"/>
          </a:ln>
        </p:spPr>
        <p:style>
          <a:lnRef idx="1">
            <a:schemeClr val="accent1"/>
          </a:lnRef>
          <a:fillRef idx="0">
            <a:schemeClr val="accent1"/>
          </a:fillRef>
          <a:effectRef idx="0">
            <a:schemeClr val="accent1"/>
          </a:effectRef>
          <a:fontRef idx="minor">
            <a:schemeClr val="tx1"/>
          </a:fontRef>
        </p:style>
      </p:cxnSp>
      <p:pic>
        <p:nvPicPr>
          <p:cNvPr id="5" name="图片 4" descr="文本&#10;&#10;描述已自动生成">
            <a:extLst>
              <a:ext uri="{FF2B5EF4-FFF2-40B4-BE49-F238E27FC236}">
                <a16:creationId xmlns:a16="http://schemas.microsoft.com/office/drawing/2014/main" id="{940A1933-2B35-43D5-8D7B-6BDA4F1CE96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36360" y="-145081"/>
            <a:ext cx="2691329" cy="1053801"/>
          </a:xfrm>
          <a:prstGeom prst="rect">
            <a:avLst/>
          </a:prstGeom>
        </p:spPr>
      </p:pic>
      <p:sp>
        <p:nvSpPr>
          <p:cNvPr id="6" name="fountain-pen-of-large-size_33358">
            <a:extLst>
              <a:ext uri="{FF2B5EF4-FFF2-40B4-BE49-F238E27FC236}">
                <a16:creationId xmlns:a16="http://schemas.microsoft.com/office/drawing/2014/main" id="{0D226E94-3ABA-4592-9BFE-55BEDAB5FC18}"/>
              </a:ext>
            </a:extLst>
          </p:cNvPr>
          <p:cNvSpPr/>
          <p:nvPr userDrawn="1"/>
        </p:nvSpPr>
        <p:spPr>
          <a:xfrm>
            <a:off x="11640616" y="181925"/>
            <a:ext cx="475891" cy="474767"/>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rgbClr val="F19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pen-book_299">
            <a:extLst>
              <a:ext uri="{FF2B5EF4-FFF2-40B4-BE49-F238E27FC236}">
                <a16:creationId xmlns:a16="http://schemas.microsoft.com/office/drawing/2014/main" id="{AF4A2AF5-AC1B-4AE0-9B2F-404BCBB01779}"/>
              </a:ext>
            </a:extLst>
          </p:cNvPr>
          <p:cNvSpPr/>
          <p:nvPr userDrawn="1"/>
        </p:nvSpPr>
        <p:spPr>
          <a:xfrm>
            <a:off x="335360" y="114432"/>
            <a:ext cx="609685" cy="506257"/>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88862 h 440259"/>
              <a:gd name="T41" fmla="*/ 88862 h 440259"/>
              <a:gd name="T42" fmla="*/ 278945 h 440259"/>
              <a:gd name="T43" fmla="*/ 278945 h 440259"/>
              <a:gd name="T44" fmla="*/ 278945 h 440259"/>
              <a:gd name="T45" fmla="*/ 278945 h 440259"/>
              <a:gd name="T46" fmla="*/ 278945 h 440259"/>
              <a:gd name="T47" fmla="*/ 278945 h 440259"/>
              <a:gd name="T48" fmla="*/ 88862 h 440259"/>
              <a:gd name="T49" fmla="*/ 88862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88862 h 440259"/>
              <a:gd name="T71" fmla="*/ 88862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88862 h 440259"/>
              <a:gd name="T89" fmla="*/ 88862 h 440259"/>
              <a:gd name="T90" fmla="*/ 278945 h 440259"/>
              <a:gd name="T91" fmla="*/ 278945 h 440259"/>
              <a:gd name="T92" fmla="*/ 278945 h 440259"/>
              <a:gd name="T93" fmla="*/ 278945 h 440259"/>
              <a:gd name="T94" fmla="*/ 278945 h 440259"/>
              <a:gd name="T95" fmla="*/ 278945 h 440259"/>
              <a:gd name="T96" fmla="*/ 88862 h 440259"/>
              <a:gd name="T97" fmla="*/ 88862 h 440259"/>
              <a:gd name="T98" fmla="*/ 278945 h 440259"/>
              <a:gd name="T99" fmla="*/ 278945 h 440259"/>
              <a:gd name="T100" fmla="*/ 278945 h 440259"/>
              <a:gd name="T101" fmla="*/ 278945 h 440259"/>
              <a:gd name="T102" fmla="*/ 278945 h 440259"/>
              <a:gd name="T103" fmla="*/ 278945 h 440259"/>
              <a:gd name="T104" fmla="*/ 278945 h 440259"/>
              <a:gd name="T105" fmla="*/ 278945 h 440259"/>
              <a:gd name="T106" fmla="*/ 278945 h 440259"/>
              <a:gd name="T107" fmla="*/ 278945 h 440259"/>
              <a:gd name="T108" fmla="*/ 278945 h 440259"/>
              <a:gd name="T109" fmla="*/ 278945 h 440259"/>
              <a:gd name="T110" fmla="*/ 278945 h 440259"/>
              <a:gd name="T111" fmla="*/ 278945 h 440259"/>
              <a:gd name="T112" fmla="*/ 278945 h 440259"/>
              <a:gd name="T113" fmla="*/ 278945 h 440259"/>
              <a:gd name="T114" fmla="*/ 278945 h 440259"/>
              <a:gd name="T115" fmla="*/ 278945 h 440259"/>
              <a:gd name="T116" fmla="*/ 278945 h 440259"/>
              <a:gd name="T11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 h="336">
                <a:moveTo>
                  <a:pt x="387" y="133"/>
                </a:moveTo>
                <a:lnTo>
                  <a:pt x="387" y="108"/>
                </a:lnTo>
                <a:lnTo>
                  <a:pt x="386" y="102"/>
                </a:lnTo>
                <a:cubicBezTo>
                  <a:pt x="385" y="101"/>
                  <a:pt x="377" y="87"/>
                  <a:pt x="361" y="72"/>
                </a:cubicBezTo>
                <a:cubicBezTo>
                  <a:pt x="348" y="61"/>
                  <a:pt x="331" y="50"/>
                  <a:pt x="308" y="45"/>
                </a:cubicBezTo>
                <a:lnTo>
                  <a:pt x="308" y="0"/>
                </a:lnTo>
                <a:cubicBezTo>
                  <a:pt x="210" y="7"/>
                  <a:pt x="200" y="84"/>
                  <a:pt x="200" y="84"/>
                </a:cubicBezTo>
                <a:lnTo>
                  <a:pt x="200" y="85"/>
                </a:lnTo>
                <a:cubicBezTo>
                  <a:pt x="200" y="85"/>
                  <a:pt x="200" y="85"/>
                  <a:pt x="200" y="85"/>
                </a:cubicBezTo>
                <a:cubicBezTo>
                  <a:pt x="196" y="81"/>
                  <a:pt x="192" y="77"/>
                  <a:pt x="187" y="72"/>
                </a:cubicBezTo>
                <a:cubicBezTo>
                  <a:pt x="171" y="57"/>
                  <a:pt x="145" y="42"/>
                  <a:pt x="112" y="42"/>
                </a:cubicBezTo>
                <a:cubicBezTo>
                  <a:pt x="79" y="42"/>
                  <a:pt x="54" y="58"/>
                  <a:pt x="38" y="72"/>
                </a:cubicBezTo>
                <a:cubicBezTo>
                  <a:pt x="22" y="87"/>
                  <a:pt x="14" y="101"/>
                  <a:pt x="14" y="102"/>
                </a:cubicBezTo>
                <a:lnTo>
                  <a:pt x="12" y="108"/>
                </a:lnTo>
                <a:lnTo>
                  <a:pt x="12" y="133"/>
                </a:lnTo>
                <a:lnTo>
                  <a:pt x="0" y="133"/>
                </a:lnTo>
                <a:lnTo>
                  <a:pt x="0" y="336"/>
                </a:lnTo>
                <a:lnTo>
                  <a:pt x="404" y="336"/>
                </a:lnTo>
                <a:lnTo>
                  <a:pt x="404" y="133"/>
                </a:lnTo>
                <a:lnTo>
                  <a:pt x="387" y="133"/>
                </a:lnTo>
                <a:close/>
                <a:moveTo>
                  <a:pt x="72" y="295"/>
                </a:moveTo>
                <a:cubicBezTo>
                  <a:pt x="83" y="289"/>
                  <a:pt x="96" y="284"/>
                  <a:pt x="112" y="284"/>
                </a:cubicBezTo>
                <a:cubicBezTo>
                  <a:pt x="128" y="284"/>
                  <a:pt x="141" y="289"/>
                  <a:pt x="152" y="295"/>
                </a:cubicBezTo>
                <a:lnTo>
                  <a:pt x="72" y="295"/>
                </a:lnTo>
                <a:close/>
                <a:moveTo>
                  <a:pt x="186" y="286"/>
                </a:moveTo>
                <a:cubicBezTo>
                  <a:pt x="170" y="271"/>
                  <a:pt x="145" y="257"/>
                  <a:pt x="112" y="257"/>
                </a:cubicBezTo>
                <a:lnTo>
                  <a:pt x="112" y="257"/>
                </a:lnTo>
                <a:cubicBezTo>
                  <a:pt x="80" y="257"/>
                  <a:pt x="56" y="271"/>
                  <a:pt x="40" y="285"/>
                </a:cubicBezTo>
                <a:lnTo>
                  <a:pt x="40" y="112"/>
                </a:lnTo>
                <a:cubicBezTo>
                  <a:pt x="42" y="108"/>
                  <a:pt x="49" y="99"/>
                  <a:pt x="58" y="91"/>
                </a:cubicBezTo>
                <a:cubicBezTo>
                  <a:pt x="71" y="80"/>
                  <a:pt x="88" y="70"/>
                  <a:pt x="112" y="70"/>
                </a:cubicBezTo>
                <a:cubicBezTo>
                  <a:pt x="137" y="70"/>
                  <a:pt x="155" y="81"/>
                  <a:pt x="169" y="93"/>
                </a:cubicBezTo>
                <a:cubicBezTo>
                  <a:pt x="175" y="98"/>
                  <a:pt x="180" y="104"/>
                  <a:pt x="183" y="109"/>
                </a:cubicBezTo>
                <a:cubicBezTo>
                  <a:pt x="185" y="110"/>
                  <a:pt x="185" y="111"/>
                  <a:pt x="186" y="112"/>
                </a:cubicBezTo>
                <a:lnTo>
                  <a:pt x="186" y="286"/>
                </a:lnTo>
                <a:close/>
                <a:moveTo>
                  <a:pt x="286" y="24"/>
                </a:moveTo>
                <a:lnTo>
                  <a:pt x="286" y="42"/>
                </a:lnTo>
                <a:lnTo>
                  <a:pt x="286" y="70"/>
                </a:lnTo>
                <a:lnTo>
                  <a:pt x="286" y="229"/>
                </a:lnTo>
                <a:cubicBezTo>
                  <a:pt x="286" y="229"/>
                  <a:pt x="249" y="222"/>
                  <a:pt x="214" y="254"/>
                </a:cubicBezTo>
                <a:lnTo>
                  <a:pt x="214" y="112"/>
                </a:lnTo>
                <a:lnTo>
                  <a:pt x="214" y="112"/>
                </a:lnTo>
                <a:lnTo>
                  <a:pt x="214" y="96"/>
                </a:lnTo>
                <a:cubicBezTo>
                  <a:pt x="214" y="96"/>
                  <a:pt x="227" y="36"/>
                  <a:pt x="286" y="24"/>
                </a:cubicBezTo>
                <a:close/>
                <a:moveTo>
                  <a:pt x="246" y="295"/>
                </a:moveTo>
                <a:cubicBezTo>
                  <a:pt x="257" y="289"/>
                  <a:pt x="270" y="284"/>
                  <a:pt x="286" y="284"/>
                </a:cubicBezTo>
                <a:cubicBezTo>
                  <a:pt x="302" y="284"/>
                  <a:pt x="315" y="289"/>
                  <a:pt x="326" y="295"/>
                </a:cubicBezTo>
                <a:lnTo>
                  <a:pt x="246" y="295"/>
                </a:lnTo>
                <a:close/>
                <a:moveTo>
                  <a:pt x="360" y="286"/>
                </a:moveTo>
                <a:cubicBezTo>
                  <a:pt x="344" y="271"/>
                  <a:pt x="319" y="257"/>
                  <a:pt x="286" y="257"/>
                </a:cubicBezTo>
                <a:cubicBezTo>
                  <a:pt x="254" y="257"/>
                  <a:pt x="230" y="271"/>
                  <a:pt x="214" y="285"/>
                </a:cubicBezTo>
                <a:lnTo>
                  <a:pt x="214" y="284"/>
                </a:lnTo>
                <a:cubicBezTo>
                  <a:pt x="244" y="242"/>
                  <a:pt x="308" y="253"/>
                  <a:pt x="308" y="253"/>
                </a:cubicBezTo>
                <a:lnTo>
                  <a:pt x="308" y="73"/>
                </a:lnTo>
                <a:cubicBezTo>
                  <a:pt x="322" y="77"/>
                  <a:pt x="334" y="85"/>
                  <a:pt x="343" y="92"/>
                </a:cubicBezTo>
                <a:cubicBezTo>
                  <a:pt x="349" y="98"/>
                  <a:pt x="354" y="104"/>
                  <a:pt x="357" y="109"/>
                </a:cubicBezTo>
                <a:cubicBezTo>
                  <a:pt x="358" y="110"/>
                  <a:pt x="359" y="111"/>
                  <a:pt x="360" y="112"/>
                </a:cubicBezTo>
                <a:lnTo>
                  <a:pt x="360" y="286"/>
                </a:lnTo>
                <a:lnTo>
                  <a:pt x="360" y="286"/>
                </a:lnTo>
                <a:close/>
              </a:path>
            </a:pathLst>
          </a:custGeom>
          <a:solidFill>
            <a:srgbClr val="F19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图片 1" descr="乐高玩具&#10;&#10;低可信度描述已自动生成">
            <a:extLst>
              <a:ext uri="{FF2B5EF4-FFF2-40B4-BE49-F238E27FC236}">
                <a16:creationId xmlns:a16="http://schemas.microsoft.com/office/drawing/2014/main" id="{80650509-20E3-4281-854B-0F20C8B4A92D}"/>
              </a:ext>
            </a:extLst>
          </p:cNvPr>
          <p:cNvPicPr>
            <a:picLocks noChangeAspect="1"/>
          </p:cNvPicPr>
          <p:nvPr userDrawn="1"/>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3064503">
            <a:off x="-4328811" y="2590812"/>
            <a:ext cx="7620301" cy="5134055"/>
          </a:xfrm>
          <a:prstGeom prst="rect">
            <a:avLst/>
          </a:prstGeom>
        </p:spPr>
      </p:pic>
      <p:cxnSp>
        <p:nvCxnSpPr>
          <p:cNvPr id="3" name="直接连接符 2">
            <a:extLst>
              <a:ext uri="{FF2B5EF4-FFF2-40B4-BE49-F238E27FC236}">
                <a16:creationId xmlns:a16="http://schemas.microsoft.com/office/drawing/2014/main" id="{64ED8F9D-7C84-472B-8C6F-452F4B30F4C8}"/>
              </a:ext>
            </a:extLst>
          </p:cNvPr>
          <p:cNvCxnSpPr>
            <a:cxnSpLocks/>
          </p:cNvCxnSpPr>
          <p:nvPr userDrawn="1"/>
        </p:nvCxnSpPr>
        <p:spPr>
          <a:xfrm>
            <a:off x="0" y="692696"/>
            <a:ext cx="12192000" cy="0"/>
          </a:xfrm>
          <a:prstGeom prst="line">
            <a:avLst/>
          </a:prstGeom>
          <a:ln w="38100">
            <a:solidFill>
              <a:srgbClr val="F19903"/>
            </a:solidFill>
            <a:tailEnd type="none"/>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97E697A9-7120-4084-AED4-5B719807AFD4}"/>
              </a:ext>
            </a:extLst>
          </p:cNvPr>
          <p:cNvCxnSpPr>
            <a:cxnSpLocks/>
          </p:cNvCxnSpPr>
          <p:nvPr userDrawn="1"/>
        </p:nvCxnSpPr>
        <p:spPr>
          <a:xfrm>
            <a:off x="0" y="764704"/>
            <a:ext cx="12192000" cy="0"/>
          </a:xfrm>
          <a:prstGeom prst="line">
            <a:avLst/>
          </a:prstGeom>
          <a:ln w="38100">
            <a:solidFill>
              <a:srgbClr val="F19903"/>
            </a:solidFill>
            <a:tailEnd type="none"/>
          </a:ln>
        </p:spPr>
        <p:style>
          <a:lnRef idx="1">
            <a:schemeClr val="accent1"/>
          </a:lnRef>
          <a:fillRef idx="0">
            <a:schemeClr val="accent1"/>
          </a:fillRef>
          <a:effectRef idx="0">
            <a:schemeClr val="accent1"/>
          </a:effectRef>
          <a:fontRef idx="minor">
            <a:schemeClr val="tx1"/>
          </a:fontRef>
        </p:style>
      </p:cxnSp>
      <p:pic>
        <p:nvPicPr>
          <p:cNvPr id="5" name="图片 4" descr="文本&#10;&#10;描述已自动生成">
            <a:extLst>
              <a:ext uri="{FF2B5EF4-FFF2-40B4-BE49-F238E27FC236}">
                <a16:creationId xmlns:a16="http://schemas.microsoft.com/office/drawing/2014/main" id="{9AA776C0-8CA3-446A-80A5-7AA5321E9F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6360" y="-145081"/>
            <a:ext cx="2691329" cy="1053801"/>
          </a:xfrm>
          <a:prstGeom prst="rect">
            <a:avLst/>
          </a:prstGeom>
        </p:spPr>
      </p:pic>
      <p:sp>
        <p:nvSpPr>
          <p:cNvPr id="6" name="fountain-pen-of-large-size_33358">
            <a:extLst>
              <a:ext uri="{FF2B5EF4-FFF2-40B4-BE49-F238E27FC236}">
                <a16:creationId xmlns:a16="http://schemas.microsoft.com/office/drawing/2014/main" id="{9A63FAB3-D1B6-4FD4-B476-CC718CCC225B}"/>
              </a:ext>
            </a:extLst>
          </p:cNvPr>
          <p:cNvSpPr/>
          <p:nvPr userDrawn="1"/>
        </p:nvSpPr>
        <p:spPr>
          <a:xfrm>
            <a:off x="11640616" y="181925"/>
            <a:ext cx="475891" cy="474767"/>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rgbClr val="F19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pen-book_299">
            <a:extLst>
              <a:ext uri="{FF2B5EF4-FFF2-40B4-BE49-F238E27FC236}">
                <a16:creationId xmlns:a16="http://schemas.microsoft.com/office/drawing/2014/main" id="{B03C6177-6E88-4BE7-BFB3-3B932572BF82}"/>
              </a:ext>
            </a:extLst>
          </p:cNvPr>
          <p:cNvSpPr/>
          <p:nvPr userDrawn="1"/>
        </p:nvSpPr>
        <p:spPr>
          <a:xfrm>
            <a:off x="335360" y="114432"/>
            <a:ext cx="609685" cy="506257"/>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88862 h 440259"/>
              <a:gd name="T41" fmla="*/ 88862 h 440259"/>
              <a:gd name="T42" fmla="*/ 278945 h 440259"/>
              <a:gd name="T43" fmla="*/ 278945 h 440259"/>
              <a:gd name="T44" fmla="*/ 278945 h 440259"/>
              <a:gd name="T45" fmla="*/ 278945 h 440259"/>
              <a:gd name="T46" fmla="*/ 278945 h 440259"/>
              <a:gd name="T47" fmla="*/ 278945 h 440259"/>
              <a:gd name="T48" fmla="*/ 88862 h 440259"/>
              <a:gd name="T49" fmla="*/ 88862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88862 h 440259"/>
              <a:gd name="T71" fmla="*/ 88862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88862 h 440259"/>
              <a:gd name="T89" fmla="*/ 88862 h 440259"/>
              <a:gd name="T90" fmla="*/ 278945 h 440259"/>
              <a:gd name="T91" fmla="*/ 278945 h 440259"/>
              <a:gd name="T92" fmla="*/ 278945 h 440259"/>
              <a:gd name="T93" fmla="*/ 278945 h 440259"/>
              <a:gd name="T94" fmla="*/ 278945 h 440259"/>
              <a:gd name="T95" fmla="*/ 278945 h 440259"/>
              <a:gd name="T96" fmla="*/ 88862 h 440259"/>
              <a:gd name="T97" fmla="*/ 88862 h 440259"/>
              <a:gd name="T98" fmla="*/ 278945 h 440259"/>
              <a:gd name="T99" fmla="*/ 278945 h 440259"/>
              <a:gd name="T100" fmla="*/ 278945 h 440259"/>
              <a:gd name="T101" fmla="*/ 278945 h 440259"/>
              <a:gd name="T102" fmla="*/ 278945 h 440259"/>
              <a:gd name="T103" fmla="*/ 278945 h 440259"/>
              <a:gd name="T104" fmla="*/ 278945 h 440259"/>
              <a:gd name="T105" fmla="*/ 278945 h 440259"/>
              <a:gd name="T106" fmla="*/ 278945 h 440259"/>
              <a:gd name="T107" fmla="*/ 278945 h 440259"/>
              <a:gd name="T108" fmla="*/ 278945 h 440259"/>
              <a:gd name="T109" fmla="*/ 278945 h 440259"/>
              <a:gd name="T110" fmla="*/ 278945 h 440259"/>
              <a:gd name="T111" fmla="*/ 278945 h 440259"/>
              <a:gd name="T112" fmla="*/ 278945 h 440259"/>
              <a:gd name="T113" fmla="*/ 278945 h 440259"/>
              <a:gd name="T114" fmla="*/ 278945 h 440259"/>
              <a:gd name="T115" fmla="*/ 278945 h 440259"/>
              <a:gd name="T116" fmla="*/ 278945 h 440259"/>
              <a:gd name="T11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 h="336">
                <a:moveTo>
                  <a:pt x="387" y="133"/>
                </a:moveTo>
                <a:lnTo>
                  <a:pt x="387" y="108"/>
                </a:lnTo>
                <a:lnTo>
                  <a:pt x="386" y="102"/>
                </a:lnTo>
                <a:cubicBezTo>
                  <a:pt x="385" y="101"/>
                  <a:pt x="377" y="87"/>
                  <a:pt x="361" y="72"/>
                </a:cubicBezTo>
                <a:cubicBezTo>
                  <a:pt x="348" y="61"/>
                  <a:pt x="331" y="50"/>
                  <a:pt x="308" y="45"/>
                </a:cubicBezTo>
                <a:lnTo>
                  <a:pt x="308" y="0"/>
                </a:lnTo>
                <a:cubicBezTo>
                  <a:pt x="210" y="7"/>
                  <a:pt x="200" y="84"/>
                  <a:pt x="200" y="84"/>
                </a:cubicBezTo>
                <a:lnTo>
                  <a:pt x="200" y="85"/>
                </a:lnTo>
                <a:cubicBezTo>
                  <a:pt x="200" y="85"/>
                  <a:pt x="200" y="85"/>
                  <a:pt x="200" y="85"/>
                </a:cubicBezTo>
                <a:cubicBezTo>
                  <a:pt x="196" y="81"/>
                  <a:pt x="192" y="77"/>
                  <a:pt x="187" y="72"/>
                </a:cubicBezTo>
                <a:cubicBezTo>
                  <a:pt x="171" y="57"/>
                  <a:pt x="145" y="42"/>
                  <a:pt x="112" y="42"/>
                </a:cubicBezTo>
                <a:cubicBezTo>
                  <a:pt x="79" y="42"/>
                  <a:pt x="54" y="58"/>
                  <a:pt x="38" y="72"/>
                </a:cubicBezTo>
                <a:cubicBezTo>
                  <a:pt x="22" y="87"/>
                  <a:pt x="14" y="101"/>
                  <a:pt x="14" y="102"/>
                </a:cubicBezTo>
                <a:lnTo>
                  <a:pt x="12" y="108"/>
                </a:lnTo>
                <a:lnTo>
                  <a:pt x="12" y="133"/>
                </a:lnTo>
                <a:lnTo>
                  <a:pt x="0" y="133"/>
                </a:lnTo>
                <a:lnTo>
                  <a:pt x="0" y="336"/>
                </a:lnTo>
                <a:lnTo>
                  <a:pt x="404" y="336"/>
                </a:lnTo>
                <a:lnTo>
                  <a:pt x="404" y="133"/>
                </a:lnTo>
                <a:lnTo>
                  <a:pt x="387" y="133"/>
                </a:lnTo>
                <a:close/>
                <a:moveTo>
                  <a:pt x="72" y="295"/>
                </a:moveTo>
                <a:cubicBezTo>
                  <a:pt x="83" y="289"/>
                  <a:pt x="96" y="284"/>
                  <a:pt x="112" y="284"/>
                </a:cubicBezTo>
                <a:cubicBezTo>
                  <a:pt x="128" y="284"/>
                  <a:pt x="141" y="289"/>
                  <a:pt x="152" y="295"/>
                </a:cubicBezTo>
                <a:lnTo>
                  <a:pt x="72" y="295"/>
                </a:lnTo>
                <a:close/>
                <a:moveTo>
                  <a:pt x="186" y="286"/>
                </a:moveTo>
                <a:cubicBezTo>
                  <a:pt x="170" y="271"/>
                  <a:pt x="145" y="257"/>
                  <a:pt x="112" y="257"/>
                </a:cubicBezTo>
                <a:lnTo>
                  <a:pt x="112" y="257"/>
                </a:lnTo>
                <a:cubicBezTo>
                  <a:pt x="80" y="257"/>
                  <a:pt x="56" y="271"/>
                  <a:pt x="40" y="285"/>
                </a:cubicBezTo>
                <a:lnTo>
                  <a:pt x="40" y="112"/>
                </a:lnTo>
                <a:cubicBezTo>
                  <a:pt x="42" y="108"/>
                  <a:pt x="49" y="99"/>
                  <a:pt x="58" y="91"/>
                </a:cubicBezTo>
                <a:cubicBezTo>
                  <a:pt x="71" y="80"/>
                  <a:pt x="88" y="70"/>
                  <a:pt x="112" y="70"/>
                </a:cubicBezTo>
                <a:cubicBezTo>
                  <a:pt x="137" y="70"/>
                  <a:pt x="155" y="81"/>
                  <a:pt x="169" y="93"/>
                </a:cubicBezTo>
                <a:cubicBezTo>
                  <a:pt x="175" y="98"/>
                  <a:pt x="180" y="104"/>
                  <a:pt x="183" y="109"/>
                </a:cubicBezTo>
                <a:cubicBezTo>
                  <a:pt x="185" y="110"/>
                  <a:pt x="185" y="111"/>
                  <a:pt x="186" y="112"/>
                </a:cubicBezTo>
                <a:lnTo>
                  <a:pt x="186" y="286"/>
                </a:lnTo>
                <a:close/>
                <a:moveTo>
                  <a:pt x="286" y="24"/>
                </a:moveTo>
                <a:lnTo>
                  <a:pt x="286" y="42"/>
                </a:lnTo>
                <a:lnTo>
                  <a:pt x="286" y="70"/>
                </a:lnTo>
                <a:lnTo>
                  <a:pt x="286" y="229"/>
                </a:lnTo>
                <a:cubicBezTo>
                  <a:pt x="286" y="229"/>
                  <a:pt x="249" y="222"/>
                  <a:pt x="214" y="254"/>
                </a:cubicBezTo>
                <a:lnTo>
                  <a:pt x="214" y="112"/>
                </a:lnTo>
                <a:lnTo>
                  <a:pt x="214" y="112"/>
                </a:lnTo>
                <a:lnTo>
                  <a:pt x="214" y="96"/>
                </a:lnTo>
                <a:cubicBezTo>
                  <a:pt x="214" y="96"/>
                  <a:pt x="227" y="36"/>
                  <a:pt x="286" y="24"/>
                </a:cubicBezTo>
                <a:close/>
                <a:moveTo>
                  <a:pt x="246" y="295"/>
                </a:moveTo>
                <a:cubicBezTo>
                  <a:pt x="257" y="289"/>
                  <a:pt x="270" y="284"/>
                  <a:pt x="286" y="284"/>
                </a:cubicBezTo>
                <a:cubicBezTo>
                  <a:pt x="302" y="284"/>
                  <a:pt x="315" y="289"/>
                  <a:pt x="326" y="295"/>
                </a:cubicBezTo>
                <a:lnTo>
                  <a:pt x="246" y="295"/>
                </a:lnTo>
                <a:close/>
                <a:moveTo>
                  <a:pt x="360" y="286"/>
                </a:moveTo>
                <a:cubicBezTo>
                  <a:pt x="344" y="271"/>
                  <a:pt x="319" y="257"/>
                  <a:pt x="286" y="257"/>
                </a:cubicBezTo>
                <a:cubicBezTo>
                  <a:pt x="254" y="257"/>
                  <a:pt x="230" y="271"/>
                  <a:pt x="214" y="285"/>
                </a:cubicBezTo>
                <a:lnTo>
                  <a:pt x="214" y="284"/>
                </a:lnTo>
                <a:cubicBezTo>
                  <a:pt x="244" y="242"/>
                  <a:pt x="308" y="253"/>
                  <a:pt x="308" y="253"/>
                </a:cubicBezTo>
                <a:lnTo>
                  <a:pt x="308" y="73"/>
                </a:lnTo>
                <a:cubicBezTo>
                  <a:pt x="322" y="77"/>
                  <a:pt x="334" y="85"/>
                  <a:pt x="343" y="92"/>
                </a:cubicBezTo>
                <a:cubicBezTo>
                  <a:pt x="349" y="98"/>
                  <a:pt x="354" y="104"/>
                  <a:pt x="357" y="109"/>
                </a:cubicBezTo>
                <a:cubicBezTo>
                  <a:pt x="358" y="110"/>
                  <a:pt x="359" y="111"/>
                  <a:pt x="360" y="112"/>
                </a:cubicBezTo>
                <a:lnTo>
                  <a:pt x="360" y="286"/>
                </a:lnTo>
                <a:lnTo>
                  <a:pt x="360" y="286"/>
                </a:lnTo>
                <a:close/>
              </a:path>
            </a:pathLst>
          </a:custGeom>
          <a:solidFill>
            <a:srgbClr val="F19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547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0" r:id="rId1"/>
    <p:sldLayoutId id="2147483711"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5E20A4CA-ED3A-4615-B59E-6C46FD1E6363}"/>
              </a:ext>
            </a:extLst>
          </p:cNvPr>
          <p:cNvCxnSpPr>
            <a:cxnSpLocks/>
          </p:cNvCxnSpPr>
          <p:nvPr/>
        </p:nvCxnSpPr>
        <p:spPr>
          <a:xfrm>
            <a:off x="0" y="6457943"/>
            <a:ext cx="12192000" cy="0"/>
          </a:xfrm>
          <a:prstGeom prst="line">
            <a:avLst/>
          </a:prstGeom>
          <a:ln w="66675">
            <a:solidFill>
              <a:srgbClr val="F29803"/>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F0854DD6-35D6-43AC-94FE-A7B6E7D1525A}"/>
              </a:ext>
            </a:extLst>
          </p:cNvPr>
          <p:cNvSpPr/>
          <p:nvPr/>
        </p:nvSpPr>
        <p:spPr>
          <a:xfrm>
            <a:off x="0" y="-36192"/>
            <a:ext cx="12192000" cy="5628586"/>
          </a:xfrm>
          <a:prstGeom prst="rect">
            <a:avLst/>
          </a:prstGeom>
          <a:solidFill>
            <a:srgbClr val="F298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1" name="直接连接符 10">
            <a:extLst>
              <a:ext uri="{FF2B5EF4-FFF2-40B4-BE49-F238E27FC236}">
                <a16:creationId xmlns:a16="http://schemas.microsoft.com/office/drawing/2014/main" id="{9D83B6D7-2B32-4B37-9AA1-346B6A2D9A93}"/>
              </a:ext>
            </a:extLst>
          </p:cNvPr>
          <p:cNvCxnSpPr>
            <a:cxnSpLocks/>
          </p:cNvCxnSpPr>
          <p:nvPr/>
        </p:nvCxnSpPr>
        <p:spPr>
          <a:xfrm>
            <a:off x="0" y="6741368"/>
            <a:ext cx="12192000" cy="0"/>
          </a:xfrm>
          <a:prstGeom prst="line">
            <a:avLst/>
          </a:prstGeom>
          <a:ln w="66675">
            <a:solidFill>
              <a:srgbClr val="F29803"/>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5E4E91E-9AD3-4FC0-9AA2-8E8CB7989F0B}"/>
              </a:ext>
            </a:extLst>
          </p:cNvPr>
          <p:cNvCxnSpPr>
            <a:cxnSpLocks/>
          </p:cNvCxnSpPr>
          <p:nvPr/>
        </p:nvCxnSpPr>
        <p:spPr>
          <a:xfrm>
            <a:off x="0" y="6174518"/>
            <a:ext cx="12192000" cy="0"/>
          </a:xfrm>
          <a:prstGeom prst="line">
            <a:avLst/>
          </a:prstGeom>
          <a:ln w="66675">
            <a:solidFill>
              <a:srgbClr val="F29803"/>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0C07E38-3BCE-4824-AD13-0BEC6799FCCF}"/>
              </a:ext>
            </a:extLst>
          </p:cNvPr>
          <p:cNvCxnSpPr>
            <a:cxnSpLocks/>
          </p:cNvCxnSpPr>
          <p:nvPr/>
        </p:nvCxnSpPr>
        <p:spPr>
          <a:xfrm>
            <a:off x="0" y="5891093"/>
            <a:ext cx="12192000" cy="0"/>
          </a:xfrm>
          <a:prstGeom prst="line">
            <a:avLst/>
          </a:prstGeom>
          <a:ln w="66675">
            <a:solidFill>
              <a:srgbClr val="F29803"/>
            </a:solidFill>
          </a:ln>
        </p:spPr>
        <p:style>
          <a:lnRef idx="1">
            <a:schemeClr val="accent1"/>
          </a:lnRef>
          <a:fillRef idx="0">
            <a:schemeClr val="accent1"/>
          </a:fillRef>
          <a:effectRef idx="0">
            <a:schemeClr val="accent1"/>
          </a:effectRef>
          <a:fontRef idx="minor">
            <a:schemeClr val="tx1"/>
          </a:fontRef>
        </p:style>
      </p:cxnSp>
      <p:pic>
        <p:nvPicPr>
          <p:cNvPr id="17" name="图片 16" descr="图片包含 游戏机&#10;&#10;描述已自动生成">
            <a:extLst>
              <a:ext uri="{FF2B5EF4-FFF2-40B4-BE49-F238E27FC236}">
                <a16:creationId xmlns:a16="http://schemas.microsoft.com/office/drawing/2014/main" id="{5CE14DBA-877D-4A0D-BEF9-84D062CC2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248" y="-15977"/>
            <a:ext cx="1241778" cy="3684349"/>
          </a:xfrm>
          <a:prstGeom prst="rect">
            <a:avLst/>
          </a:prstGeom>
        </p:spPr>
      </p:pic>
      <p:pic>
        <p:nvPicPr>
          <p:cNvPr id="5" name="图片 4" descr="乐高玩具&#10;&#10;低可信度描述已自动生成">
            <a:extLst>
              <a:ext uri="{FF2B5EF4-FFF2-40B4-BE49-F238E27FC236}">
                <a16:creationId xmlns:a16="http://schemas.microsoft.com/office/drawing/2014/main" id="{46D642E3-2E81-4160-AAA1-E21ED5D01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1192" y="3559870"/>
            <a:ext cx="4810764" cy="3241174"/>
          </a:xfrm>
          <a:prstGeom prst="rect">
            <a:avLst/>
          </a:prstGeom>
        </p:spPr>
      </p:pic>
      <p:grpSp>
        <p:nvGrpSpPr>
          <p:cNvPr id="10" name="组合 9">
            <a:extLst>
              <a:ext uri="{FF2B5EF4-FFF2-40B4-BE49-F238E27FC236}">
                <a16:creationId xmlns:a16="http://schemas.microsoft.com/office/drawing/2014/main" id="{E7D5EB10-A3E5-4387-8040-27984BF399E5}"/>
              </a:ext>
            </a:extLst>
          </p:cNvPr>
          <p:cNvGrpSpPr/>
          <p:nvPr/>
        </p:nvGrpSpPr>
        <p:grpSpPr>
          <a:xfrm>
            <a:off x="2099555" y="986920"/>
            <a:ext cx="7992888" cy="4182101"/>
            <a:chOff x="575555" y="986919"/>
            <a:chExt cx="7992888" cy="4182101"/>
          </a:xfrm>
        </p:grpSpPr>
        <p:sp>
          <p:nvSpPr>
            <p:cNvPr id="16" name="文本框 15">
              <a:extLst>
                <a:ext uri="{FF2B5EF4-FFF2-40B4-BE49-F238E27FC236}">
                  <a16:creationId xmlns:a16="http://schemas.microsoft.com/office/drawing/2014/main" id="{1A98A3B2-149E-4B6A-B14D-5AAD9EBFCD82}"/>
                </a:ext>
              </a:extLst>
            </p:cNvPr>
            <p:cNvSpPr txBox="1"/>
            <p:nvPr/>
          </p:nvSpPr>
          <p:spPr>
            <a:xfrm>
              <a:off x="575555" y="986919"/>
              <a:ext cx="7992888" cy="1298176"/>
            </a:xfrm>
            <a:prstGeom prst="rect">
              <a:avLst/>
            </a:prstGeom>
            <a:noFill/>
          </p:spPr>
          <p:txBody>
            <a:bodyPr wrap="square" rtlCol="0">
              <a:spAutoFit/>
            </a:bodyPr>
            <a:lstStyle/>
            <a:p>
              <a:r>
                <a:rPr lang="zh-CN" altLang="en-US" sz="9600">
                  <a:ln>
                    <a:solidFill>
                      <a:schemeClr val="bg1"/>
                    </a:solidFill>
                  </a:ln>
                  <a:solidFill>
                    <a:schemeClr val="tx1"/>
                  </a:solidFill>
                  <a:latin typeface="思源黑体 CN Heavy" panose="020B0A00000000000000" pitchFamily="34" charset="-122"/>
                  <a:ea typeface="思源黑体 CN Heavy" panose="020B0A00000000000000" pitchFamily="34" charset="-122"/>
                </a:rPr>
                <a:t>数据结构教程</a:t>
              </a:r>
            </a:p>
          </p:txBody>
        </p:sp>
        <p:sp>
          <p:nvSpPr>
            <p:cNvPr id="19" name="文本框 18">
              <a:extLst>
                <a:ext uri="{FF2B5EF4-FFF2-40B4-BE49-F238E27FC236}">
                  <a16:creationId xmlns:a16="http://schemas.microsoft.com/office/drawing/2014/main" id="{AEC15FDB-DB76-48BC-B60A-5721EB64E6C8}"/>
                </a:ext>
              </a:extLst>
            </p:cNvPr>
            <p:cNvSpPr txBox="1"/>
            <p:nvPr/>
          </p:nvSpPr>
          <p:spPr>
            <a:xfrm>
              <a:off x="4925030" y="2480519"/>
              <a:ext cx="3379829" cy="392480"/>
            </a:xfrm>
            <a:prstGeom prst="rect">
              <a:avLst/>
            </a:prstGeom>
            <a:noFill/>
          </p:spPr>
          <p:txBody>
            <a:bodyPr wrap="square" rtlCol="0">
              <a:spAutoFit/>
            </a:bodyPr>
            <a:lstStyle/>
            <a:p>
              <a:r>
                <a:rPr lang="zh-CN" altLang="en-US">
                  <a:ln>
                    <a:solidFill>
                      <a:schemeClr val="bg1"/>
                    </a:solidFill>
                  </a:ln>
                  <a:solidFill>
                    <a:schemeClr val="tx1"/>
                  </a:solidFill>
                  <a:latin typeface="思源黑体 CN Heavy" panose="020B0A00000000000000" pitchFamily="34" charset="-122"/>
                  <a:ea typeface="思源黑体 CN Heavy" panose="020B0A00000000000000" pitchFamily="34" charset="-122"/>
                </a:rPr>
                <a:t>第</a:t>
              </a:r>
              <a:r>
                <a:rPr lang="en-US" altLang="zh-CN">
                  <a:ln>
                    <a:solidFill>
                      <a:schemeClr val="bg1"/>
                    </a:solidFill>
                  </a:ln>
                  <a:solidFill>
                    <a:schemeClr val="tx1"/>
                  </a:solidFill>
                  <a:latin typeface="思源黑体 CN Heavy" panose="020B0A00000000000000" pitchFamily="34" charset="-122"/>
                  <a:ea typeface="思源黑体 CN Heavy" panose="020B0A00000000000000" pitchFamily="34" charset="-122"/>
                </a:rPr>
                <a:t>6</a:t>
              </a:r>
              <a:r>
                <a:rPr lang="zh-CN" altLang="en-US">
                  <a:ln>
                    <a:solidFill>
                      <a:schemeClr val="bg1"/>
                    </a:solidFill>
                  </a:ln>
                  <a:solidFill>
                    <a:schemeClr val="tx1"/>
                  </a:solidFill>
                  <a:latin typeface="思源黑体 CN Heavy" panose="020B0A00000000000000" pitchFamily="34" charset="-122"/>
                  <a:ea typeface="思源黑体 CN Heavy" panose="020B0A00000000000000" pitchFamily="34" charset="-122"/>
                </a:rPr>
                <a:t>版</a:t>
              </a:r>
              <a:r>
                <a:rPr lang="en-US" altLang="zh-CN">
                  <a:ln>
                    <a:solidFill>
                      <a:schemeClr val="bg1"/>
                    </a:solidFill>
                  </a:ln>
                  <a:solidFill>
                    <a:schemeClr val="tx1"/>
                  </a:solidFill>
                  <a:latin typeface="思源黑体 CN Heavy" panose="020B0A00000000000000" pitchFamily="34" charset="-122"/>
                  <a:ea typeface="思源黑体 CN Heavy" panose="020B0A00000000000000" pitchFamily="34" charset="-122"/>
                  <a:sym typeface="Wingdings 2" panose="05020102010507070707" pitchFamily="18" charset="2"/>
                </a:rPr>
                <a:t></a:t>
              </a:r>
              <a:r>
                <a:rPr lang="zh-CN" altLang="en-US">
                  <a:ln>
                    <a:solidFill>
                      <a:schemeClr val="bg1"/>
                    </a:solidFill>
                  </a:ln>
                  <a:solidFill>
                    <a:schemeClr val="tx1"/>
                  </a:solidFill>
                  <a:latin typeface="思源黑体 CN Heavy" panose="020B0A00000000000000" pitchFamily="34" charset="-122"/>
                  <a:ea typeface="思源黑体 CN Heavy" panose="020B0A00000000000000" pitchFamily="34" charset="-122"/>
                </a:rPr>
                <a:t>微课视频</a:t>
              </a:r>
              <a:r>
                <a:rPr lang="en-US" altLang="zh-CN">
                  <a:ln>
                    <a:solidFill>
                      <a:schemeClr val="bg1"/>
                    </a:solidFill>
                  </a:ln>
                  <a:solidFill>
                    <a:schemeClr val="tx1"/>
                  </a:solidFill>
                  <a:latin typeface="思源黑体 CN Heavy" panose="020B0A00000000000000" pitchFamily="34" charset="-122"/>
                  <a:ea typeface="思源黑体 CN Heavy" panose="020B0A00000000000000" pitchFamily="34" charset="-122"/>
                  <a:sym typeface="Wingdings 2" panose="05020102010507070707" pitchFamily="18" charset="2"/>
                </a:rPr>
                <a:t></a:t>
              </a:r>
              <a:r>
                <a:rPr lang="zh-CN" altLang="en-US">
                  <a:ln>
                    <a:solidFill>
                      <a:schemeClr val="bg1"/>
                    </a:solidFill>
                  </a:ln>
                  <a:solidFill>
                    <a:schemeClr val="tx1"/>
                  </a:solidFill>
                  <a:latin typeface="思源黑体 CN Heavy" panose="020B0A00000000000000" pitchFamily="34" charset="-122"/>
                  <a:ea typeface="思源黑体 CN Heavy" panose="020B0A00000000000000" pitchFamily="34" charset="-122"/>
                </a:rPr>
                <a:t>题库版</a:t>
              </a:r>
            </a:p>
          </p:txBody>
        </p:sp>
        <p:sp>
          <p:nvSpPr>
            <p:cNvPr id="12" name="文本框 11">
              <a:extLst>
                <a:ext uri="{FF2B5EF4-FFF2-40B4-BE49-F238E27FC236}">
                  <a16:creationId xmlns:a16="http://schemas.microsoft.com/office/drawing/2014/main" id="{E2C96F2C-8C60-4220-B67C-C88D06EA09A3}"/>
                </a:ext>
              </a:extLst>
            </p:cNvPr>
            <p:cNvSpPr txBox="1"/>
            <p:nvPr/>
          </p:nvSpPr>
          <p:spPr>
            <a:xfrm>
              <a:off x="7020272" y="3102600"/>
              <a:ext cx="1241779" cy="280718"/>
            </a:xfrm>
            <a:prstGeom prst="rect">
              <a:avLst/>
            </a:prstGeom>
            <a:noFill/>
          </p:spPr>
          <p:txBody>
            <a:bodyPr wrap="square" rtlCol="0">
              <a:spAutoFit/>
            </a:bodyPr>
            <a:lstStyle/>
            <a:p>
              <a:r>
                <a:rPr lang="zh-CN" altLang="en-US" sz="1500">
                  <a:solidFill>
                    <a:schemeClr val="tx1"/>
                  </a:solidFill>
                  <a:latin typeface="思源黑体 CN Heavy" panose="020B0A00000000000000" pitchFamily="34" charset="-122"/>
                  <a:ea typeface="思源黑体 CN Heavy" panose="020B0A00000000000000" pitchFamily="34" charset="-122"/>
                </a:rPr>
                <a:t>李春葆  主编</a:t>
              </a:r>
            </a:p>
          </p:txBody>
        </p:sp>
        <p:sp>
          <p:nvSpPr>
            <p:cNvPr id="20" name="文本框 19">
              <a:extLst>
                <a:ext uri="{FF2B5EF4-FFF2-40B4-BE49-F238E27FC236}">
                  <a16:creationId xmlns:a16="http://schemas.microsoft.com/office/drawing/2014/main" id="{4F2EA3A3-6097-4A72-88FB-1C4E189A49D0}"/>
                </a:ext>
              </a:extLst>
            </p:cNvPr>
            <p:cNvSpPr txBox="1"/>
            <p:nvPr/>
          </p:nvSpPr>
          <p:spPr>
            <a:xfrm>
              <a:off x="2175708" y="4323019"/>
              <a:ext cx="4810764" cy="846001"/>
            </a:xfrm>
            <a:prstGeom prst="rect">
              <a:avLst/>
            </a:prstGeom>
            <a:noFill/>
          </p:spPr>
          <p:txBody>
            <a:bodyPr wrap="square" rtlCol="0">
              <a:spAutoFit/>
            </a:bodyPr>
            <a:lstStyle/>
            <a:p>
              <a:r>
                <a:rPr lang="zh-CN" altLang="en-US" sz="6000">
                  <a:ln>
                    <a:solidFill>
                      <a:schemeClr val="bg1"/>
                    </a:solidFill>
                  </a:ln>
                  <a:solidFill>
                    <a:schemeClr val="tx1"/>
                  </a:solidFill>
                  <a:latin typeface="思源黑体 CN Heavy" panose="020B0A00000000000000" pitchFamily="34" charset="-122"/>
                  <a:ea typeface="思源黑体 CN Heavy" panose="020B0A00000000000000" pitchFamily="34" charset="-122"/>
                </a:rPr>
                <a:t>第</a:t>
              </a:r>
              <a:r>
                <a:rPr lang="en-US" altLang="zh-CN" sz="6000">
                  <a:ln>
                    <a:solidFill>
                      <a:schemeClr val="bg1"/>
                    </a:solidFill>
                  </a:ln>
                  <a:solidFill>
                    <a:schemeClr val="tx1"/>
                  </a:solidFill>
                  <a:latin typeface="思源黑体 CN Heavy" panose="020B0A00000000000000" pitchFamily="34" charset="-122"/>
                  <a:ea typeface="思源黑体 CN Heavy" panose="020B0A00000000000000" pitchFamily="34" charset="-122"/>
                </a:rPr>
                <a:t>2</a:t>
              </a:r>
              <a:r>
                <a:rPr lang="zh-CN" altLang="en-US" sz="6000">
                  <a:ln>
                    <a:solidFill>
                      <a:schemeClr val="bg1"/>
                    </a:solidFill>
                  </a:ln>
                  <a:solidFill>
                    <a:schemeClr val="tx1"/>
                  </a:solidFill>
                  <a:latin typeface="思源黑体 CN Heavy" panose="020B0A00000000000000" pitchFamily="34" charset="-122"/>
                  <a:ea typeface="思源黑体 CN Heavy" panose="020B0A00000000000000" pitchFamily="34" charset="-122"/>
                </a:rPr>
                <a:t>章  线性表</a:t>
              </a:r>
            </a:p>
          </p:txBody>
        </p:sp>
        <p:sp>
          <p:nvSpPr>
            <p:cNvPr id="3" name="圆: 空心 2">
              <a:extLst>
                <a:ext uri="{FF2B5EF4-FFF2-40B4-BE49-F238E27FC236}">
                  <a16:creationId xmlns:a16="http://schemas.microsoft.com/office/drawing/2014/main" id="{84334E00-098C-4CD3-BEC9-545F8671567F}"/>
                </a:ext>
              </a:extLst>
            </p:cNvPr>
            <p:cNvSpPr/>
            <p:nvPr/>
          </p:nvSpPr>
          <p:spPr>
            <a:xfrm>
              <a:off x="6825308" y="3118424"/>
              <a:ext cx="194964" cy="194964"/>
            </a:xfrm>
            <a:prstGeom prst="don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a:extLst>
              <a:ext uri="{FF2B5EF4-FFF2-40B4-BE49-F238E27FC236}">
                <a16:creationId xmlns:a16="http://schemas.microsoft.com/office/drawing/2014/main" id="{8B6BD611-19BC-4DD2-BBD3-156746E37A77}"/>
              </a:ext>
            </a:extLst>
          </p:cNvPr>
          <p:cNvGrpSpPr/>
          <p:nvPr/>
        </p:nvGrpSpPr>
        <p:grpSpPr>
          <a:xfrm>
            <a:off x="-240704" y="5592394"/>
            <a:ext cx="1889956" cy="1256377"/>
            <a:chOff x="-235082" y="5592394"/>
            <a:chExt cx="1889956" cy="1256377"/>
          </a:xfrm>
        </p:grpSpPr>
        <p:sp>
          <p:nvSpPr>
            <p:cNvPr id="4" name="矩形 3">
              <a:extLst>
                <a:ext uri="{FF2B5EF4-FFF2-40B4-BE49-F238E27FC236}">
                  <a16:creationId xmlns:a16="http://schemas.microsoft.com/office/drawing/2014/main" id="{9C55F5AC-FC50-4DF5-B799-6ED5FEA9F221}"/>
                </a:ext>
              </a:extLst>
            </p:cNvPr>
            <p:cNvSpPr/>
            <p:nvPr/>
          </p:nvSpPr>
          <p:spPr>
            <a:xfrm>
              <a:off x="245" y="5592394"/>
              <a:ext cx="1489055" cy="1254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332BA342-A11C-46B0-B1E8-16492C55D597}"/>
                </a:ext>
              </a:extLst>
            </p:cNvPr>
            <p:cNvPicPr>
              <a:picLocks noChangeAspect="1"/>
            </p:cNvPicPr>
            <p:nvPr/>
          </p:nvPicPr>
          <p:blipFill>
            <a:blip r:embed="rId5"/>
            <a:stretch>
              <a:fillRect/>
            </a:stretch>
          </p:blipFill>
          <p:spPr>
            <a:xfrm>
              <a:off x="161764" y="5640408"/>
              <a:ext cx="1187624" cy="1068220"/>
            </a:xfrm>
            <a:prstGeom prst="rect">
              <a:avLst/>
            </a:prstGeom>
          </p:spPr>
        </p:pic>
        <p:sp>
          <p:nvSpPr>
            <p:cNvPr id="6" name="文本框 5">
              <a:extLst>
                <a:ext uri="{FF2B5EF4-FFF2-40B4-BE49-F238E27FC236}">
                  <a16:creationId xmlns:a16="http://schemas.microsoft.com/office/drawing/2014/main" id="{307351D0-63BD-41F6-A03D-BAB674BE1F84}"/>
                </a:ext>
              </a:extLst>
            </p:cNvPr>
            <p:cNvSpPr txBox="1"/>
            <p:nvPr/>
          </p:nvSpPr>
          <p:spPr>
            <a:xfrm>
              <a:off x="-235082" y="6627172"/>
              <a:ext cx="1889956" cy="221599"/>
            </a:xfrm>
            <a:prstGeom prst="rect">
              <a:avLst/>
            </a:prstGeom>
            <a:noFill/>
          </p:spPr>
          <p:txBody>
            <a:bodyPr wrap="square" rtlCol="0">
              <a:spAutoFit/>
            </a:bodyPr>
            <a:lstStyle/>
            <a:p>
              <a:r>
                <a:rPr lang="zh-CN" altLang="en-US" sz="1050">
                  <a:solidFill>
                    <a:schemeClr val="tx1">
                      <a:lumMod val="85000"/>
                      <a:lumOff val="15000"/>
                    </a:schemeClr>
                  </a:solidFill>
                  <a:latin typeface="黑体" panose="02010609060101010101" pitchFamily="49" charset="-122"/>
                  <a:ea typeface="黑体" panose="02010609060101010101" pitchFamily="49" charset="-122"/>
                </a:rPr>
                <a:t>定价：</a:t>
              </a:r>
              <a:r>
                <a:rPr lang="en-US" altLang="zh-CN" sz="1050">
                  <a:solidFill>
                    <a:schemeClr val="tx1">
                      <a:lumMod val="85000"/>
                      <a:lumOff val="15000"/>
                    </a:schemeClr>
                  </a:solidFill>
                  <a:latin typeface="黑体" panose="02010609060101010101" pitchFamily="49" charset="-122"/>
                  <a:ea typeface="黑体" panose="02010609060101010101" pitchFamily="49" charset="-122"/>
                </a:rPr>
                <a:t>65.00</a:t>
              </a:r>
              <a:r>
                <a:rPr lang="zh-CN" altLang="en-US" sz="1050">
                  <a:solidFill>
                    <a:schemeClr val="tx1">
                      <a:lumMod val="85000"/>
                      <a:lumOff val="15000"/>
                    </a:schemeClr>
                  </a:solidFill>
                  <a:latin typeface="黑体" panose="02010609060101010101" pitchFamily="49" charset="-122"/>
                  <a:ea typeface="黑体" panose="02010609060101010101" pitchFamily="49" charset="-122"/>
                </a:rPr>
                <a:t>元</a:t>
              </a:r>
            </a:p>
          </p:txBody>
        </p:sp>
      </p:grpSp>
    </p:spTree>
    <p:extLst>
      <p:ext uri="{BB962C8B-B14F-4D97-AF65-F5344CB8AC3E}">
        <p14:creationId xmlns:p14="http://schemas.microsoft.com/office/powerpoint/2010/main" val="777740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5" presetID="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2084373" y="2038185"/>
            <a:ext cx="8213753" cy="412775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a:spAutoFit/>
          </a:bodyPr>
          <a:lstStyle/>
          <a:p>
            <a:pPr algn="l">
              <a:lnSpc>
                <a:spcPct val="50000"/>
              </a:lnSpc>
            </a:pPr>
            <a:r>
              <a:rPr lang="en-US" altLang="zh-CN" sz="1800">
                <a:solidFill>
                  <a:schemeClr val="tx1"/>
                </a:solidFill>
                <a:latin typeface="Consolas" pitchFamily="49" charset="0"/>
                <a:ea typeface="仿宋" pitchFamily="49" charset="-122"/>
                <a:cs typeface="Consolas" pitchFamily="49" charset="0"/>
              </a:rPr>
              <a:t>void </a:t>
            </a:r>
            <a:r>
              <a:rPr lang="en-US" altLang="zh-CN" sz="1800">
                <a:solidFill>
                  <a:srgbClr val="CE3B37"/>
                </a:solidFill>
                <a:latin typeface="Consolas" pitchFamily="49" charset="0"/>
                <a:ea typeface="仿宋" pitchFamily="49" charset="-122"/>
                <a:cs typeface="Consolas" pitchFamily="49" charset="0"/>
              </a:rPr>
              <a:t>CreateListF</a:t>
            </a:r>
            <a:r>
              <a:rPr lang="en-US" altLang="zh-CN" sz="1800">
                <a:solidFill>
                  <a:schemeClr val="tx1"/>
                </a:solidFill>
                <a:latin typeface="Consolas" pitchFamily="49" charset="0"/>
                <a:ea typeface="仿宋" pitchFamily="49" charset="-122"/>
                <a:cs typeface="Consolas" pitchFamily="49" charset="0"/>
              </a:rPr>
              <a:t>(DLinkNode *&amp;L</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ElemType a[]</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int </a:t>
            </a:r>
            <a:r>
              <a:rPr lang="en-US" altLang="zh-CN" sz="1800" dirty="0">
                <a:solidFill>
                  <a:schemeClr val="tx1"/>
                </a:solidFill>
                <a:latin typeface="Consolas" pitchFamily="49" charset="0"/>
                <a:ea typeface="仿宋" pitchFamily="49" charset="-122"/>
                <a:cs typeface="Consolas" pitchFamily="49" charset="0"/>
              </a:rPr>
              <a:t>n)</a:t>
            </a:r>
          </a:p>
          <a:p>
            <a:pPr algn="l">
              <a:lnSpc>
                <a:spcPct val="50000"/>
              </a:lnSpc>
            </a:pPr>
            <a:r>
              <a:rPr lang="en-US" altLang="zh-CN" sz="1800">
                <a:solidFill>
                  <a:schemeClr val="tx1"/>
                </a:solidFill>
                <a:latin typeface="Consolas" pitchFamily="49" charset="0"/>
                <a:ea typeface="仿宋" pitchFamily="49" charset="-122"/>
                <a:cs typeface="Consolas" pitchFamily="49" charset="0"/>
              </a:rPr>
              <a:t>{  DLinkNode </a:t>
            </a:r>
            <a:r>
              <a:rPr lang="en-US" altLang="zh-CN" sz="1800" dirty="0">
                <a:solidFill>
                  <a:schemeClr val="tx1"/>
                </a:solidFill>
                <a:latin typeface="Consolas" pitchFamily="49" charset="0"/>
                <a:ea typeface="仿宋" pitchFamily="49" charset="-122"/>
                <a:cs typeface="Consolas" pitchFamily="49" charset="0"/>
              </a:rPr>
              <a:t>*s; </a:t>
            </a:r>
            <a:r>
              <a:rPr lang="en-US" altLang="zh-CN" sz="1800" dirty="0" err="1">
                <a:solidFill>
                  <a:schemeClr val="tx1"/>
                </a:solidFill>
                <a:latin typeface="Consolas" pitchFamily="49" charset="0"/>
                <a:ea typeface="仿宋" pitchFamily="49" charset="-122"/>
                <a:cs typeface="Consolas" pitchFamily="49" charset="0"/>
              </a:rPr>
              <a:t>int</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err="1">
                <a:solidFill>
                  <a:schemeClr val="tx1"/>
                </a:solidFill>
                <a:latin typeface="Consolas" pitchFamily="49" charset="0"/>
                <a:ea typeface="仿宋" pitchFamily="49" charset="-122"/>
                <a:cs typeface="Consolas" pitchFamily="49" charset="0"/>
              </a:rPr>
              <a:t>i</a:t>
            </a:r>
            <a:r>
              <a:rPr lang="en-US" altLang="zh-CN" sz="1800" dirty="0">
                <a:solidFill>
                  <a:schemeClr val="tx1"/>
                </a:solidFill>
                <a:latin typeface="Consolas" pitchFamily="49" charset="0"/>
                <a:ea typeface="仿宋" pitchFamily="49" charset="-122"/>
                <a:cs typeface="Consolas" pitchFamily="49" charset="0"/>
              </a:rPr>
              <a:t>;</a:t>
            </a:r>
          </a:p>
          <a:p>
            <a:pPr algn="l">
              <a:lnSpc>
                <a:spcPct val="50000"/>
              </a:lnSpc>
            </a:pPr>
            <a:r>
              <a:rPr lang="en-US" altLang="zh-CN" sz="1800">
                <a:solidFill>
                  <a:schemeClr val="tx1"/>
                </a:solidFill>
                <a:latin typeface="Consolas" pitchFamily="49" charset="0"/>
                <a:ea typeface="仿宋" pitchFamily="49" charset="-122"/>
                <a:cs typeface="Consolas" pitchFamily="49" charset="0"/>
              </a:rPr>
              <a:t>   L=(DLinkNode *)malloc(sizeof(DLinkNode));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创建头结点</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zh-CN" altLang="en-US" sz="1800">
                <a:solidFill>
                  <a:schemeClr val="tx1"/>
                </a:solidFill>
                <a:latin typeface="Consolas" pitchFamily="49" charset="0"/>
                <a:ea typeface="仿宋" pitchFamily="49" charset="-122"/>
                <a:cs typeface="Consolas" pitchFamily="49" charset="0"/>
              </a:rPr>
              <a:t>   </a:t>
            </a:r>
            <a:r>
              <a:rPr lang="en-US" altLang="zh-CN" sz="1800">
                <a:solidFill>
                  <a:schemeClr val="tx1"/>
                </a:solidFill>
                <a:latin typeface="Consolas" pitchFamily="49" charset="0"/>
                <a:ea typeface="仿宋" pitchFamily="49" charset="-122"/>
                <a:cs typeface="Consolas" pitchFamily="49" charset="0"/>
              </a:rPr>
              <a:t>L-</a:t>
            </a:r>
            <a:r>
              <a:rPr lang="en-US" altLang="zh-CN" sz="1800" dirty="0">
                <a:solidFill>
                  <a:schemeClr val="tx1"/>
                </a:solidFill>
                <a:latin typeface="Consolas" pitchFamily="49" charset="0"/>
                <a:ea typeface="仿宋" pitchFamily="49" charset="-122"/>
                <a:cs typeface="Consolas" pitchFamily="49" charset="0"/>
              </a:rPr>
              <a:t>&gt;prior=L-&gt;next=NULL;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前后指针域置为</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NULL</a:t>
            </a:r>
          </a:p>
          <a:p>
            <a:pPr algn="l">
              <a:lnSpc>
                <a:spcPct val="50000"/>
              </a:lnSpc>
            </a:pPr>
            <a:r>
              <a:rPr lang="en-US" altLang="zh-CN" sz="1800">
                <a:solidFill>
                  <a:schemeClr val="tx1"/>
                </a:solidFill>
                <a:latin typeface="Consolas" pitchFamily="49" charset="0"/>
                <a:ea typeface="仿宋" pitchFamily="49" charset="-122"/>
                <a:cs typeface="Consolas" pitchFamily="49" charset="0"/>
              </a:rPr>
              <a:t>   for </a:t>
            </a:r>
            <a:r>
              <a:rPr lang="en-US" altLang="zh-CN" sz="1800" dirty="0">
                <a:solidFill>
                  <a:schemeClr val="tx1"/>
                </a:solidFill>
                <a:latin typeface="Consolas" pitchFamily="49" charset="0"/>
                <a:ea typeface="仿宋" pitchFamily="49" charset="-122"/>
                <a:cs typeface="Consolas" pitchFamily="49" charset="0"/>
              </a:rPr>
              <a:t>(</a:t>
            </a:r>
            <a:r>
              <a:rPr lang="en-US" altLang="zh-CN" sz="1800" dirty="0" err="1">
                <a:solidFill>
                  <a:schemeClr val="tx1"/>
                </a:solidFill>
                <a:latin typeface="Consolas" pitchFamily="49" charset="0"/>
                <a:ea typeface="仿宋" pitchFamily="49" charset="-122"/>
                <a:cs typeface="Consolas" pitchFamily="49" charset="0"/>
              </a:rPr>
              <a:t>i</a:t>
            </a:r>
            <a:r>
              <a:rPr lang="en-US" altLang="zh-CN" sz="1800" dirty="0">
                <a:solidFill>
                  <a:schemeClr val="tx1"/>
                </a:solidFill>
                <a:latin typeface="Consolas" pitchFamily="49" charset="0"/>
                <a:ea typeface="仿宋" pitchFamily="49" charset="-122"/>
                <a:cs typeface="Consolas" pitchFamily="49" charset="0"/>
              </a:rPr>
              <a:t>=</a:t>
            </a:r>
            <a:r>
              <a:rPr lang="en-US" altLang="zh-CN" sz="1800" dirty="0" err="1">
                <a:solidFill>
                  <a:schemeClr val="tx1"/>
                </a:solidFill>
                <a:latin typeface="Consolas" pitchFamily="49" charset="0"/>
                <a:ea typeface="仿宋" pitchFamily="49" charset="-122"/>
                <a:cs typeface="Consolas" pitchFamily="49" charset="0"/>
              </a:rPr>
              <a:t>0;i</a:t>
            </a:r>
            <a:r>
              <a:rPr lang="en-US" altLang="zh-CN" sz="1800" dirty="0">
                <a:solidFill>
                  <a:schemeClr val="tx1"/>
                </a:solidFill>
                <a:latin typeface="Consolas" pitchFamily="49" charset="0"/>
                <a:ea typeface="仿宋" pitchFamily="49" charset="-122"/>
                <a:cs typeface="Consolas" pitchFamily="49" charset="0"/>
              </a:rPr>
              <a:t>&lt;</a:t>
            </a:r>
            <a:r>
              <a:rPr lang="en-US" altLang="zh-CN" sz="1800" dirty="0" err="1">
                <a:solidFill>
                  <a:schemeClr val="tx1"/>
                </a:solidFill>
                <a:latin typeface="Consolas" pitchFamily="49" charset="0"/>
                <a:ea typeface="仿宋" pitchFamily="49" charset="-122"/>
                <a:cs typeface="Consolas" pitchFamily="49" charset="0"/>
              </a:rPr>
              <a:t>n;i</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循环</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建立数据结点</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zh-CN" altLang="en-US" sz="1800">
                <a:solidFill>
                  <a:schemeClr val="tx1"/>
                </a:solidFill>
                <a:latin typeface="Consolas" pitchFamily="49" charset="0"/>
                <a:ea typeface="仿宋" pitchFamily="49" charset="-122"/>
                <a:cs typeface="Consolas" pitchFamily="49" charset="0"/>
              </a:rPr>
              <a:t>   </a:t>
            </a:r>
            <a:r>
              <a:rPr lang="en-US" altLang="zh-CN" sz="1800">
                <a:solidFill>
                  <a:schemeClr val="tx1"/>
                </a:solidFill>
                <a:latin typeface="Consolas" pitchFamily="49" charset="0"/>
                <a:ea typeface="仿宋" pitchFamily="49" charset="-122"/>
                <a:cs typeface="Consolas" pitchFamily="49" charset="0"/>
              </a:rPr>
              <a:t>{</a:t>
            </a:r>
            <a:r>
              <a:rPr lang="en-US" altLang="zh-CN" sz="1800" dirty="0">
                <a:solidFill>
                  <a:schemeClr val="tx1"/>
                </a:solidFill>
                <a:latin typeface="Consolas" pitchFamily="49" charset="0"/>
                <a:ea typeface="仿宋" pitchFamily="49" charset="-122"/>
                <a:cs typeface="Consolas" pitchFamily="49" charset="0"/>
              </a:rPr>
              <a:t>	s</a:t>
            </a:r>
            <a:r>
              <a:rPr lang="en-US" altLang="zh-CN" sz="1800">
                <a:solidFill>
                  <a:schemeClr val="tx1"/>
                </a:solidFill>
                <a:latin typeface="Consolas" pitchFamily="49" charset="0"/>
                <a:ea typeface="仿宋" pitchFamily="49" charset="-122"/>
                <a:cs typeface="Consolas" pitchFamily="49" charset="0"/>
              </a:rPr>
              <a:t>=(DLinkNode *)malloc(sizeof(DLinkNode));</a:t>
            </a:r>
            <a:endParaRPr lang="en-US" altLang="zh-CN" sz="1800" dirty="0">
              <a:solidFill>
                <a:schemeClr val="tx1"/>
              </a:solidFill>
              <a:latin typeface="Consolas" pitchFamily="49" charset="0"/>
              <a:ea typeface="仿宋"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s-&gt;data=a[</a:t>
            </a:r>
            <a:r>
              <a:rPr lang="en-US" altLang="zh-CN" sz="1800" dirty="0" err="1">
                <a:solidFill>
                  <a:schemeClr val="tx1"/>
                </a:solidFill>
                <a:latin typeface="Consolas" pitchFamily="49" charset="0"/>
                <a:ea typeface="仿宋" pitchFamily="49" charset="-122"/>
                <a:cs typeface="Consolas" pitchFamily="49" charset="0"/>
              </a:rPr>
              <a:t>i</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创建数据结点</a:t>
            </a:r>
            <a:r>
              <a:rPr lang="en-US" altLang="zh-CN" sz="1800">
                <a:solidFill>
                  <a:srgbClr val="002060"/>
                </a:solidFill>
                <a:latin typeface="楷体" panose="02010609060101010101" pitchFamily="49" charset="-122"/>
                <a:ea typeface="楷体" panose="02010609060101010101" pitchFamily="49" charset="-122"/>
                <a:cs typeface="Consolas" pitchFamily="49" charset="0"/>
              </a:rPr>
              <a:t>s</a:t>
            </a:r>
            <a:endParaRPr lang="en-US" altLang="zh-CN"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a:t>
            </a:r>
            <a:r>
              <a:rPr lang="en-US" altLang="zh-CN" sz="1800" dirty="0">
                <a:solidFill>
                  <a:srgbClr val="F19903"/>
                </a:solidFill>
                <a:latin typeface="Consolas" pitchFamily="49" charset="0"/>
                <a:ea typeface="仿宋" pitchFamily="49" charset="-122"/>
                <a:cs typeface="Consolas" pitchFamily="49" charset="0"/>
              </a:rPr>
              <a:t>s-&gt;next=L-&gt;next;</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将</a:t>
            </a:r>
            <a:r>
              <a:rPr lang="en-US" altLang="zh-CN" sz="1800">
                <a:solidFill>
                  <a:srgbClr val="002060"/>
                </a:solidFill>
                <a:latin typeface="楷体" panose="02010609060101010101" pitchFamily="49" charset="-122"/>
                <a:ea typeface="楷体" panose="02010609060101010101" pitchFamily="49" charset="-122"/>
                <a:cs typeface="Consolas" pitchFamily="49" charset="0"/>
              </a:rPr>
              <a:t>s</a:t>
            </a:r>
            <a:r>
              <a:rPr lang="zh-CN" altLang="en-US" sz="1800">
                <a:solidFill>
                  <a:srgbClr val="002060"/>
                </a:solidFill>
                <a:latin typeface="楷体" panose="02010609060101010101" pitchFamily="49" charset="-122"/>
                <a:ea typeface="楷体" panose="02010609060101010101" pitchFamily="49" charset="-122"/>
                <a:cs typeface="Consolas" pitchFamily="49" charset="0"/>
              </a:rPr>
              <a:t>插入到头结点之后</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zh-CN" altLang="en-US" sz="1800" dirty="0">
                <a:solidFill>
                  <a:schemeClr val="tx1"/>
                </a:solidFill>
                <a:latin typeface="Consolas" pitchFamily="49" charset="0"/>
                <a:ea typeface="仿宋" pitchFamily="49" charset="-122"/>
                <a:cs typeface="Consolas" pitchFamily="49" charset="0"/>
              </a:rPr>
              <a:t>	</a:t>
            </a:r>
            <a:r>
              <a:rPr lang="en-US" altLang="zh-CN" sz="1800" dirty="0">
                <a:solidFill>
                  <a:srgbClr val="F19903"/>
                </a:solidFill>
                <a:latin typeface="Consolas" pitchFamily="49" charset="0"/>
                <a:ea typeface="仿宋" pitchFamily="49" charset="-122"/>
                <a:cs typeface="Consolas" pitchFamily="49" charset="0"/>
              </a:rPr>
              <a:t>if (L-&gt;next!=NULL</a:t>
            </a:r>
            <a:r>
              <a:rPr lang="en-US" altLang="zh-CN" sz="1800">
                <a:solidFill>
                  <a:srgbClr val="F19903"/>
                </a:solidFill>
                <a:latin typeface="Consolas" pitchFamily="49" charset="0"/>
                <a:ea typeface="仿宋" pitchFamily="49" charset="-122"/>
                <a:cs typeface="Consolas" pitchFamily="49" charset="0"/>
              </a:rPr>
              <a:t>)   </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若</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L</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存在数据结点，修改前驱指针</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zh-CN" altLang="en-US" sz="1800" dirty="0">
                <a:solidFill>
                  <a:schemeClr val="tx1"/>
                </a:solidFill>
                <a:latin typeface="Consolas" pitchFamily="49" charset="0"/>
                <a:ea typeface="仿宋" pitchFamily="49" charset="-122"/>
                <a:cs typeface="Consolas" pitchFamily="49" charset="0"/>
              </a:rPr>
              <a:t>  	</a:t>
            </a:r>
            <a:r>
              <a:rPr lang="zh-CN" altLang="en-US" sz="1800">
                <a:solidFill>
                  <a:schemeClr val="tx1"/>
                </a:solidFill>
                <a:latin typeface="Consolas" pitchFamily="49" charset="0"/>
                <a:ea typeface="仿宋" pitchFamily="49" charset="-122"/>
                <a:cs typeface="Consolas" pitchFamily="49" charset="0"/>
              </a:rPr>
              <a:t>    </a:t>
            </a:r>
            <a:r>
              <a:rPr lang="en-US" altLang="zh-CN" sz="1800">
                <a:solidFill>
                  <a:srgbClr val="F19903"/>
                </a:solidFill>
                <a:latin typeface="Consolas" pitchFamily="49" charset="0"/>
                <a:ea typeface="仿宋" pitchFamily="49" charset="-122"/>
                <a:cs typeface="Consolas" pitchFamily="49" charset="0"/>
              </a:rPr>
              <a:t>L-</a:t>
            </a:r>
            <a:r>
              <a:rPr lang="en-US" altLang="zh-CN" sz="1800" dirty="0">
                <a:solidFill>
                  <a:srgbClr val="F19903"/>
                </a:solidFill>
                <a:latin typeface="Consolas" pitchFamily="49" charset="0"/>
                <a:ea typeface="仿宋" pitchFamily="49" charset="-122"/>
                <a:cs typeface="Consolas" pitchFamily="49" charset="0"/>
              </a:rPr>
              <a:t>&gt;next-&gt;prior=s;</a:t>
            </a:r>
          </a:p>
          <a:p>
            <a:pPr algn="l">
              <a:lnSpc>
                <a:spcPct val="50000"/>
              </a:lnSpc>
            </a:pPr>
            <a:r>
              <a:rPr lang="en-US" altLang="zh-CN" sz="1800">
                <a:solidFill>
                  <a:srgbClr val="F19903"/>
                </a:solidFill>
                <a:latin typeface="Consolas" pitchFamily="49" charset="0"/>
                <a:ea typeface="仿宋" pitchFamily="49" charset="-122"/>
                <a:cs typeface="Consolas" pitchFamily="49" charset="0"/>
              </a:rPr>
              <a:t>       L-&gt;</a:t>
            </a:r>
            <a:r>
              <a:rPr lang="en-US" altLang="zh-CN" sz="1800" dirty="0">
                <a:solidFill>
                  <a:srgbClr val="F19903"/>
                </a:solidFill>
                <a:latin typeface="Consolas" pitchFamily="49" charset="0"/>
                <a:ea typeface="仿宋" pitchFamily="49" charset="-122"/>
                <a:cs typeface="Consolas" pitchFamily="49" charset="0"/>
              </a:rPr>
              <a:t>next=s;</a:t>
            </a:r>
          </a:p>
          <a:p>
            <a:pPr algn="l">
              <a:lnSpc>
                <a:spcPct val="50000"/>
              </a:lnSpc>
            </a:pPr>
            <a:r>
              <a:rPr lang="en-US" altLang="zh-CN" sz="1800">
                <a:solidFill>
                  <a:srgbClr val="F19903"/>
                </a:solidFill>
                <a:latin typeface="Consolas" pitchFamily="49" charset="0"/>
                <a:ea typeface="仿宋" pitchFamily="49" charset="-122"/>
                <a:cs typeface="Consolas" pitchFamily="49" charset="0"/>
              </a:rPr>
              <a:t>       s-</a:t>
            </a:r>
            <a:r>
              <a:rPr lang="en-US" altLang="zh-CN" sz="1800" dirty="0">
                <a:solidFill>
                  <a:srgbClr val="F19903"/>
                </a:solidFill>
                <a:latin typeface="Consolas" pitchFamily="49" charset="0"/>
                <a:ea typeface="仿宋" pitchFamily="49" charset="-122"/>
                <a:cs typeface="Consolas" pitchFamily="49" charset="0"/>
              </a:rPr>
              <a:t>&gt;prior=L;</a:t>
            </a:r>
          </a:p>
          <a:p>
            <a:pPr algn="l">
              <a:lnSpc>
                <a:spcPct val="50000"/>
              </a:lnSpc>
            </a:pPr>
            <a:r>
              <a:rPr lang="en-US" altLang="zh-CN" sz="1800">
                <a:solidFill>
                  <a:schemeClr val="tx1"/>
                </a:solidFill>
                <a:latin typeface="Consolas" pitchFamily="49" charset="0"/>
                <a:ea typeface="仿宋" pitchFamily="49" charset="-122"/>
                <a:cs typeface="Consolas" pitchFamily="49" charset="0"/>
              </a:rPr>
              <a:t>   }</a:t>
            </a:r>
            <a:endParaRPr lang="en-US" altLang="zh-CN" sz="1800" dirty="0">
              <a:solidFill>
                <a:schemeClr val="tx1"/>
              </a:solidFill>
              <a:latin typeface="Consolas" pitchFamily="49" charset="0"/>
              <a:ea typeface="仿宋"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a:t>
            </a:r>
          </a:p>
        </p:txBody>
      </p:sp>
      <p:sp>
        <p:nvSpPr>
          <p:cNvPr id="3" name="TextBox 2"/>
          <p:cNvSpPr txBox="1"/>
          <p:nvPr/>
        </p:nvSpPr>
        <p:spPr>
          <a:xfrm>
            <a:off x="1704519" y="1399357"/>
            <a:ext cx="9485940" cy="387798"/>
          </a:xfrm>
          <a:prstGeom prst="rect">
            <a:avLst/>
          </a:prstGeom>
          <a:noFill/>
        </p:spPr>
        <p:txBody>
          <a:bodyPr wrap="square" rtlCol="0">
            <a:spAutoFit/>
          </a:bodyPr>
          <a:lstStyle/>
          <a:p>
            <a:pPr algn="l"/>
            <a:r>
              <a:rPr lang="zh-CN" altLang="en-US">
                <a:solidFill>
                  <a:srgbClr val="CE3B37"/>
                </a:solidFill>
                <a:latin typeface="楷体" panose="02010609060101010101" pitchFamily="49" charset="-122"/>
                <a:ea typeface="楷体" panose="02010609060101010101" pitchFamily="49" charset="-122"/>
                <a:cs typeface="Consolas" pitchFamily="49" charset="0"/>
              </a:rPr>
              <a:t>头</a:t>
            </a:r>
            <a:r>
              <a:rPr lang="zh-CN" altLang="en-US" dirty="0">
                <a:solidFill>
                  <a:srgbClr val="CE3B37"/>
                </a:solidFill>
                <a:latin typeface="楷体" panose="02010609060101010101" pitchFamily="49" charset="-122"/>
                <a:ea typeface="楷体" panose="02010609060101010101" pitchFamily="49" charset="-122"/>
                <a:cs typeface="Consolas" pitchFamily="49" charset="0"/>
              </a:rPr>
              <a:t>插法建立双链表：</a:t>
            </a:r>
            <a:r>
              <a:rPr lang="zh-CN" altLang="en-US" dirty="0">
                <a:solidFill>
                  <a:schemeClr val="tx1"/>
                </a:solidFill>
                <a:latin typeface="Consolas" pitchFamily="49" charset="0"/>
                <a:ea typeface="楷体" pitchFamily="49" charset="-122"/>
                <a:cs typeface="Consolas" pitchFamily="49" charset="0"/>
              </a:rPr>
              <a:t>由含有</a:t>
            </a:r>
            <a:r>
              <a:rPr lang="en-US" altLang="zh-CN" i="1" dirty="0">
                <a:solidFill>
                  <a:schemeClr val="tx1"/>
                </a:solidFill>
                <a:latin typeface="Consolas" pitchFamily="49" charset="0"/>
                <a:ea typeface="楷体" pitchFamily="49" charset="-122"/>
                <a:cs typeface="Consolas" pitchFamily="49" charset="0"/>
              </a:rPr>
              <a:t>n</a:t>
            </a:r>
            <a:r>
              <a:rPr lang="zh-CN" altLang="en-US" dirty="0">
                <a:solidFill>
                  <a:schemeClr val="tx1"/>
                </a:solidFill>
                <a:latin typeface="Consolas" pitchFamily="49" charset="0"/>
                <a:ea typeface="楷体" pitchFamily="49" charset="-122"/>
                <a:cs typeface="Consolas" pitchFamily="49" charset="0"/>
              </a:rPr>
              <a:t>个元素的数组</a:t>
            </a:r>
            <a:r>
              <a:rPr lang="en-US" altLang="zh-CN" i="1" dirty="0">
                <a:solidFill>
                  <a:schemeClr val="tx1"/>
                </a:solidFill>
                <a:latin typeface="Consolas" pitchFamily="49" charset="0"/>
                <a:ea typeface="楷体" pitchFamily="49" charset="-122"/>
                <a:cs typeface="Consolas" pitchFamily="49" charset="0"/>
              </a:rPr>
              <a:t>a</a:t>
            </a:r>
            <a:r>
              <a:rPr lang="zh-CN" altLang="en-US">
                <a:solidFill>
                  <a:schemeClr val="tx1"/>
                </a:solidFill>
                <a:latin typeface="Consolas" pitchFamily="49" charset="0"/>
                <a:ea typeface="楷体" pitchFamily="49" charset="-122"/>
                <a:cs typeface="Consolas" pitchFamily="49" charset="0"/>
              </a:rPr>
              <a:t>创建带头结点的</a:t>
            </a:r>
            <a:r>
              <a:rPr lang="zh-CN" altLang="en-US" dirty="0">
                <a:solidFill>
                  <a:schemeClr val="tx1"/>
                </a:solidFill>
                <a:latin typeface="Consolas" pitchFamily="49" charset="0"/>
                <a:ea typeface="楷体" pitchFamily="49" charset="-122"/>
                <a:cs typeface="Consolas" pitchFamily="49" charset="0"/>
              </a:rPr>
              <a:t>双链表</a:t>
            </a:r>
            <a:r>
              <a:rPr lang="en-US" altLang="zh-CN" dirty="0">
                <a:solidFill>
                  <a:schemeClr val="tx1"/>
                </a:solidFill>
                <a:latin typeface="Consolas" pitchFamily="49" charset="0"/>
                <a:ea typeface="楷体" pitchFamily="49" charset="-122"/>
                <a:cs typeface="Consolas" pitchFamily="49" charset="0"/>
              </a:rPr>
              <a:t>L</a:t>
            </a:r>
            <a:r>
              <a:rPr lang="zh-CN" altLang="en-US" dirty="0">
                <a:solidFill>
                  <a:schemeClr val="tx1"/>
                </a:solidFill>
                <a:latin typeface="Consolas" pitchFamily="49" charset="0"/>
                <a:ea typeface="楷体" pitchFamily="49" charset="-122"/>
                <a:cs typeface="Consolas" pitchFamily="49" charset="0"/>
              </a:rPr>
              <a:t>。</a:t>
            </a:r>
          </a:p>
        </p:txBody>
      </p:sp>
      <p:grpSp>
        <p:nvGrpSpPr>
          <p:cNvPr id="2" name="组合 16"/>
          <p:cNvGrpSpPr/>
          <p:nvPr/>
        </p:nvGrpSpPr>
        <p:grpSpPr>
          <a:xfrm>
            <a:off x="3158170" y="5682899"/>
            <a:ext cx="2043120" cy="841395"/>
            <a:chOff x="1639870" y="5572140"/>
            <a:chExt cx="2043120" cy="841395"/>
          </a:xfrm>
        </p:grpSpPr>
        <p:sp>
          <p:nvSpPr>
            <p:cNvPr id="4" name="Rectangle 6"/>
            <p:cNvSpPr>
              <a:spLocks noChangeArrowheads="1"/>
            </p:cNvSpPr>
            <p:nvPr/>
          </p:nvSpPr>
          <p:spPr bwMode="auto">
            <a:xfrm>
              <a:off x="2089119"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a:solidFill>
                    <a:schemeClr val="tx1"/>
                  </a:solidFill>
                  <a:latin typeface="Consolas" pitchFamily="49" charset="0"/>
                  <a:cs typeface="Consolas" pitchFamily="49" charset="0"/>
                </a:rPr>
                <a:t>∧</a:t>
              </a:r>
              <a:endParaRPr lang="zh-CN" altLang="zh-CN" sz="2000" dirty="0">
                <a:solidFill>
                  <a:schemeClr val="tx1"/>
                </a:solidFill>
                <a:latin typeface="Consolas" pitchFamily="49" charset="0"/>
                <a:cs typeface="Consolas" pitchFamily="49" charset="0"/>
              </a:endParaRPr>
            </a:p>
          </p:txBody>
        </p:sp>
        <p:sp>
          <p:nvSpPr>
            <p:cNvPr id="5" name="Rectangle 7"/>
            <p:cNvSpPr>
              <a:spLocks noChangeArrowheads="1"/>
            </p:cNvSpPr>
            <p:nvPr/>
          </p:nvSpPr>
          <p:spPr bwMode="auto">
            <a:xfrm>
              <a:off x="2630456"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6" name="Arc 35"/>
            <p:cNvSpPr>
              <a:spLocks/>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7" name="Text Box 36"/>
            <p:cNvSpPr txBox="1">
              <a:spLocks noChangeArrowheads="1"/>
            </p:cNvSpPr>
            <p:nvPr/>
          </p:nvSpPr>
          <p:spPr bwMode="auto">
            <a:xfrm>
              <a:off x="1639870" y="5572140"/>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dirty="0">
                  <a:solidFill>
                    <a:schemeClr val="tx1"/>
                  </a:solidFill>
                  <a:latin typeface="Consolas" pitchFamily="49" charset="0"/>
                  <a:cs typeface="Consolas" pitchFamily="49" charset="0"/>
                </a:rPr>
                <a:t>L</a:t>
              </a:r>
            </a:p>
          </p:txBody>
        </p:sp>
        <p:sp>
          <p:nvSpPr>
            <p:cNvPr id="8" name="Rectangle 6"/>
            <p:cNvSpPr>
              <a:spLocks noChangeArrowheads="1"/>
            </p:cNvSpPr>
            <p:nvPr/>
          </p:nvSpPr>
          <p:spPr bwMode="auto">
            <a:xfrm>
              <a:off x="3143240"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a:solidFill>
                    <a:schemeClr val="tx1"/>
                  </a:solidFill>
                  <a:latin typeface="Consolas" pitchFamily="49" charset="0"/>
                  <a:cs typeface="Consolas" pitchFamily="49" charset="0"/>
                </a:rPr>
                <a:t>∧</a:t>
              </a:r>
              <a:endParaRPr lang="zh-CN" altLang="zh-CN" baseline="-25000" dirty="0">
                <a:solidFill>
                  <a:schemeClr val="tx1"/>
                </a:solidFill>
                <a:latin typeface="Consolas" pitchFamily="49" charset="0"/>
                <a:cs typeface="Consolas" pitchFamily="49" charset="0"/>
              </a:endParaRPr>
            </a:p>
          </p:txBody>
        </p:sp>
      </p:grpSp>
      <p:grpSp>
        <p:nvGrpSpPr>
          <p:cNvPr id="17" name="组合 17"/>
          <p:cNvGrpSpPr/>
          <p:nvPr/>
        </p:nvGrpSpPr>
        <p:grpSpPr>
          <a:xfrm>
            <a:off x="6925322" y="5527881"/>
            <a:ext cx="1593871" cy="996413"/>
            <a:chOff x="5407021" y="5417122"/>
            <a:chExt cx="1593871" cy="996413"/>
          </a:xfrm>
        </p:grpSpPr>
        <p:sp>
          <p:nvSpPr>
            <p:cNvPr id="9"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chemeClr val="tx1"/>
                </a:solidFill>
                <a:latin typeface="Consolas" pitchFamily="49" charset="0"/>
                <a:cs typeface="Consolas" pitchFamily="49" charset="0"/>
              </a:endParaRPr>
            </a:p>
          </p:txBody>
        </p:sp>
        <p:sp>
          <p:nvSpPr>
            <p:cNvPr id="10"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chemeClr val="tx1"/>
                  </a:solidFill>
                  <a:latin typeface="Consolas" pitchFamily="49" charset="0"/>
                  <a:cs typeface="Consolas" pitchFamily="49" charset="0"/>
                </a:rPr>
                <a:t>a</a:t>
              </a:r>
              <a:r>
                <a:rPr lang="en-US" altLang="zh-CN" sz="2000" i="1" baseline="-25000" dirty="0" err="1">
                  <a:solidFill>
                    <a:schemeClr val="tx1"/>
                  </a:solidFill>
                  <a:latin typeface="Consolas" pitchFamily="49" charset="0"/>
                  <a:cs typeface="Consolas" pitchFamily="49" charset="0"/>
                </a:rPr>
                <a:t>i</a:t>
              </a:r>
              <a:endParaRPr lang="zh-CN" altLang="zh-CN" sz="2000" i="1" baseline="-25000" dirty="0">
                <a:solidFill>
                  <a:schemeClr val="tx1"/>
                </a:solidFill>
                <a:latin typeface="Consolas" pitchFamily="49" charset="0"/>
                <a:cs typeface="Consolas" pitchFamily="49" charset="0"/>
              </a:endParaRPr>
            </a:p>
          </p:txBody>
        </p:sp>
        <p:sp>
          <p:nvSpPr>
            <p:cNvPr id="11"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12" name="Text Box 36"/>
            <p:cNvSpPr txBox="1">
              <a:spLocks noChangeArrowheads="1"/>
            </p:cNvSpPr>
            <p:nvPr/>
          </p:nvSpPr>
          <p:spPr bwMode="auto">
            <a:xfrm>
              <a:off x="5611671" y="5417122"/>
              <a:ext cx="431800" cy="317908"/>
            </a:xfrm>
            <a:prstGeom prst="rect">
              <a:avLst/>
            </a:prstGeom>
            <a:noFill/>
            <a:ln w="9525">
              <a:noFill/>
              <a:miter lim="800000"/>
              <a:headEnd/>
              <a:tailEnd/>
            </a:ln>
            <a:effectLst/>
          </p:spPr>
          <p:txBody>
            <a:bodyPr>
              <a:spAutoFit/>
            </a:bodyPr>
            <a:lstStyle/>
            <a:p>
              <a:pPr algn="l">
                <a:spcBef>
                  <a:spcPct val="50000"/>
                </a:spcBef>
              </a:pPr>
              <a:r>
                <a:rPr lang="en-US" altLang="zh-CN" sz="1800" i="1" dirty="0">
                  <a:solidFill>
                    <a:schemeClr val="tx1"/>
                  </a:solidFill>
                  <a:latin typeface="Consolas" pitchFamily="49" charset="0"/>
                  <a:cs typeface="Consolas" pitchFamily="49" charset="0"/>
                </a:rPr>
                <a:t>s</a:t>
              </a:r>
            </a:p>
          </p:txBody>
        </p:sp>
        <p:sp>
          <p:nvSpPr>
            <p:cNvPr id="13"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chemeClr val="tx1"/>
                </a:solidFill>
                <a:latin typeface="Consolas" pitchFamily="49" charset="0"/>
                <a:cs typeface="Consolas" pitchFamily="49" charset="0"/>
              </a:endParaRPr>
            </a:p>
          </p:txBody>
        </p:sp>
      </p:grpSp>
      <p:grpSp>
        <p:nvGrpSpPr>
          <p:cNvPr id="18" name="组合 18"/>
          <p:cNvGrpSpPr/>
          <p:nvPr/>
        </p:nvGrpSpPr>
        <p:grpSpPr>
          <a:xfrm>
            <a:off x="5375920" y="5540022"/>
            <a:ext cx="3500462" cy="1285860"/>
            <a:chOff x="3857621" y="5429264"/>
            <a:chExt cx="3500462" cy="1285860"/>
          </a:xfrm>
        </p:grpSpPr>
        <p:sp>
          <p:nvSpPr>
            <p:cNvPr id="16" name="椭圆 15"/>
            <p:cNvSpPr/>
            <p:nvPr/>
          </p:nvSpPr>
          <p:spPr>
            <a:xfrm>
              <a:off x="4929191"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5" name="TextBox 14"/>
            <p:cNvSpPr txBox="1"/>
            <p:nvPr/>
          </p:nvSpPr>
          <p:spPr>
            <a:xfrm>
              <a:off x="3929058" y="5786454"/>
              <a:ext cx="1000132" cy="313932"/>
            </a:xfrm>
            <a:prstGeom prst="rect">
              <a:avLst/>
            </a:prstGeom>
            <a:noFill/>
          </p:spPr>
          <p:txBody>
            <a:bodyPr wrap="square" rtlCol="0">
              <a:spAutoFit/>
            </a:bodyPr>
            <a:lstStyle/>
            <a:p>
              <a:r>
                <a:rPr lang="zh-CN" altLang="en-US" sz="1800" dirty="0">
                  <a:solidFill>
                    <a:schemeClr val="tx1"/>
                  </a:solidFill>
                  <a:latin typeface="楷体" panose="02010609060101010101" pitchFamily="49" charset="-122"/>
                  <a:ea typeface="楷体" panose="02010609060101010101" pitchFamily="49" charset="-122"/>
                  <a:cs typeface="Consolas" pitchFamily="49" charset="0"/>
                </a:rPr>
                <a:t>插入</a:t>
              </a:r>
            </a:p>
          </p:txBody>
        </p:sp>
      </p:grpSp>
      <p:sp>
        <p:nvSpPr>
          <p:cNvPr id="22" name="TextBox 3">
            <a:extLst>
              <a:ext uri="{FF2B5EF4-FFF2-40B4-BE49-F238E27FC236}">
                <a16:creationId xmlns:a16="http://schemas.microsoft.com/office/drawing/2014/main" id="{285A1F16-257A-439A-BA90-5AB8224FEE46}"/>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24" name="Rectangle 7" descr="信纸">
            <a:hlinkClick r:id="" action="ppaction://hlinkshowjump?jump=nextslide"/>
            <a:extLst>
              <a:ext uri="{FF2B5EF4-FFF2-40B4-BE49-F238E27FC236}">
                <a16:creationId xmlns:a16="http://schemas.microsoft.com/office/drawing/2014/main" id="{C46DE067-710B-4E45-89AC-972BB65B02A6}"/>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37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37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3778">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778">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37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1774825" y="1954474"/>
            <a:ext cx="8929718" cy="397771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void </a:t>
            </a:r>
            <a:r>
              <a:rPr lang="en-US" altLang="zh-CN">
                <a:solidFill>
                  <a:srgbClr val="CE3B37"/>
                </a:solidFill>
              </a:rPr>
              <a:t>CreateListR</a:t>
            </a:r>
            <a:r>
              <a:rPr lang="en-US" altLang="zh-CN"/>
              <a:t>(DLinkNode *&amp;L</a:t>
            </a:r>
            <a:r>
              <a:rPr lang="zh-CN" altLang="en-US"/>
              <a:t>，</a:t>
            </a:r>
            <a:r>
              <a:rPr lang="en-US" altLang="zh-CN"/>
              <a:t>ElemType a[]</a:t>
            </a:r>
            <a:r>
              <a:rPr lang="zh-CN" altLang="en-US"/>
              <a:t>，</a:t>
            </a:r>
            <a:r>
              <a:rPr lang="en-US" altLang="zh-CN"/>
              <a:t>int </a:t>
            </a:r>
            <a:r>
              <a:rPr lang="en-US" altLang="zh-CN" dirty="0"/>
              <a:t>n)</a:t>
            </a:r>
          </a:p>
          <a:p>
            <a:r>
              <a:rPr lang="en-US" altLang="zh-CN"/>
              <a:t>{  DLinkNode *s</a:t>
            </a:r>
            <a:r>
              <a:rPr lang="zh-CN" altLang="en-US"/>
              <a:t>，</a:t>
            </a:r>
            <a:r>
              <a:rPr lang="en-US" altLang="zh-CN"/>
              <a:t>*</a:t>
            </a:r>
            <a:r>
              <a:rPr lang="en-US" altLang="zh-CN" dirty="0"/>
              <a:t>r;</a:t>
            </a:r>
          </a:p>
          <a:p>
            <a:r>
              <a:rPr lang="en-US" altLang="zh-CN"/>
              <a:t>   int i</a:t>
            </a:r>
            <a:r>
              <a:rPr lang="en-US" altLang="zh-CN" dirty="0"/>
              <a:t>;</a:t>
            </a:r>
          </a:p>
          <a:p>
            <a:r>
              <a:rPr lang="en-US" altLang="zh-CN"/>
              <a:t>   L=(DLinkNode *)malloc(sizeof(DLinkNode));    </a:t>
            </a:r>
            <a:r>
              <a:rPr lang="en-US" altLang="zh-CN" dirty="0">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创建头结点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zh-CN" altLang="en-US">
                <a:solidFill>
                  <a:srgbClr val="F19903"/>
                </a:solidFill>
              </a:rPr>
              <a:t> </a:t>
            </a:r>
            <a:r>
              <a:rPr lang="en-US" altLang="zh-CN">
                <a:solidFill>
                  <a:srgbClr val="F19903"/>
                </a:solidFill>
              </a:rPr>
              <a:t>r=L</a:t>
            </a:r>
            <a:r>
              <a:rPr lang="en-US" altLang="zh-CN" dirty="0">
                <a:solidFill>
                  <a:srgbClr val="F19903"/>
                </a:solidFill>
              </a:rPr>
              <a:t>;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en-US" altLang="zh-CN" dirty="0">
                <a:solidFill>
                  <a:srgbClr val="002060"/>
                </a:solidFill>
                <a:latin typeface="楷体" panose="02010609060101010101" pitchFamily="49" charset="-122"/>
                <a:ea typeface="楷体" panose="02010609060101010101" pitchFamily="49" charset="-122"/>
              </a:rPr>
              <a:t>r</a:t>
            </a:r>
            <a:r>
              <a:rPr lang="zh-CN" altLang="en-US" dirty="0">
                <a:solidFill>
                  <a:srgbClr val="002060"/>
                </a:solidFill>
                <a:latin typeface="楷体" panose="02010609060101010101" pitchFamily="49" charset="-122"/>
                <a:ea typeface="楷体" panose="02010609060101010101" pitchFamily="49" charset="-122"/>
              </a:rPr>
              <a:t>始终</a:t>
            </a:r>
            <a:r>
              <a:rPr lang="zh-CN" altLang="en-US">
                <a:solidFill>
                  <a:srgbClr val="002060"/>
                </a:solidFill>
                <a:latin typeface="楷体" panose="02010609060101010101" pitchFamily="49" charset="-122"/>
                <a:ea typeface="楷体" panose="02010609060101010101" pitchFamily="49" charset="-122"/>
              </a:rPr>
              <a:t>指向尾结点，开始</a:t>
            </a:r>
            <a:r>
              <a:rPr lang="zh-CN" altLang="en-US" dirty="0">
                <a:solidFill>
                  <a:srgbClr val="002060"/>
                </a:solidFill>
                <a:latin typeface="楷体" panose="02010609060101010101" pitchFamily="49" charset="-122"/>
                <a:ea typeface="楷体" panose="02010609060101010101" pitchFamily="49" charset="-122"/>
              </a:rPr>
              <a:t>时</a:t>
            </a:r>
            <a:r>
              <a:rPr lang="zh-CN" altLang="en-US">
                <a:solidFill>
                  <a:srgbClr val="002060"/>
                </a:solidFill>
                <a:latin typeface="楷体" panose="02010609060101010101" pitchFamily="49" charset="-122"/>
                <a:ea typeface="楷体" panose="02010609060101010101" pitchFamily="49" charset="-122"/>
              </a:rPr>
              <a:t>指向头结点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for (i=</a:t>
            </a:r>
            <a:r>
              <a:rPr lang="en-US" altLang="zh-CN" dirty="0" err="1"/>
              <a:t>0</a:t>
            </a:r>
            <a:r>
              <a:rPr lang="en-US" altLang="zh-CN" err="1"/>
              <a:t>;</a:t>
            </a:r>
            <a:r>
              <a:rPr lang="en-US" altLang="zh-CN"/>
              <a:t>i&lt;</a:t>
            </a:r>
            <a:r>
              <a:rPr lang="en-US" altLang="zh-CN" dirty="0" err="1"/>
              <a:t>n</a:t>
            </a:r>
            <a:r>
              <a:rPr lang="en-US" altLang="zh-CN" err="1"/>
              <a:t>;</a:t>
            </a:r>
            <a:r>
              <a:rPr lang="en-US" altLang="zh-CN"/>
              <a:t>i</a:t>
            </a:r>
            <a:r>
              <a:rPr lang="en-US" altLang="zh-CN" dirty="0"/>
              <a:t>++)</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dirty="0">
                <a:solidFill>
                  <a:srgbClr val="002060"/>
                </a:solidFill>
                <a:latin typeface="楷体" panose="02010609060101010101" pitchFamily="49" charset="-122"/>
                <a:ea typeface="楷体" panose="02010609060101010101" pitchFamily="49" charset="-122"/>
              </a:rPr>
              <a:t>循环</a:t>
            </a:r>
            <a:r>
              <a:rPr lang="zh-CN" altLang="en-US">
                <a:solidFill>
                  <a:srgbClr val="002060"/>
                </a:solidFill>
                <a:latin typeface="楷体" panose="02010609060101010101" pitchFamily="49" charset="-122"/>
                <a:ea typeface="楷体" panose="02010609060101010101" pitchFamily="49" charset="-122"/>
              </a:rPr>
              <a:t>建立数据结点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  s=(DLinkNode *)malloc(sizeof(DLinkNode));</a:t>
            </a:r>
            <a:endParaRPr lang="en-US" altLang="zh-CN" dirty="0"/>
          </a:p>
          <a:p>
            <a:r>
              <a:rPr lang="en-US" altLang="zh-CN"/>
              <a:t>      s-</a:t>
            </a:r>
            <a:r>
              <a:rPr lang="en-US" altLang="zh-CN" dirty="0"/>
              <a:t>&gt;data=</a:t>
            </a:r>
            <a:r>
              <a:rPr lang="en-US" altLang="zh-CN"/>
              <a:t>a[i</a:t>
            </a:r>
            <a:r>
              <a:rPr lang="en-US" altLang="zh-CN" dirty="0"/>
              <a:t>];</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创建数据结点</a:t>
            </a:r>
            <a:r>
              <a:rPr lang="en-US" altLang="zh-CN">
                <a:solidFill>
                  <a:srgbClr val="002060"/>
                </a:solidFill>
                <a:latin typeface="楷体" panose="02010609060101010101" pitchFamily="49" charset="-122"/>
                <a:ea typeface="楷体" panose="02010609060101010101" pitchFamily="49" charset="-122"/>
              </a:rPr>
              <a:t>s</a:t>
            </a:r>
            <a:endParaRPr lang="en-US" altLang="zh-CN" dirty="0">
              <a:solidFill>
                <a:srgbClr val="002060"/>
              </a:solidFill>
              <a:latin typeface="楷体" panose="02010609060101010101" pitchFamily="49" charset="-122"/>
              <a:ea typeface="楷体" panose="02010609060101010101" pitchFamily="49" charset="-122"/>
            </a:endParaRPr>
          </a:p>
          <a:p>
            <a:r>
              <a:rPr lang="en-US" altLang="zh-CN"/>
              <a:t>      </a:t>
            </a:r>
            <a:r>
              <a:rPr lang="en-US" altLang="zh-CN">
                <a:solidFill>
                  <a:srgbClr val="F19903"/>
                </a:solidFill>
              </a:rPr>
              <a:t>r-</a:t>
            </a:r>
            <a:r>
              <a:rPr lang="en-US" altLang="zh-CN" dirty="0">
                <a:solidFill>
                  <a:srgbClr val="F19903"/>
                </a:solidFill>
              </a:rPr>
              <a:t>&gt;</a:t>
            </a:r>
            <a:r>
              <a:rPr lang="en-US" altLang="zh-CN">
                <a:solidFill>
                  <a:srgbClr val="F19903"/>
                </a:solidFill>
              </a:rPr>
              <a:t>next=</a:t>
            </a:r>
            <a:r>
              <a:rPr lang="en-US" altLang="zh-CN" dirty="0" err="1">
                <a:solidFill>
                  <a:srgbClr val="F19903"/>
                </a:solidFill>
              </a:rPr>
              <a:t>s</a:t>
            </a:r>
            <a:r>
              <a:rPr lang="en-US" altLang="zh-CN" err="1">
                <a:solidFill>
                  <a:srgbClr val="F19903"/>
                </a:solidFill>
              </a:rPr>
              <a:t>;</a:t>
            </a:r>
            <a:r>
              <a:rPr lang="en-US" altLang="zh-CN">
                <a:solidFill>
                  <a:srgbClr val="F19903"/>
                </a:solidFill>
              </a:rPr>
              <a:t>s-&gt;prir=r;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将</a:t>
            </a:r>
            <a:r>
              <a:rPr lang="en-US" altLang="zh-CN">
                <a:solidFill>
                  <a:srgbClr val="002060"/>
                </a:solidFill>
                <a:latin typeface="楷体" panose="02010609060101010101" pitchFamily="49" charset="-122"/>
                <a:ea typeface="楷体" panose="02010609060101010101" pitchFamily="49" charset="-122"/>
              </a:rPr>
              <a:t>s</a:t>
            </a:r>
            <a:r>
              <a:rPr lang="zh-CN" altLang="en-US">
                <a:solidFill>
                  <a:srgbClr val="002060"/>
                </a:solidFill>
                <a:latin typeface="楷体" panose="02010609060101010101" pitchFamily="49" charset="-122"/>
                <a:ea typeface="楷体" panose="02010609060101010101" pitchFamily="49" charset="-122"/>
              </a:rPr>
              <a:t>插入</a:t>
            </a:r>
            <a:r>
              <a:rPr lang="en-US" altLang="zh-CN">
                <a:solidFill>
                  <a:srgbClr val="002060"/>
                </a:solidFill>
                <a:latin typeface="楷体" panose="02010609060101010101" pitchFamily="49" charset="-122"/>
                <a:ea typeface="楷体" panose="02010609060101010101" pitchFamily="49" charset="-122"/>
              </a:rPr>
              <a:t>r</a:t>
            </a:r>
            <a:r>
              <a:rPr lang="zh-CN" altLang="en-US" dirty="0">
                <a:solidFill>
                  <a:srgbClr val="002060"/>
                </a:solidFill>
                <a:latin typeface="楷体" panose="02010609060101010101" pitchFamily="49" charset="-122"/>
                <a:ea typeface="楷体" panose="02010609060101010101" pitchFamily="49" charset="-122"/>
              </a:rPr>
              <a:t>之后</a:t>
            </a:r>
          </a:p>
          <a:p>
            <a:r>
              <a:rPr lang="zh-CN" altLang="en-US"/>
              <a:t>      </a:t>
            </a:r>
            <a:r>
              <a:rPr lang="en-US" altLang="zh-CN">
                <a:solidFill>
                  <a:srgbClr val="F19903"/>
                </a:solidFill>
              </a:rPr>
              <a:t>r=s</a:t>
            </a:r>
            <a:r>
              <a:rPr lang="en-US" altLang="zh-CN" dirty="0">
                <a:solidFill>
                  <a:srgbClr val="F19903"/>
                </a:solidFill>
              </a:rPr>
              <a:t>;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en-US" altLang="zh-CN" dirty="0">
                <a:solidFill>
                  <a:srgbClr val="002060"/>
                </a:solidFill>
                <a:latin typeface="楷体" panose="02010609060101010101" pitchFamily="49" charset="-122"/>
                <a:ea typeface="楷体" panose="02010609060101010101" pitchFamily="49" charset="-122"/>
              </a:rPr>
              <a:t>r</a:t>
            </a:r>
            <a:r>
              <a:rPr lang="zh-CN" altLang="en-US">
                <a:solidFill>
                  <a:srgbClr val="002060"/>
                </a:solidFill>
                <a:latin typeface="楷体" panose="02010609060101010101" pitchFamily="49" charset="-122"/>
                <a:ea typeface="楷体" panose="02010609060101010101" pitchFamily="49" charset="-122"/>
              </a:rPr>
              <a:t>指向尾结点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a:t>
            </a:r>
            <a:endParaRPr lang="en-US" altLang="zh-CN" dirty="0"/>
          </a:p>
          <a:p>
            <a:r>
              <a:rPr lang="en-US" altLang="zh-CN"/>
              <a:t>   </a:t>
            </a:r>
            <a:r>
              <a:rPr lang="en-US" altLang="zh-CN">
                <a:solidFill>
                  <a:srgbClr val="F19903"/>
                </a:solidFill>
              </a:rPr>
              <a:t>r-</a:t>
            </a:r>
            <a:r>
              <a:rPr lang="en-US" altLang="zh-CN" dirty="0">
                <a:solidFill>
                  <a:srgbClr val="F19903"/>
                </a:solidFill>
              </a:rPr>
              <a:t>&gt;next=NULL;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尾结点</a:t>
            </a:r>
            <a:r>
              <a:rPr lang="en-US" altLang="zh-CN">
                <a:solidFill>
                  <a:srgbClr val="002060"/>
                </a:solidFill>
                <a:latin typeface="楷体" panose="02010609060101010101" pitchFamily="49" charset="-122"/>
                <a:ea typeface="楷体" panose="02010609060101010101" pitchFamily="49" charset="-122"/>
              </a:rPr>
              <a:t>next</a:t>
            </a:r>
            <a:r>
              <a:rPr lang="zh-CN" altLang="en-US" dirty="0">
                <a:solidFill>
                  <a:srgbClr val="002060"/>
                </a:solidFill>
                <a:latin typeface="楷体" panose="02010609060101010101" pitchFamily="49" charset="-122"/>
                <a:ea typeface="楷体" panose="02010609060101010101" pitchFamily="49" charset="-122"/>
              </a:rPr>
              <a:t>域</a:t>
            </a:r>
            <a:r>
              <a:rPr lang="zh-CN" altLang="en-US">
                <a:solidFill>
                  <a:srgbClr val="002060"/>
                </a:solidFill>
                <a:latin typeface="楷体" panose="02010609060101010101" pitchFamily="49" charset="-122"/>
                <a:ea typeface="楷体" panose="02010609060101010101" pitchFamily="49" charset="-122"/>
              </a:rPr>
              <a:t>置为</a:t>
            </a:r>
            <a:r>
              <a:rPr lang="en-US" altLang="zh-CN" dirty="0">
                <a:solidFill>
                  <a:srgbClr val="002060"/>
                </a:solidFill>
                <a:latin typeface="楷体" panose="02010609060101010101" pitchFamily="49" charset="-122"/>
                <a:ea typeface="楷体" panose="02010609060101010101" pitchFamily="49" charset="-122"/>
              </a:rPr>
              <a:t>NULL</a:t>
            </a:r>
          </a:p>
          <a:p>
            <a:r>
              <a:rPr lang="en-US" altLang="zh-CN" dirty="0"/>
              <a:t>}</a:t>
            </a:r>
          </a:p>
        </p:txBody>
      </p:sp>
      <p:sp>
        <p:nvSpPr>
          <p:cNvPr id="3" name="TextBox 2"/>
          <p:cNvSpPr txBox="1"/>
          <p:nvPr/>
        </p:nvSpPr>
        <p:spPr>
          <a:xfrm>
            <a:off x="1632369" y="1441844"/>
            <a:ext cx="9359310" cy="387798"/>
          </a:xfrm>
          <a:prstGeom prst="rect">
            <a:avLst/>
          </a:prstGeom>
          <a:noFill/>
        </p:spPr>
        <p:txBody>
          <a:bodyPr wrap="square" rtlCol="0">
            <a:spAutoFit/>
          </a:bodyPr>
          <a:lstStyle>
            <a:defPPr>
              <a:defRPr lang="zh-CN"/>
            </a:defPPr>
            <a:lvl1pPr algn="l">
              <a:defRPr sz="2000">
                <a:solidFill>
                  <a:srgbClr val="CE3B37"/>
                </a:solidFill>
                <a:latin typeface="楷体" panose="02010609060101010101" pitchFamily="49" charset="-122"/>
                <a:ea typeface="楷体" panose="02010609060101010101" pitchFamily="49" charset="-122"/>
                <a:cs typeface="Consolas" pitchFamily="49" charset="0"/>
              </a:defRPr>
            </a:lvl1pPr>
          </a:lstStyle>
          <a:p>
            <a:r>
              <a:rPr lang="zh-CN" altLang="en-US" sz="2400"/>
              <a:t>尾</a:t>
            </a:r>
            <a:r>
              <a:rPr lang="zh-CN" altLang="en-US" sz="2400" dirty="0"/>
              <a:t>插法建立双链表：</a:t>
            </a:r>
            <a:r>
              <a:rPr lang="zh-CN" altLang="en-US" sz="2400">
                <a:solidFill>
                  <a:schemeClr val="tx1"/>
                </a:solidFill>
              </a:rPr>
              <a:t>由含有</a:t>
            </a:r>
            <a:r>
              <a:rPr lang="en-US" altLang="zh-CN" sz="2400" dirty="0">
                <a:solidFill>
                  <a:schemeClr val="tx1"/>
                </a:solidFill>
              </a:rPr>
              <a:t>n</a:t>
            </a:r>
            <a:r>
              <a:rPr lang="zh-CN" altLang="en-US" sz="2400" dirty="0">
                <a:solidFill>
                  <a:schemeClr val="tx1"/>
                </a:solidFill>
              </a:rPr>
              <a:t>个元素</a:t>
            </a:r>
            <a:r>
              <a:rPr lang="zh-CN" altLang="en-US" sz="2400">
                <a:solidFill>
                  <a:schemeClr val="tx1"/>
                </a:solidFill>
              </a:rPr>
              <a:t>的数组</a:t>
            </a:r>
            <a:r>
              <a:rPr lang="en-US" altLang="zh-CN" sz="2400" dirty="0">
                <a:solidFill>
                  <a:schemeClr val="tx1"/>
                </a:solidFill>
              </a:rPr>
              <a:t>a</a:t>
            </a:r>
            <a:r>
              <a:rPr lang="zh-CN" altLang="en-US" sz="2400">
                <a:solidFill>
                  <a:schemeClr val="tx1"/>
                </a:solidFill>
              </a:rPr>
              <a:t>创建带头结点的双链表</a:t>
            </a:r>
            <a:r>
              <a:rPr lang="en-US" altLang="zh-CN" sz="2400" dirty="0">
                <a:solidFill>
                  <a:schemeClr val="tx1"/>
                </a:solidFill>
              </a:rPr>
              <a:t>L</a:t>
            </a:r>
            <a:r>
              <a:rPr lang="zh-CN" altLang="en-US" sz="2400" dirty="0">
                <a:solidFill>
                  <a:schemeClr val="tx1"/>
                </a:solidFill>
              </a:rPr>
              <a:t>。</a:t>
            </a:r>
          </a:p>
        </p:txBody>
      </p:sp>
      <p:grpSp>
        <p:nvGrpSpPr>
          <p:cNvPr id="2" name="组合 9"/>
          <p:cNvGrpSpPr/>
          <p:nvPr/>
        </p:nvGrpSpPr>
        <p:grpSpPr>
          <a:xfrm>
            <a:off x="6931022" y="5588671"/>
            <a:ext cx="1593871" cy="984271"/>
            <a:chOff x="5407021" y="5429264"/>
            <a:chExt cx="1593871" cy="984271"/>
          </a:xfrm>
        </p:grpSpPr>
        <p:sp>
          <p:nvSpPr>
            <p:cNvPr id="11"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2"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chemeClr val="tx1"/>
                  </a:solidFill>
                  <a:latin typeface="楷体" panose="02010609060101010101" pitchFamily="49" charset="-122"/>
                  <a:ea typeface="楷体" panose="02010609060101010101" pitchFamily="49" charset="-122"/>
                  <a:cs typeface="Consolas" pitchFamily="49" charset="0"/>
                </a:rPr>
                <a:t>a</a:t>
              </a:r>
              <a:r>
                <a:rPr lang="en-US" altLang="zh-CN" sz="2000" i="1" baseline="-25000" dirty="0" err="1">
                  <a:solidFill>
                    <a:schemeClr val="tx1"/>
                  </a:solidFill>
                  <a:latin typeface="楷体" panose="02010609060101010101" pitchFamily="49" charset="-122"/>
                  <a:ea typeface="楷体" panose="02010609060101010101" pitchFamily="49" charset="-122"/>
                  <a:cs typeface="Consolas" pitchFamily="49" charset="0"/>
                </a:rPr>
                <a:t>i</a:t>
              </a:r>
              <a:endParaRPr lang="zh-CN" altLang="zh-CN" sz="2000" i="1" baseline="-25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3"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14" name="Text Box 36"/>
            <p:cNvSpPr txBox="1">
              <a:spLocks noChangeArrowheads="1"/>
            </p:cNvSpPr>
            <p:nvPr/>
          </p:nvSpPr>
          <p:spPr bwMode="auto">
            <a:xfrm>
              <a:off x="5608499" y="5429264"/>
              <a:ext cx="431800" cy="317908"/>
            </a:xfrm>
            <a:prstGeom prst="rect">
              <a:avLst/>
            </a:prstGeom>
            <a:noFill/>
            <a:ln w="9525">
              <a:noFill/>
              <a:miter lim="800000"/>
              <a:headEnd/>
              <a:tailEnd/>
            </a:ln>
            <a:effectLst/>
          </p:spPr>
          <p:txBody>
            <a:bodyPr>
              <a:spAutoFit/>
            </a:bodyPr>
            <a:lstStyle/>
            <a:p>
              <a:pPr algn="l">
                <a:spcBef>
                  <a:spcPct val="50000"/>
                </a:spcBef>
              </a:pPr>
              <a:r>
                <a:rPr lang="en-US" altLang="zh-CN" sz="1800" dirty="0">
                  <a:solidFill>
                    <a:schemeClr val="tx1"/>
                  </a:solidFill>
                  <a:latin typeface="楷体" panose="02010609060101010101" pitchFamily="49" charset="-122"/>
                  <a:ea typeface="楷体" panose="02010609060101010101" pitchFamily="49" charset="-122"/>
                  <a:cs typeface="Consolas" pitchFamily="49" charset="0"/>
                </a:rPr>
                <a:t>s</a:t>
              </a:r>
            </a:p>
          </p:txBody>
        </p:sp>
        <p:sp>
          <p:nvSpPr>
            <p:cNvPr id="15"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chemeClr val="tx1"/>
                </a:solidFill>
                <a:latin typeface="楷体" panose="02010609060101010101" pitchFamily="49" charset="-122"/>
                <a:ea typeface="楷体" panose="02010609060101010101" pitchFamily="49" charset="-122"/>
                <a:cs typeface="Consolas" pitchFamily="49" charset="0"/>
              </a:endParaRPr>
            </a:p>
          </p:txBody>
        </p:sp>
      </p:grpSp>
      <p:grpSp>
        <p:nvGrpSpPr>
          <p:cNvPr id="4" name="组合 23"/>
          <p:cNvGrpSpPr/>
          <p:nvPr/>
        </p:nvGrpSpPr>
        <p:grpSpPr>
          <a:xfrm>
            <a:off x="5492598" y="5517232"/>
            <a:ext cx="3460923" cy="1285860"/>
            <a:chOff x="3968597" y="5214950"/>
            <a:chExt cx="3460923" cy="1285860"/>
          </a:xfrm>
        </p:grpSpPr>
        <p:sp>
          <p:nvSpPr>
            <p:cNvPr id="17" name="椭圆 16"/>
            <p:cNvSpPr/>
            <p:nvPr/>
          </p:nvSpPr>
          <p:spPr>
            <a:xfrm>
              <a:off x="5000628" y="5214950"/>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18" name="下弧形箭头 17"/>
            <p:cNvSpPr/>
            <p:nvPr/>
          </p:nvSpPr>
          <p:spPr>
            <a:xfrm rot="10800000">
              <a:off x="3968597" y="5429264"/>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19" name="TextBox 18"/>
            <p:cNvSpPr txBox="1"/>
            <p:nvPr/>
          </p:nvSpPr>
          <p:spPr>
            <a:xfrm>
              <a:off x="4040034" y="5643578"/>
              <a:ext cx="1000132" cy="313932"/>
            </a:xfrm>
            <a:prstGeom prst="rect">
              <a:avLst/>
            </a:prstGeom>
            <a:noFill/>
          </p:spPr>
          <p:txBody>
            <a:bodyPr wrap="square" rtlCol="0">
              <a:spAutoFit/>
            </a:bodyPr>
            <a:lstStyle/>
            <a:p>
              <a:r>
                <a:rPr lang="zh-CN" altLang="en-US" sz="1800" dirty="0">
                  <a:solidFill>
                    <a:schemeClr val="tx1"/>
                  </a:solidFill>
                  <a:latin typeface="楷体" panose="02010609060101010101" pitchFamily="49" charset="-122"/>
                  <a:ea typeface="楷体" panose="02010609060101010101" pitchFamily="49" charset="-122"/>
                  <a:cs typeface="Consolas" pitchFamily="49" charset="0"/>
                </a:rPr>
                <a:t>插入</a:t>
              </a:r>
            </a:p>
          </p:txBody>
        </p:sp>
      </p:grpSp>
      <p:grpSp>
        <p:nvGrpSpPr>
          <p:cNvPr id="10" name="组合 21"/>
          <p:cNvGrpSpPr/>
          <p:nvPr/>
        </p:nvGrpSpPr>
        <p:grpSpPr>
          <a:xfrm>
            <a:off x="3095604" y="5517233"/>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6" name="Rectangle 7"/>
            <p:cNvSpPr>
              <a:spLocks noChangeArrowheads="1"/>
            </p:cNvSpPr>
            <p:nvPr/>
          </p:nvSpPr>
          <p:spPr bwMode="auto">
            <a:xfrm>
              <a:off x="2630456"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7" name="Arc 35"/>
            <p:cNvSpPr>
              <a:spLocks/>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8" name="Text Box 36"/>
            <p:cNvSpPr txBox="1">
              <a:spLocks noChangeArrowheads="1"/>
            </p:cNvSpPr>
            <p:nvPr/>
          </p:nvSpPr>
          <p:spPr bwMode="auto">
            <a:xfrm>
              <a:off x="1571604" y="5429264"/>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dirty="0">
                  <a:solidFill>
                    <a:schemeClr val="tx1"/>
                  </a:solidFill>
                  <a:latin typeface="楷体" panose="02010609060101010101" pitchFamily="49" charset="-122"/>
                  <a:ea typeface="楷体" panose="02010609060101010101" pitchFamily="49" charset="-122"/>
                  <a:cs typeface="Consolas" pitchFamily="49" charset="0"/>
                </a:rPr>
                <a:t>L</a:t>
              </a:r>
            </a:p>
          </p:txBody>
        </p:sp>
        <p:sp>
          <p:nvSpPr>
            <p:cNvPr id="9" name="Rectangle 6"/>
            <p:cNvSpPr>
              <a:spLocks noChangeArrowheads="1"/>
            </p:cNvSpPr>
            <p:nvPr/>
          </p:nvSpPr>
          <p:spPr bwMode="auto">
            <a:xfrm>
              <a:off x="3143240"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baseline="-25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0" name="Arc 35"/>
            <p:cNvSpPr>
              <a:spLocks/>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21" name="Text Box 36"/>
            <p:cNvSpPr txBox="1">
              <a:spLocks noChangeArrowheads="1"/>
            </p:cNvSpPr>
            <p:nvPr/>
          </p:nvSpPr>
          <p:spPr bwMode="auto">
            <a:xfrm>
              <a:off x="2425688" y="5214950"/>
              <a:ext cx="431800" cy="317908"/>
            </a:xfrm>
            <a:prstGeom prst="rect">
              <a:avLst/>
            </a:prstGeom>
            <a:noFill/>
            <a:ln w="9525">
              <a:noFill/>
              <a:miter lim="800000"/>
              <a:headEnd/>
              <a:tailEnd/>
            </a:ln>
            <a:effectLst/>
          </p:spPr>
          <p:txBody>
            <a:bodyPr>
              <a:spAutoFit/>
            </a:bodyPr>
            <a:lstStyle/>
            <a:p>
              <a:pPr algn="l">
                <a:spcBef>
                  <a:spcPct val="50000"/>
                </a:spcBef>
              </a:pPr>
              <a:r>
                <a:rPr lang="en-US" altLang="zh-CN" sz="1800" i="1" dirty="0">
                  <a:solidFill>
                    <a:schemeClr val="tx1"/>
                  </a:solidFill>
                  <a:latin typeface="楷体" panose="02010609060101010101" pitchFamily="49" charset="-122"/>
                  <a:ea typeface="楷体" panose="02010609060101010101" pitchFamily="49" charset="-122"/>
                  <a:cs typeface="Consolas" pitchFamily="49" charset="0"/>
                </a:rPr>
                <a:t>r</a:t>
              </a:r>
            </a:p>
          </p:txBody>
        </p:sp>
      </p:grpSp>
      <p:sp>
        <p:nvSpPr>
          <p:cNvPr id="24" name="TextBox 3">
            <a:extLst>
              <a:ext uri="{FF2B5EF4-FFF2-40B4-BE49-F238E27FC236}">
                <a16:creationId xmlns:a16="http://schemas.microsoft.com/office/drawing/2014/main" id="{30DF4340-62C6-407E-B813-DBBE6F3FEC8B}"/>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26" name="Rectangle 7" descr="信纸">
            <a:hlinkClick r:id="" action="ppaction://hlinkshowjump?jump=nextslide"/>
            <a:extLst>
              <a:ext uri="{FF2B5EF4-FFF2-40B4-BE49-F238E27FC236}">
                <a16:creationId xmlns:a16="http://schemas.microsoft.com/office/drawing/2014/main" id="{DDA64247-EBBF-420A-813D-A0A58F76A399}"/>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8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685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685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6850">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85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85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Text Box 3"/>
          <p:cNvSpPr txBox="1">
            <a:spLocks noChangeArrowheads="1"/>
          </p:cNvSpPr>
          <p:nvPr/>
        </p:nvSpPr>
        <p:spPr bwMode="auto">
          <a:xfrm>
            <a:off x="2135560" y="2262394"/>
            <a:ext cx="6932906" cy="387798"/>
          </a:xfrm>
          <a:prstGeom prst="rect">
            <a:avLst/>
          </a:prstGeom>
          <a:noFill/>
          <a:ln w="9525">
            <a:noFill/>
            <a:miter lim="800000"/>
            <a:headEnd/>
            <a:tailEnd/>
          </a:ln>
          <a:effectLst/>
        </p:spPr>
        <p:txBody>
          <a:bodyPr wrap="square">
            <a:spAutoFit/>
          </a:bodyPr>
          <a:lstStyle/>
          <a:p>
            <a:pPr algn="l">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和单</a:t>
            </a:r>
            <a:r>
              <a:rPr lang="zh-CN" altLang="en-US">
                <a:solidFill>
                  <a:schemeClr val="tx1"/>
                </a:solidFill>
                <a:latin typeface="楷体" panose="02010609060101010101" pitchFamily="49" charset="-122"/>
                <a:ea typeface="楷体" panose="02010609060101010101" pitchFamily="49" charset="-122"/>
                <a:cs typeface="Consolas" pitchFamily="49" charset="0"/>
              </a:rPr>
              <a:t>链表相比，双</a:t>
            </a:r>
            <a:r>
              <a:rPr lang="zh-CN" altLang="en-US" dirty="0">
                <a:solidFill>
                  <a:schemeClr val="tx1"/>
                </a:solidFill>
                <a:latin typeface="楷体" panose="02010609060101010101" pitchFamily="49" charset="-122"/>
                <a:ea typeface="楷体" panose="02010609060101010101" pitchFamily="49" charset="-122"/>
                <a:cs typeface="Consolas" pitchFamily="49" charset="0"/>
              </a:rPr>
              <a:t>链表</a:t>
            </a:r>
            <a:r>
              <a:rPr lang="zh-CN" altLang="en-US" dirty="0">
                <a:solidFill>
                  <a:srgbClr val="CE3B37"/>
                </a:solidFill>
                <a:latin typeface="楷体" panose="02010609060101010101" pitchFamily="49" charset="-122"/>
                <a:ea typeface="楷体" panose="02010609060101010101" pitchFamily="49" charset="-122"/>
                <a:cs typeface="Consolas" pitchFamily="49" charset="0"/>
              </a:rPr>
              <a:t>主要是插入和删除运算不同</a:t>
            </a:r>
            <a:r>
              <a:rPr lang="zh-CN" altLang="en-US" dirty="0">
                <a:solidFill>
                  <a:schemeClr val="tx1"/>
                </a:solidFill>
                <a:latin typeface="楷体" panose="02010609060101010101" pitchFamily="49" charset="-122"/>
                <a:ea typeface="楷体" panose="02010609060101010101" pitchFamily="49" charset="-122"/>
                <a:cs typeface="Consolas" pitchFamily="49" charset="0"/>
              </a:rPr>
              <a:t>。</a:t>
            </a:r>
          </a:p>
        </p:txBody>
      </p:sp>
      <p:sp>
        <p:nvSpPr>
          <p:cNvPr id="4" name="Text Box 4"/>
          <p:cNvSpPr txBox="1">
            <a:spLocks noChangeArrowheads="1"/>
          </p:cNvSpPr>
          <p:nvPr/>
        </p:nvSpPr>
        <p:spPr bwMode="auto">
          <a:xfrm>
            <a:off x="2825196" y="3253286"/>
            <a:ext cx="6684485" cy="278603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rIns="144000" bIns="216000">
            <a:spAutoFit/>
          </a:bodyPr>
          <a:lstStyle/>
          <a:p>
            <a:pPr algn="l"/>
            <a:r>
              <a:rPr lang="en-US" altLang="zh-CN" sz="1800" err="1">
                <a:solidFill>
                  <a:schemeClr val="tx1"/>
                </a:solidFill>
                <a:latin typeface="Consolas" pitchFamily="49" charset="0"/>
                <a:ea typeface="仿宋" pitchFamily="49" charset="-122"/>
                <a:cs typeface="Consolas" pitchFamily="49" charset="0"/>
              </a:rPr>
              <a:t>bool</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CE3B37"/>
                </a:solidFill>
                <a:latin typeface="Consolas" pitchFamily="49" charset="0"/>
                <a:ea typeface="仿宋" pitchFamily="49" charset="-122"/>
                <a:cs typeface="Consolas" pitchFamily="49" charset="0"/>
              </a:rPr>
              <a:t>ListInsert</a:t>
            </a:r>
            <a:r>
              <a:rPr lang="en-US" altLang="zh-CN" sz="1800">
                <a:solidFill>
                  <a:schemeClr val="tx1"/>
                </a:solidFill>
                <a:latin typeface="Consolas" pitchFamily="49" charset="0"/>
                <a:ea typeface="仿宋" pitchFamily="49" charset="-122"/>
                <a:cs typeface="Consolas" pitchFamily="49" charset="0"/>
              </a:rPr>
              <a:t>(DLinkNode *&amp;L</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int i</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ElemType </a:t>
            </a:r>
            <a:r>
              <a:rPr lang="en-US" altLang="zh-CN" sz="1800" dirty="0">
                <a:solidFill>
                  <a:schemeClr val="tx1"/>
                </a:solidFill>
                <a:latin typeface="Consolas" pitchFamily="49" charset="0"/>
                <a:ea typeface="仿宋" pitchFamily="49" charset="-122"/>
                <a:cs typeface="Consolas" pitchFamily="49" charset="0"/>
              </a:rPr>
              <a:t>e)</a:t>
            </a:r>
          </a:p>
          <a:p>
            <a:pPr algn="l"/>
            <a:r>
              <a:rPr lang="en-US" altLang="zh-CN" sz="1800">
                <a:solidFill>
                  <a:schemeClr val="tx1"/>
                </a:solidFill>
                <a:latin typeface="Consolas" pitchFamily="49" charset="0"/>
                <a:ea typeface="仿宋" pitchFamily="49" charset="-122"/>
                <a:cs typeface="Consolas" pitchFamily="49" charset="0"/>
              </a:rPr>
              <a:t>{  int j=0;</a:t>
            </a:r>
          </a:p>
          <a:p>
            <a:pPr algn="l"/>
            <a:r>
              <a:rPr lang="en-US" altLang="zh-CN" sz="1800">
                <a:solidFill>
                  <a:schemeClr val="tx1"/>
                </a:solidFill>
                <a:latin typeface="Consolas" pitchFamily="49" charset="0"/>
                <a:ea typeface="仿宋" pitchFamily="49" charset="-122"/>
                <a:cs typeface="Consolas" pitchFamily="49" charset="0"/>
              </a:rPr>
              <a:t>   DLinkNode *p=L</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a:t>
            </a:r>
            <a:r>
              <a:rPr lang="en-US" altLang="zh-CN" sz="1800" dirty="0">
                <a:solidFill>
                  <a:schemeClr val="tx1"/>
                </a:solidFill>
                <a:latin typeface="Consolas" pitchFamily="49" charset="0"/>
                <a:ea typeface="仿宋" pitchFamily="49" charset="-122"/>
                <a:cs typeface="Consolas" pitchFamily="49" charset="0"/>
              </a:rPr>
              <a:t>s;	      </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rPr>
              <a:t>//</a:t>
            </a:r>
            <a:r>
              <a:rPr lang="en-US" altLang="zh-CN" sz="1800" dirty="0">
                <a:solidFill>
                  <a:srgbClr val="002060"/>
                </a:solidFill>
                <a:latin typeface="楷体" panose="02010609060101010101" pitchFamily="49" charset="-122"/>
                <a:ea typeface="楷体" panose="02010609060101010101" pitchFamily="49" charset="-122"/>
              </a:rPr>
              <a:t>p</a:t>
            </a:r>
            <a:r>
              <a:rPr lang="zh-CN" altLang="en-US" sz="1800">
                <a:solidFill>
                  <a:srgbClr val="002060"/>
                </a:solidFill>
                <a:latin typeface="楷体" panose="02010609060101010101" pitchFamily="49" charset="-122"/>
                <a:ea typeface="楷体" panose="02010609060101010101" pitchFamily="49" charset="-122"/>
              </a:rPr>
              <a:t>指向头结点，</a:t>
            </a:r>
            <a:r>
              <a:rPr lang="en-US" altLang="zh-CN" sz="1800">
                <a:solidFill>
                  <a:srgbClr val="002060"/>
                </a:solidFill>
                <a:latin typeface="楷体" panose="02010609060101010101" pitchFamily="49" charset="-122"/>
                <a:ea typeface="楷体" panose="02010609060101010101" pitchFamily="49" charset="-122"/>
              </a:rPr>
              <a:t>j</a:t>
            </a:r>
            <a:r>
              <a:rPr lang="zh-CN" altLang="en-US" sz="1800">
                <a:solidFill>
                  <a:srgbClr val="002060"/>
                </a:solidFill>
                <a:latin typeface="楷体" panose="02010609060101010101" pitchFamily="49" charset="-122"/>
                <a:ea typeface="楷体" panose="02010609060101010101" pitchFamily="49" charset="-122"/>
              </a:rPr>
              <a:t>设置为</a:t>
            </a:r>
            <a:r>
              <a:rPr lang="en-US" altLang="zh-CN" sz="1800" dirty="0">
                <a:solidFill>
                  <a:srgbClr val="002060"/>
                </a:solidFill>
                <a:latin typeface="楷体" panose="02010609060101010101" pitchFamily="49" charset="-122"/>
                <a:ea typeface="楷体" panose="02010609060101010101" pitchFamily="49" charset="-122"/>
              </a:rPr>
              <a:t>0</a:t>
            </a:r>
          </a:p>
          <a:p>
            <a:pPr algn="l"/>
            <a:r>
              <a:rPr lang="en-US" altLang="zh-CN" sz="1800">
                <a:solidFill>
                  <a:srgbClr val="F19903"/>
                </a:solidFill>
                <a:latin typeface="Consolas" pitchFamily="49" charset="0"/>
                <a:ea typeface="仿宋" pitchFamily="49" charset="-122"/>
              </a:rPr>
              <a:t>   while </a:t>
            </a:r>
            <a:r>
              <a:rPr lang="en-US" altLang="zh-CN" sz="1800" dirty="0">
                <a:solidFill>
                  <a:srgbClr val="F19903"/>
                </a:solidFill>
                <a:latin typeface="Consolas" pitchFamily="49" charset="0"/>
                <a:ea typeface="仿宋" pitchFamily="49" charset="-122"/>
              </a:rPr>
              <a:t>(</a:t>
            </a:r>
            <a:r>
              <a:rPr lang="en-US" altLang="zh-CN" sz="1800">
                <a:solidFill>
                  <a:srgbClr val="F19903"/>
                </a:solidFill>
                <a:latin typeface="Consolas" pitchFamily="49" charset="0"/>
                <a:ea typeface="仿宋" pitchFamily="49" charset="-122"/>
              </a:rPr>
              <a:t>j&lt;i</a:t>
            </a:r>
            <a:r>
              <a:rPr lang="en-US" altLang="zh-CN" sz="1800" dirty="0">
                <a:solidFill>
                  <a:srgbClr val="F19903"/>
                </a:solidFill>
                <a:latin typeface="Consolas" pitchFamily="49" charset="0"/>
                <a:ea typeface="仿宋" pitchFamily="49" charset="-122"/>
              </a:rPr>
              <a:t>-1 &amp;&amp; p!=NULL)</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查找第</a:t>
            </a:r>
            <a:r>
              <a:rPr lang="en-US" altLang="zh-CN" sz="1800" err="1">
                <a:solidFill>
                  <a:srgbClr val="002060"/>
                </a:solidFill>
                <a:latin typeface="楷体" panose="02010609060101010101" pitchFamily="49" charset="-122"/>
                <a:ea typeface="楷体" panose="02010609060101010101" pitchFamily="49" charset="-122"/>
                <a:cs typeface="Consolas" pitchFamily="49" charset="0"/>
              </a:rPr>
              <a:t>i</a:t>
            </a:r>
            <a:r>
              <a:rPr lang="en-US" altLang="zh-CN" sz="1800">
                <a:solidFill>
                  <a:srgbClr val="002060"/>
                </a:solidFill>
                <a:latin typeface="楷体" panose="02010609060101010101" pitchFamily="49" charset="-122"/>
                <a:ea typeface="楷体" panose="02010609060101010101" pitchFamily="49" charset="-122"/>
                <a:cs typeface="Consolas" pitchFamily="49" charset="0"/>
              </a:rPr>
              <a:t>-1</a:t>
            </a:r>
            <a:r>
              <a:rPr lang="zh-CN" altLang="en-US" sz="1800">
                <a:solidFill>
                  <a:srgbClr val="002060"/>
                </a:solidFill>
                <a:latin typeface="楷体" panose="02010609060101010101" pitchFamily="49" charset="-122"/>
                <a:ea typeface="楷体" panose="02010609060101010101" pitchFamily="49" charset="-122"/>
                <a:cs typeface="Consolas" pitchFamily="49" charset="0"/>
              </a:rPr>
              <a:t>个结点</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r>
              <a:rPr lang="zh-CN" altLang="en-US" sz="1800">
                <a:solidFill>
                  <a:schemeClr val="tx1"/>
                </a:solidFill>
                <a:latin typeface="Consolas" pitchFamily="49" charset="0"/>
                <a:ea typeface="仿宋" pitchFamily="49" charset="-122"/>
                <a:cs typeface="Consolas" pitchFamily="49" charset="0"/>
              </a:rPr>
              <a:t>   </a:t>
            </a:r>
            <a:r>
              <a:rPr lang="en-US" altLang="zh-CN" sz="1800">
                <a:solidFill>
                  <a:srgbClr val="F19903"/>
                </a:solidFill>
                <a:latin typeface="Consolas" pitchFamily="49" charset="0"/>
                <a:ea typeface="仿宋" pitchFamily="49" charset="-122"/>
              </a:rPr>
              <a:t>{  j++;</a:t>
            </a:r>
          </a:p>
          <a:p>
            <a:pPr algn="l"/>
            <a:r>
              <a:rPr lang="en-US" altLang="zh-CN" sz="1800">
                <a:solidFill>
                  <a:srgbClr val="F19903"/>
                </a:solidFill>
                <a:latin typeface="Consolas" pitchFamily="49" charset="0"/>
                <a:ea typeface="仿宋" pitchFamily="49" charset="-122"/>
                <a:cs typeface="Consolas" pitchFamily="49" charset="0"/>
              </a:rPr>
              <a:t>      p=p-&gt;next;</a:t>
            </a:r>
          </a:p>
          <a:p>
            <a:pPr algn="l"/>
            <a:r>
              <a:rPr lang="en-US" altLang="zh-CN" sz="1800">
                <a:solidFill>
                  <a:schemeClr val="tx1"/>
                </a:solidFill>
                <a:latin typeface="Consolas" pitchFamily="49" charset="0"/>
                <a:ea typeface="仿宋" pitchFamily="49" charset="-122"/>
                <a:cs typeface="Consolas" pitchFamily="49" charset="0"/>
              </a:rPr>
              <a:t>   }      </a:t>
            </a:r>
            <a:endParaRPr lang="en-US" altLang="zh-CN" sz="1800" dirty="0">
              <a:solidFill>
                <a:schemeClr val="tx1"/>
              </a:solidFill>
              <a:latin typeface="Consolas" pitchFamily="49" charset="0"/>
              <a:ea typeface="仿宋" pitchFamily="49" charset="-122"/>
              <a:cs typeface="Consolas" pitchFamily="49" charset="0"/>
            </a:endParaRPr>
          </a:p>
        </p:txBody>
      </p:sp>
      <p:sp>
        <p:nvSpPr>
          <p:cNvPr id="5" name="TextBox 4"/>
          <p:cNvSpPr txBox="1"/>
          <p:nvPr/>
        </p:nvSpPr>
        <p:spPr>
          <a:xfrm>
            <a:off x="2135560" y="2803693"/>
            <a:ext cx="3357586" cy="387798"/>
          </a:xfrm>
          <a:prstGeom prst="rect">
            <a:avLst/>
          </a:prstGeom>
          <a:noFill/>
        </p:spPr>
        <p:txBody>
          <a:bodyPr wrap="square" rtlCol="0">
            <a:spAutoFit/>
          </a:bodyPr>
          <a:lstStyle/>
          <a:p>
            <a:pPr algn="l"/>
            <a:r>
              <a:rPr lang="zh-CN" altLang="en-US">
                <a:solidFill>
                  <a:srgbClr val="CE3B37"/>
                </a:solidFill>
                <a:latin typeface="楷体" panose="02010609060101010101" pitchFamily="49" charset="-122"/>
                <a:ea typeface="楷体" panose="02010609060101010101" pitchFamily="49" charset="-122"/>
                <a:cs typeface="Consolas" pitchFamily="49" charset="0"/>
                <a:sym typeface="Wingdings"/>
              </a:rPr>
              <a:t> </a:t>
            </a:r>
            <a:r>
              <a:rPr lang="zh-CN" altLang="en-US">
                <a:solidFill>
                  <a:srgbClr val="CE3B37"/>
                </a:solidFill>
                <a:latin typeface="楷体" panose="02010609060101010101" pitchFamily="49" charset="-122"/>
                <a:ea typeface="楷体" panose="02010609060101010101" pitchFamily="49" charset="-122"/>
                <a:cs typeface="Consolas" pitchFamily="49" charset="0"/>
              </a:rPr>
              <a:t>双链表的插入算法：</a:t>
            </a:r>
            <a:endParaRPr lang="zh-CN" altLang="en-US" dirty="0">
              <a:solidFill>
                <a:srgbClr val="CE3B37"/>
              </a:solidFill>
              <a:latin typeface="楷体" panose="02010609060101010101" pitchFamily="49" charset="-122"/>
              <a:ea typeface="楷体" panose="02010609060101010101" pitchFamily="49" charset="-122"/>
              <a:cs typeface="Consolas" pitchFamily="49" charset="0"/>
            </a:endParaRPr>
          </a:p>
        </p:txBody>
      </p:sp>
      <p:sp>
        <p:nvSpPr>
          <p:cNvPr id="6" name="TextBox 5"/>
          <p:cNvSpPr txBox="1"/>
          <p:nvPr/>
        </p:nvSpPr>
        <p:spPr>
          <a:xfrm>
            <a:off x="4968760" y="6402814"/>
            <a:ext cx="2571768" cy="338554"/>
          </a:xfrm>
          <a:prstGeom prst="rect">
            <a:avLst/>
          </a:prstGeom>
          <a:noFill/>
        </p:spPr>
        <p:txBody>
          <a:bodyPr wrap="square" rtlCol="0">
            <a:spAutoFit/>
          </a:bodyPr>
          <a:lstStyle/>
          <a:p>
            <a:pPr algn="l"/>
            <a:r>
              <a:rPr lang="zh-CN" altLang="en-US" sz="2000" dirty="0">
                <a:solidFill>
                  <a:schemeClr val="tx1"/>
                </a:solidFill>
                <a:latin typeface="楷体" panose="02010609060101010101" pitchFamily="49" charset="-122"/>
                <a:ea typeface="楷体" panose="02010609060101010101" pitchFamily="49" charset="-122"/>
                <a:cs typeface="Consolas" pitchFamily="49" charset="0"/>
              </a:rPr>
              <a:t>查找第</a:t>
            </a:r>
            <a:r>
              <a:rPr lang="en-US" altLang="zh-CN" sz="2000" i="1" err="1">
                <a:solidFill>
                  <a:schemeClr val="tx1"/>
                </a:solidFill>
                <a:latin typeface="楷体" panose="02010609060101010101" pitchFamily="49" charset="-122"/>
                <a:ea typeface="楷体" panose="02010609060101010101" pitchFamily="49" charset="-122"/>
                <a:cs typeface="Consolas" pitchFamily="49" charset="0"/>
              </a:rPr>
              <a:t>i</a:t>
            </a:r>
            <a:r>
              <a:rPr lang="en-US" altLang="zh-CN" sz="2000">
                <a:solidFill>
                  <a:schemeClr val="tx1"/>
                </a:solidFill>
                <a:latin typeface="楷体" panose="02010609060101010101" pitchFamily="49" charset="-122"/>
                <a:ea typeface="楷体" panose="02010609060101010101" pitchFamily="49" charset="-122"/>
                <a:cs typeface="Consolas" pitchFamily="49" charset="0"/>
              </a:rPr>
              <a:t>-1</a:t>
            </a:r>
            <a:r>
              <a:rPr lang="zh-CN" altLang="en-US" sz="2000">
                <a:solidFill>
                  <a:schemeClr val="tx1"/>
                </a:solidFill>
                <a:latin typeface="楷体" panose="02010609060101010101" pitchFamily="49" charset="-122"/>
                <a:ea typeface="楷体" panose="02010609060101010101" pitchFamily="49" charset="-122"/>
                <a:cs typeface="Consolas" pitchFamily="49" charset="0"/>
              </a:rPr>
              <a:t>个结点</a:t>
            </a:r>
            <a:r>
              <a:rPr lang="en-US" altLang="zh-CN" sz="2000" i="1">
                <a:solidFill>
                  <a:schemeClr val="tx1"/>
                </a:solidFill>
                <a:latin typeface="楷体" panose="02010609060101010101" pitchFamily="49" charset="-122"/>
                <a:ea typeface="楷体" panose="02010609060101010101" pitchFamily="49" charset="-122"/>
                <a:cs typeface="Consolas" pitchFamily="49" charset="0"/>
              </a:rPr>
              <a:t>p</a:t>
            </a:r>
            <a:endParaRPr lang="zh-CN" altLang="en-US" sz="2000" i="1"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7" name="左大括号 6"/>
          <p:cNvSpPr/>
          <p:nvPr/>
        </p:nvSpPr>
        <p:spPr>
          <a:xfrm rot="16200000">
            <a:off x="5716010" y="3600785"/>
            <a:ext cx="285752" cy="5286412"/>
          </a:xfrm>
          <a:prstGeom prst="leftBrace">
            <a:avLst/>
          </a:prstGeom>
          <a:ln w="28575">
            <a:solidFill>
              <a:srgbClr val="F1990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TextBox 3">
            <a:extLst>
              <a:ext uri="{FF2B5EF4-FFF2-40B4-BE49-F238E27FC236}">
                <a16:creationId xmlns:a16="http://schemas.microsoft.com/office/drawing/2014/main" id="{34FA2DF4-1956-4C1D-BC4E-41B60819D11A}"/>
              </a:ext>
            </a:extLst>
          </p:cNvPr>
          <p:cNvSpPr txBox="1"/>
          <p:nvPr/>
        </p:nvSpPr>
        <p:spPr>
          <a:xfrm>
            <a:off x="1559496" y="1597009"/>
            <a:ext cx="5688632" cy="387798"/>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zh-CN" altLang="en-US" b="1">
                <a:latin typeface="楷体" panose="02010609060101010101" pitchFamily="49" charset="-122"/>
                <a:ea typeface="楷体" panose="02010609060101010101" pitchFamily="49" charset="-122"/>
              </a:rPr>
              <a:t> </a:t>
            </a:r>
            <a:r>
              <a:rPr lang="en-US" altLang="zh-CN" b="1">
                <a:latin typeface="楷体" panose="02010609060101010101" pitchFamily="49" charset="-122"/>
                <a:ea typeface="楷体" panose="02010609060101010101" pitchFamily="49" charset="-122"/>
              </a:rPr>
              <a:t>2</a:t>
            </a:r>
            <a:r>
              <a:rPr lang="zh-CN" altLang="en-US" b="1">
                <a:latin typeface="楷体" panose="02010609060101010101" pitchFamily="49" charset="-122"/>
                <a:ea typeface="楷体" panose="02010609060101010101" pitchFamily="49" charset="-122"/>
              </a:rPr>
              <a:t>、线性表基本运算在双链表中的实现</a:t>
            </a:r>
          </a:p>
        </p:txBody>
      </p:sp>
      <p:sp>
        <p:nvSpPr>
          <p:cNvPr id="10" name="TextBox 3">
            <a:extLst>
              <a:ext uri="{FF2B5EF4-FFF2-40B4-BE49-F238E27FC236}">
                <a16:creationId xmlns:a16="http://schemas.microsoft.com/office/drawing/2014/main" id="{29CC9BFB-F301-4BBC-9EF2-BA683CAE1686}"/>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3" name="Rectangle 7" descr="信纸">
            <a:hlinkClick r:id="" action="ppaction://hlinkshowjump?jump=nextslide"/>
            <a:extLst>
              <a:ext uri="{FF2B5EF4-FFF2-40B4-BE49-F238E27FC236}">
                <a16:creationId xmlns:a16="http://schemas.microsoft.com/office/drawing/2014/main" id="{A14FB719-14C3-48FC-A232-4B059D7129F9}"/>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14" name="图片 13" descr="乐高玩具&#10;&#10;低可信度描述已自动生成">
            <a:extLst>
              <a:ext uri="{FF2B5EF4-FFF2-40B4-BE49-F238E27FC236}">
                <a16:creationId xmlns:a16="http://schemas.microsoft.com/office/drawing/2014/main" id="{45CC09F9-A620-4379-AEB0-A35D26D27209}"/>
              </a:ext>
            </a:extLst>
          </p:cNvPr>
          <p:cNvPicPr>
            <a:picLocks noChangeAspect="1"/>
          </p:cNvPicPr>
          <p:nvPr/>
        </p:nvPicPr>
        <p:blipFill>
          <a:blip r:embed="rId3">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5906466">
            <a:off x="8329918" y="2397351"/>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811339" y="1571186"/>
            <a:ext cx="8569325" cy="4143140"/>
          </a:xfrm>
          <a:prstGeom prst="rect">
            <a:avLst/>
          </a:prstGeom>
          <a:solidFill>
            <a:schemeClr val="bg1"/>
          </a:solidFill>
          <a:ln w="25400">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lnSpc>
                <a:spcPct val="50000"/>
              </a:lnSpc>
            </a:pPr>
            <a:r>
              <a:rPr lang="en-US" altLang="zh-CN" sz="1800">
                <a:solidFill>
                  <a:schemeClr val="tx1"/>
                </a:solidFill>
                <a:latin typeface="Consolas" pitchFamily="49" charset="0"/>
                <a:ea typeface="仿宋" pitchFamily="49" charset="-122"/>
                <a:cs typeface="Consolas" pitchFamily="49" charset="0"/>
              </a:rPr>
              <a:t>  if </a:t>
            </a:r>
            <a:r>
              <a:rPr lang="en-US" altLang="zh-CN" sz="1800" dirty="0">
                <a:solidFill>
                  <a:schemeClr val="tx1"/>
                </a:solidFill>
                <a:latin typeface="Consolas" pitchFamily="49" charset="0"/>
                <a:ea typeface="仿宋" pitchFamily="49" charset="-122"/>
                <a:cs typeface="Consolas" pitchFamily="49" charset="0"/>
              </a:rPr>
              <a:t>(p==NULL)	</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未找到第</a:t>
            </a:r>
            <a:r>
              <a:rPr lang="en-US" altLang="zh-CN" sz="1800" i="1" err="1">
                <a:solidFill>
                  <a:srgbClr val="002060"/>
                </a:solidFill>
                <a:latin typeface="楷体" panose="02010609060101010101" pitchFamily="49" charset="-122"/>
                <a:ea typeface="楷体" panose="02010609060101010101" pitchFamily="49" charset="-122"/>
                <a:cs typeface="Consolas" pitchFamily="49" charset="0"/>
              </a:rPr>
              <a:t>i</a:t>
            </a:r>
            <a:r>
              <a:rPr lang="en-US" altLang="zh-CN" sz="1800">
                <a:solidFill>
                  <a:srgbClr val="002060"/>
                </a:solidFill>
                <a:latin typeface="楷体" panose="02010609060101010101" pitchFamily="49" charset="-122"/>
                <a:ea typeface="楷体" panose="02010609060101010101" pitchFamily="49" charset="-122"/>
                <a:cs typeface="Consolas" pitchFamily="49" charset="0"/>
              </a:rPr>
              <a:t>-1</a:t>
            </a:r>
            <a:r>
              <a:rPr lang="zh-CN" altLang="en-US" sz="1800">
                <a:solidFill>
                  <a:srgbClr val="002060"/>
                </a:solidFill>
                <a:latin typeface="楷体" panose="02010609060101010101" pitchFamily="49" charset="-122"/>
                <a:ea typeface="楷体" panose="02010609060101010101" pitchFamily="49" charset="-122"/>
                <a:cs typeface="Consolas" pitchFamily="49" charset="0"/>
              </a:rPr>
              <a:t>个结点，返回</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false</a:t>
            </a:r>
          </a:p>
          <a:p>
            <a:pPr algn="l">
              <a:lnSpc>
                <a:spcPct val="50000"/>
              </a:lnSpc>
            </a:pPr>
            <a:r>
              <a:rPr lang="en-US" altLang="zh-CN" sz="1800">
                <a:solidFill>
                  <a:schemeClr val="tx1"/>
                </a:solidFill>
                <a:latin typeface="Consolas" pitchFamily="49" charset="0"/>
                <a:ea typeface="仿宋" pitchFamily="49" charset="-122"/>
                <a:cs typeface="Consolas" pitchFamily="49" charset="0"/>
              </a:rPr>
              <a:t>     return </a:t>
            </a:r>
            <a:r>
              <a:rPr lang="en-US" altLang="zh-CN" sz="1800" dirty="0">
                <a:solidFill>
                  <a:schemeClr val="tx1"/>
                </a:solidFill>
                <a:latin typeface="Consolas" pitchFamily="49" charset="0"/>
                <a:ea typeface="仿宋" pitchFamily="49" charset="-122"/>
                <a:cs typeface="Consolas" pitchFamily="49" charset="0"/>
              </a:rPr>
              <a:t>false;</a:t>
            </a:r>
          </a:p>
          <a:p>
            <a:pPr algn="l">
              <a:lnSpc>
                <a:spcPct val="50000"/>
              </a:lnSpc>
            </a:pPr>
            <a:r>
              <a:rPr lang="en-US" altLang="zh-CN" sz="1800">
                <a:solidFill>
                  <a:schemeClr val="tx1"/>
                </a:solidFill>
                <a:latin typeface="Consolas" pitchFamily="49" charset="0"/>
                <a:ea typeface="仿宋" pitchFamily="49" charset="-122"/>
                <a:cs typeface="Consolas" pitchFamily="49" charset="0"/>
              </a:rPr>
              <a:t>  else</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找到第</a:t>
            </a:r>
            <a:r>
              <a:rPr lang="en-US" altLang="zh-CN" sz="1800" err="1">
                <a:solidFill>
                  <a:srgbClr val="002060"/>
                </a:solidFill>
                <a:latin typeface="楷体" panose="02010609060101010101" pitchFamily="49" charset="-122"/>
                <a:ea typeface="楷体" panose="02010609060101010101" pitchFamily="49" charset="-122"/>
                <a:cs typeface="Consolas" pitchFamily="49" charset="0"/>
              </a:rPr>
              <a:t>i</a:t>
            </a:r>
            <a:r>
              <a:rPr lang="en-US" altLang="zh-CN" sz="1800">
                <a:solidFill>
                  <a:srgbClr val="002060"/>
                </a:solidFill>
                <a:latin typeface="楷体" panose="02010609060101010101" pitchFamily="49" charset="-122"/>
                <a:ea typeface="楷体" panose="02010609060101010101" pitchFamily="49" charset="-122"/>
                <a:cs typeface="Consolas" pitchFamily="49" charset="0"/>
              </a:rPr>
              <a:t>-1</a:t>
            </a:r>
            <a:r>
              <a:rPr lang="zh-CN" altLang="en-US" sz="1800">
                <a:solidFill>
                  <a:srgbClr val="002060"/>
                </a:solidFill>
                <a:latin typeface="楷体" panose="02010609060101010101" pitchFamily="49" charset="-122"/>
                <a:ea typeface="楷体" panose="02010609060101010101" pitchFamily="49" charset="-122"/>
                <a:cs typeface="Consolas" pitchFamily="49" charset="0"/>
              </a:rPr>
              <a:t>个结点</a:t>
            </a:r>
            <a:r>
              <a:rPr lang="en-US" altLang="zh-CN" sz="1800">
                <a:solidFill>
                  <a:srgbClr val="002060"/>
                </a:solidFill>
                <a:latin typeface="楷体" panose="02010609060101010101" pitchFamily="49" charset="-122"/>
                <a:ea typeface="楷体" panose="02010609060101010101" pitchFamily="49" charset="-122"/>
                <a:cs typeface="Consolas" pitchFamily="49" charset="0"/>
              </a:rPr>
              <a:t>p</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，在</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其后</a:t>
            </a:r>
            <a:r>
              <a:rPr lang="zh-CN" altLang="en-US" sz="1800">
                <a:solidFill>
                  <a:srgbClr val="002060"/>
                </a:solidFill>
                <a:latin typeface="楷体" panose="02010609060101010101" pitchFamily="49" charset="-122"/>
                <a:ea typeface="楷体" panose="02010609060101010101" pitchFamily="49" charset="-122"/>
                <a:cs typeface="Consolas" pitchFamily="49" charset="0"/>
              </a:rPr>
              <a:t>插入新结点</a:t>
            </a:r>
            <a:r>
              <a:rPr lang="en-US" altLang="zh-CN" sz="1800">
                <a:solidFill>
                  <a:srgbClr val="002060"/>
                </a:solidFill>
                <a:latin typeface="楷体" panose="02010609060101010101" pitchFamily="49" charset="-122"/>
                <a:ea typeface="楷体" panose="02010609060101010101" pitchFamily="49" charset="-122"/>
                <a:cs typeface="Consolas" pitchFamily="49" charset="0"/>
              </a:rPr>
              <a:t>s</a:t>
            </a:r>
            <a:endParaRPr lang="en-US" altLang="zh-CN"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en-US" altLang="zh-CN" sz="1800">
                <a:solidFill>
                  <a:schemeClr val="tx1"/>
                </a:solidFill>
                <a:latin typeface="Consolas" pitchFamily="49" charset="0"/>
                <a:ea typeface="仿宋" pitchFamily="49" charset="-122"/>
                <a:cs typeface="Consolas" pitchFamily="49" charset="0"/>
              </a:rPr>
              <a:t>  {</a:t>
            </a:r>
            <a:endParaRPr lang="en-US" altLang="zh-CN" sz="1800" dirty="0">
              <a:solidFill>
                <a:schemeClr val="tx1"/>
              </a:solidFill>
              <a:latin typeface="Consolas" pitchFamily="49" charset="0"/>
              <a:ea typeface="仿宋"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s</a:t>
            </a:r>
            <a:r>
              <a:rPr lang="en-US" altLang="zh-CN" sz="1800">
                <a:solidFill>
                  <a:schemeClr val="tx1"/>
                </a:solidFill>
                <a:latin typeface="Consolas" pitchFamily="49" charset="0"/>
                <a:ea typeface="仿宋" pitchFamily="49" charset="-122"/>
                <a:cs typeface="Consolas" pitchFamily="49" charset="0"/>
              </a:rPr>
              <a:t>=(DLinkNode *)malloc(sizeof(DLinkNode));</a:t>
            </a:r>
            <a:endParaRPr lang="en-US" altLang="zh-CN" sz="1800" dirty="0">
              <a:solidFill>
                <a:schemeClr val="tx1"/>
              </a:solidFill>
              <a:latin typeface="Consolas" pitchFamily="49" charset="0"/>
              <a:ea typeface="仿宋"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s-&gt;data=e;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创建新结点</a:t>
            </a:r>
            <a:r>
              <a:rPr lang="en-US" altLang="zh-CN" sz="1800">
                <a:solidFill>
                  <a:srgbClr val="002060"/>
                </a:solidFill>
                <a:latin typeface="楷体" panose="02010609060101010101" pitchFamily="49" charset="-122"/>
                <a:ea typeface="楷体" panose="02010609060101010101" pitchFamily="49" charset="-122"/>
                <a:cs typeface="Consolas" pitchFamily="49" charset="0"/>
              </a:rPr>
              <a:t>s</a:t>
            </a:r>
            <a:endParaRPr lang="en-US" altLang="zh-CN"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s-&gt;next=p-&gt;next;</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在</a:t>
            </a:r>
            <a:r>
              <a:rPr lang="en-US" altLang="zh-CN" sz="1800">
                <a:solidFill>
                  <a:srgbClr val="002060"/>
                </a:solidFill>
                <a:latin typeface="楷体" panose="02010609060101010101" pitchFamily="49" charset="-122"/>
                <a:ea typeface="楷体" panose="02010609060101010101" pitchFamily="49" charset="-122"/>
                <a:cs typeface="Consolas" pitchFamily="49" charset="0"/>
              </a:rPr>
              <a:t>p</a:t>
            </a:r>
            <a:r>
              <a:rPr lang="zh-CN" altLang="en-US" sz="1800">
                <a:solidFill>
                  <a:srgbClr val="002060"/>
                </a:solidFill>
                <a:latin typeface="楷体" panose="02010609060101010101" pitchFamily="49" charset="-122"/>
                <a:ea typeface="楷体" panose="02010609060101010101" pitchFamily="49" charset="-122"/>
                <a:cs typeface="Consolas" pitchFamily="49" charset="0"/>
              </a:rPr>
              <a:t>之后插入</a:t>
            </a:r>
            <a:r>
              <a:rPr lang="en-US" altLang="zh-CN" sz="1800">
                <a:solidFill>
                  <a:srgbClr val="002060"/>
                </a:solidFill>
                <a:latin typeface="楷体" panose="02010609060101010101" pitchFamily="49" charset="-122"/>
                <a:ea typeface="楷体" panose="02010609060101010101" pitchFamily="49" charset="-122"/>
                <a:cs typeface="Consolas" pitchFamily="49" charset="0"/>
              </a:rPr>
              <a:t>s</a:t>
            </a:r>
            <a:r>
              <a:rPr lang="zh-CN" altLang="en-US" sz="1800">
                <a:solidFill>
                  <a:srgbClr val="002060"/>
                </a:solidFill>
                <a:latin typeface="楷体" panose="02010609060101010101" pitchFamily="49" charset="-122"/>
                <a:ea typeface="楷体" panose="02010609060101010101" pitchFamily="49" charset="-122"/>
                <a:cs typeface="Consolas" pitchFamily="49" charset="0"/>
              </a:rPr>
              <a:t>结点</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zh-CN" altLang="en-US" sz="1800" dirty="0">
                <a:solidFill>
                  <a:schemeClr val="tx1"/>
                </a:solidFill>
                <a:latin typeface="Consolas" pitchFamily="49" charset="0"/>
                <a:ea typeface="仿宋" pitchFamily="49" charset="-122"/>
                <a:cs typeface="Consolas" pitchFamily="49" charset="0"/>
              </a:rPr>
              <a:t>	</a:t>
            </a:r>
            <a:r>
              <a:rPr lang="en-US" altLang="zh-CN" sz="1800" dirty="0">
                <a:solidFill>
                  <a:schemeClr val="tx1"/>
                </a:solidFill>
                <a:latin typeface="Consolas" pitchFamily="49" charset="0"/>
                <a:ea typeface="仿宋" pitchFamily="49" charset="-122"/>
                <a:cs typeface="Consolas" pitchFamily="49" charset="0"/>
              </a:rPr>
              <a:t>if (p-&gt;next!=NULL)</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若存在后继结点，修改其前驱指针</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lnSpc>
                <a:spcPct val="50000"/>
              </a:lnSpc>
            </a:pPr>
            <a:r>
              <a:rPr lang="zh-CN" altLang="en-US" sz="1800" dirty="0">
                <a:solidFill>
                  <a:schemeClr val="tx1"/>
                </a:solidFill>
                <a:latin typeface="Consolas" pitchFamily="49" charset="0"/>
                <a:ea typeface="仿宋" pitchFamily="49" charset="-122"/>
                <a:cs typeface="Consolas" pitchFamily="49" charset="0"/>
              </a:rPr>
              <a:t>   	     </a:t>
            </a:r>
            <a:r>
              <a:rPr lang="en-US" altLang="zh-CN" sz="1800" dirty="0">
                <a:solidFill>
                  <a:schemeClr val="tx1"/>
                </a:solidFill>
                <a:latin typeface="Consolas" pitchFamily="49" charset="0"/>
                <a:ea typeface="仿宋" pitchFamily="49" charset="-122"/>
                <a:cs typeface="Consolas" pitchFamily="49" charset="0"/>
              </a:rPr>
              <a:t>p-&gt;next-&gt;prior=s;</a:t>
            </a: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s-&gt;prior=p;</a:t>
            </a: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	p-&gt;next=s;</a:t>
            </a:r>
          </a:p>
          <a:p>
            <a:pPr algn="l">
              <a:lnSpc>
                <a:spcPct val="50000"/>
              </a:lnSpc>
              <a:spcBef>
                <a:spcPts val="1200"/>
              </a:spcBef>
            </a:pPr>
            <a:r>
              <a:rPr lang="en-US" altLang="zh-CN" sz="1800" dirty="0">
                <a:solidFill>
                  <a:schemeClr val="tx1"/>
                </a:solidFill>
                <a:latin typeface="Consolas" pitchFamily="49" charset="0"/>
                <a:ea typeface="仿宋" pitchFamily="49" charset="-122"/>
                <a:cs typeface="Consolas" pitchFamily="49" charset="0"/>
              </a:rPr>
              <a:t>	</a:t>
            </a:r>
            <a:r>
              <a:rPr lang="en-US" altLang="zh-CN" sz="1800">
                <a:solidFill>
                  <a:schemeClr val="tx1"/>
                </a:solidFill>
                <a:latin typeface="Consolas" pitchFamily="49" charset="0"/>
                <a:ea typeface="仿宋" pitchFamily="49" charset="-122"/>
                <a:cs typeface="Consolas" pitchFamily="49" charset="0"/>
              </a:rPr>
              <a:t>return true</a:t>
            </a:r>
            <a:r>
              <a:rPr lang="en-US" altLang="zh-CN" sz="1800" dirty="0">
                <a:solidFill>
                  <a:schemeClr val="tx1"/>
                </a:solidFill>
                <a:latin typeface="Consolas" pitchFamily="49" charset="0"/>
                <a:ea typeface="仿宋" pitchFamily="49" charset="-122"/>
                <a:cs typeface="Consolas" pitchFamily="49" charset="0"/>
              </a:rPr>
              <a:t>;</a:t>
            </a:r>
          </a:p>
          <a:p>
            <a:pPr algn="l">
              <a:lnSpc>
                <a:spcPct val="50000"/>
              </a:lnSpc>
            </a:pPr>
            <a:r>
              <a:rPr lang="en-US" altLang="zh-CN" sz="1800">
                <a:solidFill>
                  <a:schemeClr val="tx1"/>
                </a:solidFill>
                <a:latin typeface="Consolas" pitchFamily="49" charset="0"/>
                <a:ea typeface="仿宋" pitchFamily="49" charset="-122"/>
                <a:cs typeface="Consolas" pitchFamily="49" charset="0"/>
              </a:rPr>
              <a:t>   }</a:t>
            </a:r>
            <a:endParaRPr lang="en-US" altLang="zh-CN" sz="1800" dirty="0">
              <a:solidFill>
                <a:schemeClr val="tx1"/>
              </a:solidFill>
              <a:latin typeface="Consolas" pitchFamily="49" charset="0"/>
              <a:ea typeface="仿宋" pitchFamily="49" charset="-122"/>
              <a:cs typeface="Consolas" pitchFamily="49" charset="0"/>
            </a:endParaRPr>
          </a:p>
          <a:p>
            <a:pPr algn="l">
              <a:lnSpc>
                <a:spcPct val="50000"/>
              </a:lnSpc>
            </a:pPr>
            <a:r>
              <a:rPr lang="en-US" altLang="zh-CN" sz="1800" dirty="0">
                <a:solidFill>
                  <a:schemeClr val="tx1"/>
                </a:solidFill>
                <a:latin typeface="Consolas" pitchFamily="49" charset="0"/>
                <a:ea typeface="仿宋" pitchFamily="49" charset="-122"/>
                <a:cs typeface="Consolas" pitchFamily="49" charset="0"/>
              </a:rPr>
              <a:t>}</a:t>
            </a:r>
          </a:p>
        </p:txBody>
      </p:sp>
      <p:grpSp>
        <p:nvGrpSpPr>
          <p:cNvPr id="2" name="组合 7"/>
          <p:cNvGrpSpPr/>
          <p:nvPr/>
        </p:nvGrpSpPr>
        <p:grpSpPr>
          <a:xfrm>
            <a:off x="2595538" y="2636912"/>
            <a:ext cx="7000924" cy="3592030"/>
            <a:chOff x="1071538" y="1510652"/>
            <a:chExt cx="7000924" cy="3592030"/>
          </a:xfrm>
        </p:grpSpPr>
        <p:sp>
          <p:nvSpPr>
            <p:cNvPr id="3" name="TextBox 2"/>
            <p:cNvSpPr txBox="1"/>
            <p:nvPr/>
          </p:nvSpPr>
          <p:spPr>
            <a:xfrm>
              <a:off x="2056846" y="4714884"/>
              <a:ext cx="5015484" cy="387798"/>
            </a:xfrm>
            <a:prstGeom prst="rect">
              <a:avLst/>
            </a:prstGeom>
            <a:noFill/>
          </p:spPr>
          <p:txBody>
            <a:bodyPr wrap="square" rtlCol="0">
              <a:spAutoFit/>
            </a:bodyPr>
            <a:lstStyle/>
            <a:p>
              <a:pPr algn="l"/>
              <a:r>
                <a:rPr lang="zh-CN" altLang="en-US">
                  <a:solidFill>
                    <a:srgbClr val="CE3B37"/>
                  </a:solidFill>
                  <a:latin typeface="楷体" panose="02010609060101010101" pitchFamily="49" charset="-122"/>
                  <a:ea typeface="楷体" panose="02010609060101010101" pitchFamily="49" charset="-122"/>
                  <a:cs typeface="Consolas" pitchFamily="49" charset="0"/>
                </a:rPr>
                <a:t>新建结点</a:t>
              </a:r>
              <a:r>
                <a:rPr lang="en-US" altLang="zh-CN" i="1">
                  <a:solidFill>
                    <a:srgbClr val="CE3B37"/>
                  </a:solidFill>
                  <a:latin typeface="楷体" panose="02010609060101010101" pitchFamily="49" charset="-122"/>
                  <a:ea typeface="楷体" panose="02010609060101010101" pitchFamily="49" charset="-122"/>
                  <a:cs typeface="Consolas" pitchFamily="49" charset="0"/>
                </a:rPr>
                <a:t>s</a:t>
              </a:r>
              <a:r>
                <a:rPr lang="zh-CN" altLang="en-US">
                  <a:solidFill>
                    <a:srgbClr val="CE3B37"/>
                  </a:solidFill>
                  <a:latin typeface="楷体" panose="02010609060101010101" pitchFamily="49" charset="-122"/>
                  <a:ea typeface="楷体" panose="02010609060101010101" pitchFamily="49" charset="-122"/>
                  <a:cs typeface="Consolas" pitchFamily="49" charset="0"/>
                </a:rPr>
                <a:t>，将</a:t>
              </a:r>
              <a:r>
                <a:rPr lang="zh-CN" altLang="en-US" dirty="0">
                  <a:solidFill>
                    <a:srgbClr val="CE3B37"/>
                  </a:solidFill>
                  <a:latin typeface="楷体" panose="02010609060101010101" pitchFamily="49" charset="-122"/>
                  <a:ea typeface="楷体" panose="02010609060101010101" pitchFamily="49" charset="-122"/>
                  <a:cs typeface="Consolas" pitchFamily="49" charset="0"/>
                </a:rPr>
                <a:t>其</a:t>
              </a:r>
              <a:r>
                <a:rPr lang="zh-CN" altLang="en-US">
                  <a:solidFill>
                    <a:srgbClr val="CE3B37"/>
                  </a:solidFill>
                  <a:latin typeface="楷体" panose="02010609060101010101" pitchFamily="49" charset="-122"/>
                  <a:ea typeface="楷体" panose="02010609060101010101" pitchFamily="49" charset="-122"/>
                  <a:cs typeface="Consolas" pitchFamily="49" charset="0"/>
                </a:rPr>
                <a:t>插入到</a:t>
              </a:r>
              <a:r>
                <a:rPr lang="en-US" altLang="zh-CN" i="1">
                  <a:solidFill>
                    <a:srgbClr val="CE3B37"/>
                  </a:solidFill>
                  <a:latin typeface="楷体" panose="02010609060101010101" pitchFamily="49" charset="-122"/>
                  <a:ea typeface="楷体" panose="02010609060101010101" pitchFamily="49" charset="-122"/>
                  <a:cs typeface="Consolas" pitchFamily="49" charset="0"/>
                </a:rPr>
                <a:t>p</a:t>
              </a:r>
              <a:r>
                <a:rPr lang="zh-CN" altLang="en-US">
                  <a:solidFill>
                    <a:srgbClr val="CE3B37"/>
                  </a:solidFill>
                  <a:latin typeface="楷体" panose="02010609060101010101" pitchFamily="49" charset="-122"/>
                  <a:ea typeface="楷体" panose="02010609060101010101" pitchFamily="49" charset="-122"/>
                  <a:cs typeface="Consolas" pitchFamily="49" charset="0"/>
                </a:rPr>
                <a:t>结点之后</a:t>
              </a:r>
              <a:endParaRPr lang="zh-CN" altLang="en-US" dirty="0">
                <a:solidFill>
                  <a:srgbClr val="CE3B37"/>
                </a:solidFill>
                <a:latin typeface="楷体" panose="02010609060101010101" pitchFamily="49" charset="-122"/>
                <a:ea typeface="楷体" panose="02010609060101010101" pitchFamily="49" charset="-122"/>
                <a:cs typeface="Consolas" pitchFamily="49" charset="0"/>
              </a:endParaRPr>
            </a:p>
          </p:txBody>
        </p:sp>
        <p:sp>
          <p:nvSpPr>
            <p:cNvPr id="5" name="矩形 4"/>
            <p:cNvSpPr/>
            <p:nvPr/>
          </p:nvSpPr>
          <p:spPr>
            <a:xfrm>
              <a:off x="1071538" y="1510652"/>
              <a:ext cx="7000924" cy="2061224"/>
            </a:xfrm>
            <a:prstGeom prst="rect">
              <a:avLst/>
            </a:prstGeom>
            <a:solidFill>
              <a:schemeClr val="accent1">
                <a:alpha val="0"/>
              </a:schemeClr>
            </a:solidFill>
            <a:ln w="28575">
              <a:solidFill>
                <a:srgbClr val="CE3B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cxnSp>
          <p:nvCxnSpPr>
            <p:cNvPr id="7" name="直接连接符 6"/>
            <p:cNvCxnSpPr>
              <a:cxnSpLocks/>
              <a:stCxn id="5" idx="2"/>
              <a:endCxn id="3" idx="0"/>
            </p:cNvCxnSpPr>
            <p:nvPr/>
          </p:nvCxnSpPr>
          <p:spPr>
            <a:xfrm flipH="1">
              <a:off x="4564588" y="3571876"/>
              <a:ext cx="7412" cy="1143008"/>
            </a:xfrm>
            <a:prstGeom prst="line">
              <a:avLst/>
            </a:prstGeom>
            <a:ln w="28575">
              <a:solidFill>
                <a:srgbClr val="CE3B37"/>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390650" y="6076641"/>
            <a:ext cx="10105950" cy="559769"/>
          </a:xfrm>
          <a:prstGeom prst="rect">
            <a:avLst/>
          </a:prstGeom>
          <a:noFill/>
        </p:spPr>
        <p:txBody>
          <a:bodyPr wrap="square" rtlCol="0">
            <a:spAutoFit/>
          </a:bodyPr>
          <a:lstStyle/>
          <a:p>
            <a:pPr algn="l">
              <a:lnSpc>
                <a:spcPct val="150000"/>
              </a:lnSpc>
            </a:pPr>
            <a:r>
              <a:rPr lang="zh-CN" altLang="en-US">
                <a:solidFill>
                  <a:srgbClr val="CE3B37"/>
                </a:solidFill>
                <a:latin typeface="楷体" panose="02010609060101010101" pitchFamily="49" charset="-122"/>
                <a:ea typeface="楷体" panose="02010609060101010101" pitchFamily="49" charset="-122"/>
                <a:cs typeface="Consolas" pitchFamily="49" charset="0"/>
              </a:rPr>
              <a:t>另外解法：</a:t>
            </a:r>
            <a:r>
              <a:rPr lang="zh-CN" altLang="en-US">
                <a:solidFill>
                  <a:schemeClr val="tx1"/>
                </a:solidFill>
                <a:latin typeface="楷体" panose="02010609060101010101" pitchFamily="49" charset="-122"/>
                <a:ea typeface="楷体" panose="02010609060101010101" pitchFamily="49" charset="-122"/>
                <a:cs typeface="Consolas" pitchFamily="49" charset="0"/>
              </a:rPr>
              <a:t>在</a:t>
            </a:r>
            <a:r>
              <a:rPr lang="zh-CN" altLang="en-US" dirty="0">
                <a:solidFill>
                  <a:schemeClr val="tx1"/>
                </a:solidFill>
                <a:latin typeface="楷体" panose="02010609060101010101" pitchFamily="49" charset="-122"/>
                <a:ea typeface="楷体" panose="02010609060101010101" pitchFamily="49" charset="-122"/>
                <a:cs typeface="Consolas" pitchFamily="49" charset="0"/>
              </a:rPr>
              <a:t>双</a:t>
            </a:r>
            <a:r>
              <a:rPr lang="zh-CN" altLang="en-US">
                <a:solidFill>
                  <a:schemeClr val="tx1"/>
                </a:solidFill>
                <a:latin typeface="楷体" panose="02010609060101010101" pitchFamily="49" charset="-122"/>
                <a:ea typeface="楷体" panose="02010609060101010101" pitchFamily="49" charset="-122"/>
                <a:cs typeface="Consolas" pitchFamily="49" charset="0"/>
              </a:rPr>
              <a:t>链表中，可以</a:t>
            </a:r>
            <a:r>
              <a:rPr lang="zh-CN" altLang="en-US" dirty="0">
                <a:solidFill>
                  <a:schemeClr val="tx1"/>
                </a:solidFill>
                <a:latin typeface="楷体" panose="02010609060101010101" pitchFamily="49" charset="-122"/>
                <a:ea typeface="楷体" panose="02010609060101010101" pitchFamily="49" charset="-122"/>
                <a:cs typeface="Consolas" pitchFamily="49" charset="0"/>
              </a:rPr>
              <a:t>查找第</a:t>
            </a:r>
            <a:r>
              <a:rPr lang="en-US" altLang="zh-CN" i="1" err="1">
                <a:solidFill>
                  <a:schemeClr val="tx1"/>
                </a:solidFill>
                <a:latin typeface="楷体" panose="02010609060101010101" pitchFamily="49" charset="-122"/>
                <a:ea typeface="楷体" panose="02010609060101010101" pitchFamily="49" charset="-122"/>
                <a:cs typeface="Consolas" pitchFamily="49" charset="0"/>
              </a:rPr>
              <a:t>i</a:t>
            </a:r>
            <a:r>
              <a:rPr lang="zh-CN" altLang="en-US">
                <a:solidFill>
                  <a:schemeClr val="tx1"/>
                </a:solidFill>
                <a:latin typeface="楷体" panose="02010609060101010101" pitchFamily="49" charset="-122"/>
                <a:ea typeface="楷体" panose="02010609060101010101" pitchFamily="49" charset="-122"/>
                <a:cs typeface="Consolas" pitchFamily="49" charset="0"/>
              </a:rPr>
              <a:t>个结点，并</a:t>
            </a:r>
            <a:r>
              <a:rPr lang="zh-CN" altLang="en-US" dirty="0">
                <a:solidFill>
                  <a:schemeClr val="tx1"/>
                </a:solidFill>
                <a:latin typeface="楷体" panose="02010609060101010101" pitchFamily="49" charset="-122"/>
                <a:ea typeface="楷体" panose="02010609060101010101" pitchFamily="49" charset="-122"/>
                <a:cs typeface="Consolas" pitchFamily="49" charset="0"/>
              </a:rPr>
              <a:t>在它前面插入</a:t>
            </a:r>
            <a:r>
              <a:rPr lang="zh-CN" altLang="en-US">
                <a:solidFill>
                  <a:schemeClr val="tx1"/>
                </a:solidFill>
                <a:latin typeface="楷体" panose="02010609060101010101" pitchFamily="49" charset="-122"/>
                <a:ea typeface="楷体" panose="02010609060101010101" pitchFamily="49" charset="-122"/>
                <a:cs typeface="Consolas" pitchFamily="49" charset="0"/>
              </a:rPr>
              <a:t>一个结点。</a:t>
            </a:r>
            <a:endParaRPr lang="zh-CN" altLang="en-US"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0" name="TextBox 3">
            <a:extLst>
              <a:ext uri="{FF2B5EF4-FFF2-40B4-BE49-F238E27FC236}">
                <a16:creationId xmlns:a16="http://schemas.microsoft.com/office/drawing/2014/main" id="{1538A987-B381-4E93-8103-A7430C753D65}"/>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2" name="Rectangle 7" descr="信纸">
            <a:hlinkClick r:id="" action="ppaction://hlinkshowjump?jump=nextslide"/>
            <a:extLst>
              <a:ext uri="{FF2B5EF4-FFF2-40B4-BE49-F238E27FC236}">
                <a16:creationId xmlns:a16="http://schemas.microsoft.com/office/drawing/2014/main" id="{F872B049-B81C-4119-B5D6-5BFC08DA56DD}"/>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126324" y="2741553"/>
            <a:ext cx="7654506" cy="2656185"/>
          </a:xfrm>
          <a:prstGeom prst="rect">
            <a:avLst/>
          </a:prstGeom>
          <a:ln>
            <a:solidFill>
              <a:srgbClr val="F19903"/>
            </a:solid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216000" rIns="144000" bIns="216000">
            <a:spAutoFit/>
          </a:bodyPr>
          <a:lstStyle/>
          <a:p>
            <a:pPr algn="l"/>
            <a:r>
              <a:rPr lang="en-US" altLang="zh-CN" sz="1800" err="1">
                <a:solidFill>
                  <a:schemeClr val="tx1"/>
                </a:solidFill>
                <a:latin typeface="Consolas" pitchFamily="49" charset="0"/>
                <a:ea typeface="仿宋" pitchFamily="49" charset="-122"/>
                <a:cs typeface="Consolas" pitchFamily="49" charset="0"/>
              </a:rPr>
              <a:t>bool</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CE3B37"/>
                </a:solidFill>
                <a:latin typeface="Consolas" pitchFamily="49" charset="0"/>
                <a:ea typeface="仿宋" pitchFamily="49" charset="-122"/>
                <a:cs typeface="Consolas" pitchFamily="49" charset="0"/>
              </a:rPr>
              <a:t>ListDelete</a:t>
            </a:r>
            <a:r>
              <a:rPr lang="en-US" altLang="zh-CN" sz="1800">
                <a:solidFill>
                  <a:schemeClr val="tx1"/>
                </a:solidFill>
                <a:latin typeface="Consolas" pitchFamily="49" charset="0"/>
                <a:ea typeface="仿宋" pitchFamily="49" charset="-122"/>
                <a:cs typeface="Consolas" pitchFamily="49" charset="0"/>
              </a:rPr>
              <a:t>(DLinkNode *&amp;L</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int i</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ElemType </a:t>
            </a:r>
            <a:r>
              <a:rPr lang="en-US" altLang="zh-CN" sz="1800" dirty="0">
                <a:solidFill>
                  <a:schemeClr val="tx1"/>
                </a:solidFill>
                <a:latin typeface="Consolas" pitchFamily="49" charset="0"/>
                <a:ea typeface="仿宋" pitchFamily="49" charset="-122"/>
                <a:cs typeface="Consolas" pitchFamily="49" charset="0"/>
              </a:rPr>
              <a:t>&amp;e)</a:t>
            </a:r>
          </a:p>
          <a:p>
            <a:pPr algn="l"/>
            <a:r>
              <a:rPr lang="en-US" altLang="zh-CN" sz="1800">
                <a:solidFill>
                  <a:schemeClr val="tx1"/>
                </a:solidFill>
                <a:latin typeface="Consolas" pitchFamily="49" charset="0"/>
                <a:ea typeface="仿宋" pitchFamily="49" charset="-122"/>
                <a:cs typeface="Consolas" pitchFamily="49" charset="0"/>
              </a:rPr>
              <a:t>{  int </a:t>
            </a:r>
            <a:r>
              <a:rPr lang="en-US" altLang="zh-CN" sz="1800" dirty="0">
                <a:solidFill>
                  <a:schemeClr val="tx1"/>
                </a:solidFill>
                <a:latin typeface="Consolas" pitchFamily="49" charset="0"/>
                <a:ea typeface="仿宋" pitchFamily="49" charset="-122"/>
                <a:cs typeface="Consolas" pitchFamily="49" charset="0"/>
              </a:rPr>
              <a:t>j=0</a:t>
            </a:r>
            <a:r>
              <a:rPr lang="en-US" altLang="zh-CN" sz="1800">
                <a:solidFill>
                  <a:schemeClr val="tx1"/>
                </a:solidFill>
                <a:latin typeface="Consolas" pitchFamily="49" charset="0"/>
                <a:ea typeface="仿宋" pitchFamily="49" charset="-122"/>
                <a:cs typeface="Consolas" pitchFamily="49" charset="0"/>
              </a:rPr>
              <a:t>; DLinkNode *p=L</a:t>
            </a:r>
            <a:r>
              <a:rPr lang="zh-CN" altLang="en-US"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a:t>
            </a:r>
            <a:r>
              <a:rPr lang="en-US" altLang="zh-CN" sz="1800" dirty="0">
                <a:solidFill>
                  <a:schemeClr val="tx1"/>
                </a:solidFill>
                <a:latin typeface="Consolas" pitchFamily="49" charset="0"/>
                <a:ea typeface="仿宋" pitchFamily="49" charset="-122"/>
                <a:cs typeface="Consolas" pitchFamily="49" charset="0"/>
              </a:rPr>
              <a:t>q</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cs typeface="Consolas" pitchFamily="49" charset="0"/>
              </a:rPr>
              <a:t>//</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p</a:t>
            </a:r>
            <a:r>
              <a:rPr lang="zh-CN" altLang="en-US" sz="1800">
                <a:solidFill>
                  <a:srgbClr val="002060"/>
                </a:solidFill>
                <a:latin typeface="楷体" panose="02010609060101010101" pitchFamily="49" charset="-122"/>
                <a:ea typeface="楷体" panose="02010609060101010101" pitchFamily="49" charset="-122"/>
                <a:cs typeface="Consolas" pitchFamily="49" charset="0"/>
              </a:rPr>
              <a:t>指向头结点，</a:t>
            </a:r>
            <a:r>
              <a:rPr lang="en-US" altLang="zh-CN" sz="1800">
                <a:solidFill>
                  <a:srgbClr val="002060"/>
                </a:solidFill>
                <a:latin typeface="楷体" panose="02010609060101010101" pitchFamily="49" charset="-122"/>
                <a:ea typeface="楷体" panose="02010609060101010101" pitchFamily="49" charset="-122"/>
                <a:cs typeface="Consolas" pitchFamily="49" charset="0"/>
              </a:rPr>
              <a:t>j</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设置为</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0</a:t>
            </a:r>
          </a:p>
          <a:p>
            <a:pPr algn="l">
              <a:lnSpc>
                <a:spcPct val="150000"/>
              </a:lnSpc>
            </a:pPr>
            <a:r>
              <a:rPr lang="en-US" altLang="zh-CN" sz="1800">
                <a:solidFill>
                  <a:schemeClr val="tx1"/>
                </a:solidFill>
                <a:latin typeface="Consolas" pitchFamily="49" charset="0"/>
                <a:ea typeface="仿宋" pitchFamily="49" charset="-122"/>
                <a:cs typeface="Consolas" pitchFamily="49" charset="0"/>
              </a:rPr>
              <a:t>   while </a:t>
            </a:r>
            <a:r>
              <a:rPr lang="en-US" altLang="zh-CN" sz="1800" dirty="0">
                <a:solidFill>
                  <a:schemeClr val="tx1"/>
                </a:solidFill>
                <a:latin typeface="Consolas" pitchFamily="49" charset="0"/>
                <a:ea typeface="仿宋" pitchFamily="49" charset="-122"/>
                <a:cs typeface="Consolas" pitchFamily="49" charset="0"/>
              </a:rPr>
              <a:t>(j&lt;</a:t>
            </a:r>
            <a:r>
              <a:rPr lang="en-US" altLang="zh-CN" sz="1800" dirty="0" err="1">
                <a:solidFill>
                  <a:schemeClr val="tx1"/>
                </a:solidFill>
                <a:latin typeface="Consolas" pitchFamily="49" charset="0"/>
                <a:ea typeface="仿宋" pitchFamily="49" charset="-122"/>
                <a:cs typeface="Consolas" pitchFamily="49" charset="0"/>
              </a:rPr>
              <a:t>i</a:t>
            </a:r>
            <a:r>
              <a:rPr lang="en-US" altLang="zh-CN" sz="1800" dirty="0">
                <a:solidFill>
                  <a:schemeClr val="tx1"/>
                </a:solidFill>
                <a:latin typeface="Consolas" pitchFamily="49" charset="0"/>
                <a:ea typeface="仿宋" pitchFamily="49" charset="-122"/>
                <a:cs typeface="Consolas" pitchFamily="49" charset="0"/>
              </a:rPr>
              <a:t>-1 &amp;&amp; p!=NULL)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dirty="0">
                <a:solidFill>
                  <a:srgbClr val="002060"/>
                </a:solidFill>
                <a:latin typeface="楷体" panose="02010609060101010101" pitchFamily="49" charset="-122"/>
                <a:ea typeface="楷体" panose="02010609060101010101" pitchFamily="49" charset="-122"/>
                <a:cs typeface="Consolas" pitchFamily="49" charset="0"/>
              </a:rPr>
              <a:t>查找第</a:t>
            </a:r>
            <a:r>
              <a:rPr lang="en-US" altLang="zh-CN" sz="1800" err="1">
                <a:solidFill>
                  <a:srgbClr val="002060"/>
                </a:solidFill>
                <a:latin typeface="楷体" panose="02010609060101010101" pitchFamily="49" charset="-122"/>
                <a:ea typeface="楷体" panose="02010609060101010101" pitchFamily="49" charset="-122"/>
                <a:cs typeface="Consolas" pitchFamily="49" charset="0"/>
              </a:rPr>
              <a:t>i</a:t>
            </a:r>
            <a:r>
              <a:rPr lang="en-US" altLang="zh-CN" sz="1800">
                <a:solidFill>
                  <a:srgbClr val="002060"/>
                </a:solidFill>
                <a:latin typeface="楷体" panose="02010609060101010101" pitchFamily="49" charset="-122"/>
                <a:ea typeface="楷体" panose="02010609060101010101" pitchFamily="49" charset="-122"/>
                <a:cs typeface="Consolas" pitchFamily="49" charset="0"/>
              </a:rPr>
              <a:t>-1</a:t>
            </a:r>
            <a:r>
              <a:rPr lang="zh-CN" altLang="en-US" sz="1800">
                <a:solidFill>
                  <a:srgbClr val="002060"/>
                </a:solidFill>
                <a:latin typeface="楷体" panose="02010609060101010101" pitchFamily="49" charset="-122"/>
                <a:ea typeface="楷体" panose="02010609060101010101" pitchFamily="49" charset="-122"/>
                <a:cs typeface="Consolas" pitchFamily="49" charset="0"/>
              </a:rPr>
              <a:t>个结点</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l"/>
            <a:r>
              <a:rPr lang="zh-CN" altLang="en-US" sz="1800">
                <a:solidFill>
                  <a:schemeClr val="tx1"/>
                </a:solidFill>
                <a:latin typeface="Consolas" pitchFamily="49" charset="0"/>
                <a:ea typeface="仿宋" pitchFamily="49" charset="-122"/>
                <a:cs typeface="Consolas" pitchFamily="49" charset="0"/>
              </a:rPr>
              <a:t>   </a:t>
            </a:r>
            <a:r>
              <a:rPr lang="en-US" altLang="zh-CN" sz="1800">
                <a:solidFill>
                  <a:schemeClr val="tx1"/>
                </a:solidFill>
                <a:latin typeface="Consolas" pitchFamily="49" charset="0"/>
                <a:ea typeface="仿宋" pitchFamily="49" charset="-122"/>
                <a:cs typeface="Consolas" pitchFamily="49" charset="0"/>
              </a:rPr>
              <a:t>{  j++;</a:t>
            </a:r>
            <a:endParaRPr lang="en-US" altLang="zh-CN" sz="1800" dirty="0">
              <a:solidFill>
                <a:schemeClr val="tx1"/>
              </a:solidFill>
              <a:latin typeface="Consolas" pitchFamily="49" charset="0"/>
              <a:ea typeface="仿宋" pitchFamily="49" charset="-122"/>
              <a:cs typeface="Consolas" pitchFamily="49" charset="0"/>
            </a:endParaRPr>
          </a:p>
          <a:p>
            <a:pPr algn="l"/>
            <a:r>
              <a:rPr lang="en-US" altLang="zh-CN" sz="1800">
                <a:solidFill>
                  <a:schemeClr val="tx1"/>
                </a:solidFill>
                <a:latin typeface="Consolas" pitchFamily="49" charset="0"/>
                <a:ea typeface="仿宋" pitchFamily="49" charset="-122"/>
                <a:cs typeface="Consolas" pitchFamily="49" charset="0"/>
              </a:rPr>
              <a:t>      p=p-</a:t>
            </a:r>
            <a:r>
              <a:rPr lang="en-US" altLang="zh-CN" sz="1800" dirty="0">
                <a:solidFill>
                  <a:schemeClr val="tx1"/>
                </a:solidFill>
                <a:latin typeface="Consolas" pitchFamily="49" charset="0"/>
                <a:ea typeface="仿宋" pitchFamily="49" charset="-122"/>
                <a:cs typeface="Consolas" pitchFamily="49" charset="0"/>
              </a:rPr>
              <a:t>&gt;next;</a:t>
            </a:r>
          </a:p>
          <a:p>
            <a:pPr algn="l"/>
            <a:r>
              <a:rPr lang="en-US" altLang="zh-CN" sz="1800">
                <a:solidFill>
                  <a:schemeClr val="tx1"/>
                </a:solidFill>
                <a:latin typeface="Consolas" pitchFamily="49" charset="0"/>
                <a:ea typeface="仿宋" pitchFamily="49" charset="-122"/>
                <a:cs typeface="Consolas" pitchFamily="49" charset="0"/>
              </a:rPr>
              <a:t>   }</a:t>
            </a:r>
            <a:endParaRPr lang="en-US" altLang="zh-CN" sz="1800" dirty="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1943192" y="2212137"/>
            <a:ext cx="3357586" cy="387798"/>
          </a:xfrm>
          <a:prstGeom prst="rect">
            <a:avLst/>
          </a:prstGeom>
          <a:noFill/>
        </p:spPr>
        <p:txBody>
          <a:bodyPr wrap="square" rtlCol="0">
            <a:spAutoFit/>
          </a:bodyPr>
          <a:lstStyle>
            <a:defPPr>
              <a:defRPr lang="zh-CN"/>
            </a:defPPr>
            <a:lvl1pPr algn="l">
              <a:defRPr sz="2000">
                <a:solidFill>
                  <a:srgbClr val="CE3B37"/>
                </a:solidFill>
                <a:latin typeface="楷体" panose="02010609060101010101" pitchFamily="49" charset="-122"/>
                <a:ea typeface="楷体" panose="02010609060101010101" pitchFamily="49" charset="-122"/>
                <a:cs typeface="Consolas" pitchFamily="49" charset="0"/>
              </a:defRPr>
            </a:lvl1pPr>
          </a:lstStyle>
          <a:p>
            <a:r>
              <a:rPr lang="zh-CN" altLang="en-US" sz="2400">
                <a:sym typeface="Wingdings"/>
              </a:rPr>
              <a:t> </a:t>
            </a:r>
            <a:r>
              <a:rPr lang="zh-CN" altLang="en-US" sz="2400"/>
              <a:t>双</a:t>
            </a:r>
            <a:r>
              <a:rPr lang="zh-CN" altLang="en-US" sz="2400" dirty="0"/>
              <a:t>链表的删除算法：</a:t>
            </a:r>
          </a:p>
        </p:txBody>
      </p:sp>
      <p:grpSp>
        <p:nvGrpSpPr>
          <p:cNvPr id="2" name="组合 6"/>
          <p:cNvGrpSpPr/>
          <p:nvPr/>
        </p:nvGrpSpPr>
        <p:grpSpPr>
          <a:xfrm>
            <a:off x="2686735" y="5733256"/>
            <a:ext cx="5286412" cy="695744"/>
            <a:chOff x="928662" y="3814708"/>
            <a:chExt cx="5286412" cy="695744"/>
          </a:xfrm>
        </p:grpSpPr>
        <p:sp>
          <p:nvSpPr>
            <p:cNvPr id="4" name="TextBox 3"/>
            <p:cNvSpPr txBox="1"/>
            <p:nvPr/>
          </p:nvSpPr>
          <p:spPr>
            <a:xfrm>
              <a:off x="2714612" y="4171898"/>
              <a:ext cx="2571768" cy="338554"/>
            </a:xfrm>
            <a:prstGeom prst="rect">
              <a:avLst/>
            </a:prstGeom>
            <a:noFill/>
            <a:ln>
              <a:noFill/>
            </a:ln>
          </p:spPr>
          <p:txBody>
            <a:bodyPr wrap="square" rtlCol="0">
              <a:spAutoFit/>
            </a:bodyPr>
            <a:lstStyle/>
            <a:p>
              <a:pPr algn="l"/>
              <a:r>
                <a:rPr lang="zh-CN" altLang="en-US" sz="2000" dirty="0">
                  <a:solidFill>
                    <a:schemeClr val="tx1"/>
                  </a:solidFill>
                  <a:latin typeface="楷体" panose="02010609060101010101" pitchFamily="49" charset="-122"/>
                  <a:ea typeface="楷体" panose="02010609060101010101" pitchFamily="49" charset="-122"/>
                  <a:cs typeface="Consolas" pitchFamily="49" charset="0"/>
                </a:rPr>
                <a:t>查找第</a:t>
              </a:r>
              <a:r>
                <a:rPr lang="en-US" altLang="zh-CN" sz="2000" i="1" err="1">
                  <a:solidFill>
                    <a:schemeClr val="tx1"/>
                  </a:solidFill>
                  <a:latin typeface="楷体" panose="02010609060101010101" pitchFamily="49" charset="-122"/>
                  <a:ea typeface="楷体" panose="02010609060101010101" pitchFamily="49" charset="-122"/>
                  <a:cs typeface="Consolas" pitchFamily="49" charset="0"/>
                </a:rPr>
                <a:t>i</a:t>
              </a:r>
              <a:r>
                <a:rPr lang="en-US" altLang="zh-CN" sz="2000">
                  <a:solidFill>
                    <a:schemeClr val="tx1"/>
                  </a:solidFill>
                  <a:latin typeface="楷体" panose="02010609060101010101" pitchFamily="49" charset="-122"/>
                  <a:ea typeface="楷体" panose="02010609060101010101" pitchFamily="49" charset="-122"/>
                  <a:cs typeface="Consolas" pitchFamily="49" charset="0"/>
                </a:rPr>
                <a:t>-1</a:t>
              </a:r>
              <a:r>
                <a:rPr lang="zh-CN" altLang="en-US" sz="2000">
                  <a:solidFill>
                    <a:schemeClr val="tx1"/>
                  </a:solidFill>
                  <a:latin typeface="楷体" panose="02010609060101010101" pitchFamily="49" charset="-122"/>
                  <a:ea typeface="楷体" panose="02010609060101010101" pitchFamily="49" charset="-122"/>
                  <a:cs typeface="Consolas" pitchFamily="49" charset="0"/>
                </a:rPr>
                <a:t>个结点</a:t>
              </a:r>
              <a:r>
                <a:rPr lang="en-US" altLang="zh-CN" sz="2000" i="1">
                  <a:solidFill>
                    <a:schemeClr val="tx1"/>
                  </a:solidFill>
                  <a:latin typeface="楷体" panose="02010609060101010101" pitchFamily="49" charset="-122"/>
                  <a:ea typeface="楷体" panose="02010609060101010101" pitchFamily="49" charset="-122"/>
                  <a:cs typeface="Consolas" pitchFamily="49" charset="0"/>
                </a:rPr>
                <a:t>p</a:t>
              </a:r>
              <a:endParaRPr lang="zh-CN" altLang="en-US" sz="2000" i="1"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5" name="左大括号 4"/>
            <p:cNvSpPr/>
            <p:nvPr/>
          </p:nvSpPr>
          <p:spPr>
            <a:xfrm rot="16200000">
              <a:off x="3428992" y="1314378"/>
              <a:ext cx="285752" cy="5286412"/>
            </a:xfrm>
            <a:prstGeom prst="leftBrace">
              <a:avLst/>
            </a:prstGeom>
            <a:ln w="28575">
              <a:solidFill>
                <a:srgbClr val="F1990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12" name="TextBox 3">
            <a:extLst>
              <a:ext uri="{FF2B5EF4-FFF2-40B4-BE49-F238E27FC236}">
                <a16:creationId xmlns:a16="http://schemas.microsoft.com/office/drawing/2014/main" id="{8C933B8E-3B39-4F44-801B-D628C6D1E6CF}"/>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3" name="Rectangle 7" descr="信纸">
            <a:hlinkClick r:id="" action="ppaction://hlinkshowjump?jump=nextslide"/>
            <a:extLst>
              <a:ext uri="{FF2B5EF4-FFF2-40B4-BE49-F238E27FC236}">
                <a16:creationId xmlns:a16="http://schemas.microsoft.com/office/drawing/2014/main" id="{188E78A9-5A59-4F4E-890C-E4ECFADD9514}"/>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
        <p:nvSpPr>
          <p:cNvPr id="14" name="TextBox 3">
            <a:extLst>
              <a:ext uri="{FF2B5EF4-FFF2-40B4-BE49-F238E27FC236}">
                <a16:creationId xmlns:a16="http://schemas.microsoft.com/office/drawing/2014/main" id="{0B7BB53C-3713-452E-AC8D-3634A5FDBCC1}"/>
              </a:ext>
            </a:extLst>
          </p:cNvPr>
          <p:cNvSpPr txBox="1"/>
          <p:nvPr/>
        </p:nvSpPr>
        <p:spPr>
          <a:xfrm>
            <a:off x="1559496" y="1597009"/>
            <a:ext cx="5688632" cy="387798"/>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zh-CN" altLang="en-US" b="1">
                <a:latin typeface="楷体" panose="02010609060101010101" pitchFamily="49" charset="-122"/>
                <a:ea typeface="楷体" panose="02010609060101010101" pitchFamily="49" charset="-122"/>
              </a:rPr>
              <a:t> </a:t>
            </a:r>
            <a:r>
              <a:rPr lang="en-US" altLang="zh-CN" b="1">
                <a:latin typeface="楷体" panose="02010609060101010101" pitchFamily="49" charset="-122"/>
                <a:ea typeface="楷体" panose="02010609060101010101" pitchFamily="49" charset="-122"/>
              </a:rPr>
              <a:t>2</a:t>
            </a:r>
            <a:r>
              <a:rPr lang="zh-CN" altLang="en-US" b="1">
                <a:latin typeface="楷体" panose="02010609060101010101" pitchFamily="49" charset="-122"/>
                <a:ea typeface="楷体" panose="02010609060101010101" pitchFamily="49" charset="-122"/>
              </a:rPr>
              <a:t>、线性表基本运算在双链表中的实现</a:t>
            </a:r>
          </a:p>
        </p:txBody>
      </p:sp>
      <p:pic>
        <p:nvPicPr>
          <p:cNvPr id="15" name="图片 14" descr="乐高玩具&#10;&#10;低可信度描述已自动生成">
            <a:extLst>
              <a:ext uri="{FF2B5EF4-FFF2-40B4-BE49-F238E27FC236}">
                <a16:creationId xmlns:a16="http://schemas.microsoft.com/office/drawing/2014/main" id="{C9224104-A549-42E1-9D17-FC81E27CEB3E}"/>
              </a:ext>
            </a:extLst>
          </p:cNvPr>
          <p:cNvPicPr>
            <a:picLocks noChangeAspect="1"/>
          </p:cNvPicPr>
          <p:nvPr/>
        </p:nvPicPr>
        <p:blipFill>
          <a:blip r:embed="rId3">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5906466">
            <a:off x="8329918" y="2397351"/>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1952471" y="1547010"/>
            <a:ext cx="8536017" cy="4127751"/>
          </a:xfrm>
          <a:prstGeom prst="rect">
            <a:avLst/>
          </a:prstGeom>
          <a:solidFill>
            <a:schemeClr val="bg1"/>
          </a:solidFill>
          <a:ln w="22225">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   if </a:t>
            </a:r>
            <a:r>
              <a:rPr lang="en-US" altLang="zh-CN" dirty="0"/>
              <a:t>(p==NULL)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dirty="0">
                <a:solidFill>
                  <a:srgbClr val="002060"/>
                </a:solidFill>
                <a:latin typeface="楷体" panose="02010609060101010101" pitchFamily="49" charset="-122"/>
                <a:ea typeface="楷体" panose="02010609060101010101" pitchFamily="49" charset="-122"/>
              </a:rPr>
              <a:t>未</a:t>
            </a:r>
            <a:r>
              <a:rPr lang="zh-CN" altLang="en-US">
                <a:solidFill>
                  <a:srgbClr val="002060"/>
                </a:solidFill>
                <a:latin typeface="楷体" panose="02010609060101010101" pitchFamily="49" charset="-122"/>
                <a:ea typeface="楷体" panose="02010609060101010101" pitchFamily="49" charset="-122"/>
              </a:rPr>
              <a:t>找到第</a:t>
            </a:r>
            <a:r>
              <a:rPr lang="en-US" altLang="zh-CN">
                <a:solidFill>
                  <a:srgbClr val="002060"/>
                </a:solidFill>
                <a:latin typeface="楷体" panose="02010609060101010101" pitchFamily="49" charset="-122"/>
                <a:ea typeface="楷体" panose="02010609060101010101" pitchFamily="49" charset="-122"/>
              </a:rPr>
              <a:t>i-1</a:t>
            </a:r>
            <a:r>
              <a:rPr lang="zh-CN" altLang="en-US">
                <a:solidFill>
                  <a:srgbClr val="002060"/>
                </a:solidFill>
                <a:latin typeface="楷体" panose="02010609060101010101" pitchFamily="49" charset="-122"/>
                <a:ea typeface="楷体" panose="02010609060101010101" pitchFamily="49" charset="-122"/>
              </a:rPr>
              <a:t>个结点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dirty="0"/>
              <a:t>return false;</a:t>
            </a:r>
          </a:p>
          <a:p>
            <a:r>
              <a:rPr lang="en-US" altLang="zh-CN"/>
              <a:t>   else</a:t>
            </a:r>
            <a:r>
              <a:rPr lang="en-US" altLang="zh-CN" dirty="0"/>
              <a:t>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找到第</a:t>
            </a:r>
            <a:r>
              <a:rPr lang="en-US" altLang="zh-CN">
                <a:solidFill>
                  <a:srgbClr val="002060"/>
                </a:solidFill>
                <a:latin typeface="楷体" panose="02010609060101010101" pitchFamily="49" charset="-122"/>
                <a:ea typeface="楷体" panose="02010609060101010101" pitchFamily="49" charset="-122"/>
              </a:rPr>
              <a:t>i-1</a:t>
            </a:r>
            <a:r>
              <a:rPr lang="zh-CN" altLang="en-US">
                <a:solidFill>
                  <a:srgbClr val="002060"/>
                </a:solidFill>
                <a:latin typeface="楷体" panose="02010609060101010101" pitchFamily="49" charset="-122"/>
                <a:ea typeface="楷体" panose="02010609060101010101" pitchFamily="49" charset="-122"/>
              </a:rPr>
              <a:t>个结点</a:t>
            </a:r>
            <a:r>
              <a:rPr lang="en-US" altLang="zh-CN">
                <a:solidFill>
                  <a:srgbClr val="002060"/>
                </a:solidFill>
                <a:latin typeface="楷体" panose="02010609060101010101" pitchFamily="49" charset="-122"/>
                <a:ea typeface="楷体" panose="02010609060101010101" pitchFamily="49" charset="-122"/>
              </a:rPr>
              <a:t>p</a:t>
            </a:r>
            <a:endParaRPr lang="en-US" altLang="zh-CN" dirty="0">
              <a:solidFill>
                <a:srgbClr val="002060"/>
              </a:solidFill>
              <a:latin typeface="楷体" panose="02010609060101010101" pitchFamily="49" charset="-122"/>
              <a:ea typeface="楷体" panose="02010609060101010101" pitchFamily="49" charset="-122"/>
            </a:endParaRPr>
          </a:p>
          <a:p>
            <a:r>
              <a:rPr lang="en-US" altLang="zh-CN"/>
              <a:t>   {</a:t>
            </a:r>
            <a:r>
              <a:rPr lang="en-US" altLang="zh-CN" dirty="0"/>
              <a:t>	q=p-</a:t>
            </a:r>
            <a:r>
              <a:rPr lang="en-US" altLang="zh-CN"/>
              <a:t>&gt;next</a:t>
            </a:r>
            <a:r>
              <a:rPr lang="en-US" altLang="zh-CN" dirty="0"/>
              <a:t>;</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en-US" altLang="zh-CN" dirty="0">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指向第</a:t>
            </a:r>
            <a:r>
              <a:rPr lang="en-US" altLang="zh-CN" err="1">
                <a:solidFill>
                  <a:srgbClr val="002060"/>
                </a:solidFill>
                <a:latin typeface="楷体" panose="02010609060101010101" pitchFamily="49" charset="-122"/>
                <a:ea typeface="楷体" panose="02010609060101010101" pitchFamily="49" charset="-122"/>
              </a:rPr>
              <a:t>i</a:t>
            </a:r>
            <a:r>
              <a:rPr lang="zh-CN" altLang="en-US">
                <a:solidFill>
                  <a:srgbClr val="002060"/>
                </a:solidFill>
                <a:latin typeface="楷体" panose="02010609060101010101" pitchFamily="49" charset="-122"/>
                <a:ea typeface="楷体" panose="02010609060101010101" pitchFamily="49" charset="-122"/>
              </a:rPr>
              <a:t>个结点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if (</a:t>
            </a:r>
            <a:r>
              <a:rPr lang="en-US" altLang="zh-CN" dirty="0">
                <a:solidFill>
                  <a:srgbClr val="CE3B37"/>
                </a:solidFill>
              </a:rPr>
              <a:t>q</a:t>
            </a:r>
            <a:r>
              <a:rPr lang="en-US" altLang="zh-CN">
                <a:solidFill>
                  <a:srgbClr val="CE3B37"/>
                </a:solidFill>
              </a:rPr>
              <a:t>==NULL</a:t>
            </a:r>
            <a:r>
              <a:rPr lang="en-US" altLang="zh-CN" dirty="0"/>
              <a:t>)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dirty="0">
                <a:solidFill>
                  <a:srgbClr val="002060"/>
                </a:solidFill>
                <a:latin typeface="楷体" panose="02010609060101010101" pitchFamily="49" charset="-122"/>
                <a:ea typeface="楷体" panose="02010609060101010101" pitchFamily="49" charset="-122"/>
              </a:rPr>
              <a:t>当不</a:t>
            </a:r>
            <a:r>
              <a:rPr lang="zh-CN" altLang="en-US">
                <a:solidFill>
                  <a:srgbClr val="002060"/>
                </a:solidFill>
                <a:latin typeface="楷体" panose="02010609060101010101" pitchFamily="49" charset="-122"/>
                <a:ea typeface="楷体" panose="02010609060101010101" pitchFamily="49" charset="-122"/>
              </a:rPr>
              <a:t>存在第</a:t>
            </a:r>
            <a:r>
              <a:rPr lang="en-US" altLang="zh-CN" err="1">
                <a:solidFill>
                  <a:srgbClr val="002060"/>
                </a:solidFill>
                <a:latin typeface="楷体" panose="02010609060101010101" pitchFamily="49" charset="-122"/>
                <a:ea typeface="楷体" panose="02010609060101010101" pitchFamily="49" charset="-122"/>
              </a:rPr>
              <a:t>i</a:t>
            </a:r>
            <a:r>
              <a:rPr lang="zh-CN" altLang="en-US">
                <a:solidFill>
                  <a:srgbClr val="002060"/>
                </a:solidFill>
                <a:latin typeface="楷体" panose="02010609060101010101" pitchFamily="49" charset="-122"/>
                <a:ea typeface="楷体" panose="02010609060101010101" pitchFamily="49" charset="-122"/>
              </a:rPr>
              <a:t>个结点时返回</a:t>
            </a:r>
            <a:r>
              <a:rPr lang="en-US" altLang="zh-CN" dirty="0">
                <a:solidFill>
                  <a:srgbClr val="002060"/>
                </a:solidFill>
                <a:latin typeface="楷体" panose="02010609060101010101" pitchFamily="49" charset="-122"/>
                <a:ea typeface="楷体" panose="02010609060101010101" pitchFamily="49" charset="-122"/>
              </a:rPr>
              <a:t>false</a:t>
            </a:r>
          </a:p>
          <a:p>
            <a:r>
              <a:rPr lang="en-US" altLang="zh-CN"/>
              <a:t>	   return </a:t>
            </a:r>
            <a:r>
              <a:rPr lang="en-US" altLang="zh-CN" dirty="0"/>
              <a:t>false;</a:t>
            </a:r>
          </a:p>
          <a:p>
            <a:r>
              <a:rPr lang="en-US" altLang="zh-CN" dirty="0"/>
              <a:t>	e=q-&gt;data;</a:t>
            </a:r>
          </a:p>
          <a:p>
            <a:r>
              <a:rPr lang="en-US" altLang="zh-CN" dirty="0"/>
              <a:t>	p-&gt;next=q-&gt;</a:t>
            </a:r>
            <a:r>
              <a:rPr lang="en-US" altLang="zh-CN"/>
              <a:t>next;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从双单</a:t>
            </a:r>
            <a:r>
              <a:rPr lang="zh-CN" altLang="en-US" dirty="0">
                <a:solidFill>
                  <a:srgbClr val="002060"/>
                </a:solidFill>
                <a:latin typeface="楷体" panose="02010609060101010101" pitchFamily="49" charset="-122"/>
                <a:ea typeface="楷体" panose="02010609060101010101" pitchFamily="49" charset="-122"/>
              </a:rPr>
              <a:t>链表</a:t>
            </a:r>
            <a:r>
              <a:rPr lang="zh-CN" altLang="en-US">
                <a:solidFill>
                  <a:srgbClr val="002060"/>
                </a:solidFill>
                <a:latin typeface="楷体" panose="02010609060101010101" pitchFamily="49" charset="-122"/>
                <a:ea typeface="楷体" panose="02010609060101010101" pitchFamily="49" charset="-122"/>
              </a:rPr>
              <a:t>中删除</a:t>
            </a:r>
            <a:r>
              <a:rPr lang="en-US" altLang="zh-CN">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if (q-</a:t>
            </a:r>
            <a:r>
              <a:rPr lang="en-US" altLang="zh-CN" dirty="0"/>
              <a:t>&gt;next!=NULL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若</a:t>
            </a:r>
            <a:r>
              <a:rPr lang="en-US" altLang="zh-CN">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结点存在后继结点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q-</a:t>
            </a:r>
            <a:r>
              <a:rPr lang="en-US" altLang="zh-CN" dirty="0"/>
              <a:t>&gt;</a:t>
            </a:r>
            <a:r>
              <a:rPr lang="en-US" altLang="zh-CN"/>
              <a:t>next-&gt;prior=p;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修改</a:t>
            </a:r>
            <a:r>
              <a:rPr lang="en-US" altLang="zh-CN">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结点后继结点的前驱指针</a:t>
            </a:r>
            <a:endParaRPr lang="en-US" altLang="zh-CN" dirty="0">
              <a:solidFill>
                <a:srgbClr val="002060"/>
              </a:solidFill>
              <a:latin typeface="楷体" panose="02010609060101010101" pitchFamily="49" charset="-122"/>
              <a:ea typeface="楷体" panose="02010609060101010101" pitchFamily="49" charset="-122"/>
            </a:endParaRPr>
          </a:p>
          <a:p>
            <a:r>
              <a:rPr lang="en-US" altLang="zh-CN" dirty="0"/>
              <a:t>	free(q);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释放</a:t>
            </a:r>
            <a:r>
              <a:rPr lang="en-US" altLang="zh-CN">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dirty="0"/>
              <a:t>return true;</a:t>
            </a:r>
          </a:p>
          <a:p>
            <a:r>
              <a:rPr lang="en-US" altLang="zh-CN"/>
              <a:t>   }</a:t>
            </a:r>
            <a:endParaRPr lang="en-US" altLang="zh-CN" dirty="0"/>
          </a:p>
          <a:p>
            <a:r>
              <a:rPr lang="en-US" altLang="zh-CN" dirty="0"/>
              <a:t>}</a:t>
            </a:r>
          </a:p>
        </p:txBody>
      </p:sp>
      <p:grpSp>
        <p:nvGrpSpPr>
          <p:cNvPr id="2" name="组合 9"/>
          <p:cNvGrpSpPr/>
          <p:nvPr/>
        </p:nvGrpSpPr>
        <p:grpSpPr>
          <a:xfrm>
            <a:off x="2762911" y="3549177"/>
            <a:ext cx="7429552" cy="2819288"/>
            <a:chOff x="1142976" y="2214554"/>
            <a:chExt cx="7429552" cy="2819288"/>
          </a:xfrm>
        </p:grpSpPr>
        <p:sp>
          <p:nvSpPr>
            <p:cNvPr id="4" name="TextBox 3"/>
            <p:cNvSpPr txBox="1"/>
            <p:nvPr/>
          </p:nvSpPr>
          <p:spPr>
            <a:xfrm>
              <a:off x="3157724" y="4646044"/>
              <a:ext cx="3431304" cy="387798"/>
            </a:xfrm>
            <a:prstGeom prst="rect">
              <a:avLst/>
            </a:prstGeom>
            <a:noFill/>
          </p:spPr>
          <p:txBody>
            <a:bodyPr wrap="square" rtlCol="0">
              <a:spAutoFit/>
            </a:bodyPr>
            <a:lstStyle/>
            <a:p>
              <a:pPr algn="l"/>
              <a:r>
                <a:rPr lang="zh-CN" altLang="en-US">
                  <a:solidFill>
                    <a:srgbClr val="CE3B37"/>
                  </a:solidFill>
                  <a:latin typeface="楷体" panose="02010609060101010101" pitchFamily="49" charset="-122"/>
                  <a:ea typeface="楷体" panose="02010609060101010101" pitchFamily="49" charset="-122"/>
                  <a:cs typeface="Consolas" pitchFamily="49" charset="0"/>
                </a:rPr>
                <a:t>删除</a:t>
              </a:r>
              <a:r>
                <a:rPr lang="en-US" altLang="zh-CN" i="1">
                  <a:solidFill>
                    <a:srgbClr val="CE3B37"/>
                  </a:solidFill>
                  <a:latin typeface="楷体" panose="02010609060101010101" pitchFamily="49" charset="-122"/>
                  <a:ea typeface="楷体" panose="02010609060101010101" pitchFamily="49" charset="-122"/>
                  <a:cs typeface="Consolas" pitchFamily="49" charset="0"/>
                </a:rPr>
                <a:t>q</a:t>
              </a:r>
              <a:r>
                <a:rPr lang="zh-CN" altLang="en-US">
                  <a:solidFill>
                    <a:srgbClr val="CE3B37"/>
                  </a:solidFill>
                  <a:latin typeface="楷体" panose="02010609060101010101" pitchFamily="49" charset="-122"/>
                  <a:ea typeface="楷体" panose="02010609060101010101" pitchFamily="49" charset="-122"/>
                  <a:cs typeface="Consolas" pitchFamily="49" charset="0"/>
                </a:rPr>
                <a:t>结点并</a:t>
              </a:r>
              <a:r>
                <a:rPr lang="zh-CN" altLang="en-US" dirty="0">
                  <a:solidFill>
                    <a:srgbClr val="CE3B37"/>
                  </a:solidFill>
                  <a:latin typeface="楷体" panose="02010609060101010101" pitchFamily="49" charset="-122"/>
                  <a:ea typeface="楷体" panose="02010609060101010101" pitchFamily="49" charset="-122"/>
                  <a:cs typeface="Consolas" pitchFamily="49" charset="0"/>
                </a:rPr>
                <a:t>释放其空间</a:t>
              </a:r>
            </a:p>
          </p:txBody>
        </p:sp>
        <p:sp>
          <p:nvSpPr>
            <p:cNvPr id="5" name="矩形 4"/>
            <p:cNvSpPr/>
            <p:nvPr/>
          </p:nvSpPr>
          <p:spPr>
            <a:xfrm>
              <a:off x="1142976" y="2214554"/>
              <a:ext cx="7429552" cy="1125973"/>
            </a:xfrm>
            <a:prstGeom prst="rect">
              <a:avLst/>
            </a:prstGeom>
            <a:solidFill>
              <a:schemeClr val="accent1">
                <a:alpha val="0"/>
              </a:schemeClr>
            </a:solidFill>
            <a:ln w="28575">
              <a:solidFill>
                <a:srgbClr val="CE3B3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cxnSp>
          <p:nvCxnSpPr>
            <p:cNvPr id="6" name="直接连接符 5"/>
            <p:cNvCxnSpPr>
              <a:cxnSpLocks/>
              <a:stCxn id="5" idx="2"/>
            </p:cNvCxnSpPr>
            <p:nvPr/>
          </p:nvCxnSpPr>
          <p:spPr>
            <a:xfrm>
              <a:off x="4857752" y="3340527"/>
              <a:ext cx="0" cy="1224136"/>
            </a:xfrm>
            <a:prstGeom prst="line">
              <a:avLst/>
            </a:prstGeom>
            <a:ln w="28575">
              <a:solidFill>
                <a:srgbClr val="CE3B37"/>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952471" y="6205192"/>
            <a:ext cx="8561542" cy="559769"/>
          </a:xfrm>
          <a:prstGeom prst="rect">
            <a:avLst/>
          </a:prstGeom>
          <a:noFill/>
        </p:spPr>
        <p:txBody>
          <a:bodyPr wrap="square" rtlCol="0">
            <a:spAutoFit/>
          </a:bodyPr>
          <a:lstStyle>
            <a:defPPr>
              <a:defRPr lang="zh-CN"/>
            </a:defPPr>
            <a:lvl1pPr algn="l">
              <a:lnSpc>
                <a:spcPct val="150000"/>
              </a:lnSpc>
              <a:defRPr sz="2000">
                <a:solidFill>
                  <a:srgbClr val="CE3B37"/>
                </a:solidFill>
                <a:latin typeface="楷体" panose="02010609060101010101" pitchFamily="49" charset="-122"/>
                <a:ea typeface="楷体" panose="02010609060101010101" pitchFamily="49" charset="-122"/>
                <a:cs typeface="Consolas" pitchFamily="49" charset="0"/>
              </a:defRPr>
            </a:lvl1pPr>
          </a:lstStyle>
          <a:p>
            <a:r>
              <a:rPr lang="zh-CN" altLang="en-US" sz="2400"/>
              <a:t>另外解法：</a:t>
            </a:r>
            <a:r>
              <a:rPr lang="zh-CN" altLang="en-US" sz="2400">
                <a:solidFill>
                  <a:schemeClr val="tx1"/>
                </a:solidFill>
              </a:rPr>
              <a:t>在</a:t>
            </a:r>
            <a:r>
              <a:rPr lang="zh-CN" altLang="en-US" sz="2400" dirty="0">
                <a:solidFill>
                  <a:schemeClr val="tx1"/>
                </a:solidFill>
              </a:rPr>
              <a:t>双</a:t>
            </a:r>
            <a:r>
              <a:rPr lang="zh-CN" altLang="en-US" sz="2400">
                <a:solidFill>
                  <a:schemeClr val="tx1"/>
                </a:solidFill>
              </a:rPr>
              <a:t>链表中，可以查找第</a:t>
            </a:r>
            <a:r>
              <a:rPr lang="en-US" altLang="zh-CN" sz="2400" err="1">
                <a:solidFill>
                  <a:schemeClr val="tx1"/>
                </a:solidFill>
              </a:rPr>
              <a:t>i</a:t>
            </a:r>
            <a:r>
              <a:rPr lang="zh-CN" altLang="en-US" sz="2400">
                <a:solidFill>
                  <a:schemeClr val="tx1"/>
                </a:solidFill>
              </a:rPr>
              <a:t>个结点，并</a:t>
            </a:r>
            <a:r>
              <a:rPr lang="zh-CN" altLang="en-US" sz="2400" dirty="0">
                <a:solidFill>
                  <a:schemeClr val="tx1"/>
                </a:solidFill>
              </a:rPr>
              <a:t>将它删除。</a:t>
            </a:r>
          </a:p>
        </p:txBody>
      </p:sp>
      <p:sp>
        <p:nvSpPr>
          <p:cNvPr id="9" name="TextBox 3">
            <a:extLst>
              <a:ext uri="{FF2B5EF4-FFF2-40B4-BE49-F238E27FC236}">
                <a16:creationId xmlns:a16="http://schemas.microsoft.com/office/drawing/2014/main" id="{C81DBAE2-228C-4DD4-8ABA-A5C9E40B1BE5}"/>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1" name="Rectangle 7" descr="信纸">
            <a:hlinkClick r:id="" action="ppaction://hlinkshowjump?jump=nextslide"/>
            <a:extLst>
              <a:ext uri="{FF2B5EF4-FFF2-40B4-BE49-F238E27FC236}">
                <a16:creationId xmlns:a16="http://schemas.microsoft.com/office/drawing/2014/main" id="{BA96AAA1-2875-4E8C-89C4-8C6CF2AC8C01}"/>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1055688" y="2085029"/>
            <a:ext cx="10368904" cy="1384866"/>
          </a:xfrm>
          <a:prstGeom prst="rect">
            <a:avLst/>
          </a:prstGeom>
          <a:noFill/>
          <a:ln w="9525">
            <a:noFill/>
            <a:miter lim="800000"/>
            <a:headEnd/>
            <a:tailEnd/>
          </a:ln>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a:lnSpc>
                <a:spcPct val="120000"/>
              </a:lnSpc>
              <a:spcBef>
                <a:spcPct val="50000"/>
              </a:spcBef>
            </a:pPr>
            <a:r>
              <a:rPr lang="en-US" altLang="zh-CN">
                <a:solidFill>
                  <a:schemeClr val="tx1"/>
                </a:solidFill>
                <a:latin typeface="Consolas" pitchFamily="49" charset="0"/>
                <a:ea typeface="楷体" pitchFamily="49" charset="-122"/>
                <a:cs typeface="Consolas" pitchFamily="49" charset="0"/>
              </a:rPr>
              <a:t>   </a:t>
            </a:r>
            <a:r>
              <a:rPr lang="en-US" altLang="zh-CN">
                <a:solidFill>
                  <a:srgbClr val="CE3B37"/>
                </a:solidFill>
                <a:latin typeface="Consolas" pitchFamily="49" charset="0"/>
                <a:ea typeface="黑体" pitchFamily="49" charset="-122"/>
                <a:cs typeface="Consolas" pitchFamily="49" charset="0"/>
              </a:rPr>
              <a:t>【</a:t>
            </a:r>
            <a:r>
              <a:rPr lang="zh-CN" altLang="en-US">
                <a:solidFill>
                  <a:srgbClr val="CE3B37"/>
                </a:solidFill>
                <a:latin typeface="Consolas" pitchFamily="49" charset="0"/>
                <a:ea typeface="楷体" pitchFamily="49" charset="-122"/>
                <a:cs typeface="Consolas" pitchFamily="49" charset="0"/>
              </a:rPr>
              <a:t>例</a:t>
            </a:r>
            <a:r>
              <a:rPr lang="en-US" altLang="zh-CN">
                <a:solidFill>
                  <a:srgbClr val="CE3B37"/>
                </a:solidFill>
                <a:latin typeface="Consolas" pitchFamily="49" charset="0"/>
                <a:ea typeface="楷体" pitchFamily="49" charset="-122"/>
                <a:cs typeface="Consolas" pitchFamily="49" charset="0"/>
              </a:rPr>
              <a:t>2.9</a:t>
            </a:r>
            <a:r>
              <a:rPr lang="en-US" altLang="zh-CN">
                <a:solidFill>
                  <a:srgbClr val="CE3B37"/>
                </a:solidFill>
                <a:latin typeface="Consolas" pitchFamily="49" charset="0"/>
                <a:ea typeface="黑体" pitchFamily="49" charset="-122"/>
                <a:cs typeface="Consolas" pitchFamily="49" charset="0"/>
              </a:rPr>
              <a:t>】 </a:t>
            </a:r>
            <a:r>
              <a:rPr lang="zh-CN" altLang="en-US" dirty="0">
                <a:solidFill>
                  <a:schemeClr val="tx1"/>
                </a:solidFill>
                <a:latin typeface="Consolas" pitchFamily="49" charset="0"/>
                <a:ea typeface="楷体" pitchFamily="49" charset="-122"/>
                <a:cs typeface="Consolas" pitchFamily="49" charset="0"/>
              </a:rPr>
              <a:t>有一</a:t>
            </a:r>
            <a:r>
              <a:rPr lang="zh-CN" altLang="en-US">
                <a:solidFill>
                  <a:schemeClr val="tx1"/>
                </a:solidFill>
                <a:latin typeface="Consolas" pitchFamily="49" charset="0"/>
                <a:ea typeface="楷体" pitchFamily="49" charset="-122"/>
                <a:cs typeface="Consolas" pitchFamily="49" charset="0"/>
              </a:rPr>
              <a:t>个带头结点的</a:t>
            </a:r>
            <a:r>
              <a:rPr lang="zh-CN" altLang="en-US" dirty="0">
                <a:solidFill>
                  <a:schemeClr val="tx1"/>
                </a:solidFill>
                <a:latin typeface="Consolas" pitchFamily="49" charset="0"/>
                <a:ea typeface="楷体" pitchFamily="49" charset="-122"/>
                <a:cs typeface="Consolas" pitchFamily="49" charset="0"/>
              </a:rPr>
              <a:t>双</a:t>
            </a:r>
            <a:r>
              <a:rPr lang="zh-CN" altLang="en-US">
                <a:solidFill>
                  <a:schemeClr val="tx1"/>
                </a:solidFill>
                <a:latin typeface="Consolas" pitchFamily="49" charset="0"/>
                <a:ea typeface="楷体" pitchFamily="49" charset="-122"/>
                <a:cs typeface="Consolas" pitchFamily="49" charset="0"/>
              </a:rPr>
              <a:t>链表</a:t>
            </a:r>
            <a:r>
              <a:rPr lang="en-US" altLang="zh-CN">
                <a:solidFill>
                  <a:schemeClr val="tx1"/>
                </a:solidFill>
                <a:latin typeface="Consolas" pitchFamily="49" charset="0"/>
                <a:ea typeface="楷体" pitchFamily="49" charset="-122"/>
                <a:cs typeface="Consolas" pitchFamily="49" charset="0"/>
              </a:rPr>
              <a:t>L</a:t>
            </a:r>
            <a:r>
              <a:rPr lang="zh-CN" altLang="en-US">
                <a:solidFill>
                  <a:schemeClr val="tx1"/>
                </a:solidFill>
                <a:latin typeface="Consolas" pitchFamily="49" charset="0"/>
                <a:ea typeface="楷体" pitchFamily="49" charset="-122"/>
                <a:cs typeface="Consolas" pitchFamily="49" charset="0"/>
              </a:rPr>
              <a:t>，设计</a:t>
            </a:r>
            <a:r>
              <a:rPr lang="zh-CN" altLang="en-US" dirty="0">
                <a:solidFill>
                  <a:schemeClr val="tx1"/>
                </a:solidFill>
                <a:latin typeface="Consolas" pitchFamily="49" charset="0"/>
                <a:ea typeface="楷体" pitchFamily="49" charset="-122"/>
                <a:cs typeface="Consolas" pitchFamily="49" charset="0"/>
              </a:rPr>
              <a:t>一个算法将其所有元素</a:t>
            </a:r>
            <a:r>
              <a:rPr lang="zh-CN" altLang="en-US">
                <a:solidFill>
                  <a:schemeClr val="tx1"/>
                </a:solidFill>
                <a:latin typeface="Consolas" pitchFamily="49" charset="0"/>
                <a:ea typeface="楷体" pitchFamily="49" charset="-122"/>
                <a:cs typeface="Consolas" pitchFamily="49" charset="0"/>
              </a:rPr>
              <a:t>逆置，即</a:t>
            </a:r>
            <a:r>
              <a:rPr lang="zh-CN" altLang="en-US" dirty="0">
                <a:solidFill>
                  <a:schemeClr val="tx1"/>
                </a:solidFill>
                <a:latin typeface="Consolas" pitchFamily="49" charset="0"/>
                <a:ea typeface="楷体" pitchFamily="49" charset="-122"/>
                <a:cs typeface="Consolas" pitchFamily="49" charset="0"/>
              </a:rPr>
              <a:t>第</a:t>
            </a:r>
            <a:r>
              <a:rPr lang="en-US" altLang="zh-CN" dirty="0">
                <a:solidFill>
                  <a:schemeClr val="tx1"/>
                </a:solidFill>
                <a:latin typeface="Consolas" pitchFamily="49" charset="0"/>
                <a:ea typeface="楷体" pitchFamily="49" charset="-122"/>
                <a:cs typeface="Consolas" pitchFamily="49" charset="0"/>
              </a:rPr>
              <a:t>1</a:t>
            </a:r>
            <a:r>
              <a:rPr lang="zh-CN" altLang="en-US" dirty="0">
                <a:solidFill>
                  <a:schemeClr val="tx1"/>
                </a:solidFill>
                <a:latin typeface="Consolas" pitchFamily="49" charset="0"/>
                <a:ea typeface="楷体" pitchFamily="49" charset="-122"/>
                <a:cs typeface="Consolas" pitchFamily="49" charset="0"/>
              </a:rPr>
              <a:t>个元素变为最后一</a:t>
            </a:r>
            <a:r>
              <a:rPr lang="zh-CN" altLang="en-US">
                <a:solidFill>
                  <a:schemeClr val="tx1"/>
                </a:solidFill>
                <a:latin typeface="Consolas" pitchFamily="49" charset="0"/>
                <a:ea typeface="楷体" pitchFamily="49" charset="-122"/>
                <a:cs typeface="Consolas" pitchFamily="49" charset="0"/>
              </a:rPr>
              <a:t>个元素，第</a:t>
            </a:r>
            <a:r>
              <a:rPr lang="en-US" altLang="zh-CN" dirty="0">
                <a:solidFill>
                  <a:schemeClr val="tx1"/>
                </a:solidFill>
                <a:latin typeface="Consolas" pitchFamily="49" charset="0"/>
                <a:ea typeface="楷体" pitchFamily="49" charset="-122"/>
                <a:cs typeface="Consolas" pitchFamily="49" charset="0"/>
              </a:rPr>
              <a:t>2</a:t>
            </a:r>
            <a:r>
              <a:rPr lang="zh-CN" altLang="en-US" dirty="0">
                <a:solidFill>
                  <a:schemeClr val="tx1"/>
                </a:solidFill>
                <a:latin typeface="Consolas" pitchFamily="49" charset="0"/>
                <a:ea typeface="楷体" pitchFamily="49" charset="-122"/>
                <a:cs typeface="Consolas" pitchFamily="49" charset="0"/>
              </a:rPr>
              <a:t>个元素变为倒数第</a:t>
            </a:r>
            <a:r>
              <a:rPr lang="en-US" altLang="zh-CN" dirty="0">
                <a:solidFill>
                  <a:schemeClr val="tx1"/>
                </a:solidFill>
                <a:latin typeface="Consolas" pitchFamily="49" charset="0"/>
                <a:ea typeface="楷体" pitchFamily="49" charset="-122"/>
                <a:cs typeface="Consolas" pitchFamily="49" charset="0"/>
              </a:rPr>
              <a:t>2</a:t>
            </a:r>
            <a:r>
              <a:rPr lang="zh-CN" altLang="en-US">
                <a:solidFill>
                  <a:schemeClr val="tx1"/>
                </a:solidFill>
                <a:latin typeface="Consolas" pitchFamily="49" charset="0"/>
                <a:ea typeface="楷体" pitchFamily="49" charset="-122"/>
                <a:cs typeface="Consolas" pitchFamily="49" charset="0"/>
              </a:rPr>
              <a:t>个元素，</a:t>
            </a:r>
            <a:r>
              <a:rPr lang="en-US" altLang="zh-CN">
                <a:solidFill>
                  <a:schemeClr val="tx1"/>
                </a:solidFill>
                <a:latin typeface="+mn-ea"/>
                <a:ea typeface="+mn-ea"/>
                <a:cs typeface="Consolas" pitchFamily="49" charset="0"/>
              </a:rPr>
              <a:t>…</a:t>
            </a:r>
            <a:r>
              <a:rPr lang="zh-CN" altLang="en-US">
                <a:solidFill>
                  <a:schemeClr val="tx1"/>
                </a:solidFill>
                <a:latin typeface="Consolas" pitchFamily="49" charset="0"/>
                <a:ea typeface="楷体" pitchFamily="49" charset="-122"/>
                <a:cs typeface="Consolas" pitchFamily="49" charset="0"/>
              </a:rPr>
              <a:t>，最后</a:t>
            </a:r>
            <a:r>
              <a:rPr lang="zh-CN" altLang="en-US" dirty="0">
                <a:solidFill>
                  <a:schemeClr val="tx1"/>
                </a:solidFill>
                <a:latin typeface="Consolas" pitchFamily="49" charset="0"/>
                <a:ea typeface="楷体" pitchFamily="49" charset="-122"/>
                <a:cs typeface="Consolas" pitchFamily="49" charset="0"/>
              </a:rPr>
              <a:t>一个元素变为第</a:t>
            </a:r>
            <a:r>
              <a:rPr lang="en-US" altLang="zh-CN" dirty="0">
                <a:solidFill>
                  <a:schemeClr val="tx1"/>
                </a:solidFill>
                <a:latin typeface="Consolas" pitchFamily="49" charset="0"/>
                <a:ea typeface="楷体" pitchFamily="49" charset="-122"/>
                <a:cs typeface="Consolas" pitchFamily="49" charset="0"/>
              </a:rPr>
              <a:t>1</a:t>
            </a:r>
            <a:r>
              <a:rPr lang="zh-CN" altLang="en-US" dirty="0">
                <a:solidFill>
                  <a:schemeClr val="tx1"/>
                </a:solidFill>
                <a:latin typeface="Consolas" pitchFamily="49" charset="0"/>
                <a:ea typeface="楷体" pitchFamily="49" charset="-122"/>
                <a:cs typeface="Consolas" pitchFamily="49" charset="0"/>
              </a:rPr>
              <a:t>个元素。</a:t>
            </a:r>
          </a:p>
        </p:txBody>
      </p:sp>
      <p:grpSp>
        <p:nvGrpSpPr>
          <p:cNvPr id="2" name="组合 22"/>
          <p:cNvGrpSpPr/>
          <p:nvPr/>
        </p:nvGrpSpPr>
        <p:grpSpPr>
          <a:xfrm>
            <a:off x="3102933" y="4764892"/>
            <a:ext cx="6192849" cy="1519250"/>
            <a:chOff x="885825" y="3767138"/>
            <a:chExt cx="6192849" cy="1519250"/>
          </a:xfrm>
        </p:grpSpPr>
        <p:sp>
          <p:nvSpPr>
            <p:cNvPr id="210950" name="Rectangle 6"/>
            <p:cNvSpPr>
              <a:spLocks noChangeArrowheads="1"/>
            </p:cNvSpPr>
            <p:nvPr/>
          </p:nvSpPr>
          <p:spPr bwMode="auto">
            <a:xfrm>
              <a:off x="215423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i="1">
                <a:solidFill>
                  <a:schemeClr val="tx1"/>
                </a:solidFill>
                <a:latin typeface="Consolas" pitchFamily="49" charset="0"/>
                <a:cs typeface="Consolas" pitchFamily="49" charset="0"/>
              </a:endParaRPr>
            </a:p>
          </p:txBody>
        </p:sp>
        <p:sp>
          <p:nvSpPr>
            <p:cNvPr id="210951" name="Rectangle 7"/>
            <p:cNvSpPr>
              <a:spLocks noChangeArrowheads="1"/>
            </p:cNvSpPr>
            <p:nvPr/>
          </p:nvSpPr>
          <p:spPr bwMode="auto">
            <a:xfrm>
              <a:off x="2695575"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10952" name="Rectangle 8"/>
            <p:cNvSpPr>
              <a:spLocks noChangeArrowheads="1"/>
            </p:cNvSpPr>
            <p:nvPr/>
          </p:nvSpPr>
          <p:spPr bwMode="auto">
            <a:xfrm>
              <a:off x="161448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10953" name="Rectangle 9"/>
            <p:cNvSpPr>
              <a:spLocks noChangeArrowheads="1"/>
            </p:cNvSpPr>
            <p:nvPr/>
          </p:nvSpPr>
          <p:spPr bwMode="auto">
            <a:xfrm>
              <a:off x="467518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Consolas" pitchFamily="49" charset="0"/>
                  <a:cs typeface="Consolas" pitchFamily="49" charset="0"/>
                </a:rPr>
                <a:t>a</a:t>
              </a:r>
              <a:r>
                <a:rPr lang="en-US" altLang="zh-CN" sz="2000" baseline="-25000" dirty="0" err="1">
                  <a:solidFill>
                    <a:schemeClr val="tx1"/>
                  </a:solidFill>
                  <a:latin typeface="Consolas" pitchFamily="49" charset="0"/>
                  <a:cs typeface="Consolas" pitchFamily="49" charset="0"/>
                </a:rPr>
                <a:t>1</a:t>
              </a:r>
              <a:endParaRPr lang="en-US" altLang="zh-CN" sz="2000" baseline="-25000" dirty="0">
                <a:solidFill>
                  <a:schemeClr val="tx1"/>
                </a:solidFill>
                <a:latin typeface="Consolas" pitchFamily="49" charset="0"/>
                <a:cs typeface="Consolas" pitchFamily="49" charset="0"/>
              </a:endParaRPr>
            </a:p>
          </p:txBody>
        </p:sp>
        <p:sp>
          <p:nvSpPr>
            <p:cNvPr id="210954" name="Rectangle 10"/>
            <p:cNvSpPr>
              <a:spLocks noChangeArrowheads="1"/>
            </p:cNvSpPr>
            <p:nvPr/>
          </p:nvSpPr>
          <p:spPr bwMode="auto">
            <a:xfrm>
              <a:off x="5216525"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10955" name="Rectangle 11"/>
            <p:cNvSpPr>
              <a:spLocks noChangeArrowheads="1"/>
            </p:cNvSpPr>
            <p:nvPr/>
          </p:nvSpPr>
          <p:spPr bwMode="auto">
            <a:xfrm>
              <a:off x="413543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10956" name="Arc 12"/>
            <p:cNvSpPr>
              <a:spLocks/>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19903"/>
              </a:solidFill>
              <a:round/>
              <a:headEnd/>
              <a:tailEnd type="triangle" w="med" len="med"/>
            </a:ln>
            <a:effectLst/>
          </p:spPr>
          <p:txBody>
            <a:bodyPr wrap="none" anchor="ctr"/>
            <a:lstStyle/>
            <a:p>
              <a:endParaRPr lang="zh-CN" altLang="en-US" sz="2800">
                <a:solidFill>
                  <a:schemeClr val="tx1"/>
                </a:solidFill>
                <a:latin typeface="Consolas" pitchFamily="49" charset="0"/>
                <a:cs typeface="Consolas" pitchFamily="49" charset="0"/>
              </a:endParaRPr>
            </a:p>
          </p:txBody>
        </p:sp>
        <p:sp>
          <p:nvSpPr>
            <p:cNvPr id="210957" name="Text Box 13"/>
            <p:cNvSpPr txBox="1">
              <a:spLocks noChangeArrowheads="1"/>
            </p:cNvSpPr>
            <p:nvPr/>
          </p:nvSpPr>
          <p:spPr bwMode="auto">
            <a:xfrm>
              <a:off x="885825" y="3997325"/>
              <a:ext cx="576263" cy="300788"/>
            </a:xfrm>
            <a:prstGeom prst="rect">
              <a:avLst/>
            </a:prstGeom>
            <a:noFill/>
            <a:ln w="38100" algn="ctr">
              <a:noFill/>
              <a:miter lim="800000"/>
              <a:headEnd/>
              <a:tailEnd/>
            </a:ln>
            <a:effectLst/>
          </p:spPr>
          <p:txBody>
            <a:bodyPr lIns="0" tIns="0" rIns="0" bIns="0">
              <a:spAutoFit/>
            </a:bodyPr>
            <a:lstStyle/>
            <a:p>
              <a:pPr>
                <a:spcBef>
                  <a:spcPct val="50000"/>
                </a:spcBef>
              </a:pPr>
              <a:r>
                <a:rPr lang="en-US" altLang="zh-CN">
                  <a:solidFill>
                    <a:schemeClr val="tx1"/>
                  </a:solidFill>
                  <a:latin typeface="Consolas" pitchFamily="49" charset="0"/>
                  <a:cs typeface="Consolas" pitchFamily="49" charset="0"/>
                </a:rPr>
                <a:t>L</a:t>
              </a:r>
            </a:p>
          </p:txBody>
        </p:sp>
        <p:sp>
          <p:nvSpPr>
            <p:cNvPr id="210958" name="Text Box 14"/>
            <p:cNvSpPr txBox="1">
              <a:spLocks noChangeArrowheads="1"/>
            </p:cNvSpPr>
            <p:nvPr/>
          </p:nvSpPr>
          <p:spPr bwMode="auto">
            <a:xfrm>
              <a:off x="4278313" y="4937125"/>
              <a:ext cx="576262" cy="250646"/>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000" i="1">
                  <a:solidFill>
                    <a:schemeClr val="tx1"/>
                  </a:solidFill>
                  <a:latin typeface="Consolas" pitchFamily="49" charset="0"/>
                  <a:cs typeface="Consolas" pitchFamily="49" charset="0"/>
                </a:rPr>
                <a:t>p</a:t>
              </a:r>
            </a:p>
          </p:txBody>
        </p:sp>
        <p:sp>
          <p:nvSpPr>
            <p:cNvPr id="210959" name="Line 15"/>
            <p:cNvSpPr>
              <a:spLocks noChangeShapeType="1"/>
            </p:cNvSpPr>
            <p:nvPr/>
          </p:nvSpPr>
          <p:spPr bwMode="auto">
            <a:xfrm flipV="1">
              <a:off x="4422775" y="4598988"/>
              <a:ext cx="0" cy="50323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10960" name="Line 16"/>
            <p:cNvSpPr>
              <a:spLocks noChangeShapeType="1"/>
            </p:cNvSpPr>
            <p:nvPr/>
          </p:nvSpPr>
          <p:spPr bwMode="auto">
            <a:xfrm>
              <a:off x="5575300" y="4294188"/>
              <a:ext cx="64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10961" name="Line 17"/>
            <p:cNvSpPr>
              <a:spLocks noChangeShapeType="1"/>
            </p:cNvSpPr>
            <p:nvPr/>
          </p:nvSpPr>
          <p:spPr bwMode="auto">
            <a:xfrm flipH="1">
              <a:off x="5751662" y="4459288"/>
              <a:ext cx="54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10962" name="Text Box 18"/>
            <p:cNvSpPr txBox="1">
              <a:spLocks noChangeArrowheads="1"/>
            </p:cNvSpPr>
            <p:nvPr/>
          </p:nvSpPr>
          <p:spPr bwMode="auto">
            <a:xfrm>
              <a:off x="6215074" y="4143380"/>
              <a:ext cx="863600" cy="344710"/>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800" dirty="0">
                  <a:solidFill>
                    <a:schemeClr val="tx1"/>
                  </a:solidFill>
                  <a:latin typeface="+mn-ea"/>
                  <a:ea typeface="+mn-ea"/>
                  <a:cs typeface="Consolas" pitchFamily="49" charset="0"/>
                </a:rPr>
                <a:t>…</a:t>
              </a:r>
            </a:p>
          </p:txBody>
        </p:sp>
        <p:sp>
          <p:nvSpPr>
            <p:cNvPr id="210963" name="Oval 19"/>
            <p:cNvSpPr>
              <a:spLocks noChangeArrowheads="1"/>
            </p:cNvSpPr>
            <p:nvPr/>
          </p:nvSpPr>
          <p:spPr bwMode="auto">
            <a:xfrm>
              <a:off x="3786182" y="3857628"/>
              <a:ext cx="2303463" cy="1428760"/>
            </a:xfrm>
            <a:prstGeom prst="ellipse">
              <a:avLst/>
            </a:prstGeom>
            <a:solidFill>
              <a:schemeClr val="accent1">
                <a:alpha val="0"/>
              </a:schemeClr>
            </a:solidFill>
            <a:ln w="38100" algn="ctr">
              <a:solidFill>
                <a:srgbClr val="33CC33"/>
              </a:solidFill>
              <a:prstDash val="sysDot"/>
              <a:round/>
              <a:headEnd/>
              <a:tailEnd/>
            </a:ln>
            <a:effectLst/>
          </p:spPr>
          <p:txBody>
            <a:bodyPr wrap="none" anchor="ctr"/>
            <a:lstStyle/>
            <a:p>
              <a:endParaRPr lang="zh-CN" altLang="en-US" sz="2800">
                <a:solidFill>
                  <a:schemeClr val="tx1"/>
                </a:solidFill>
                <a:latin typeface="Consolas" pitchFamily="49" charset="0"/>
                <a:cs typeface="Consolas" pitchFamily="49" charset="0"/>
              </a:endParaRPr>
            </a:p>
          </p:txBody>
        </p:sp>
        <p:sp>
          <p:nvSpPr>
            <p:cNvPr id="210964" name="Freeform 20"/>
            <p:cNvSpPr>
              <a:spLocks/>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ln w="38100">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sz="2800">
                <a:latin typeface="Consolas" pitchFamily="49" charset="0"/>
                <a:cs typeface="Consolas" pitchFamily="49" charset="0"/>
              </a:endParaRPr>
            </a:p>
          </p:txBody>
        </p:sp>
      </p:grpSp>
      <p:sp>
        <p:nvSpPr>
          <p:cNvPr id="22" name="Text Box 5"/>
          <p:cNvSpPr txBox="1">
            <a:spLocks noChangeArrowheads="1"/>
          </p:cNvSpPr>
          <p:nvPr/>
        </p:nvSpPr>
        <p:spPr bwMode="auto">
          <a:xfrm>
            <a:off x="2715416" y="3993120"/>
            <a:ext cx="3250670" cy="387798"/>
          </a:xfrm>
          <a:prstGeom prst="rect">
            <a:avLst/>
          </a:prstGeom>
          <a:noFill/>
          <a:ln w="9525">
            <a:noFill/>
            <a:miter lim="800000"/>
            <a:headEnd/>
            <a:tailEnd/>
          </a:ln>
          <a:effectLst/>
        </p:spPr>
        <p:txBody>
          <a:bodyPr wrap="square">
            <a:spAutoFit/>
          </a:bodyPr>
          <a:lstStyle/>
          <a:p>
            <a:pPr algn="l">
              <a:spcBef>
                <a:spcPct val="50000"/>
              </a:spcBef>
            </a:pPr>
            <a:r>
              <a:rPr lang="zh-CN" altLang="en-US">
                <a:solidFill>
                  <a:schemeClr val="tx1"/>
                </a:solidFill>
                <a:latin typeface="楷体" panose="02010609060101010101" pitchFamily="49" charset="-122"/>
                <a:ea typeface="楷体" panose="02010609060101010101" pitchFamily="49" charset="-122"/>
                <a:cs typeface="Consolas" pitchFamily="49" charset="0"/>
              </a:rPr>
              <a:t>采</a:t>
            </a:r>
            <a:r>
              <a:rPr lang="zh-CN" altLang="en-US" dirty="0">
                <a:solidFill>
                  <a:schemeClr val="tx1"/>
                </a:solidFill>
                <a:latin typeface="楷体" panose="02010609060101010101" pitchFamily="49" charset="-122"/>
                <a:ea typeface="楷体" panose="02010609060101010101" pitchFamily="49" charset="-122"/>
                <a:cs typeface="Consolas" pitchFamily="49" charset="0"/>
              </a:rPr>
              <a:t>用头插法建表。</a:t>
            </a:r>
          </a:p>
        </p:txBody>
      </p:sp>
      <p:sp>
        <p:nvSpPr>
          <p:cNvPr id="32" name="TextBox 3">
            <a:extLst>
              <a:ext uri="{FF2B5EF4-FFF2-40B4-BE49-F238E27FC236}">
                <a16:creationId xmlns:a16="http://schemas.microsoft.com/office/drawing/2014/main" id="{A2E302AA-B884-4DAD-A2AD-764A1FD3A8D9}"/>
              </a:ext>
            </a:extLst>
          </p:cNvPr>
          <p:cNvSpPr txBox="1"/>
          <p:nvPr/>
        </p:nvSpPr>
        <p:spPr>
          <a:xfrm>
            <a:off x="1541254" y="1575379"/>
            <a:ext cx="4649996" cy="39376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zh-CN" altLang="en-US" b="1">
                <a:latin typeface="楷体" panose="02010609060101010101" pitchFamily="49" charset="-122"/>
                <a:ea typeface="楷体" panose="02010609060101010101" pitchFamily="49" charset="-122"/>
              </a:rPr>
              <a:t> </a:t>
            </a:r>
            <a:r>
              <a:rPr lang="en-US" altLang="zh-CN" b="1">
                <a:latin typeface="楷体" panose="02010609060101010101" pitchFamily="49" charset="-122"/>
                <a:ea typeface="楷体" panose="02010609060101010101" pitchFamily="49" charset="-122"/>
              </a:rPr>
              <a:t>3</a:t>
            </a:r>
            <a:r>
              <a:rPr lang="zh-CN" altLang="en-US" b="1">
                <a:latin typeface="楷体" panose="02010609060101010101" pitchFamily="49" charset="-122"/>
                <a:ea typeface="楷体" panose="02010609060101010101" pitchFamily="49" charset="-122"/>
              </a:rPr>
              <a:t>、双链表的应用示例</a:t>
            </a:r>
          </a:p>
        </p:txBody>
      </p:sp>
      <p:sp>
        <p:nvSpPr>
          <p:cNvPr id="33" name="AutoShape 8">
            <a:extLst>
              <a:ext uri="{FF2B5EF4-FFF2-40B4-BE49-F238E27FC236}">
                <a16:creationId xmlns:a16="http://schemas.microsoft.com/office/drawing/2014/main" id="{35B7A6F0-BBD7-4D08-AA5B-E95003BB6856}"/>
              </a:ext>
            </a:extLst>
          </p:cNvPr>
          <p:cNvSpPr>
            <a:spLocks noChangeArrowheads="1"/>
          </p:cNvSpPr>
          <p:nvPr/>
        </p:nvSpPr>
        <p:spPr bwMode="auto">
          <a:xfrm>
            <a:off x="1847528" y="3900103"/>
            <a:ext cx="544513" cy="504913"/>
          </a:xfrm>
          <a:prstGeom prst="roundRect">
            <a:avLst>
              <a:gd name="adj" fmla="val 8380"/>
            </a:avLst>
          </a:prstGeom>
          <a:gradFill flip="none" rotWithShape="1">
            <a:gsLst>
              <a:gs pos="31000">
                <a:srgbClr val="CE3B37"/>
              </a:gs>
              <a:gs pos="100000">
                <a:srgbClr val="FFE985"/>
              </a:gs>
            </a:gsLst>
            <a:lin ang="13500000" scaled="1"/>
            <a:tileRect/>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r>
              <a:rPr lang="zh-CN" altLang="en-US">
                <a:solidFill>
                  <a:schemeClr val="bg1"/>
                </a:solidFill>
                <a:latin typeface="微软雅黑" pitchFamily="34" charset="-122"/>
                <a:ea typeface="微软雅黑" pitchFamily="34" charset="-122"/>
              </a:rPr>
              <a:t>解</a:t>
            </a:r>
            <a:endParaRPr lang="ru-RU" altLang="zh-CN">
              <a:solidFill>
                <a:schemeClr val="bg1"/>
              </a:solidFill>
              <a:latin typeface="微软雅黑" pitchFamily="34" charset="-122"/>
              <a:ea typeface="微软雅黑" pitchFamily="34" charset="-122"/>
            </a:endParaRPr>
          </a:p>
        </p:txBody>
      </p:sp>
      <p:sp>
        <p:nvSpPr>
          <p:cNvPr id="24" name="TextBox 3">
            <a:extLst>
              <a:ext uri="{FF2B5EF4-FFF2-40B4-BE49-F238E27FC236}">
                <a16:creationId xmlns:a16="http://schemas.microsoft.com/office/drawing/2014/main" id="{EDB0B8BE-B088-4C2F-B141-48E81760D618}"/>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25" name="Rectangle 7" descr="信纸">
            <a:hlinkClick r:id="" action="ppaction://hlinkshowjump?jump=nextslide"/>
            <a:extLst>
              <a:ext uri="{FF2B5EF4-FFF2-40B4-BE49-F238E27FC236}">
                <a16:creationId xmlns:a16="http://schemas.microsoft.com/office/drawing/2014/main" id="{D9746EDE-B9D6-4612-A917-CD11CEE4B905}"/>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26" name="图片 25" descr="乐高玩具&#10;&#10;低可信度描述已自动生成">
            <a:extLst>
              <a:ext uri="{FF2B5EF4-FFF2-40B4-BE49-F238E27FC236}">
                <a16:creationId xmlns:a16="http://schemas.microsoft.com/office/drawing/2014/main" id="{41B5D909-9C9B-4B05-BF5B-056C8F631D07}"/>
              </a:ext>
            </a:extLst>
          </p:cNvPr>
          <p:cNvPicPr>
            <a:picLocks noChangeAspect="1"/>
          </p:cNvPicPr>
          <p:nvPr/>
        </p:nvPicPr>
        <p:blipFill>
          <a:blip r:embed="rId3">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873717">
            <a:off x="9042174" y="4049911"/>
            <a:ext cx="3750970" cy="2527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285007" y="1334473"/>
            <a:ext cx="7812485" cy="4320000"/>
          </a:xfrm>
          <a:prstGeom prst="rect">
            <a:avLst/>
          </a:prstGeom>
          <a:solidFill>
            <a:schemeClr val="bg1"/>
          </a:solidFill>
          <a:ln w="19050">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void </a:t>
            </a:r>
            <a:r>
              <a:rPr lang="en-US" altLang="zh-CN">
                <a:solidFill>
                  <a:srgbClr val="CE3B37"/>
                </a:solidFill>
              </a:rPr>
              <a:t>reverse</a:t>
            </a:r>
            <a:r>
              <a:rPr lang="en-US" altLang="zh-CN"/>
              <a:t>(DLinkNode </a:t>
            </a:r>
            <a:r>
              <a:rPr lang="en-US" altLang="zh-CN" dirty="0"/>
              <a:t>*&amp;</a:t>
            </a:r>
            <a:r>
              <a:rPr lang="en-US" altLang="zh-CN"/>
              <a:t>L)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双链表结点逆</a:t>
            </a:r>
            <a:r>
              <a:rPr lang="zh-CN" altLang="en-US" dirty="0">
                <a:solidFill>
                  <a:srgbClr val="002060"/>
                </a:solidFill>
                <a:latin typeface="楷体" panose="02010609060101010101" pitchFamily="49" charset="-122"/>
                <a:ea typeface="楷体" panose="02010609060101010101" pitchFamily="49" charset="-122"/>
              </a:rPr>
              <a:t>置</a:t>
            </a:r>
          </a:p>
          <a:p>
            <a:r>
              <a:rPr lang="en-US" altLang="zh-CN"/>
              <a:t>{  DLinkNode </a:t>
            </a:r>
            <a:r>
              <a:rPr lang="en-US" altLang="zh-CN" dirty="0"/>
              <a:t>*p</a:t>
            </a:r>
            <a:r>
              <a:rPr lang="en-US" altLang="zh-CN"/>
              <a:t>=L-&gt;next</a:t>
            </a:r>
            <a:r>
              <a:rPr lang="zh-CN" altLang="en-US"/>
              <a:t>，</a:t>
            </a:r>
            <a:r>
              <a:rPr lang="en-US" altLang="zh-CN"/>
              <a:t>*q;		</a:t>
            </a:r>
            <a:r>
              <a:rPr lang="en-US" altLang="zh-CN">
                <a:solidFill>
                  <a:srgbClr val="002060"/>
                </a:solidFill>
                <a:latin typeface="楷体" panose="02010609060101010101" pitchFamily="49" charset="-122"/>
                <a:ea typeface="楷体" panose="02010609060101010101" pitchFamily="49" charset="-122"/>
              </a:rPr>
              <a:t>//p</a:t>
            </a:r>
            <a:r>
              <a:rPr lang="zh-CN" altLang="en-US">
                <a:solidFill>
                  <a:srgbClr val="002060"/>
                </a:solidFill>
                <a:latin typeface="楷体" panose="02010609060101010101" pitchFamily="49" charset="-122"/>
                <a:ea typeface="楷体" panose="02010609060101010101" pitchFamily="49" charset="-122"/>
              </a:rPr>
              <a:t>指向开始结点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solidFill>
                  <a:srgbClr val="F19903"/>
                </a:solidFill>
              </a:rPr>
              <a:t>   </a:t>
            </a:r>
            <a:r>
              <a:rPr lang="en-US" altLang="zh-CN">
                <a:solidFill>
                  <a:srgbClr val="F19903"/>
                </a:solidFill>
              </a:rPr>
              <a:t>L-</a:t>
            </a:r>
            <a:r>
              <a:rPr lang="en-US" altLang="zh-CN" dirty="0">
                <a:solidFill>
                  <a:srgbClr val="F19903"/>
                </a:solidFill>
              </a:rPr>
              <a:t>&gt;next=NULL;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dirty="0">
                <a:solidFill>
                  <a:srgbClr val="002060"/>
                </a:solidFill>
                <a:latin typeface="楷体" panose="02010609060101010101" pitchFamily="49" charset="-122"/>
                <a:ea typeface="楷体" panose="02010609060101010101" pitchFamily="49" charset="-122"/>
              </a:rPr>
              <a:t>构造</a:t>
            </a:r>
            <a:r>
              <a:rPr lang="zh-CN" altLang="en-US">
                <a:solidFill>
                  <a:srgbClr val="002060"/>
                </a:solidFill>
                <a:latin typeface="楷体" panose="02010609060101010101" pitchFamily="49" charset="-122"/>
                <a:ea typeface="楷体" panose="02010609060101010101" pitchFamily="49" charset="-122"/>
              </a:rPr>
              <a:t>只有头结点的双链表</a:t>
            </a:r>
            <a:r>
              <a:rPr lang="en-US" altLang="zh-CN" dirty="0">
                <a:solidFill>
                  <a:srgbClr val="002060"/>
                </a:solidFill>
                <a:latin typeface="楷体" panose="02010609060101010101" pitchFamily="49" charset="-122"/>
                <a:ea typeface="楷体" panose="02010609060101010101" pitchFamily="49" charset="-122"/>
              </a:rPr>
              <a:t>L</a:t>
            </a:r>
          </a:p>
          <a:p>
            <a:r>
              <a:rPr lang="en-US" altLang="zh-CN"/>
              <a:t>   while </a:t>
            </a:r>
            <a:r>
              <a:rPr lang="en-US" altLang="zh-CN" dirty="0"/>
              <a:t>(p!=NULL)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扫描</a:t>
            </a:r>
            <a:r>
              <a:rPr lang="en-US" altLang="zh-CN" dirty="0">
                <a:solidFill>
                  <a:srgbClr val="002060"/>
                </a:solidFill>
                <a:latin typeface="楷体" panose="02010609060101010101" pitchFamily="49" charset="-122"/>
                <a:ea typeface="楷体" panose="02010609060101010101" pitchFamily="49" charset="-122"/>
              </a:rPr>
              <a:t>L</a:t>
            </a:r>
            <a:r>
              <a:rPr lang="zh-CN" altLang="en-US">
                <a:solidFill>
                  <a:srgbClr val="002060"/>
                </a:solidFill>
                <a:latin typeface="楷体" panose="02010609060101010101" pitchFamily="49" charset="-122"/>
                <a:ea typeface="楷体" panose="02010609060101010101" pitchFamily="49" charset="-122"/>
              </a:rPr>
              <a:t>的数据结点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a:t>
            </a:r>
            <a:r>
              <a:rPr lang="en-US" altLang="zh-CN" dirty="0"/>
              <a:t>	q=p-&gt;next;</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用</a:t>
            </a:r>
            <a:r>
              <a:rPr lang="en-US" altLang="zh-CN" dirty="0">
                <a:solidFill>
                  <a:srgbClr val="002060"/>
                </a:solidFill>
                <a:latin typeface="楷体" panose="02010609060101010101" pitchFamily="49" charset="-122"/>
                <a:ea typeface="楷体" panose="02010609060101010101" pitchFamily="49" charset="-122"/>
              </a:rPr>
              <a:t>q</a:t>
            </a:r>
            <a:r>
              <a:rPr lang="zh-CN" altLang="en-US" dirty="0">
                <a:solidFill>
                  <a:srgbClr val="002060"/>
                </a:solidFill>
                <a:latin typeface="楷体" panose="02010609060101010101" pitchFamily="49" charset="-122"/>
                <a:ea typeface="楷体" panose="02010609060101010101" pitchFamily="49" charset="-122"/>
              </a:rPr>
              <a:t>保存</a:t>
            </a:r>
            <a:r>
              <a:rPr lang="zh-CN" altLang="en-US">
                <a:solidFill>
                  <a:srgbClr val="002060"/>
                </a:solidFill>
                <a:latin typeface="楷体" panose="02010609060101010101" pitchFamily="49" charset="-122"/>
                <a:ea typeface="楷体" panose="02010609060101010101" pitchFamily="49" charset="-122"/>
              </a:rPr>
              <a:t>其后继结点</a:t>
            </a:r>
            <a:endParaRPr lang="en-US" altLang="zh-CN" dirty="0">
              <a:solidFill>
                <a:srgbClr val="002060"/>
              </a:solidFill>
              <a:latin typeface="楷体" panose="02010609060101010101" pitchFamily="49" charset="-122"/>
              <a:ea typeface="楷体" panose="02010609060101010101" pitchFamily="49" charset="-122"/>
            </a:endParaRPr>
          </a:p>
          <a:p>
            <a:endParaRPr lang="zh-CN" altLang="en-US" dirty="0"/>
          </a:p>
          <a:p>
            <a:r>
              <a:rPr lang="zh-CN" altLang="en-US"/>
              <a:t>	</a:t>
            </a:r>
            <a:r>
              <a:rPr lang="en-US" altLang="zh-CN" dirty="0">
                <a:solidFill>
                  <a:srgbClr val="F19903"/>
                </a:solidFill>
              </a:rPr>
              <a:t>p-&gt;next=L-&gt;</a:t>
            </a:r>
            <a:r>
              <a:rPr lang="en-US" altLang="zh-CN">
                <a:solidFill>
                  <a:srgbClr val="F19903"/>
                </a:solidFill>
              </a:rPr>
              <a:t>next;</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dirty="0">
                <a:solidFill>
                  <a:srgbClr val="002060"/>
                </a:solidFill>
                <a:latin typeface="楷体" panose="02010609060101010101" pitchFamily="49" charset="-122"/>
                <a:ea typeface="楷体" panose="02010609060101010101" pitchFamily="49" charset="-122"/>
              </a:rPr>
              <a:t>采用头插</a:t>
            </a:r>
            <a:r>
              <a:rPr lang="zh-CN" altLang="en-US">
                <a:solidFill>
                  <a:srgbClr val="002060"/>
                </a:solidFill>
                <a:latin typeface="楷体" panose="02010609060101010101" pitchFamily="49" charset="-122"/>
                <a:ea typeface="楷体" panose="02010609060101010101" pitchFamily="49" charset="-122"/>
              </a:rPr>
              <a:t>法将</a:t>
            </a:r>
            <a:r>
              <a:rPr lang="en-US" altLang="zh-CN">
                <a:solidFill>
                  <a:srgbClr val="002060"/>
                </a:solidFill>
                <a:latin typeface="楷体" panose="02010609060101010101" pitchFamily="49" charset="-122"/>
                <a:ea typeface="楷体" panose="02010609060101010101" pitchFamily="49" charset="-122"/>
              </a:rPr>
              <a:t>p</a:t>
            </a:r>
            <a:r>
              <a:rPr lang="zh-CN" altLang="en-US">
                <a:solidFill>
                  <a:srgbClr val="002060"/>
                </a:solidFill>
                <a:latin typeface="楷体" panose="02010609060101010101" pitchFamily="49" charset="-122"/>
                <a:ea typeface="楷体" panose="02010609060101010101" pitchFamily="49" charset="-122"/>
              </a:rPr>
              <a:t>结点插入</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dirty="0">
                <a:solidFill>
                  <a:srgbClr val="F19903"/>
                </a:solidFill>
              </a:rPr>
              <a:t>if (L-&gt;next!=</a:t>
            </a:r>
            <a:r>
              <a:rPr lang="en-US" altLang="zh-CN">
                <a:solidFill>
                  <a:srgbClr val="F19903"/>
                </a:solidFill>
              </a:rPr>
              <a:t>NULL)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修改其前驱指针</a:t>
            </a:r>
            <a:endParaRPr lang="zh-CN" altLang="en-US" dirty="0">
              <a:solidFill>
                <a:srgbClr val="002060"/>
              </a:solidFill>
              <a:latin typeface="楷体" panose="02010609060101010101" pitchFamily="49" charset="-122"/>
              <a:ea typeface="楷体" panose="02010609060101010101" pitchFamily="49" charset="-122"/>
            </a:endParaRPr>
          </a:p>
          <a:p>
            <a:r>
              <a:rPr lang="zh-CN" altLang="en-US" dirty="0"/>
              <a:t>  	</a:t>
            </a:r>
            <a:r>
              <a:rPr lang="zh-CN" altLang="en-US"/>
              <a:t>   </a:t>
            </a:r>
            <a:r>
              <a:rPr lang="en-US" altLang="zh-CN">
                <a:solidFill>
                  <a:srgbClr val="F19903"/>
                </a:solidFill>
              </a:rPr>
              <a:t>L-</a:t>
            </a:r>
            <a:r>
              <a:rPr lang="en-US" altLang="zh-CN" dirty="0">
                <a:solidFill>
                  <a:srgbClr val="F19903"/>
                </a:solidFill>
              </a:rPr>
              <a:t>&gt;next-&gt;prior=p;</a:t>
            </a:r>
          </a:p>
          <a:p>
            <a:r>
              <a:rPr lang="en-US" altLang="zh-CN" dirty="0"/>
              <a:t>	</a:t>
            </a:r>
            <a:r>
              <a:rPr lang="en-US" altLang="zh-CN" dirty="0">
                <a:solidFill>
                  <a:srgbClr val="F19903"/>
                </a:solidFill>
              </a:rPr>
              <a:t>L-&gt;next=p;</a:t>
            </a:r>
          </a:p>
          <a:p>
            <a:r>
              <a:rPr lang="en-US" altLang="zh-CN" dirty="0"/>
              <a:t>	</a:t>
            </a:r>
            <a:r>
              <a:rPr lang="en-US" altLang="zh-CN" dirty="0">
                <a:solidFill>
                  <a:srgbClr val="F19903"/>
                </a:solidFill>
              </a:rPr>
              <a:t>p-&gt;prior</a:t>
            </a:r>
            <a:r>
              <a:rPr lang="en-US" altLang="zh-CN">
                <a:solidFill>
                  <a:srgbClr val="F19903"/>
                </a:solidFill>
              </a:rPr>
              <a:t>=L</a:t>
            </a:r>
            <a:r>
              <a:rPr lang="en-US" altLang="zh-CN" dirty="0">
                <a:solidFill>
                  <a:srgbClr val="F19903"/>
                </a:solidFill>
              </a:rPr>
              <a:t>;</a:t>
            </a:r>
          </a:p>
          <a:p>
            <a:endParaRPr lang="en-US" altLang="zh-CN" dirty="0"/>
          </a:p>
          <a:p>
            <a:r>
              <a:rPr lang="en-US" altLang="zh-CN" dirty="0"/>
              <a:t>	p=q;	</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en-US">
                <a:solidFill>
                  <a:srgbClr val="002060"/>
                </a:solidFill>
                <a:latin typeface="楷体" panose="02010609060101010101" pitchFamily="49" charset="-122"/>
                <a:ea typeface="楷体" panose="02010609060101010101" pitchFamily="49" charset="-122"/>
              </a:rPr>
              <a:t>让</a:t>
            </a:r>
            <a:r>
              <a:rPr lang="en-US" altLang="zh-CN" dirty="0">
                <a:solidFill>
                  <a:srgbClr val="002060"/>
                </a:solidFill>
                <a:latin typeface="楷体" panose="02010609060101010101" pitchFamily="49" charset="-122"/>
                <a:ea typeface="楷体" panose="02010609060101010101" pitchFamily="49" charset="-122"/>
              </a:rPr>
              <a:t>p</a:t>
            </a:r>
            <a:r>
              <a:rPr lang="zh-CN" altLang="en-US" dirty="0">
                <a:solidFill>
                  <a:srgbClr val="002060"/>
                </a:solidFill>
                <a:latin typeface="楷体" panose="02010609060101010101" pitchFamily="49" charset="-122"/>
                <a:ea typeface="楷体" panose="02010609060101010101" pitchFamily="49" charset="-122"/>
              </a:rPr>
              <a:t>重新指向</a:t>
            </a:r>
            <a:r>
              <a:rPr lang="zh-CN" altLang="en-US">
                <a:solidFill>
                  <a:srgbClr val="002060"/>
                </a:solidFill>
                <a:latin typeface="楷体" panose="02010609060101010101" pitchFamily="49" charset="-122"/>
                <a:ea typeface="楷体" panose="02010609060101010101" pitchFamily="49" charset="-122"/>
              </a:rPr>
              <a:t>其后继结点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a:t>
            </a:r>
            <a:endParaRPr lang="en-US" altLang="zh-CN" dirty="0"/>
          </a:p>
          <a:p>
            <a:r>
              <a:rPr lang="en-US" altLang="zh-CN" dirty="0"/>
              <a:t>}</a:t>
            </a:r>
          </a:p>
        </p:txBody>
      </p:sp>
      <p:grpSp>
        <p:nvGrpSpPr>
          <p:cNvPr id="2" name="组合 36"/>
          <p:cNvGrpSpPr/>
          <p:nvPr/>
        </p:nvGrpSpPr>
        <p:grpSpPr>
          <a:xfrm>
            <a:off x="6886588" y="5508762"/>
            <a:ext cx="852486" cy="447676"/>
            <a:chOff x="5005398" y="5130812"/>
            <a:chExt cx="852486" cy="447676"/>
          </a:xfrm>
        </p:grpSpPr>
        <p:sp>
          <p:nvSpPr>
            <p:cNvPr id="29" name="Text Box 14"/>
            <p:cNvSpPr txBox="1">
              <a:spLocks noChangeArrowheads="1"/>
            </p:cNvSpPr>
            <p:nvPr/>
          </p:nvSpPr>
          <p:spPr bwMode="auto">
            <a:xfrm>
              <a:off x="5005398" y="5130812"/>
              <a:ext cx="576262" cy="225575"/>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dirty="0">
                  <a:solidFill>
                    <a:schemeClr val="tx1"/>
                  </a:solidFill>
                  <a:latin typeface="Consolas" pitchFamily="49" charset="0"/>
                  <a:cs typeface="Consolas" pitchFamily="49" charset="0"/>
                </a:rPr>
                <a:t>q</a:t>
              </a:r>
            </a:p>
          </p:txBody>
        </p:sp>
        <p:sp>
          <p:nvSpPr>
            <p:cNvPr id="30" name="Arc 12"/>
            <p:cNvSpPr>
              <a:spLocks/>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19903"/>
              </a:solidFill>
              <a:round/>
              <a:headEnd/>
              <a:tailEnd type="triangle" w="med" len="med"/>
            </a:ln>
            <a:effectLst/>
          </p:spPr>
          <p:txBody>
            <a:bodyPr wrap="none" anchor="ctr"/>
            <a:lstStyle/>
            <a:p>
              <a:endParaRPr lang="zh-CN" altLang="en-US" sz="1800">
                <a:solidFill>
                  <a:schemeClr val="tx1"/>
                </a:solidFill>
                <a:latin typeface="Consolas" pitchFamily="49" charset="0"/>
                <a:cs typeface="Consolas" pitchFamily="49" charset="0"/>
              </a:endParaRPr>
            </a:p>
          </p:txBody>
        </p:sp>
      </p:grpSp>
      <p:grpSp>
        <p:nvGrpSpPr>
          <p:cNvPr id="3" name="组合 37"/>
          <p:cNvGrpSpPr/>
          <p:nvPr/>
        </p:nvGrpSpPr>
        <p:grpSpPr>
          <a:xfrm>
            <a:off x="2162152" y="5527810"/>
            <a:ext cx="7654969" cy="1214446"/>
            <a:chOff x="638151" y="5143512"/>
            <a:chExt cx="7654969" cy="1214446"/>
          </a:xfrm>
        </p:grpSpPr>
        <p:sp>
          <p:nvSpPr>
            <p:cNvPr id="8" name="Rectangle 6"/>
            <p:cNvSpPr>
              <a:spLocks noChangeArrowheads="1"/>
            </p:cNvSpPr>
            <p:nvPr/>
          </p:nvSpPr>
          <p:spPr bwMode="auto">
            <a:xfrm>
              <a:off x="1768447" y="592615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i="1">
                <a:solidFill>
                  <a:schemeClr val="tx1"/>
                </a:solidFill>
                <a:latin typeface="Consolas" pitchFamily="49" charset="0"/>
                <a:cs typeface="Consolas" pitchFamily="49" charset="0"/>
              </a:endParaRPr>
            </a:p>
          </p:txBody>
        </p:sp>
        <p:sp>
          <p:nvSpPr>
            <p:cNvPr id="9" name="Rectangle 7"/>
            <p:cNvSpPr>
              <a:spLocks noChangeArrowheads="1"/>
            </p:cNvSpPr>
            <p:nvPr/>
          </p:nvSpPr>
          <p:spPr bwMode="auto">
            <a:xfrm>
              <a:off x="2309784" y="592615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1800" dirty="0">
                  <a:solidFill>
                    <a:schemeClr val="tx1"/>
                  </a:solidFill>
                  <a:latin typeface="Consolas" pitchFamily="49" charset="0"/>
                  <a:cs typeface="Consolas" pitchFamily="49" charset="0"/>
                </a:rPr>
                <a:t>∧</a:t>
              </a:r>
              <a:endParaRPr lang="zh-CN" altLang="zh-CN" sz="1800" dirty="0">
                <a:solidFill>
                  <a:schemeClr val="tx1"/>
                </a:solidFill>
                <a:latin typeface="Consolas" pitchFamily="49" charset="0"/>
                <a:cs typeface="Consolas" pitchFamily="49" charset="0"/>
              </a:endParaRPr>
            </a:p>
          </p:txBody>
        </p:sp>
        <p:sp>
          <p:nvSpPr>
            <p:cNvPr id="10" name="Rectangle 8"/>
            <p:cNvSpPr>
              <a:spLocks noChangeArrowheads="1"/>
            </p:cNvSpPr>
            <p:nvPr/>
          </p:nvSpPr>
          <p:spPr bwMode="auto">
            <a:xfrm>
              <a:off x="1228697" y="592615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aseline="-25000">
                <a:solidFill>
                  <a:schemeClr val="tx1"/>
                </a:solidFill>
                <a:latin typeface="Consolas" pitchFamily="49" charset="0"/>
                <a:cs typeface="Consolas" pitchFamily="49" charset="0"/>
              </a:endParaRPr>
            </a:p>
          </p:txBody>
        </p:sp>
        <p:sp>
          <p:nvSpPr>
            <p:cNvPr id="11" name="Arc 12"/>
            <p:cNvSpPr>
              <a:spLocks/>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19903"/>
              </a:solidFill>
              <a:round/>
              <a:headEnd/>
              <a:tailEnd type="triangle" w="med" len="med"/>
            </a:ln>
            <a:effectLst/>
          </p:spPr>
          <p:txBody>
            <a:bodyPr wrap="none" anchor="ctr"/>
            <a:lstStyle/>
            <a:p>
              <a:endParaRPr lang="zh-CN" altLang="en-US" sz="1800">
                <a:solidFill>
                  <a:schemeClr val="tx1"/>
                </a:solidFill>
                <a:latin typeface="Consolas" pitchFamily="49" charset="0"/>
                <a:cs typeface="Consolas" pitchFamily="49" charset="0"/>
              </a:endParaRPr>
            </a:p>
          </p:txBody>
        </p:sp>
        <p:sp>
          <p:nvSpPr>
            <p:cNvPr id="12" name="Text Box 13"/>
            <p:cNvSpPr txBox="1">
              <a:spLocks noChangeArrowheads="1"/>
            </p:cNvSpPr>
            <p:nvPr/>
          </p:nvSpPr>
          <p:spPr bwMode="auto">
            <a:xfrm>
              <a:off x="638151" y="5413395"/>
              <a:ext cx="576263" cy="225575"/>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solidFill>
                    <a:schemeClr val="tx1"/>
                  </a:solidFill>
                  <a:latin typeface="Consolas" pitchFamily="49" charset="0"/>
                  <a:cs typeface="Consolas" pitchFamily="49" charset="0"/>
                </a:rPr>
                <a:t>L</a:t>
              </a:r>
            </a:p>
          </p:txBody>
        </p:sp>
        <p:sp>
          <p:nvSpPr>
            <p:cNvPr id="14" name="Rectangle 9"/>
            <p:cNvSpPr>
              <a:spLocks noChangeArrowheads="1"/>
            </p:cNvSpPr>
            <p:nvPr/>
          </p:nvSpPr>
          <p:spPr bwMode="auto">
            <a:xfrm>
              <a:off x="410368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1</a:t>
              </a:r>
              <a:endParaRPr lang="en-US" altLang="zh-CN" sz="1800" baseline="-25000" dirty="0">
                <a:solidFill>
                  <a:schemeClr val="tx1"/>
                </a:solidFill>
                <a:latin typeface="Consolas" pitchFamily="49" charset="0"/>
                <a:cs typeface="Consolas" pitchFamily="49" charset="0"/>
              </a:endParaRPr>
            </a:p>
          </p:txBody>
        </p:sp>
        <p:sp>
          <p:nvSpPr>
            <p:cNvPr id="15" name="Rectangle 10"/>
            <p:cNvSpPr>
              <a:spLocks noChangeArrowheads="1"/>
            </p:cNvSpPr>
            <p:nvPr/>
          </p:nvSpPr>
          <p:spPr bwMode="auto">
            <a:xfrm>
              <a:off x="4645021"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chemeClr val="tx1"/>
                </a:solidFill>
                <a:latin typeface="Consolas" pitchFamily="49" charset="0"/>
                <a:cs typeface="Consolas" pitchFamily="49" charset="0"/>
              </a:endParaRPr>
            </a:p>
          </p:txBody>
        </p:sp>
        <p:sp>
          <p:nvSpPr>
            <p:cNvPr id="16" name="Rectangle 11"/>
            <p:cNvSpPr>
              <a:spLocks noChangeArrowheads="1"/>
            </p:cNvSpPr>
            <p:nvPr/>
          </p:nvSpPr>
          <p:spPr bwMode="auto">
            <a:xfrm>
              <a:off x="356393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chemeClr val="tx1"/>
                </a:solidFill>
                <a:latin typeface="Consolas" pitchFamily="49" charset="0"/>
                <a:cs typeface="Consolas" pitchFamily="49" charset="0"/>
              </a:endParaRPr>
            </a:p>
          </p:txBody>
        </p:sp>
        <p:sp>
          <p:nvSpPr>
            <p:cNvPr id="17" name="Text Box 14"/>
            <p:cNvSpPr txBox="1">
              <a:spLocks noChangeArrowheads="1"/>
            </p:cNvSpPr>
            <p:nvPr/>
          </p:nvSpPr>
          <p:spPr bwMode="auto">
            <a:xfrm>
              <a:off x="3648076" y="5143512"/>
              <a:ext cx="576262" cy="225575"/>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dirty="0">
                  <a:solidFill>
                    <a:schemeClr val="tx1"/>
                  </a:solidFill>
                  <a:latin typeface="Consolas" pitchFamily="49" charset="0"/>
                  <a:cs typeface="Consolas" pitchFamily="49" charset="0"/>
                </a:rPr>
                <a:t>p</a:t>
              </a:r>
            </a:p>
          </p:txBody>
        </p:sp>
        <p:sp>
          <p:nvSpPr>
            <p:cNvPr id="19" name="Line 16"/>
            <p:cNvSpPr>
              <a:spLocks noChangeShapeType="1"/>
            </p:cNvSpPr>
            <p:nvPr/>
          </p:nvSpPr>
          <p:spPr bwMode="auto">
            <a:xfrm>
              <a:off x="5003796" y="5707085"/>
              <a:ext cx="432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2" name="Arc 12"/>
            <p:cNvSpPr>
              <a:spLocks/>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19903"/>
              </a:solidFill>
              <a:round/>
              <a:headEnd/>
              <a:tailEnd type="triangle" w="med" len="med"/>
            </a:ln>
            <a:effectLst/>
          </p:spPr>
          <p:txBody>
            <a:bodyPr wrap="none" anchor="ctr"/>
            <a:lstStyle/>
            <a:p>
              <a:endParaRPr lang="zh-CN" altLang="en-US" sz="1800">
                <a:solidFill>
                  <a:schemeClr val="tx1"/>
                </a:solidFill>
                <a:latin typeface="Consolas" pitchFamily="49" charset="0"/>
                <a:cs typeface="Consolas" pitchFamily="49" charset="0"/>
              </a:endParaRPr>
            </a:p>
          </p:txBody>
        </p:sp>
        <p:sp>
          <p:nvSpPr>
            <p:cNvPr id="25" name="Text Box 18"/>
            <p:cNvSpPr txBox="1">
              <a:spLocks noChangeArrowheads="1"/>
            </p:cNvSpPr>
            <p:nvPr/>
          </p:nvSpPr>
          <p:spPr bwMode="auto">
            <a:xfrm>
              <a:off x="7429520" y="5597543"/>
              <a:ext cx="863600" cy="2215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a:solidFill>
                    <a:schemeClr val="tx1"/>
                  </a:solidFill>
                  <a:latin typeface="仿宋" pitchFamily="49" charset="-122"/>
                  <a:ea typeface="仿宋" pitchFamily="49" charset="-122"/>
                  <a:cs typeface="Consolas" pitchFamily="49" charset="0"/>
                </a:rPr>
                <a:t>…</a:t>
              </a:r>
            </a:p>
          </p:txBody>
        </p:sp>
        <p:sp>
          <p:nvSpPr>
            <p:cNvPr id="26" name="Rectangle 9"/>
            <p:cNvSpPr>
              <a:spLocks noChangeArrowheads="1"/>
            </p:cNvSpPr>
            <p:nvPr/>
          </p:nvSpPr>
          <p:spPr bwMode="auto">
            <a:xfrm>
              <a:off x="596900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chemeClr val="tx1"/>
                  </a:solidFill>
                  <a:latin typeface="Consolas" pitchFamily="49" charset="0"/>
                  <a:cs typeface="Consolas" pitchFamily="49" charset="0"/>
                </a:rPr>
                <a:t>a</a:t>
              </a:r>
              <a:r>
                <a:rPr lang="en-US" altLang="zh-CN" sz="1800" baseline="-25000">
                  <a:solidFill>
                    <a:schemeClr val="tx1"/>
                  </a:solidFill>
                  <a:latin typeface="Consolas" pitchFamily="49" charset="0"/>
                  <a:cs typeface="Consolas" pitchFamily="49" charset="0"/>
                </a:rPr>
                <a:t>2</a:t>
              </a:r>
              <a:endParaRPr lang="en-US" altLang="zh-CN" sz="1800" baseline="-25000" dirty="0">
                <a:solidFill>
                  <a:schemeClr val="tx1"/>
                </a:solidFill>
                <a:latin typeface="Consolas" pitchFamily="49" charset="0"/>
                <a:cs typeface="Consolas" pitchFamily="49" charset="0"/>
              </a:endParaRPr>
            </a:p>
          </p:txBody>
        </p:sp>
        <p:sp>
          <p:nvSpPr>
            <p:cNvPr id="27" name="Rectangle 10"/>
            <p:cNvSpPr>
              <a:spLocks noChangeArrowheads="1"/>
            </p:cNvSpPr>
            <p:nvPr/>
          </p:nvSpPr>
          <p:spPr bwMode="auto">
            <a:xfrm>
              <a:off x="6510343"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chemeClr val="tx1"/>
                </a:solidFill>
                <a:latin typeface="Consolas" pitchFamily="49" charset="0"/>
                <a:cs typeface="Consolas" pitchFamily="49" charset="0"/>
              </a:endParaRPr>
            </a:p>
          </p:txBody>
        </p:sp>
        <p:sp>
          <p:nvSpPr>
            <p:cNvPr id="28" name="Rectangle 11"/>
            <p:cNvSpPr>
              <a:spLocks noChangeArrowheads="1"/>
            </p:cNvSpPr>
            <p:nvPr/>
          </p:nvSpPr>
          <p:spPr bwMode="auto">
            <a:xfrm>
              <a:off x="542925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chemeClr val="tx1"/>
                </a:solidFill>
                <a:latin typeface="Consolas" pitchFamily="49" charset="0"/>
                <a:cs typeface="Consolas" pitchFamily="49" charset="0"/>
              </a:endParaRPr>
            </a:p>
          </p:txBody>
        </p:sp>
        <p:sp>
          <p:nvSpPr>
            <p:cNvPr id="20" name="Line 17"/>
            <p:cNvSpPr>
              <a:spLocks noChangeShapeType="1"/>
            </p:cNvSpPr>
            <p:nvPr/>
          </p:nvSpPr>
          <p:spPr bwMode="auto">
            <a:xfrm flipH="1">
              <a:off x="5148259" y="5872186"/>
              <a:ext cx="36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1" name="Line 16"/>
            <p:cNvSpPr>
              <a:spLocks noChangeShapeType="1"/>
            </p:cNvSpPr>
            <p:nvPr/>
          </p:nvSpPr>
          <p:spPr bwMode="auto">
            <a:xfrm>
              <a:off x="6929454" y="5715016"/>
              <a:ext cx="432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2" name="Line 17"/>
            <p:cNvSpPr>
              <a:spLocks noChangeShapeType="1"/>
            </p:cNvSpPr>
            <p:nvPr/>
          </p:nvSpPr>
          <p:spPr bwMode="auto">
            <a:xfrm flipH="1">
              <a:off x="7073917" y="5880117"/>
              <a:ext cx="36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4" name="组合 35"/>
          <p:cNvGrpSpPr/>
          <p:nvPr/>
        </p:nvGrpSpPr>
        <p:grpSpPr>
          <a:xfrm>
            <a:off x="3890955" y="5412722"/>
            <a:ext cx="2953641" cy="1357322"/>
            <a:chOff x="2316920" y="5111210"/>
            <a:chExt cx="2953641" cy="1357322"/>
          </a:xfrm>
        </p:grpSpPr>
        <p:sp>
          <p:nvSpPr>
            <p:cNvPr id="33" name="椭圆 32"/>
            <p:cNvSpPr/>
            <p:nvPr/>
          </p:nvSpPr>
          <p:spPr>
            <a:xfrm>
              <a:off x="3198859" y="5111210"/>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34" name="左箭头 33"/>
            <p:cNvSpPr/>
            <p:nvPr/>
          </p:nvSpPr>
          <p:spPr>
            <a:xfrm rot="19827950">
              <a:off x="2571736" y="5500702"/>
              <a:ext cx="642942"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35" name="TextBox 34"/>
            <p:cNvSpPr txBox="1"/>
            <p:nvPr/>
          </p:nvSpPr>
          <p:spPr>
            <a:xfrm rot="20013019">
              <a:off x="2316920" y="5158173"/>
              <a:ext cx="928694" cy="313932"/>
            </a:xfrm>
            <a:prstGeom prst="rect">
              <a:avLst/>
            </a:prstGeom>
            <a:noFill/>
          </p:spPr>
          <p:txBody>
            <a:bodyPr wrap="square" rtlCol="0">
              <a:spAutoFit/>
            </a:bodyPr>
            <a:lstStyle/>
            <a:p>
              <a:r>
                <a:rPr lang="zh-CN" altLang="en-US" sz="1800" dirty="0">
                  <a:solidFill>
                    <a:schemeClr val="tx1"/>
                  </a:solidFill>
                  <a:latin typeface="楷体" panose="02010609060101010101" pitchFamily="49" charset="-122"/>
                  <a:ea typeface="楷体" panose="02010609060101010101" pitchFamily="49" charset="-122"/>
                  <a:cs typeface="Consolas" pitchFamily="49" charset="0"/>
                </a:rPr>
                <a:t>插入</a:t>
              </a:r>
            </a:p>
          </p:txBody>
        </p:sp>
      </p:grpSp>
      <p:sp>
        <p:nvSpPr>
          <p:cNvPr id="36" name="TextBox 3">
            <a:extLst>
              <a:ext uri="{FF2B5EF4-FFF2-40B4-BE49-F238E27FC236}">
                <a16:creationId xmlns:a16="http://schemas.microsoft.com/office/drawing/2014/main" id="{0FA3E280-6AB5-44EC-9A02-9976327898E4}"/>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8" name="Rectangle 7" descr="信纸">
            <a:hlinkClick r:id="" action="ppaction://hlinkshowjump?jump=nextslide"/>
            <a:extLst>
              <a:ext uri="{FF2B5EF4-FFF2-40B4-BE49-F238E27FC236}">
                <a16:creationId xmlns:a16="http://schemas.microsoft.com/office/drawing/2014/main" id="{F62F275B-78D1-44DC-8777-C533A1C6D2F4}"/>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4832" y="1656427"/>
            <a:ext cx="10285744" cy="965109"/>
          </a:xfrm>
          <a:prstGeom prst="rect">
            <a:avLst/>
          </a:prstGeom>
          <a:noFill/>
          <a:ln>
            <a:solidFill>
              <a:schemeClr val="accent6">
                <a:lumMod val="20000"/>
                <a:lumOff val="80000"/>
              </a:schemeClr>
            </a:solidFill>
          </a:ln>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pPr>
            <a:r>
              <a:rPr lang="en-US" altLang="zh-CN">
                <a:solidFill>
                  <a:srgbClr val="CE3B37"/>
                </a:solidFill>
                <a:latin typeface="Consolas" pitchFamily="49" charset="0"/>
                <a:ea typeface="楷体" pitchFamily="49" charset="-122"/>
                <a:cs typeface="Consolas" pitchFamily="49" charset="0"/>
              </a:rPr>
              <a:t>    </a:t>
            </a:r>
            <a:r>
              <a:rPr lang="zh-CN" altLang="zh-CN">
                <a:solidFill>
                  <a:srgbClr val="CE3B37"/>
                </a:solidFill>
                <a:latin typeface="Consolas" pitchFamily="49" charset="0"/>
                <a:ea typeface="楷体" pitchFamily="49" charset="-122"/>
                <a:cs typeface="Consolas" pitchFamily="49" charset="0"/>
              </a:rPr>
              <a:t>【例</a:t>
            </a:r>
            <a:r>
              <a:rPr lang="en-US" altLang="zh-CN">
                <a:solidFill>
                  <a:srgbClr val="CE3B37"/>
                </a:solidFill>
                <a:latin typeface="Consolas" pitchFamily="49" charset="0"/>
                <a:ea typeface="楷体" pitchFamily="49" charset="-122"/>
                <a:cs typeface="Consolas" pitchFamily="49" charset="0"/>
              </a:rPr>
              <a:t>2.10</a:t>
            </a:r>
            <a:r>
              <a:rPr lang="zh-CN" altLang="zh-CN">
                <a:solidFill>
                  <a:srgbClr val="CE3B37"/>
                </a:solidFill>
                <a:latin typeface="Consolas" pitchFamily="49" charset="0"/>
                <a:ea typeface="楷体" pitchFamily="49" charset="-122"/>
                <a:cs typeface="Consolas" pitchFamily="49" charset="0"/>
              </a:rPr>
              <a:t>】</a:t>
            </a:r>
            <a:r>
              <a:rPr lang="zh-CN" altLang="zh-CN">
                <a:solidFill>
                  <a:schemeClr val="tx1"/>
                </a:solidFill>
                <a:latin typeface="Consolas" pitchFamily="49" charset="0"/>
                <a:ea typeface="楷体" pitchFamily="49" charset="-122"/>
                <a:cs typeface="Consolas" pitchFamily="49" charset="0"/>
              </a:rPr>
              <a:t>有一个带头结点的双链表</a:t>
            </a:r>
            <a:r>
              <a:rPr lang="en-US" altLang="zh-CN">
                <a:solidFill>
                  <a:schemeClr val="tx1"/>
                </a:solidFill>
                <a:latin typeface="Consolas" pitchFamily="49" charset="0"/>
                <a:ea typeface="楷体" pitchFamily="49" charset="-122"/>
                <a:cs typeface="Consolas" pitchFamily="49" charset="0"/>
              </a:rPr>
              <a:t>L</a:t>
            </a:r>
            <a:r>
              <a:rPr lang="zh-CN" altLang="zh-CN">
                <a:solidFill>
                  <a:schemeClr val="tx1"/>
                </a:solidFill>
                <a:latin typeface="Consolas" pitchFamily="49" charset="0"/>
                <a:ea typeface="楷体" pitchFamily="49" charset="-122"/>
                <a:cs typeface="Consolas" pitchFamily="49" charset="0"/>
              </a:rPr>
              <a:t>（至少有一个数据结点），设计一个算法使其</a:t>
            </a:r>
            <a:r>
              <a:rPr lang="zh-CN" altLang="zh-CN" b="0">
                <a:solidFill>
                  <a:schemeClr val="tx1"/>
                </a:solidFill>
                <a:latin typeface="Consolas" pitchFamily="49" charset="0"/>
                <a:ea typeface="楷体" pitchFamily="49" charset="-122"/>
                <a:cs typeface="Consolas" pitchFamily="49" charset="0"/>
              </a:rPr>
              <a:t>元</a:t>
            </a:r>
            <a:r>
              <a:rPr lang="zh-CN" altLang="zh-CN">
                <a:solidFill>
                  <a:schemeClr val="tx1"/>
                </a:solidFill>
                <a:latin typeface="Consolas" pitchFamily="49" charset="0"/>
                <a:ea typeface="楷体" pitchFamily="49" charset="-122"/>
                <a:cs typeface="Consolas" pitchFamily="49" charset="0"/>
              </a:rPr>
              <a:t>素递增有序排列。</a:t>
            </a:r>
          </a:p>
        </p:txBody>
      </p:sp>
      <p:grpSp>
        <p:nvGrpSpPr>
          <p:cNvPr id="2" name="组合 49"/>
          <p:cNvGrpSpPr/>
          <p:nvPr/>
        </p:nvGrpSpPr>
        <p:grpSpPr>
          <a:xfrm>
            <a:off x="2423592" y="3444343"/>
            <a:ext cx="8001056" cy="2820155"/>
            <a:chOff x="571472" y="1916113"/>
            <a:chExt cx="8001056" cy="2820155"/>
          </a:xfrm>
        </p:grpSpPr>
        <p:sp>
          <p:nvSpPr>
            <p:cNvPr id="5" name="Text Box 6"/>
            <p:cNvSpPr txBox="1">
              <a:spLocks noChangeArrowheads="1"/>
            </p:cNvSpPr>
            <p:nvPr/>
          </p:nvSpPr>
          <p:spPr bwMode="auto">
            <a:xfrm>
              <a:off x="571472" y="2919412"/>
              <a:ext cx="382537" cy="342979"/>
            </a:xfrm>
            <a:prstGeom prst="rect">
              <a:avLst/>
            </a:prstGeom>
            <a:noFill/>
            <a:ln w="9525">
              <a:noFill/>
              <a:miter lim="800000"/>
              <a:headEnd/>
              <a:tailEnd/>
            </a:ln>
            <a:effectLst/>
          </p:spPr>
          <p:txBody>
            <a:bodyPr wrap="square">
              <a:spAutoFit/>
            </a:bodyPr>
            <a:lstStyle/>
            <a:p>
              <a:pPr algn="l">
                <a:spcBef>
                  <a:spcPct val="50000"/>
                </a:spcBef>
              </a:pPr>
              <a:r>
                <a:rPr lang="en-US" altLang="zh-CN" sz="2000" dirty="0">
                  <a:solidFill>
                    <a:schemeClr val="tx1"/>
                  </a:solidFill>
                  <a:latin typeface="Consolas" pitchFamily="49" charset="0"/>
                  <a:ea typeface="宋体" pitchFamily="2" charset="-122"/>
                  <a:cs typeface="Consolas" pitchFamily="49" charset="0"/>
                </a:rPr>
                <a:t>L</a:t>
              </a:r>
            </a:p>
          </p:txBody>
        </p:sp>
        <p:sp>
          <p:nvSpPr>
            <p:cNvPr id="6" name="Rectangle 3"/>
            <p:cNvSpPr>
              <a:spLocks noChangeArrowheads="1"/>
            </p:cNvSpPr>
            <p:nvPr/>
          </p:nvSpPr>
          <p:spPr bwMode="auto">
            <a:xfrm>
              <a:off x="1154401"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7" name="Rectangle 4"/>
            <p:cNvSpPr>
              <a:spLocks noChangeArrowheads="1"/>
            </p:cNvSpPr>
            <p:nvPr/>
          </p:nvSpPr>
          <p:spPr bwMode="auto">
            <a:xfrm>
              <a:off x="1514764" y="34940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a:solidFill>
                  <a:schemeClr val="tx1"/>
                </a:solidFill>
                <a:latin typeface="Consolas" pitchFamily="49" charset="0"/>
                <a:ea typeface="宋体" pitchFamily="2" charset="-122"/>
                <a:cs typeface="Consolas" pitchFamily="49" charset="0"/>
              </a:endParaRPr>
            </a:p>
          </p:txBody>
        </p:sp>
        <p:sp>
          <p:nvSpPr>
            <p:cNvPr id="8" name="Line 5"/>
            <p:cNvSpPr>
              <a:spLocks noChangeShapeType="1"/>
            </p:cNvSpPr>
            <p:nvPr/>
          </p:nvSpPr>
          <p:spPr bwMode="auto">
            <a:xfrm>
              <a:off x="862251" y="3122610"/>
              <a:ext cx="142876" cy="35719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9" name="Rectangle 7"/>
            <p:cNvSpPr>
              <a:spLocks noChangeArrowheads="1"/>
            </p:cNvSpPr>
            <p:nvPr/>
          </p:nvSpPr>
          <p:spPr bwMode="auto">
            <a:xfrm>
              <a:off x="5936628"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10" name="Rectangle 8"/>
            <p:cNvSpPr>
              <a:spLocks noChangeArrowheads="1"/>
            </p:cNvSpPr>
            <p:nvPr/>
          </p:nvSpPr>
          <p:spPr bwMode="auto">
            <a:xfrm>
              <a:off x="6296991" y="349408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chemeClr val="tx1"/>
                  </a:solidFill>
                  <a:latin typeface="Consolas" pitchFamily="49" charset="0"/>
                  <a:ea typeface="宋体" pitchFamily="2" charset="-122"/>
                  <a:cs typeface="Consolas" pitchFamily="49" charset="0"/>
                </a:rPr>
                <a:t>∧</a:t>
              </a:r>
            </a:p>
          </p:txBody>
        </p:sp>
        <p:sp>
          <p:nvSpPr>
            <p:cNvPr id="11" name="Rectangle 9"/>
            <p:cNvSpPr>
              <a:spLocks noChangeArrowheads="1"/>
            </p:cNvSpPr>
            <p:nvPr/>
          </p:nvSpPr>
          <p:spPr bwMode="auto">
            <a:xfrm>
              <a:off x="5724555"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12" name="Rectangle 10"/>
            <p:cNvSpPr>
              <a:spLocks noChangeArrowheads="1"/>
            </p:cNvSpPr>
            <p:nvPr/>
          </p:nvSpPr>
          <p:spPr bwMode="auto">
            <a:xfrm>
              <a:off x="6084917"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solidFill>
                  <a:schemeClr val="tx1"/>
                </a:solidFill>
                <a:latin typeface="Consolas" pitchFamily="49" charset="0"/>
                <a:ea typeface="宋体" pitchFamily="2" charset="-122"/>
                <a:cs typeface="Consolas" pitchFamily="49" charset="0"/>
              </a:endParaRPr>
            </a:p>
          </p:txBody>
        </p:sp>
        <p:sp>
          <p:nvSpPr>
            <p:cNvPr id="13" name="Rectangle 11"/>
            <p:cNvSpPr>
              <a:spLocks noChangeArrowheads="1"/>
            </p:cNvSpPr>
            <p:nvPr/>
          </p:nvSpPr>
          <p:spPr bwMode="auto">
            <a:xfrm>
              <a:off x="7851803"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14" name="Rectangle 12"/>
            <p:cNvSpPr>
              <a:spLocks noChangeArrowheads="1"/>
            </p:cNvSpPr>
            <p:nvPr/>
          </p:nvSpPr>
          <p:spPr bwMode="auto">
            <a:xfrm>
              <a:off x="8212165"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chemeClr val="tx1"/>
                  </a:solidFill>
                  <a:latin typeface="Consolas" pitchFamily="49" charset="0"/>
                  <a:ea typeface="宋体" pitchFamily="2" charset="-122"/>
                  <a:cs typeface="Consolas" pitchFamily="49" charset="0"/>
                </a:rPr>
                <a:t>∧</a:t>
              </a:r>
            </a:p>
          </p:txBody>
        </p:sp>
        <p:sp>
          <p:nvSpPr>
            <p:cNvPr id="17" name="Text Box 15"/>
            <p:cNvSpPr txBox="1">
              <a:spLocks noChangeArrowheads="1"/>
            </p:cNvSpPr>
            <p:nvPr/>
          </p:nvSpPr>
          <p:spPr bwMode="auto">
            <a:xfrm>
              <a:off x="5834092" y="1916113"/>
              <a:ext cx="360363" cy="342979"/>
            </a:xfrm>
            <a:prstGeom prst="rect">
              <a:avLst/>
            </a:prstGeom>
            <a:noFill/>
            <a:ln w="9525">
              <a:noFill/>
              <a:miter lim="800000"/>
              <a:headEnd/>
              <a:tailEnd/>
            </a:ln>
            <a:effectLst/>
          </p:spPr>
          <p:txBody>
            <a:bodyPr>
              <a:spAutoFit/>
            </a:bodyPr>
            <a:lstStyle/>
            <a:p>
              <a:pPr algn="l">
                <a:spcBef>
                  <a:spcPct val="50000"/>
                </a:spcBef>
              </a:pPr>
              <a:r>
                <a:rPr lang="en-US" altLang="zh-CN" sz="2000" i="1">
                  <a:solidFill>
                    <a:schemeClr val="tx1"/>
                  </a:solidFill>
                  <a:latin typeface="Consolas" pitchFamily="49" charset="0"/>
                  <a:ea typeface="宋体" pitchFamily="2" charset="-122"/>
                  <a:cs typeface="Consolas" pitchFamily="49" charset="0"/>
                </a:rPr>
                <a:t>p</a:t>
              </a:r>
            </a:p>
          </p:txBody>
        </p:sp>
        <p:sp>
          <p:nvSpPr>
            <p:cNvPr id="19" name="Text Box 17"/>
            <p:cNvSpPr txBox="1">
              <a:spLocks noChangeArrowheads="1"/>
            </p:cNvSpPr>
            <p:nvPr/>
          </p:nvSpPr>
          <p:spPr bwMode="auto">
            <a:xfrm>
              <a:off x="6842155" y="2249488"/>
              <a:ext cx="720725" cy="543482"/>
            </a:xfrm>
            <a:prstGeom prst="rect">
              <a:avLst/>
            </a:prstGeom>
            <a:noFill/>
            <a:ln w="9525">
              <a:noFill/>
              <a:miter lim="800000"/>
              <a:headEnd/>
              <a:tailEnd/>
            </a:ln>
            <a:effectLst/>
          </p:spPr>
          <p:txBody>
            <a:bodyPr>
              <a:spAutoFit/>
            </a:bodyPr>
            <a:lstStyle/>
            <a:p>
              <a:pPr algn="l">
                <a:spcBef>
                  <a:spcPct val="50000"/>
                </a:spcBef>
              </a:pPr>
              <a:r>
                <a:rPr lang="en-US" altLang="zh-CN" sz="3600" b="0">
                  <a:solidFill>
                    <a:schemeClr val="tx1"/>
                  </a:solidFill>
                  <a:latin typeface="Consolas" pitchFamily="49" charset="0"/>
                  <a:ea typeface="宋体" pitchFamily="2" charset="-122"/>
                  <a:cs typeface="Consolas" pitchFamily="49" charset="0"/>
                </a:rPr>
                <a:t>…</a:t>
              </a:r>
            </a:p>
          </p:txBody>
        </p:sp>
        <p:sp>
          <p:nvSpPr>
            <p:cNvPr id="20" name="Line 18"/>
            <p:cNvSpPr>
              <a:spLocks noChangeShapeType="1"/>
            </p:cNvSpPr>
            <p:nvPr/>
          </p:nvSpPr>
          <p:spPr bwMode="auto">
            <a:xfrm>
              <a:off x="5853142" y="2132013"/>
              <a:ext cx="0" cy="360362"/>
            </a:xfrm>
            <a:prstGeom prst="line">
              <a:avLst/>
            </a:prstGeom>
            <a:noFill/>
            <a:ln w="38100">
              <a:solidFill>
                <a:srgbClr val="CE3B37"/>
              </a:solidFill>
              <a:miter lim="800000"/>
              <a:headEnd/>
              <a:tailEnd type="stealth" w="med" len="med"/>
            </a:ln>
            <a:effectLst/>
          </p:spPr>
          <p:txBody>
            <a:bodyPr wrap="none"/>
            <a:lstStyle/>
            <a:p>
              <a:endParaRPr lang="zh-CN" altLang="en-US" sz="2800">
                <a:solidFill>
                  <a:schemeClr val="tx1"/>
                </a:solidFill>
                <a:latin typeface="Consolas" pitchFamily="49" charset="0"/>
                <a:cs typeface="Consolas" pitchFamily="49" charset="0"/>
              </a:endParaRPr>
            </a:p>
          </p:txBody>
        </p:sp>
        <p:sp>
          <p:nvSpPr>
            <p:cNvPr id="21" name="Freeform 19"/>
            <p:cNvSpPr>
              <a:spLocks/>
            </p:cNvSpPr>
            <p:nvPr/>
          </p:nvSpPr>
          <p:spPr bwMode="auto">
            <a:xfrm>
              <a:off x="4578380"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CE3B37"/>
              </a:solidFill>
              <a:prstDash val="solid"/>
              <a:miter lim="800000"/>
              <a:headEnd type="none" w="med" len="med"/>
              <a:tailEnd type="stealth" w="med" len="med"/>
            </a:ln>
            <a:effectLst/>
          </p:spPr>
          <p:txBody>
            <a:bodyPr wrap="none"/>
            <a:lstStyle/>
            <a:p>
              <a:endParaRPr lang="zh-CN" altLang="en-US" sz="2800">
                <a:solidFill>
                  <a:schemeClr val="tx1"/>
                </a:solidFill>
                <a:latin typeface="Consolas" pitchFamily="49" charset="0"/>
                <a:cs typeface="Consolas" pitchFamily="49" charset="0"/>
              </a:endParaRPr>
            </a:p>
          </p:txBody>
        </p:sp>
        <p:sp>
          <p:nvSpPr>
            <p:cNvPr id="22" name="Rectangle 20"/>
            <p:cNvSpPr>
              <a:spLocks noChangeArrowheads="1"/>
            </p:cNvSpPr>
            <p:nvPr/>
          </p:nvSpPr>
          <p:spPr bwMode="auto">
            <a:xfrm>
              <a:off x="3252786"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23" name="Rectangle 21"/>
            <p:cNvSpPr>
              <a:spLocks noChangeArrowheads="1"/>
            </p:cNvSpPr>
            <p:nvPr/>
          </p:nvSpPr>
          <p:spPr bwMode="auto">
            <a:xfrm>
              <a:off x="3613149" y="350043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chemeClr val="tx1"/>
                </a:solidFill>
                <a:latin typeface="Consolas" pitchFamily="49" charset="0"/>
                <a:ea typeface="宋体" pitchFamily="2" charset="-122"/>
                <a:cs typeface="Consolas" pitchFamily="49" charset="0"/>
              </a:endParaRPr>
            </a:p>
          </p:txBody>
        </p:sp>
        <p:sp>
          <p:nvSpPr>
            <p:cNvPr id="24" name="Freeform 22"/>
            <p:cNvSpPr>
              <a:spLocks/>
            </p:cNvSpPr>
            <p:nvPr/>
          </p:nvSpPr>
          <p:spPr bwMode="auto">
            <a:xfrm>
              <a:off x="1630334" y="3605530"/>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6" name="Text Box 24"/>
            <p:cNvSpPr txBox="1">
              <a:spLocks noChangeArrowheads="1"/>
            </p:cNvSpPr>
            <p:nvPr/>
          </p:nvSpPr>
          <p:spPr bwMode="auto">
            <a:xfrm>
              <a:off x="4643438" y="3281363"/>
              <a:ext cx="496862" cy="543482"/>
            </a:xfrm>
            <a:prstGeom prst="rect">
              <a:avLst/>
            </a:prstGeom>
            <a:noFill/>
            <a:ln w="9525">
              <a:noFill/>
              <a:miter lim="800000"/>
              <a:headEnd/>
              <a:tailEnd/>
            </a:ln>
            <a:effectLst/>
          </p:spPr>
          <p:txBody>
            <a:bodyPr wrap="square">
              <a:spAutoFit/>
            </a:bodyPr>
            <a:lstStyle/>
            <a:p>
              <a:pPr algn="l">
                <a:spcBef>
                  <a:spcPct val="50000"/>
                </a:spcBef>
              </a:pPr>
              <a:r>
                <a:rPr lang="en-US" altLang="zh-CN" sz="3600" b="0">
                  <a:solidFill>
                    <a:schemeClr val="tx1"/>
                  </a:solidFill>
                  <a:latin typeface="Consolas" pitchFamily="49" charset="0"/>
                  <a:ea typeface="宋体" pitchFamily="2" charset="-122"/>
                  <a:cs typeface="Consolas" pitchFamily="49" charset="0"/>
                </a:rPr>
                <a:t>…</a:t>
              </a:r>
            </a:p>
          </p:txBody>
        </p:sp>
        <p:sp>
          <p:nvSpPr>
            <p:cNvPr id="27" name="Text Box 25"/>
            <p:cNvSpPr txBox="1">
              <a:spLocks noChangeArrowheads="1"/>
            </p:cNvSpPr>
            <p:nvPr/>
          </p:nvSpPr>
          <p:spPr bwMode="auto">
            <a:xfrm>
              <a:off x="3402010" y="2924175"/>
              <a:ext cx="700079" cy="342979"/>
            </a:xfrm>
            <a:prstGeom prst="rect">
              <a:avLst/>
            </a:prstGeom>
            <a:noFill/>
            <a:ln w="9525">
              <a:noFill/>
              <a:miter lim="800000"/>
              <a:headEnd/>
              <a:tailEnd/>
            </a:ln>
            <a:effectLst/>
          </p:spPr>
          <p:txBody>
            <a:bodyPr wrap="square">
              <a:spAutoFit/>
            </a:bodyPr>
            <a:lstStyle/>
            <a:p>
              <a:pPr algn="l">
                <a:spcBef>
                  <a:spcPct val="50000"/>
                </a:spcBef>
              </a:pPr>
              <a:r>
                <a:rPr lang="en-US" altLang="zh-CN" sz="2000" dirty="0">
                  <a:solidFill>
                    <a:schemeClr val="tx1"/>
                  </a:solidFill>
                  <a:latin typeface="Consolas" pitchFamily="49" charset="0"/>
                  <a:ea typeface="宋体" pitchFamily="2" charset="-122"/>
                  <a:cs typeface="Consolas" pitchFamily="49" charset="0"/>
                </a:rPr>
                <a:t>pre</a:t>
              </a:r>
            </a:p>
          </p:txBody>
        </p:sp>
        <p:sp>
          <p:nvSpPr>
            <p:cNvPr id="28" name="Line 26"/>
            <p:cNvSpPr>
              <a:spLocks noChangeShapeType="1"/>
            </p:cNvSpPr>
            <p:nvPr/>
          </p:nvSpPr>
          <p:spPr bwMode="auto">
            <a:xfrm>
              <a:off x="3421061" y="3140075"/>
              <a:ext cx="0" cy="360363"/>
            </a:xfrm>
            <a:prstGeom prst="line">
              <a:avLst/>
            </a:prstGeom>
            <a:noFill/>
            <a:ln w="38100">
              <a:solidFill>
                <a:srgbClr val="CE3B37"/>
              </a:solidFill>
              <a:miter lim="800000"/>
              <a:headEnd/>
              <a:tailEnd type="stealth" w="med" len="med"/>
            </a:ln>
            <a:effectLst/>
          </p:spPr>
          <p:txBody>
            <a:bodyPr wrap="none"/>
            <a:lstStyle/>
            <a:p>
              <a:endParaRPr lang="zh-CN" altLang="en-US" sz="2800">
                <a:solidFill>
                  <a:schemeClr val="tx1"/>
                </a:solidFill>
                <a:latin typeface="Consolas" pitchFamily="49" charset="0"/>
                <a:cs typeface="Consolas" pitchFamily="49" charset="0"/>
              </a:endParaRPr>
            </a:p>
          </p:txBody>
        </p:sp>
        <p:sp>
          <p:nvSpPr>
            <p:cNvPr id="29" name="Text Box 27"/>
            <p:cNvSpPr txBox="1">
              <a:spLocks noChangeArrowheads="1"/>
            </p:cNvSpPr>
            <p:nvPr/>
          </p:nvSpPr>
          <p:spPr bwMode="auto">
            <a:xfrm>
              <a:off x="2185960" y="3274378"/>
              <a:ext cx="441286" cy="543482"/>
            </a:xfrm>
            <a:prstGeom prst="rect">
              <a:avLst/>
            </a:prstGeom>
            <a:noFill/>
            <a:ln w="9525">
              <a:noFill/>
              <a:miter lim="800000"/>
              <a:headEnd/>
              <a:tailEnd/>
            </a:ln>
            <a:effectLst/>
          </p:spPr>
          <p:txBody>
            <a:bodyPr wrap="square">
              <a:spAutoFit/>
            </a:bodyPr>
            <a:lstStyle/>
            <a:p>
              <a:pPr algn="l">
                <a:spcBef>
                  <a:spcPct val="50000"/>
                </a:spcBef>
              </a:pPr>
              <a:r>
                <a:rPr lang="en-US" altLang="zh-CN" sz="3600" b="0">
                  <a:solidFill>
                    <a:schemeClr val="tx1"/>
                  </a:solidFill>
                  <a:latin typeface="Consolas" pitchFamily="49" charset="0"/>
                  <a:ea typeface="宋体" pitchFamily="2" charset="-122"/>
                  <a:cs typeface="Consolas" pitchFamily="49" charset="0"/>
                </a:rPr>
                <a:t>…</a:t>
              </a:r>
            </a:p>
          </p:txBody>
        </p:sp>
        <p:sp>
          <p:nvSpPr>
            <p:cNvPr id="30" name="Line 28"/>
            <p:cNvSpPr>
              <a:spLocks noChangeShapeType="1"/>
            </p:cNvSpPr>
            <p:nvPr/>
          </p:nvSpPr>
          <p:spPr bwMode="auto">
            <a:xfrm>
              <a:off x="2592056" y="3607118"/>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31" name="右大括号 30"/>
            <p:cNvSpPr/>
            <p:nvPr/>
          </p:nvSpPr>
          <p:spPr>
            <a:xfrm rot="5400000">
              <a:off x="3642463" y="2286836"/>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32" name="TextBox 31"/>
            <p:cNvSpPr txBox="1"/>
            <p:nvPr/>
          </p:nvSpPr>
          <p:spPr>
            <a:xfrm>
              <a:off x="2783660" y="4348470"/>
              <a:ext cx="1857388" cy="387798"/>
            </a:xfrm>
            <a:prstGeom prst="rect">
              <a:avLst/>
            </a:prstGeom>
            <a:noFill/>
          </p:spPr>
          <p:txBody>
            <a:bodyPr wrap="square" rtlCol="0">
              <a:spAutoFit/>
            </a:bodyPr>
            <a:lstStyle/>
            <a:p>
              <a:r>
                <a:rPr lang="zh-CN" altLang="en-US">
                  <a:solidFill>
                    <a:schemeClr val="tx1"/>
                  </a:solidFill>
                  <a:latin typeface="楷体" panose="02010609060101010101" pitchFamily="49" charset="-122"/>
                  <a:ea typeface="楷体" panose="02010609060101010101" pitchFamily="49" charset="-122"/>
                  <a:cs typeface="Consolas" pitchFamily="49" charset="0"/>
                </a:rPr>
                <a:t>有序双链</a:t>
              </a:r>
              <a:r>
                <a:rPr lang="zh-CN" altLang="en-US" dirty="0">
                  <a:solidFill>
                    <a:schemeClr val="tx1"/>
                  </a:solidFill>
                  <a:latin typeface="楷体" panose="02010609060101010101" pitchFamily="49" charset="-122"/>
                  <a:ea typeface="楷体" panose="02010609060101010101" pitchFamily="49" charset="-122"/>
                  <a:cs typeface="Consolas" pitchFamily="49" charset="0"/>
                </a:rPr>
                <a:t>表</a:t>
              </a:r>
            </a:p>
          </p:txBody>
        </p:sp>
        <p:sp>
          <p:nvSpPr>
            <p:cNvPr id="34" name="Rectangle 3"/>
            <p:cNvSpPr>
              <a:spLocks noChangeArrowheads="1"/>
            </p:cNvSpPr>
            <p:nvPr/>
          </p:nvSpPr>
          <p:spPr bwMode="auto">
            <a:xfrm>
              <a:off x="787640"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35" name="Rectangle 20"/>
            <p:cNvSpPr>
              <a:spLocks noChangeArrowheads="1"/>
            </p:cNvSpPr>
            <p:nvPr/>
          </p:nvSpPr>
          <p:spPr bwMode="auto">
            <a:xfrm>
              <a:off x="2895244"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cxnSp>
          <p:nvCxnSpPr>
            <p:cNvPr id="37" name="直接箭头连接符 36"/>
            <p:cNvCxnSpPr/>
            <p:nvPr/>
          </p:nvCxnSpPr>
          <p:spPr>
            <a:xfrm rot="10800000">
              <a:off x="2571736" y="3735072"/>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cxnSp>
          <p:nvCxnSpPr>
            <p:cNvPr id="38" name="直接箭头连接符 37"/>
            <p:cNvCxnSpPr/>
            <p:nvPr/>
          </p:nvCxnSpPr>
          <p:spPr>
            <a:xfrm rot="10800000">
              <a:off x="1875502" y="3745232"/>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39" name="Rectangle 7"/>
            <p:cNvSpPr>
              <a:spLocks noChangeArrowheads="1"/>
            </p:cNvSpPr>
            <p:nvPr/>
          </p:nvSpPr>
          <p:spPr bwMode="auto">
            <a:xfrm>
              <a:off x="5582610"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40" name="Freeform 22"/>
            <p:cNvSpPr>
              <a:spLocks/>
            </p:cNvSpPr>
            <p:nvPr/>
          </p:nvSpPr>
          <p:spPr bwMode="auto">
            <a:xfrm>
              <a:off x="3732198" y="3612516"/>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cxnSp>
          <p:nvCxnSpPr>
            <p:cNvPr id="41" name="直接箭头连接符 40"/>
            <p:cNvCxnSpPr/>
            <p:nvPr/>
          </p:nvCxnSpPr>
          <p:spPr>
            <a:xfrm rot="10800000">
              <a:off x="3977366" y="3752218"/>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2" name="Line 28"/>
            <p:cNvSpPr>
              <a:spLocks noChangeShapeType="1"/>
            </p:cNvSpPr>
            <p:nvPr/>
          </p:nvSpPr>
          <p:spPr bwMode="auto">
            <a:xfrm>
              <a:off x="5306700" y="3592196"/>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cxnSp>
          <p:nvCxnSpPr>
            <p:cNvPr id="43" name="直接箭头连接符 42"/>
            <p:cNvCxnSpPr/>
            <p:nvPr/>
          </p:nvCxnSpPr>
          <p:spPr>
            <a:xfrm rot="10800000">
              <a:off x="5286380" y="3720150"/>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4" name="Rectangle 9"/>
            <p:cNvSpPr>
              <a:spLocks noChangeArrowheads="1"/>
            </p:cNvSpPr>
            <p:nvPr/>
          </p:nvSpPr>
          <p:spPr bwMode="auto">
            <a:xfrm>
              <a:off x="5354646"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45" name="Rectangle 11"/>
            <p:cNvSpPr>
              <a:spLocks noChangeArrowheads="1"/>
            </p:cNvSpPr>
            <p:nvPr/>
          </p:nvSpPr>
          <p:spPr bwMode="auto">
            <a:xfrm>
              <a:off x="7516844"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0">
                <a:solidFill>
                  <a:schemeClr val="tx1"/>
                </a:solidFill>
                <a:latin typeface="Consolas" pitchFamily="49" charset="0"/>
                <a:ea typeface="宋体" pitchFamily="2" charset="-122"/>
                <a:cs typeface="Consolas" pitchFamily="49" charset="0"/>
              </a:endParaRPr>
            </a:p>
          </p:txBody>
        </p:sp>
        <p:sp>
          <p:nvSpPr>
            <p:cNvPr id="46" name="Freeform 22"/>
            <p:cNvSpPr>
              <a:spLocks/>
            </p:cNvSpPr>
            <p:nvPr/>
          </p:nvSpPr>
          <p:spPr bwMode="auto">
            <a:xfrm>
              <a:off x="6212208" y="2612702"/>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cxnSp>
          <p:nvCxnSpPr>
            <p:cNvPr id="47" name="直接箭头连接符 46"/>
            <p:cNvCxnSpPr/>
            <p:nvPr/>
          </p:nvCxnSpPr>
          <p:spPr>
            <a:xfrm rot="10800000">
              <a:off x="6457376" y="2752404"/>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8" name="Line 28"/>
            <p:cNvSpPr>
              <a:spLocks noChangeShapeType="1"/>
            </p:cNvSpPr>
            <p:nvPr/>
          </p:nvSpPr>
          <p:spPr bwMode="auto">
            <a:xfrm>
              <a:off x="7235526" y="2622544"/>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cxnSp>
          <p:nvCxnSpPr>
            <p:cNvPr id="49" name="直接箭头连接符 48"/>
            <p:cNvCxnSpPr/>
            <p:nvPr/>
          </p:nvCxnSpPr>
          <p:spPr>
            <a:xfrm rot="10800000">
              <a:off x="7215206" y="2750498"/>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grpSp>
      <p:sp>
        <p:nvSpPr>
          <p:cNvPr id="57" name="AutoShape 8">
            <a:extLst>
              <a:ext uri="{FF2B5EF4-FFF2-40B4-BE49-F238E27FC236}">
                <a16:creationId xmlns:a16="http://schemas.microsoft.com/office/drawing/2014/main" id="{D04CC83E-65A3-46DF-BAF0-F6C395E811AA}"/>
              </a:ext>
            </a:extLst>
          </p:cNvPr>
          <p:cNvSpPr>
            <a:spLocks noChangeArrowheads="1"/>
          </p:cNvSpPr>
          <p:nvPr/>
        </p:nvSpPr>
        <p:spPr bwMode="auto">
          <a:xfrm>
            <a:off x="1758010" y="3120278"/>
            <a:ext cx="544513" cy="504913"/>
          </a:xfrm>
          <a:prstGeom prst="roundRect">
            <a:avLst>
              <a:gd name="adj" fmla="val 8380"/>
            </a:avLst>
          </a:prstGeom>
          <a:gradFill flip="none" rotWithShape="1">
            <a:gsLst>
              <a:gs pos="31000">
                <a:srgbClr val="CE3B37"/>
              </a:gs>
              <a:gs pos="100000">
                <a:srgbClr val="FFE985"/>
              </a:gs>
            </a:gsLst>
            <a:lin ang="13500000" scaled="1"/>
            <a:tileRect/>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r>
              <a:rPr lang="zh-CN" altLang="en-US" sz="2200">
                <a:solidFill>
                  <a:schemeClr val="bg1"/>
                </a:solidFill>
                <a:latin typeface="微软雅黑" pitchFamily="34" charset="-122"/>
                <a:ea typeface="微软雅黑" pitchFamily="34" charset="-122"/>
              </a:rPr>
              <a:t>解</a:t>
            </a:r>
            <a:endParaRPr lang="ru-RU" altLang="zh-CN" sz="2200">
              <a:solidFill>
                <a:schemeClr val="bg1"/>
              </a:solidFill>
              <a:latin typeface="微软雅黑" pitchFamily="34" charset="-122"/>
              <a:ea typeface="微软雅黑" pitchFamily="34" charset="-122"/>
            </a:endParaRPr>
          </a:p>
        </p:txBody>
      </p:sp>
      <p:sp>
        <p:nvSpPr>
          <p:cNvPr id="50" name="TextBox 3">
            <a:extLst>
              <a:ext uri="{FF2B5EF4-FFF2-40B4-BE49-F238E27FC236}">
                <a16:creationId xmlns:a16="http://schemas.microsoft.com/office/drawing/2014/main" id="{4D32A6BC-C27B-44A0-81D1-B8ECFF062CED}"/>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52" name="Rectangle 7" descr="信纸">
            <a:hlinkClick r:id="" action="ppaction://hlinkshowjump?jump=nextslide"/>
            <a:extLst>
              <a:ext uri="{FF2B5EF4-FFF2-40B4-BE49-F238E27FC236}">
                <a16:creationId xmlns:a16="http://schemas.microsoft.com/office/drawing/2014/main" id="{D5E467B4-3978-4C2D-A20A-B74989877EAE}"/>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53" name="图片 52" descr="乐高玩具&#10;&#10;低可信度描述已自动生成">
            <a:extLst>
              <a:ext uri="{FF2B5EF4-FFF2-40B4-BE49-F238E27FC236}">
                <a16:creationId xmlns:a16="http://schemas.microsoft.com/office/drawing/2014/main" id="{6134BF85-4953-481A-BE73-112705B274AD}"/>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873717">
            <a:off x="9042174" y="4049911"/>
            <a:ext cx="3750970" cy="2527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3532" y="1484784"/>
            <a:ext cx="8715436" cy="4958748"/>
          </a:xfrm>
          <a:prstGeom prst="rect">
            <a:avLst/>
          </a:prstGeom>
          <a:solidFill>
            <a:schemeClr val="bg1"/>
          </a:solidFill>
          <a:ln w="19050">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void </a:t>
            </a:r>
            <a:r>
              <a:rPr lang="en-US" altLang="zh-CN">
                <a:solidFill>
                  <a:srgbClr val="CE3B37"/>
                </a:solidFill>
              </a:rPr>
              <a:t>sort</a:t>
            </a:r>
            <a:r>
              <a:rPr lang="en-US" altLang="zh-CN"/>
              <a:t>(DLinkNode *&amp;L)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双链表结点递增排序</a:t>
            </a:r>
          </a:p>
          <a:p>
            <a:r>
              <a:rPr lang="en-US" altLang="zh-CN"/>
              <a:t>{  DLinkNode *p,*pre,*q;</a:t>
            </a:r>
            <a:endParaRPr lang="zh-CN" altLang="zh-CN"/>
          </a:p>
          <a:p>
            <a:r>
              <a:rPr lang="en-US" altLang="zh-CN"/>
              <a:t>   p=L-&gt;next-&gt;next;		</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指向</a:t>
            </a:r>
            <a:r>
              <a:rPr lang="en-US" altLang="zh-CN">
                <a:solidFill>
                  <a:srgbClr val="002060"/>
                </a:solidFill>
                <a:latin typeface="楷体" panose="02010609060101010101" pitchFamily="49" charset="-122"/>
                <a:ea typeface="楷体" panose="02010609060101010101" pitchFamily="49" charset="-122"/>
              </a:rPr>
              <a:t>L</a:t>
            </a:r>
            <a:r>
              <a:rPr lang="zh-CN" altLang="zh-CN">
                <a:solidFill>
                  <a:srgbClr val="002060"/>
                </a:solidFill>
                <a:latin typeface="楷体" panose="02010609060101010101" pitchFamily="49" charset="-122"/>
                <a:ea typeface="楷体" panose="02010609060101010101" pitchFamily="49" charset="-122"/>
              </a:rPr>
              <a:t>的第</a:t>
            </a:r>
            <a:r>
              <a:rPr lang="en-US" altLang="zh-CN">
                <a:solidFill>
                  <a:srgbClr val="002060"/>
                </a:solidFill>
                <a:latin typeface="楷体" panose="02010609060101010101" pitchFamily="49" charset="-122"/>
                <a:ea typeface="楷体" panose="02010609060101010101" pitchFamily="49" charset="-122"/>
              </a:rPr>
              <a:t>2</a:t>
            </a:r>
            <a:r>
              <a:rPr lang="zh-CN" altLang="zh-CN">
                <a:solidFill>
                  <a:srgbClr val="002060"/>
                </a:solidFill>
                <a:latin typeface="楷体" panose="02010609060101010101" pitchFamily="49" charset="-122"/>
                <a:ea typeface="楷体" panose="02010609060101010101" pitchFamily="49" charset="-122"/>
              </a:rPr>
              <a:t>个数据结点</a:t>
            </a:r>
          </a:p>
          <a:p>
            <a:r>
              <a:rPr lang="en-US" altLang="zh-CN"/>
              <a:t>   L-&gt;next-&gt;next=NULL;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构造只含一个数据结点的有序表</a:t>
            </a:r>
          </a:p>
          <a:p>
            <a:r>
              <a:rPr lang="en-US" altLang="zh-CN"/>
              <a:t>   while (p!=NULL)</a:t>
            </a:r>
            <a:endParaRPr lang="zh-CN" altLang="zh-CN"/>
          </a:p>
          <a:p>
            <a:r>
              <a:rPr lang="en-US" altLang="zh-CN"/>
              <a:t>   {  q=p-&gt;next;		</a:t>
            </a:r>
            <a:r>
              <a:rPr lang="en-US" altLang="zh-CN">
                <a:solidFill>
                  <a:srgbClr val="002060"/>
                </a:solidFill>
                <a:latin typeface="楷体" panose="02010609060101010101" pitchFamily="49" charset="-122"/>
                <a:ea typeface="楷体" panose="02010609060101010101" pitchFamily="49" charset="-122"/>
              </a:rPr>
              <a:t>//q</a:t>
            </a:r>
            <a:r>
              <a:rPr lang="zh-CN" altLang="zh-CN">
                <a:solidFill>
                  <a:srgbClr val="002060"/>
                </a:solidFill>
                <a:latin typeface="楷体" panose="02010609060101010101" pitchFamily="49" charset="-122"/>
                <a:ea typeface="楷体" panose="02010609060101010101" pitchFamily="49" charset="-122"/>
              </a:rPr>
              <a:t>保存</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结点后继结点</a:t>
            </a:r>
          </a:p>
          <a:p>
            <a:r>
              <a:rPr lang="en-US" altLang="zh-CN"/>
              <a:t>      pre=L;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从</a:t>
            </a:r>
            <a:r>
              <a:rPr lang="en-US" altLang="zh-CN">
                <a:solidFill>
                  <a:srgbClr val="002060"/>
                </a:solidFill>
                <a:latin typeface="楷体" panose="02010609060101010101" pitchFamily="49" charset="-122"/>
                <a:ea typeface="楷体" panose="02010609060101010101" pitchFamily="49" charset="-122"/>
              </a:rPr>
              <a:t>L</a:t>
            </a:r>
            <a:r>
              <a:rPr lang="zh-CN" altLang="zh-CN">
                <a:solidFill>
                  <a:srgbClr val="002060"/>
                </a:solidFill>
                <a:latin typeface="楷体" panose="02010609060101010101" pitchFamily="49" charset="-122"/>
                <a:ea typeface="楷体" panose="02010609060101010101" pitchFamily="49" charset="-122"/>
              </a:rPr>
              <a:t>开头比较</a:t>
            </a:r>
            <a:r>
              <a:rPr lang="en-US" altLang="zh-CN">
                <a:solidFill>
                  <a:srgbClr val="002060"/>
                </a:solidFill>
                <a:latin typeface="楷体" panose="02010609060101010101" pitchFamily="49" charset="-122"/>
                <a:ea typeface="楷体" panose="02010609060101010101" pitchFamily="49" charset="-122"/>
              </a:rPr>
              <a:t>,pre</a:t>
            </a:r>
            <a:r>
              <a:rPr lang="zh-CN" altLang="zh-CN">
                <a:solidFill>
                  <a:srgbClr val="002060"/>
                </a:solidFill>
                <a:latin typeface="楷体" panose="02010609060101010101" pitchFamily="49" charset="-122"/>
                <a:ea typeface="楷体" panose="02010609060101010101" pitchFamily="49" charset="-122"/>
              </a:rPr>
              <a:t>指向插入结点</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的前驱结点</a:t>
            </a:r>
          </a:p>
          <a:p>
            <a:r>
              <a:rPr lang="en-US" altLang="zh-CN"/>
              <a:t>      while (pre-&gt;next!=NULL &amp;&amp; pre-&gt;next-&gt;data&lt;p-&gt;data)</a:t>
            </a:r>
            <a:endParaRPr lang="zh-CN" altLang="zh-CN"/>
          </a:p>
          <a:p>
            <a:r>
              <a:rPr lang="en-US" altLang="zh-CN"/>
              <a:t>         pre=pre-&gt;next;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在有序表中找插入结点的前驱结点</a:t>
            </a:r>
            <a:r>
              <a:rPr lang="en-US" altLang="zh-CN">
                <a:solidFill>
                  <a:srgbClr val="002060"/>
                </a:solidFill>
                <a:latin typeface="楷体" panose="02010609060101010101" pitchFamily="49" charset="-122"/>
                <a:ea typeface="楷体" panose="02010609060101010101" pitchFamily="49" charset="-122"/>
              </a:rPr>
              <a:t>pre</a:t>
            </a:r>
            <a:endParaRPr lang="zh-CN" altLang="zh-CN">
              <a:solidFill>
                <a:srgbClr val="002060"/>
              </a:solidFill>
              <a:latin typeface="楷体" panose="02010609060101010101" pitchFamily="49" charset="-122"/>
              <a:ea typeface="楷体" panose="02010609060101010101" pitchFamily="49" charset="-122"/>
            </a:endParaRPr>
          </a:p>
          <a:p>
            <a:r>
              <a:rPr lang="en-US" altLang="zh-CN"/>
              <a:t>      p-&gt;next=pre-&gt;next;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在</a:t>
            </a:r>
            <a:r>
              <a:rPr lang="en-US" altLang="zh-CN">
                <a:solidFill>
                  <a:srgbClr val="002060"/>
                </a:solidFill>
                <a:latin typeface="楷体" panose="02010609060101010101" pitchFamily="49" charset="-122"/>
                <a:ea typeface="楷体" panose="02010609060101010101" pitchFamily="49" charset="-122"/>
              </a:rPr>
              <a:t>pre</a:t>
            </a:r>
            <a:r>
              <a:rPr lang="zh-CN" altLang="zh-CN">
                <a:solidFill>
                  <a:srgbClr val="002060"/>
                </a:solidFill>
                <a:latin typeface="楷体" panose="02010609060101010101" pitchFamily="49" charset="-122"/>
                <a:ea typeface="楷体" panose="02010609060101010101" pitchFamily="49" charset="-122"/>
              </a:rPr>
              <a:t>结点之后插入结点</a:t>
            </a:r>
            <a:r>
              <a:rPr lang="en-US" altLang="zh-CN">
                <a:solidFill>
                  <a:srgbClr val="002060"/>
                </a:solidFill>
                <a:latin typeface="楷体" panose="02010609060101010101" pitchFamily="49" charset="-122"/>
                <a:ea typeface="楷体" panose="02010609060101010101" pitchFamily="49" charset="-122"/>
              </a:rPr>
              <a:t>p</a:t>
            </a:r>
            <a:endParaRPr lang="zh-CN" altLang="zh-CN">
              <a:solidFill>
                <a:srgbClr val="002060"/>
              </a:solidFill>
              <a:latin typeface="楷体" panose="02010609060101010101" pitchFamily="49" charset="-122"/>
              <a:ea typeface="楷体" panose="02010609060101010101" pitchFamily="49" charset="-122"/>
            </a:endParaRPr>
          </a:p>
          <a:p>
            <a:r>
              <a:rPr lang="en-US" altLang="zh-CN"/>
              <a:t>      if (pre-&gt;next!=NULL)</a:t>
            </a:r>
            <a:endParaRPr lang="zh-CN" altLang="zh-CN"/>
          </a:p>
          <a:p>
            <a:r>
              <a:rPr lang="en-US" altLang="zh-CN"/>
              <a:t>         pre-&gt;next-&gt;prior=p;</a:t>
            </a:r>
            <a:endParaRPr lang="zh-CN" altLang="zh-CN"/>
          </a:p>
          <a:p>
            <a:r>
              <a:rPr lang="en-US" altLang="zh-CN"/>
              <a:t>      pre-&gt;next=p;</a:t>
            </a:r>
            <a:endParaRPr lang="zh-CN" altLang="zh-CN"/>
          </a:p>
          <a:p>
            <a:r>
              <a:rPr lang="en-US" altLang="zh-CN"/>
              <a:t>      p-&gt;prior=pre;</a:t>
            </a:r>
            <a:endParaRPr lang="zh-CN" altLang="zh-CN"/>
          </a:p>
          <a:p>
            <a:r>
              <a:rPr lang="en-US" altLang="zh-CN"/>
              <a:t>      p=q;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扫描原双链表余下的结点</a:t>
            </a:r>
          </a:p>
          <a:p>
            <a:r>
              <a:rPr lang="en-US" altLang="zh-CN"/>
              <a:t>   }</a:t>
            </a:r>
            <a:endParaRPr lang="zh-CN" altLang="zh-CN"/>
          </a:p>
          <a:p>
            <a:r>
              <a:rPr lang="en-US" altLang="zh-CN"/>
              <a:t>}</a:t>
            </a:r>
            <a:endParaRPr lang="zh-CN" altLang="zh-CN"/>
          </a:p>
        </p:txBody>
      </p:sp>
      <p:sp>
        <p:nvSpPr>
          <p:cNvPr id="5" name="TextBox 3">
            <a:extLst>
              <a:ext uri="{FF2B5EF4-FFF2-40B4-BE49-F238E27FC236}">
                <a16:creationId xmlns:a16="http://schemas.microsoft.com/office/drawing/2014/main" id="{04D0943C-AE12-4AC9-89E4-93762E02E495}"/>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6" name="Rectangle 7" descr="信纸">
            <a:hlinkClick r:id="" action="ppaction://hlinkshowjump?jump=nextslide"/>
            <a:extLst>
              <a:ext uri="{FF2B5EF4-FFF2-40B4-BE49-F238E27FC236}">
                <a16:creationId xmlns:a16="http://schemas.microsoft.com/office/drawing/2014/main" id="{422D1748-AC41-44D1-81BA-6A248CC95A83}"/>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
            <a:extLst>
              <a:ext uri="{FF2B5EF4-FFF2-40B4-BE49-F238E27FC236}">
                <a16:creationId xmlns:a16="http://schemas.microsoft.com/office/drawing/2014/main" id="{0E09F2C4-EE23-4183-832C-A7E0D59CC755}"/>
              </a:ext>
            </a:extLst>
          </p:cNvPr>
          <p:cNvSpPr txBox="1"/>
          <p:nvPr/>
        </p:nvSpPr>
        <p:spPr>
          <a:xfrm>
            <a:off x="1046698" y="124482"/>
            <a:ext cx="2740203" cy="494302"/>
          </a:xfrm>
          <a:prstGeom prst="rect">
            <a:avLst/>
          </a:prstGeom>
          <a:solidFill>
            <a:srgbClr val="F39801"/>
          </a:solidFill>
          <a:ln>
            <a:noFill/>
          </a:ln>
        </p:spPr>
        <p:txBody>
          <a:bodyPr wrap="square" rtlCol="0">
            <a:spAutoFit/>
            <a:scene3d>
              <a:camera prst="orthographicFront"/>
              <a:lightRig rig="flat" dir="tl">
                <a:rot lat="0" lon="0" rev="6600000"/>
              </a:lightRig>
            </a:scene3d>
            <a:sp3d>
              <a:contourClr>
                <a:schemeClr val="bg1"/>
              </a:contourClr>
            </a:sp3d>
          </a:bodyPr>
          <a:lstStyle/>
          <a:p>
            <a:pPr algn="l"/>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第</a:t>
            </a:r>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章  线性表</a:t>
            </a:r>
          </a:p>
        </p:txBody>
      </p:sp>
      <p:grpSp>
        <p:nvGrpSpPr>
          <p:cNvPr id="16" name="组合 15"/>
          <p:cNvGrpSpPr/>
          <p:nvPr/>
        </p:nvGrpSpPr>
        <p:grpSpPr>
          <a:xfrm>
            <a:off x="1167642" y="836712"/>
            <a:ext cx="1482451" cy="1346106"/>
            <a:chOff x="520608" y="500043"/>
            <a:chExt cx="1482451" cy="1346106"/>
          </a:xfrm>
          <a:gradFill>
            <a:gsLst>
              <a:gs pos="0">
                <a:srgbClr val="F39801"/>
              </a:gs>
              <a:gs pos="100000">
                <a:srgbClr val="FC9A48"/>
              </a:gs>
            </a:gsLst>
            <a:lin ang="16200000" scaled="1"/>
          </a:gradFill>
        </p:grpSpPr>
        <p:grpSp>
          <p:nvGrpSpPr>
            <p:cNvPr id="17" name="组合 79"/>
            <p:cNvGrpSpPr>
              <a:grpSpLocks/>
            </p:cNvGrpSpPr>
            <p:nvPr/>
          </p:nvGrpSpPr>
          <p:grpSpPr bwMode="auto">
            <a:xfrm>
              <a:off x="639103" y="500043"/>
              <a:ext cx="1289687" cy="1346106"/>
              <a:chOff x="6372294" y="2488774"/>
              <a:chExt cx="2520450" cy="2513016"/>
            </a:xfrm>
            <a:grpFill/>
          </p:grpSpPr>
          <p:sp>
            <p:nvSpPr>
              <p:cNvPr id="20"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p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1"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F39801"/>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18" name="文本框 20"/>
            <p:cNvSpPr txBox="1">
              <a:spLocks noChangeArrowheads="1"/>
            </p:cNvSpPr>
            <p:nvPr/>
          </p:nvSpPr>
          <p:spPr bwMode="auto">
            <a:xfrm>
              <a:off x="520608" y="1243969"/>
              <a:ext cx="1482451"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dirty="0">
                  <a:solidFill>
                    <a:schemeClr val="bg1"/>
                  </a:solidFill>
                </a:rPr>
                <a:t>CONTENTS</a:t>
              </a:r>
              <a:endParaRPr lang="zh-CN" altLang="en-US" sz="1600" dirty="0">
                <a:solidFill>
                  <a:schemeClr val="bg1"/>
                </a:solidFill>
              </a:endParaRPr>
            </a:p>
          </p:txBody>
        </p:sp>
        <p:sp>
          <p:nvSpPr>
            <p:cNvPr id="19" name="文本框 20"/>
            <p:cNvSpPr txBox="1">
              <a:spLocks noChangeArrowheads="1"/>
            </p:cNvSpPr>
            <p:nvPr/>
          </p:nvSpPr>
          <p:spPr bwMode="auto">
            <a:xfrm>
              <a:off x="830365" y="750133"/>
              <a:ext cx="862938"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pc="150" dirty="0">
                  <a:ln w="11430"/>
                  <a:solidFill>
                    <a:schemeClr val="bg1"/>
                  </a:solidFill>
                  <a:latin typeface="思源黑体 CN Heavy" panose="020B0A00000000000000" pitchFamily="34" charset="-122"/>
                  <a:ea typeface="思源黑体 CN Heavy" panose="020B0A00000000000000" pitchFamily="34" charset="-122"/>
                </a:rPr>
                <a:t>提纲</a:t>
              </a:r>
            </a:p>
          </p:txBody>
        </p:sp>
      </p:grpSp>
      <p:sp>
        <p:nvSpPr>
          <p:cNvPr id="15" name="等腰三角形 14">
            <a:extLst>
              <a:ext uri="{FF2B5EF4-FFF2-40B4-BE49-F238E27FC236}">
                <a16:creationId xmlns:a16="http://schemas.microsoft.com/office/drawing/2014/main" id="{8789B57D-EA10-41EB-8A82-71B7246E31F2}"/>
              </a:ext>
            </a:extLst>
          </p:cNvPr>
          <p:cNvSpPr/>
          <p:nvPr/>
        </p:nvSpPr>
        <p:spPr>
          <a:xfrm rot="5400000">
            <a:off x="3114635" y="3779167"/>
            <a:ext cx="523220" cy="398950"/>
          </a:xfrm>
          <a:prstGeom prst="triangle">
            <a:avLst/>
          </a:prstGeom>
          <a:solidFill>
            <a:srgbClr val="F398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6" descr="新闻纸">
            <a:hlinkClick r:id="" action="ppaction://hlinkshowjump?jump=nextslide"/>
            <a:extLst>
              <a:ext uri="{FF2B5EF4-FFF2-40B4-BE49-F238E27FC236}">
                <a16:creationId xmlns:a16="http://schemas.microsoft.com/office/drawing/2014/main" id="{E5358095-2CE5-44FF-8F8A-12332DDF2D74}"/>
              </a:ext>
            </a:extLst>
          </p:cNvPr>
          <p:cNvSpPr>
            <a:spLocks noChangeArrowheads="1"/>
          </p:cNvSpPr>
          <p:nvPr/>
        </p:nvSpPr>
        <p:spPr bwMode="auto">
          <a:xfrm>
            <a:off x="4302844" y="2060848"/>
            <a:ext cx="5105524" cy="523220"/>
          </a:xfrm>
          <a:prstGeom prst="rect">
            <a:avLst/>
          </a:prstGeom>
          <a:solidFill>
            <a:srgbClr val="F39801"/>
          </a:solidFill>
          <a:ln>
            <a:noFill/>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contourClr>
                <a:schemeClr val="accent2">
                  <a:tint val="20000"/>
                </a:schemeClr>
              </a:contourClr>
            </a:sp3d>
          </a:bodyPr>
          <a:lstStyle/>
          <a:p>
            <a:pPr algn="l">
              <a:lnSpc>
                <a:spcPct val="100000"/>
              </a:lnSpc>
              <a:spcBef>
                <a:spcPct val="0"/>
              </a:spcBef>
            </a:pPr>
            <a:r>
              <a:rPr lang="en-US" altLang="zh-CN" sz="2800" spc="50">
                <a:ln w="11430">
                  <a:noFill/>
                </a:ln>
                <a:solidFill>
                  <a:schemeClr val="bg1"/>
                </a:solidFill>
                <a:latin typeface="Consolas" pitchFamily="49" charset="0"/>
                <a:ea typeface="微软雅黑" pitchFamily="34" charset="-122"/>
                <a:cs typeface="Consolas" pitchFamily="49" charset="0"/>
              </a:rPr>
              <a:t>2.1 </a:t>
            </a:r>
            <a:r>
              <a:rPr lang="zh-CN" altLang="en-US" sz="2800" spc="50">
                <a:ln w="11430">
                  <a:noFill/>
                </a:ln>
                <a:solidFill>
                  <a:schemeClr val="bg1"/>
                </a:solidFill>
                <a:latin typeface="Consolas" pitchFamily="49" charset="0"/>
                <a:ea typeface="微软雅黑" pitchFamily="34" charset="-122"/>
                <a:cs typeface="Consolas" pitchFamily="49" charset="0"/>
              </a:rPr>
              <a:t>线性表及其逻辑结构 </a:t>
            </a:r>
          </a:p>
        </p:txBody>
      </p:sp>
      <p:sp>
        <p:nvSpPr>
          <p:cNvPr id="23" name="Rectangle 4" descr="新闻纸">
            <a:hlinkClick r:id="" action="ppaction://noaction"/>
            <a:extLst>
              <a:ext uri="{FF2B5EF4-FFF2-40B4-BE49-F238E27FC236}">
                <a16:creationId xmlns:a16="http://schemas.microsoft.com/office/drawing/2014/main" id="{F3B8E4EE-22E5-42DB-A7F2-DF3AFA913ED1}"/>
              </a:ext>
            </a:extLst>
          </p:cNvPr>
          <p:cNvSpPr>
            <a:spLocks noChangeArrowheads="1"/>
          </p:cNvSpPr>
          <p:nvPr/>
        </p:nvSpPr>
        <p:spPr bwMode="auto">
          <a:xfrm>
            <a:off x="4302844" y="2902151"/>
            <a:ext cx="5105524" cy="523220"/>
          </a:xfrm>
          <a:prstGeom prst="rect">
            <a:avLst/>
          </a:prstGeom>
          <a:solidFill>
            <a:srgbClr val="DFE1E0"/>
          </a:solidFill>
          <a:ln>
            <a:noFill/>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contourClr>
                <a:schemeClr val="accent2">
                  <a:tint val="20000"/>
                </a:schemeClr>
              </a:contourClr>
            </a:sp3d>
          </a:bodyPr>
          <a:lstStyle/>
          <a:p>
            <a:pPr algn="l">
              <a:lnSpc>
                <a:spcPct val="100000"/>
              </a:lnSpc>
              <a:spcBef>
                <a:spcPct val="0"/>
              </a:spcBef>
            </a:pPr>
            <a:r>
              <a:rPr lang="en-US" altLang="zh-CN" sz="2800" spc="50">
                <a:ln w="11430">
                  <a:noFill/>
                </a:ln>
                <a:solidFill>
                  <a:schemeClr val="tx1">
                    <a:lumMod val="75000"/>
                    <a:lumOff val="25000"/>
                  </a:schemeClr>
                </a:solidFill>
                <a:latin typeface="Consolas" pitchFamily="49" charset="0"/>
                <a:ea typeface="微软雅黑" pitchFamily="34" charset="-122"/>
                <a:cs typeface="Consolas" pitchFamily="49" charset="0"/>
              </a:rPr>
              <a:t>2.2 </a:t>
            </a:r>
            <a:r>
              <a:rPr lang="zh-CN" altLang="en-US" sz="2800" spc="50">
                <a:ln w="11430">
                  <a:noFill/>
                </a:ln>
                <a:solidFill>
                  <a:schemeClr val="tx1">
                    <a:lumMod val="75000"/>
                    <a:lumOff val="25000"/>
                  </a:schemeClr>
                </a:solidFill>
                <a:latin typeface="Consolas" pitchFamily="49" charset="0"/>
                <a:ea typeface="微软雅黑" pitchFamily="34" charset="-122"/>
                <a:cs typeface="Consolas" pitchFamily="49" charset="0"/>
              </a:rPr>
              <a:t>线性表的顺序存储结构</a:t>
            </a:r>
          </a:p>
        </p:txBody>
      </p:sp>
      <p:sp>
        <p:nvSpPr>
          <p:cNvPr id="25" name="Rectangle 4" descr="新闻纸">
            <a:hlinkClick r:id="" action="ppaction://noaction"/>
            <a:extLst>
              <a:ext uri="{FF2B5EF4-FFF2-40B4-BE49-F238E27FC236}">
                <a16:creationId xmlns:a16="http://schemas.microsoft.com/office/drawing/2014/main" id="{12F5FE4C-3906-4C05-BE73-52678080A8BF}"/>
              </a:ext>
            </a:extLst>
          </p:cNvPr>
          <p:cNvSpPr>
            <a:spLocks noChangeArrowheads="1"/>
          </p:cNvSpPr>
          <p:nvPr/>
        </p:nvSpPr>
        <p:spPr bwMode="auto">
          <a:xfrm>
            <a:off x="4302844" y="3743454"/>
            <a:ext cx="5105524" cy="523220"/>
          </a:xfrm>
          <a:prstGeom prst="rect">
            <a:avLst/>
          </a:prstGeom>
          <a:solidFill>
            <a:srgbClr val="F39801"/>
          </a:solidFill>
          <a:ln>
            <a:noFill/>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contourClr>
                <a:schemeClr val="accent2">
                  <a:tint val="20000"/>
                </a:schemeClr>
              </a:contourClr>
            </a:sp3d>
          </a:bodyPr>
          <a:lstStyle/>
          <a:p>
            <a:pPr algn="l">
              <a:lnSpc>
                <a:spcPct val="100000"/>
              </a:lnSpc>
              <a:spcBef>
                <a:spcPct val="0"/>
              </a:spcBef>
            </a:pPr>
            <a:r>
              <a:rPr lang="en-US" altLang="zh-CN" sz="2800" spc="50">
                <a:ln w="11430">
                  <a:noFill/>
                </a:ln>
                <a:solidFill>
                  <a:schemeClr val="bg1"/>
                </a:solidFill>
                <a:latin typeface="Consolas" pitchFamily="49" charset="0"/>
                <a:ea typeface="微软雅黑" pitchFamily="34" charset="-122"/>
                <a:cs typeface="Consolas" pitchFamily="49" charset="0"/>
              </a:rPr>
              <a:t>2.3 </a:t>
            </a:r>
            <a:r>
              <a:rPr lang="zh-CN" altLang="en-US" sz="2800" spc="50">
                <a:ln w="11430">
                  <a:noFill/>
                </a:ln>
                <a:solidFill>
                  <a:schemeClr val="bg1"/>
                </a:solidFill>
                <a:latin typeface="Consolas" pitchFamily="49" charset="0"/>
                <a:ea typeface="微软雅黑" pitchFamily="34" charset="-122"/>
                <a:cs typeface="Consolas" pitchFamily="49" charset="0"/>
              </a:rPr>
              <a:t>线性表的链式存储结构</a:t>
            </a:r>
          </a:p>
        </p:txBody>
      </p:sp>
      <p:sp>
        <p:nvSpPr>
          <p:cNvPr id="26" name="Rectangle 4" descr="新闻纸">
            <a:hlinkClick r:id="" action="ppaction://noaction"/>
            <a:extLst>
              <a:ext uri="{FF2B5EF4-FFF2-40B4-BE49-F238E27FC236}">
                <a16:creationId xmlns:a16="http://schemas.microsoft.com/office/drawing/2014/main" id="{205B75EA-EC97-4259-832E-C89319A199C6}"/>
              </a:ext>
            </a:extLst>
          </p:cNvPr>
          <p:cNvSpPr>
            <a:spLocks noChangeArrowheads="1"/>
          </p:cNvSpPr>
          <p:nvPr/>
        </p:nvSpPr>
        <p:spPr bwMode="auto">
          <a:xfrm>
            <a:off x="4302844" y="4584757"/>
            <a:ext cx="5078771" cy="523220"/>
          </a:xfrm>
          <a:prstGeom prst="rect">
            <a:avLst/>
          </a:prstGeom>
          <a:solidFill>
            <a:srgbClr val="DFE1E0"/>
          </a:solidFill>
          <a:ln>
            <a:noFill/>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contourClr>
                <a:schemeClr val="accent2">
                  <a:tint val="20000"/>
                </a:schemeClr>
              </a:contourClr>
            </a:sp3d>
          </a:bodyPr>
          <a:lstStyle/>
          <a:p>
            <a:pPr algn="l">
              <a:lnSpc>
                <a:spcPct val="100000"/>
              </a:lnSpc>
              <a:spcBef>
                <a:spcPct val="0"/>
              </a:spcBef>
            </a:pPr>
            <a:r>
              <a:rPr lang="en-US" altLang="zh-CN" sz="2800" spc="50">
                <a:ln w="11430">
                  <a:noFill/>
                </a:ln>
                <a:solidFill>
                  <a:schemeClr val="tx1">
                    <a:lumMod val="75000"/>
                    <a:lumOff val="25000"/>
                  </a:schemeClr>
                </a:solidFill>
                <a:latin typeface="Consolas" pitchFamily="49" charset="0"/>
                <a:ea typeface="微软雅黑" pitchFamily="34" charset="-122"/>
              </a:rPr>
              <a:t>2.4 </a:t>
            </a:r>
            <a:r>
              <a:rPr lang="zh-CN" altLang="en-US" sz="2800" spc="50">
                <a:ln w="11430">
                  <a:noFill/>
                </a:ln>
                <a:solidFill>
                  <a:schemeClr val="tx1">
                    <a:lumMod val="75000"/>
                    <a:lumOff val="25000"/>
                  </a:schemeClr>
                </a:solidFill>
                <a:latin typeface="Consolas" pitchFamily="49" charset="0"/>
                <a:ea typeface="微软雅黑" pitchFamily="34" charset="-122"/>
              </a:rPr>
              <a:t>线性表的应用 </a:t>
            </a:r>
          </a:p>
        </p:txBody>
      </p:sp>
      <p:sp>
        <p:nvSpPr>
          <p:cNvPr id="27" name="Rectangle 4" descr="新闻纸">
            <a:hlinkClick r:id="" action="ppaction://noaction"/>
            <a:extLst>
              <a:ext uri="{FF2B5EF4-FFF2-40B4-BE49-F238E27FC236}">
                <a16:creationId xmlns:a16="http://schemas.microsoft.com/office/drawing/2014/main" id="{59D55B12-FD15-4521-BE82-46F864AFC2AC}"/>
              </a:ext>
            </a:extLst>
          </p:cNvPr>
          <p:cNvSpPr>
            <a:spLocks noChangeArrowheads="1"/>
          </p:cNvSpPr>
          <p:nvPr/>
        </p:nvSpPr>
        <p:spPr bwMode="auto">
          <a:xfrm>
            <a:off x="4302844" y="5426060"/>
            <a:ext cx="5105524" cy="523220"/>
          </a:xfrm>
          <a:prstGeom prst="rect">
            <a:avLst/>
          </a:prstGeom>
          <a:solidFill>
            <a:srgbClr val="F39801"/>
          </a:solidFill>
          <a:ln>
            <a:noFill/>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contourClr>
                <a:schemeClr val="accent2">
                  <a:tint val="20000"/>
                </a:schemeClr>
              </a:contourClr>
            </a:sp3d>
          </a:bodyPr>
          <a:lstStyle/>
          <a:p>
            <a:pPr algn="l">
              <a:lnSpc>
                <a:spcPct val="100000"/>
              </a:lnSpc>
              <a:spcBef>
                <a:spcPct val="0"/>
              </a:spcBef>
            </a:pPr>
            <a:r>
              <a:rPr lang="en-US" altLang="zh-CN" sz="2800" spc="50">
                <a:ln w="11430">
                  <a:noFill/>
                </a:ln>
                <a:solidFill>
                  <a:schemeClr val="bg1"/>
                </a:solidFill>
                <a:latin typeface="Consolas" pitchFamily="49" charset="0"/>
                <a:ea typeface="微软雅黑" pitchFamily="34" charset="-122"/>
                <a:cs typeface="Consolas" pitchFamily="49" charset="0"/>
              </a:rPr>
              <a:t>2.5 </a:t>
            </a:r>
            <a:r>
              <a:rPr lang="zh-CN" altLang="en-US" sz="2800" spc="50">
                <a:ln w="11430">
                  <a:noFill/>
                </a:ln>
                <a:solidFill>
                  <a:schemeClr val="bg1"/>
                </a:solidFill>
                <a:latin typeface="Consolas" pitchFamily="49" charset="0"/>
                <a:ea typeface="微软雅黑" pitchFamily="34" charset="-122"/>
                <a:cs typeface="Consolas" pitchFamily="49" charset="0"/>
              </a:rPr>
              <a:t>有序表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623375" y="1743077"/>
            <a:ext cx="6072230" cy="476669"/>
          </a:xfrm>
          <a:prstGeom prst="rect">
            <a:avLst/>
          </a:prstGeom>
          <a:noFill/>
          <a:ln w="9525">
            <a:noFill/>
            <a:miter lim="800000"/>
            <a:headEnd/>
            <a:tailEnd/>
          </a:ln>
          <a:effectLst/>
        </p:spPr>
        <p:txBody>
          <a:bodyPr wrap="square">
            <a:spAutoFit/>
          </a:bodyPr>
          <a:lstStyle/>
          <a:p>
            <a:pPr algn="l">
              <a:lnSpc>
                <a:spcPct val="120000"/>
              </a:lnSpc>
              <a:spcBef>
                <a:spcPct val="50000"/>
              </a:spcBef>
            </a:pPr>
            <a:r>
              <a:rPr lang="zh-CN" altLang="en-US" dirty="0">
                <a:solidFill>
                  <a:srgbClr val="CE3B37"/>
                </a:solidFill>
                <a:latin typeface="楷体" panose="02010609060101010101" pitchFamily="49" charset="-122"/>
                <a:ea typeface="楷体" panose="02010609060101010101" pitchFamily="49" charset="-122"/>
                <a:cs typeface="Times New Roman" pitchFamily="18" charset="0"/>
              </a:rPr>
              <a:t>循环链表</a:t>
            </a:r>
            <a:r>
              <a:rPr lang="zh-CN" altLang="en-US" dirty="0">
                <a:solidFill>
                  <a:schemeClr val="tx1"/>
                </a:solidFill>
                <a:latin typeface="楷体" panose="02010609060101010101" pitchFamily="49" charset="-122"/>
                <a:ea typeface="楷体" panose="02010609060101010101" pitchFamily="49" charset="-122"/>
                <a:cs typeface="Times New Roman" pitchFamily="18" charset="0"/>
              </a:rPr>
              <a:t>是另一种形式的链式</a:t>
            </a:r>
            <a:r>
              <a:rPr lang="zh-CN" altLang="en-US">
                <a:solidFill>
                  <a:schemeClr val="tx1"/>
                </a:solidFill>
                <a:latin typeface="楷体" panose="02010609060101010101" pitchFamily="49" charset="-122"/>
                <a:ea typeface="楷体" panose="02010609060101010101" pitchFamily="49" charset="-122"/>
                <a:cs typeface="Times New Roman" pitchFamily="18" charset="0"/>
              </a:rPr>
              <a:t>存储结构形式。</a:t>
            </a:r>
            <a:r>
              <a:rPr lang="en-US" altLang="zh-CN">
                <a:solidFill>
                  <a:schemeClr val="tx1"/>
                </a:solidFill>
                <a:latin typeface="楷体" panose="02010609060101010101" pitchFamily="49" charset="-122"/>
                <a:ea typeface="楷体" panose="02010609060101010101" pitchFamily="49" charset="-122"/>
                <a:cs typeface="Times New Roman" pitchFamily="18" charset="0"/>
              </a:rPr>
              <a:t>        </a:t>
            </a:r>
            <a:endParaRPr lang="zh-CN" altLang="en-US" dirty="0">
              <a:solidFill>
                <a:schemeClr val="tx1"/>
              </a:solidFill>
              <a:latin typeface="楷体" panose="02010609060101010101" pitchFamily="49" charset="-122"/>
              <a:ea typeface="楷体" panose="02010609060101010101" pitchFamily="49" charset="-122"/>
              <a:cs typeface="Times New Roman" pitchFamily="18" charset="0"/>
            </a:endParaRPr>
          </a:p>
        </p:txBody>
      </p:sp>
      <p:sp>
        <p:nvSpPr>
          <p:cNvPr id="4" name="TextBox 3"/>
          <p:cNvSpPr txBox="1"/>
          <p:nvPr/>
        </p:nvSpPr>
        <p:spPr>
          <a:xfrm>
            <a:off x="1774825" y="2873088"/>
            <a:ext cx="5328592" cy="3061992"/>
          </a:xfrm>
          <a:prstGeom prst="rect">
            <a:avLst/>
          </a:prstGeom>
          <a:gradFill>
            <a:gsLst>
              <a:gs pos="0">
                <a:srgbClr val="DFE1E0"/>
              </a:gs>
              <a:gs pos="100000">
                <a:srgbClr val="FFFFFF"/>
              </a:gs>
            </a:gsLst>
          </a:gradFill>
          <a:ln>
            <a:solidFill>
              <a:srgbClr val="F19903"/>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buClr>
                <a:srgbClr val="F19903"/>
              </a:buClr>
              <a:buFont typeface="Wingdings" panose="05000000000000000000" pitchFamily="2" charset="2"/>
              <a:buChar char="l"/>
            </a:pPr>
            <a:r>
              <a:rPr lang="zh-CN" altLang="en-US" dirty="0">
                <a:solidFill>
                  <a:srgbClr val="CE3B37"/>
                </a:solidFill>
                <a:latin typeface="楷体" panose="02010609060101010101" pitchFamily="49" charset="-122"/>
                <a:ea typeface="楷体" panose="02010609060101010101" pitchFamily="49" charset="-122"/>
                <a:cs typeface="Times New Roman" pitchFamily="18" charset="0"/>
              </a:rPr>
              <a:t>循环单链表：</a:t>
            </a:r>
            <a:r>
              <a:rPr lang="zh-CN" altLang="en-US" dirty="0">
                <a:solidFill>
                  <a:schemeClr val="tx1"/>
                </a:solidFill>
                <a:latin typeface="楷体" panose="02010609060101010101" pitchFamily="49" charset="-122"/>
                <a:ea typeface="楷体" panose="02010609060101010101" pitchFamily="49" charset="-122"/>
                <a:cs typeface="Times New Roman" pitchFamily="18" charset="0"/>
              </a:rPr>
              <a:t>将</a:t>
            </a:r>
            <a:r>
              <a:rPr lang="zh-CN" altLang="en-US">
                <a:solidFill>
                  <a:schemeClr val="tx1"/>
                </a:solidFill>
                <a:latin typeface="楷体" panose="02010609060101010101" pitchFamily="49" charset="-122"/>
                <a:ea typeface="楷体" panose="02010609060101010101" pitchFamily="49" charset="-122"/>
                <a:cs typeface="Times New Roman" pitchFamily="18" charset="0"/>
              </a:rPr>
              <a:t>表中尾结点的指针域改为指向表头结点，整个</a:t>
            </a:r>
            <a:r>
              <a:rPr lang="zh-CN" altLang="en-US" dirty="0">
                <a:solidFill>
                  <a:schemeClr val="tx1"/>
                </a:solidFill>
                <a:latin typeface="楷体" panose="02010609060101010101" pitchFamily="49" charset="-122"/>
                <a:ea typeface="楷体" panose="02010609060101010101" pitchFamily="49" charset="-122"/>
                <a:cs typeface="Times New Roman" pitchFamily="18" charset="0"/>
              </a:rPr>
              <a:t>链表形成一个环。由此从表中</a:t>
            </a:r>
            <a:r>
              <a:rPr lang="zh-CN" altLang="en-US">
                <a:solidFill>
                  <a:schemeClr val="tx1"/>
                </a:solidFill>
                <a:latin typeface="楷体" panose="02010609060101010101" pitchFamily="49" charset="-122"/>
                <a:ea typeface="楷体" panose="02010609060101010101" pitchFamily="49" charset="-122"/>
                <a:cs typeface="Times New Roman" pitchFamily="18" charset="0"/>
              </a:rPr>
              <a:t>任一结点出发</a:t>
            </a:r>
            <a:r>
              <a:rPr lang="zh-CN" altLang="en-US" dirty="0">
                <a:solidFill>
                  <a:schemeClr val="tx1"/>
                </a:solidFill>
                <a:latin typeface="楷体" panose="02010609060101010101" pitchFamily="49" charset="-122"/>
                <a:ea typeface="楷体" panose="02010609060101010101" pitchFamily="49" charset="-122"/>
                <a:cs typeface="Times New Roman" pitchFamily="18" charset="0"/>
              </a:rPr>
              <a:t>均可找到链表</a:t>
            </a:r>
            <a:r>
              <a:rPr lang="zh-CN" altLang="en-US">
                <a:solidFill>
                  <a:schemeClr val="tx1"/>
                </a:solidFill>
                <a:latin typeface="楷体" panose="02010609060101010101" pitchFamily="49" charset="-122"/>
                <a:ea typeface="楷体" panose="02010609060101010101" pitchFamily="49" charset="-122"/>
                <a:cs typeface="Times New Roman" pitchFamily="18" charset="0"/>
              </a:rPr>
              <a:t>中其他结点。</a:t>
            </a:r>
            <a:endParaRPr lang="en-US" altLang="zh-CN">
              <a:solidFill>
                <a:schemeClr val="tx1"/>
              </a:solidFill>
              <a:latin typeface="楷体" panose="02010609060101010101" pitchFamily="49" charset="-122"/>
              <a:ea typeface="楷体" panose="02010609060101010101" pitchFamily="49" charset="-122"/>
              <a:cs typeface="Times New Roman" pitchFamily="18" charset="0"/>
            </a:endParaRPr>
          </a:p>
          <a:p>
            <a:pPr marL="457200" indent="-457200" algn="l">
              <a:lnSpc>
                <a:spcPct val="120000"/>
              </a:lnSpc>
              <a:buClr>
                <a:srgbClr val="F19903"/>
              </a:buClr>
              <a:buFont typeface="Wingdings" panose="05000000000000000000" pitchFamily="2" charset="2"/>
              <a:buChar char="l"/>
            </a:pPr>
            <a:endParaRPr lang="en-US" altLang="zh-CN" dirty="0">
              <a:solidFill>
                <a:schemeClr val="tx1"/>
              </a:solidFill>
              <a:latin typeface="楷体" panose="02010609060101010101" pitchFamily="49" charset="-122"/>
              <a:ea typeface="楷体" panose="02010609060101010101" pitchFamily="49" charset="-122"/>
              <a:cs typeface="Times New Roman" pitchFamily="18" charset="0"/>
            </a:endParaRPr>
          </a:p>
          <a:p>
            <a:pPr marL="457200" indent="-457200" algn="l">
              <a:lnSpc>
                <a:spcPct val="120000"/>
              </a:lnSpc>
              <a:buClr>
                <a:srgbClr val="F19903"/>
              </a:buClr>
              <a:buFont typeface="Wingdings" panose="05000000000000000000" pitchFamily="2" charset="2"/>
              <a:buChar char="l"/>
            </a:pPr>
            <a:r>
              <a:rPr lang="zh-CN" altLang="en-US" dirty="0">
                <a:solidFill>
                  <a:srgbClr val="CE3B37"/>
                </a:solidFill>
                <a:latin typeface="楷体" panose="02010609060101010101" pitchFamily="49" charset="-122"/>
                <a:ea typeface="楷体" panose="02010609060101010101" pitchFamily="49" charset="-122"/>
                <a:cs typeface="Times New Roman" pitchFamily="18" charset="0"/>
              </a:rPr>
              <a:t>循环双链表：</a:t>
            </a:r>
            <a:r>
              <a:rPr lang="zh-CN" altLang="en-US" dirty="0">
                <a:solidFill>
                  <a:schemeClr val="tx1"/>
                </a:solidFill>
                <a:latin typeface="楷体" panose="02010609060101010101" pitchFamily="49" charset="-122"/>
                <a:ea typeface="楷体" panose="02010609060101010101" pitchFamily="49" charset="-122"/>
                <a:cs typeface="Times New Roman" pitchFamily="18" charset="0"/>
              </a:rPr>
              <a:t>形成两个环。</a:t>
            </a:r>
            <a:endParaRPr lang="zh-CN" altLang="en-US" dirty="0">
              <a:solidFill>
                <a:schemeClr val="tx1"/>
              </a:solidFill>
              <a:latin typeface="楷体" panose="02010609060101010101" pitchFamily="49" charset="-122"/>
              <a:ea typeface="楷体" panose="02010609060101010101" pitchFamily="49" charset="-122"/>
            </a:endParaRPr>
          </a:p>
        </p:txBody>
      </p:sp>
      <p:sp>
        <p:nvSpPr>
          <p:cNvPr id="5" name="TextBox 4"/>
          <p:cNvSpPr txBox="1"/>
          <p:nvPr/>
        </p:nvSpPr>
        <p:spPr>
          <a:xfrm>
            <a:off x="8394704" y="3144218"/>
            <a:ext cx="2669847"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00000"/>
              </a:lnSpc>
            </a:pPr>
            <a:r>
              <a:rPr lang="zh-CN" altLang="en-US">
                <a:solidFill>
                  <a:schemeClr val="tx1"/>
                </a:solidFill>
                <a:ea typeface="楷体" pitchFamily="49" charset="-122"/>
                <a:cs typeface="Times New Roman" pitchFamily="18" charset="0"/>
              </a:rPr>
              <a:t>结点类型与非循环单链表的相同</a:t>
            </a:r>
          </a:p>
        </p:txBody>
      </p:sp>
      <p:sp>
        <p:nvSpPr>
          <p:cNvPr id="6" name="TextBox 5"/>
          <p:cNvSpPr txBox="1"/>
          <p:nvPr/>
        </p:nvSpPr>
        <p:spPr>
          <a:xfrm>
            <a:off x="8381302" y="4577657"/>
            <a:ext cx="2669847"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00000"/>
              </a:lnSpc>
            </a:pPr>
            <a:r>
              <a:rPr lang="zh-CN" altLang="en-US">
                <a:solidFill>
                  <a:schemeClr val="tx1"/>
                </a:solidFill>
                <a:ea typeface="楷体" pitchFamily="49" charset="-122"/>
                <a:cs typeface="Times New Roman" pitchFamily="18" charset="0"/>
              </a:rPr>
              <a:t>结点类型与非循环双链表的相同</a:t>
            </a:r>
          </a:p>
        </p:txBody>
      </p:sp>
      <p:sp>
        <p:nvSpPr>
          <p:cNvPr id="7" name="右箭头 6"/>
          <p:cNvSpPr/>
          <p:nvPr/>
        </p:nvSpPr>
        <p:spPr>
          <a:xfrm>
            <a:off x="7333538" y="3361919"/>
            <a:ext cx="846853" cy="36183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800"/>
          </a:p>
        </p:txBody>
      </p:sp>
      <p:sp>
        <p:nvSpPr>
          <p:cNvPr id="8" name="右箭头 7"/>
          <p:cNvSpPr/>
          <p:nvPr/>
        </p:nvSpPr>
        <p:spPr>
          <a:xfrm>
            <a:off x="7320136" y="4795358"/>
            <a:ext cx="846853" cy="36183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800"/>
          </a:p>
        </p:txBody>
      </p:sp>
      <p:sp>
        <p:nvSpPr>
          <p:cNvPr id="10" name="TextBox 3">
            <a:extLst>
              <a:ext uri="{FF2B5EF4-FFF2-40B4-BE49-F238E27FC236}">
                <a16:creationId xmlns:a16="http://schemas.microsoft.com/office/drawing/2014/main" id="{57720CE8-9702-4F45-A59B-A5AEC3A5A1C1}"/>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3" name="Rectangle 7" descr="信纸">
            <a:hlinkClick r:id="" action="ppaction://hlinkshowjump?jump=nextslide"/>
            <a:extLst>
              <a:ext uri="{FF2B5EF4-FFF2-40B4-BE49-F238E27FC236}">
                <a16:creationId xmlns:a16="http://schemas.microsoft.com/office/drawing/2014/main" id="{F3C7CA8F-1692-476D-95A9-DC95D39AC3B6}"/>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1524001" y="4573917"/>
            <a:ext cx="184731" cy="443198"/>
          </a:xfrm>
          <a:prstGeom prst="rect">
            <a:avLst/>
          </a:prstGeom>
          <a:noFill/>
          <a:ln w="9525">
            <a:noFill/>
            <a:miter lim="800000"/>
            <a:headEnd/>
            <a:tailEnd/>
          </a:ln>
          <a:effectLst/>
        </p:spPr>
        <p:txBody>
          <a:bodyPr wrap="none" anchor="ctr">
            <a:spAutoFit/>
          </a:bodyPr>
          <a:lstStyle/>
          <a:p>
            <a:endParaRPr lang="zh-CN" altLang="en-US" sz="2800">
              <a:solidFill>
                <a:schemeClr val="tx1"/>
              </a:solidFill>
              <a:latin typeface="Consolas" pitchFamily="49" charset="0"/>
              <a:cs typeface="Consolas" pitchFamily="49" charset="0"/>
            </a:endParaRPr>
          </a:p>
        </p:txBody>
      </p:sp>
      <p:sp>
        <p:nvSpPr>
          <p:cNvPr id="267267" name="Rectangle 3"/>
          <p:cNvSpPr>
            <a:spLocks noChangeArrowheads="1"/>
          </p:cNvSpPr>
          <p:nvPr/>
        </p:nvSpPr>
        <p:spPr bwMode="auto">
          <a:xfrm>
            <a:off x="5122832" y="239772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dirty="0">
                <a:solidFill>
                  <a:schemeClr val="tx1"/>
                </a:solidFill>
                <a:latin typeface="Consolas" pitchFamily="49" charset="0"/>
                <a:ea typeface="楷体" pitchFamily="49" charset="-122"/>
                <a:cs typeface="Consolas" pitchFamily="49" charset="0"/>
              </a:rPr>
              <a:t>线性表</a:t>
            </a:r>
          </a:p>
          <a:p>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baseline="-25000">
                <a:solidFill>
                  <a:schemeClr val="tx1"/>
                </a:solidFill>
                <a:latin typeface="Consolas" pitchFamily="49" charset="0"/>
                <a:ea typeface="楷体" pitchFamily="49" charset="-122"/>
                <a:cs typeface="Consolas" pitchFamily="49" charset="0"/>
              </a:rPr>
              <a:t>1</a:t>
            </a:r>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baseline="-25000">
                <a:solidFill>
                  <a:schemeClr val="tx1"/>
                </a:solidFill>
                <a:latin typeface="Consolas" pitchFamily="49" charset="0"/>
                <a:ea typeface="楷体" pitchFamily="49" charset="-122"/>
                <a:cs typeface="Consolas" pitchFamily="49" charset="0"/>
              </a:rPr>
              <a:t>2</a:t>
            </a:r>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i="1" baseline="-25000">
                <a:solidFill>
                  <a:schemeClr val="tx1"/>
                </a:solidFill>
                <a:latin typeface="Consolas" pitchFamily="49" charset="0"/>
                <a:ea typeface="楷体" pitchFamily="49" charset="-122"/>
                <a:cs typeface="Consolas" pitchFamily="49" charset="0"/>
              </a:rPr>
              <a:t>i</a:t>
            </a:r>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i="1" baseline="-25000">
                <a:solidFill>
                  <a:schemeClr val="tx1"/>
                </a:solidFill>
                <a:latin typeface="Consolas" pitchFamily="49" charset="0"/>
                <a:ea typeface="楷体" pitchFamily="49" charset="-122"/>
                <a:cs typeface="Consolas" pitchFamily="49" charset="0"/>
              </a:rPr>
              <a:t>n</a:t>
            </a:r>
            <a:r>
              <a:rPr lang="en-US" altLang="zh-CN" dirty="0">
                <a:solidFill>
                  <a:schemeClr val="tx1"/>
                </a:solidFill>
                <a:latin typeface="Consolas" pitchFamily="49" charset="0"/>
                <a:ea typeface="楷体" pitchFamily="49" charset="-122"/>
                <a:cs typeface="Consolas" pitchFamily="49" charset="0"/>
              </a:rPr>
              <a:t>)</a:t>
            </a:r>
          </a:p>
        </p:txBody>
      </p:sp>
      <p:sp>
        <p:nvSpPr>
          <p:cNvPr id="267268" name="AutoShape 4"/>
          <p:cNvSpPr>
            <a:spLocks noChangeArrowheads="1"/>
          </p:cNvSpPr>
          <p:nvPr/>
        </p:nvSpPr>
        <p:spPr bwMode="auto">
          <a:xfrm>
            <a:off x="6275357" y="355025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sz="2800">
              <a:solidFill>
                <a:schemeClr val="tx1"/>
              </a:solidFill>
              <a:latin typeface="Consolas" pitchFamily="49" charset="0"/>
              <a:cs typeface="Consolas" pitchFamily="49" charset="0"/>
            </a:endParaRPr>
          </a:p>
        </p:txBody>
      </p:sp>
      <p:sp>
        <p:nvSpPr>
          <p:cNvPr id="267269" name="Text Box 5"/>
          <p:cNvSpPr txBox="1">
            <a:spLocks noChangeArrowheads="1"/>
          </p:cNvSpPr>
          <p:nvPr/>
        </p:nvSpPr>
        <p:spPr bwMode="auto">
          <a:xfrm>
            <a:off x="6738943" y="3755048"/>
            <a:ext cx="958893" cy="387798"/>
          </a:xfrm>
          <a:prstGeom prst="rect">
            <a:avLst/>
          </a:prstGeom>
          <a:noFill/>
          <a:ln w="38100" algn="ctr">
            <a:noFill/>
            <a:miter lim="800000"/>
            <a:headEnd/>
            <a:tailEnd/>
          </a:ln>
          <a:effectLst/>
        </p:spPr>
        <p:txBody>
          <a:bodyPr wrap="square">
            <a:spAutoFit/>
          </a:bodyPr>
          <a:lstStyle/>
          <a:p>
            <a:pPr>
              <a:spcBef>
                <a:spcPct val="50000"/>
              </a:spcBef>
            </a:pPr>
            <a:r>
              <a:rPr lang="zh-CN" altLang="en-US" dirty="0">
                <a:solidFill>
                  <a:schemeClr val="tx1"/>
                </a:solidFill>
                <a:latin typeface="Consolas" pitchFamily="49" charset="0"/>
                <a:ea typeface="楷体" pitchFamily="49" charset="-122"/>
                <a:cs typeface="Consolas" pitchFamily="49" charset="0"/>
              </a:rPr>
              <a:t>映射</a:t>
            </a:r>
          </a:p>
        </p:txBody>
      </p:sp>
      <p:sp>
        <p:nvSpPr>
          <p:cNvPr id="267270" name="Rectangle 6"/>
          <p:cNvSpPr>
            <a:spLocks noChangeArrowheads="1"/>
          </p:cNvSpPr>
          <p:nvPr/>
        </p:nvSpPr>
        <p:spPr bwMode="auto">
          <a:xfrm>
            <a:off x="3613119" y="475993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67271" name="Rectangle 7"/>
          <p:cNvSpPr>
            <a:spLocks noChangeArrowheads="1"/>
          </p:cNvSpPr>
          <p:nvPr/>
        </p:nvSpPr>
        <p:spPr bwMode="auto">
          <a:xfrm>
            <a:off x="4154456" y="475993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67272" name="Text Box 8"/>
          <p:cNvSpPr txBox="1">
            <a:spLocks noChangeArrowheads="1"/>
          </p:cNvSpPr>
          <p:nvPr/>
        </p:nvSpPr>
        <p:spPr bwMode="auto">
          <a:xfrm>
            <a:off x="1666845" y="2973989"/>
            <a:ext cx="1728787" cy="387798"/>
          </a:xfrm>
          <a:prstGeom prst="rect">
            <a:avLst/>
          </a:prstGeom>
          <a:noFill/>
          <a:ln w="38100" algn="ctr">
            <a:noFill/>
            <a:miter lim="800000"/>
            <a:headEnd/>
            <a:tailEnd/>
          </a:ln>
          <a:effectLst/>
        </p:spPr>
        <p:txBody>
          <a:bodyPr>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逻辑结构</a:t>
            </a:r>
          </a:p>
        </p:txBody>
      </p:sp>
      <p:sp>
        <p:nvSpPr>
          <p:cNvPr id="267273" name="Text Box 9"/>
          <p:cNvSpPr txBox="1">
            <a:spLocks noChangeArrowheads="1"/>
          </p:cNvSpPr>
          <p:nvPr/>
        </p:nvSpPr>
        <p:spPr bwMode="auto">
          <a:xfrm>
            <a:off x="1666845" y="4683742"/>
            <a:ext cx="1728787" cy="387798"/>
          </a:xfrm>
          <a:prstGeom prst="rect">
            <a:avLst/>
          </a:prstGeom>
          <a:noFill/>
          <a:ln w="38100" algn="ctr">
            <a:noFill/>
            <a:miter lim="800000"/>
            <a:headEnd/>
            <a:tailEnd/>
          </a:ln>
          <a:effectLst/>
        </p:spPr>
        <p:txBody>
          <a:bodyPr>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存储结构</a:t>
            </a:r>
          </a:p>
        </p:txBody>
      </p:sp>
      <p:sp>
        <p:nvSpPr>
          <p:cNvPr id="267274" name="AutoShape 10"/>
          <p:cNvSpPr>
            <a:spLocks noChangeArrowheads="1"/>
          </p:cNvSpPr>
          <p:nvPr/>
        </p:nvSpPr>
        <p:spPr bwMode="auto">
          <a:xfrm>
            <a:off x="2381224" y="3469297"/>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sz="2800">
              <a:solidFill>
                <a:schemeClr val="tx1"/>
              </a:solidFill>
              <a:latin typeface="Consolas" pitchFamily="49" charset="0"/>
              <a:cs typeface="Consolas" pitchFamily="49" charset="0"/>
            </a:endParaRPr>
          </a:p>
        </p:txBody>
      </p:sp>
      <p:sp>
        <p:nvSpPr>
          <p:cNvPr id="267275" name="Rectangle 11"/>
          <p:cNvSpPr>
            <a:spLocks noChangeArrowheads="1"/>
          </p:cNvSpPr>
          <p:nvPr/>
        </p:nvSpPr>
        <p:spPr bwMode="auto">
          <a:xfrm>
            <a:off x="4981544" y="475993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Consolas" pitchFamily="49" charset="0"/>
                <a:cs typeface="Consolas" pitchFamily="49" charset="0"/>
              </a:rPr>
              <a:t>a</a:t>
            </a:r>
            <a:r>
              <a:rPr lang="en-US" altLang="zh-CN" sz="2000" baseline="-25000" dirty="0" err="1">
                <a:solidFill>
                  <a:schemeClr val="tx1"/>
                </a:solidFill>
                <a:latin typeface="Consolas" pitchFamily="49" charset="0"/>
                <a:cs typeface="Consolas" pitchFamily="49" charset="0"/>
              </a:rPr>
              <a:t>1</a:t>
            </a:r>
            <a:endParaRPr lang="en-US" altLang="zh-CN" sz="2000" baseline="-25000" dirty="0">
              <a:solidFill>
                <a:schemeClr val="tx1"/>
              </a:solidFill>
              <a:latin typeface="Consolas" pitchFamily="49" charset="0"/>
              <a:cs typeface="Consolas" pitchFamily="49" charset="0"/>
            </a:endParaRPr>
          </a:p>
        </p:txBody>
      </p:sp>
      <p:sp>
        <p:nvSpPr>
          <p:cNvPr id="267276" name="Rectangle 12"/>
          <p:cNvSpPr>
            <a:spLocks noChangeArrowheads="1"/>
          </p:cNvSpPr>
          <p:nvPr/>
        </p:nvSpPr>
        <p:spPr bwMode="auto">
          <a:xfrm>
            <a:off x="5522881" y="475993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67277" name="Rectangle 13"/>
          <p:cNvSpPr>
            <a:spLocks noChangeArrowheads="1"/>
          </p:cNvSpPr>
          <p:nvPr/>
        </p:nvSpPr>
        <p:spPr bwMode="auto">
          <a:xfrm>
            <a:off x="6419819" y="475993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Consolas" pitchFamily="49" charset="0"/>
                <a:cs typeface="Consolas" pitchFamily="49" charset="0"/>
              </a:rPr>
              <a:t>a</a:t>
            </a:r>
            <a:r>
              <a:rPr lang="en-US" altLang="zh-CN" sz="2000" baseline="-25000" dirty="0" err="1">
                <a:solidFill>
                  <a:schemeClr val="tx1"/>
                </a:solidFill>
                <a:latin typeface="Consolas" pitchFamily="49" charset="0"/>
                <a:cs typeface="Consolas" pitchFamily="49" charset="0"/>
              </a:rPr>
              <a:t>2</a:t>
            </a:r>
            <a:endParaRPr lang="en-US" altLang="zh-CN" sz="2000" baseline="-25000" dirty="0">
              <a:solidFill>
                <a:schemeClr val="tx1"/>
              </a:solidFill>
              <a:latin typeface="Consolas" pitchFamily="49" charset="0"/>
              <a:cs typeface="Consolas" pitchFamily="49" charset="0"/>
            </a:endParaRPr>
          </a:p>
        </p:txBody>
      </p:sp>
      <p:sp>
        <p:nvSpPr>
          <p:cNvPr id="267278" name="Rectangle 14"/>
          <p:cNvSpPr>
            <a:spLocks noChangeArrowheads="1"/>
          </p:cNvSpPr>
          <p:nvPr/>
        </p:nvSpPr>
        <p:spPr bwMode="auto">
          <a:xfrm>
            <a:off x="6961156" y="475993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267279" name="Rectangle 15"/>
          <p:cNvSpPr>
            <a:spLocks noChangeArrowheads="1"/>
          </p:cNvSpPr>
          <p:nvPr/>
        </p:nvSpPr>
        <p:spPr bwMode="auto">
          <a:xfrm>
            <a:off x="9301131" y="475993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a</a:t>
            </a:r>
            <a:r>
              <a:rPr lang="en-US" altLang="zh-CN" sz="2000" i="1" baseline="-25000" dirty="0">
                <a:solidFill>
                  <a:schemeClr val="tx1"/>
                </a:solidFill>
                <a:latin typeface="Consolas" pitchFamily="49" charset="0"/>
                <a:cs typeface="Consolas" pitchFamily="49" charset="0"/>
              </a:rPr>
              <a:t>n</a:t>
            </a:r>
          </a:p>
        </p:txBody>
      </p:sp>
      <p:sp>
        <p:nvSpPr>
          <p:cNvPr id="267280" name="Rectangle 16"/>
          <p:cNvSpPr>
            <a:spLocks noChangeArrowheads="1"/>
          </p:cNvSpPr>
          <p:nvPr/>
        </p:nvSpPr>
        <p:spPr bwMode="auto">
          <a:xfrm>
            <a:off x="9842469" y="475993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a:solidFill>
                <a:schemeClr val="tx1"/>
              </a:solidFill>
              <a:latin typeface="Consolas" pitchFamily="49" charset="0"/>
              <a:cs typeface="Consolas" pitchFamily="49" charset="0"/>
            </a:endParaRPr>
          </a:p>
        </p:txBody>
      </p:sp>
      <p:sp>
        <p:nvSpPr>
          <p:cNvPr id="267281" name="Text Box 17"/>
          <p:cNvSpPr txBox="1">
            <a:spLocks noChangeArrowheads="1"/>
          </p:cNvSpPr>
          <p:nvPr/>
        </p:nvSpPr>
        <p:spPr bwMode="auto">
          <a:xfrm>
            <a:off x="8005732" y="4759938"/>
            <a:ext cx="576263" cy="437043"/>
          </a:xfrm>
          <a:prstGeom prst="rect">
            <a:avLst/>
          </a:prstGeom>
          <a:noFill/>
          <a:ln w="38100" algn="ctr">
            <a:noFill/>
            <a:miter lim="800000"/>
            <a:headEnd/>
            <a:tailEnd/>
          </a:ln>
          <a:effectLst/>
        </p:spPr>
        <p:txBody>
          <a:bodyPr>
            <a:spAutoFit/>
          </a:bodyPr>
          <a:lstStyle/>
          <a:p>
            <a:pPr>
              <a:spcBef>
                <a:spcPct val="50000"/>
              </a:spcBef>
            </a:pPr>
            <a:r>
              <a:rPr lang="en-US" altLang="zh-CN" sz="2800">
                <a:solidFill>
                  <a:schemeClr val="tx1"/>
                </a:solidFill>
                <a:latin typeface="+mj-ea"/>
                <a:ea typeface="+mj-ea"/>
                <a:cs typeface="Consolas" pitchFamily="49" charset="0"/>
              </a:rPr>
              <a:t>…</a:t>
            </a:r>
          </a:p>
        </p:txBody>
      </p:sp>
      <p:sp>
        <p:nvSpPr>
          <p:cNvPr id="267282" name="Arc 18"/>
          <p:cNvSpPr>
            <a:spLocks/>
          </p:cNvSpPr>
          <p:nvPr/>
        </p:nvSpPr>
        <p:spPr bwMode="auto">
          <a:xfrm>
            <a:off x="3455967" y="4401164"/>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sz="2800">
              <a:solidFill>
                <a:schemeClr val="tx1"/>
              </a:solidFill>
              <a:latin typeface="Consolas" pitchFamily="49" charset="0"/>
              <a:cs typeface="Consolas" pitchFamily="49" charset="0"/>
            </a:endParaRPr>
          </a:p>
        </p:txBody>
      </p:sp>
      <p:sp>
        <p:nvSpPr>
          <p:cNvPr id="267283" name="Text Box 19"/>
          <p:cNvSpPr txBox="1">
            <a:spLocks noChangeArrowheads="1"/>
          </p:cNvSpPr>
          <p:nvPr/>
        </p:nvSpPr>
        <p:spPr bwMode="auto">
          <a:xfrm>
            <a:off x="3095604" y="4040801"/>
            <a:ext cx="431800" cy="443198"/>
          </a:xfrm>
          <a:prstGeom prst="rect">
            <a:avLst/>
          </a:prstGeom>
          <a:noFill/>
          <a:ln w="9525">
            <a:noFill/>
            <a:miter lim="800000"/>
            <a:headEnd/>
            <a:tailEnd/>
          </a:ln>
          <a:effectLst/>
        </p:spPr>
        <p:txBody>
          <a:bodyPr>
            <a:spAutoFit/>
          </a:bodyPr>
          <a:lstStyle/>
          <a:p>
            <a:pPr algn="l">
              <a:spcBef>
                <a:spcPct val="50000"/>
              </a:spcBef>
            </a:pPr>
            <a:r>
              <a:rPr lang="en-US" altLang="zh-CN" sz="2800">
                <a:solidFill>
                  <a:schemeClr val="tx1"/>
                </a:solidFill>
                <a:latin typeface="Consolas" pitchFamily="49" charset="0"/>
                <a:cs typeface="Consolas" pitchFamily="49" charset="0"/>
              </a:rPr>
              <a:t>L</a:t>
            </a:r>
          </a:p>
        </p:txBody>
      </p:sp>
      <p:sp>
        <p:nvSpPr>
          <p:cNvPr id="267284" name="Line 20"/>
          <p:cNvSpPr>
            <a:spLocks noChangeShapeType="1"/>
          </p:cNvSpPr>
          <p:nvPr/>
        </p:nvSpPr>
        <p:spPr bwMode="auto">
          <a:xfrm>
            <a:off x="4405282" y="497583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67285" name="Line 21"/>
          <p:cNvSpPr>
            <a:spLocks noChangeShapeType="1"/>
          </p:cNvSpPr>
          <p:nvPr/>
        </p:nvSpPr>
        <p:spPr bwMode="auto">
          <a:xfrm>
            <a:off x="5845144" y="497583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67286" name="Line 22"/>
          <p:cNvSpPr>
            <a:spLocks noChangeShapeType="1"/>
          </p:cNvSpPr>
          <p:nvPr/>
        </p:nvSpPr>
        <p:spPr bwMode="auto">
          <a:xfrm>
            <a:off x="7286594" y="497583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67287" name="Line 23"/>
          <p:cNvSpPr>
            <a:spLocks noChangeShapeType="1"/>
          </p:cNvSpPr>
          <p:nvPr/>
        </p:nvSpPr>
        <p:spPr bwMode="auto">
          <a:xfrm>
            <a:off x="8726457" y="497583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267288" name="Text Box 24"/>
          <p:cNvSpPr txBox="1">
            <a:spLocks noChangeArrowheads="1"/>
          </p:cNvSpPr>
          <p:nvPr/>
        </p:nvSpPr>
        <p:spPr bwMode="auto">
          <a:xfrm>
            <a:off x="4738677" y="5826750"/>
            <a:ext cx="4165635" cy="387798"/>
          </a:xfrm>
          <a:prstGeom prst="rect">
            <a:avLst/>
          </a:prstGeom>
          <a:noFill/>
          <a:ln w="9525">
            <a:noFill/>
            <a:miter lim="800000"/>
            <a:headEnd/>
            <a:tailEnd/>
          </a:ln>
          <a:effectLst/>
        </p:spPr>
        <p:txBody>
          <a:bodyPr wrap="square">
            <a:spAutoFit/>
          </a:bodyPr>
          <a:lstStyle/>
          <a:p>
            <a:pPr algn="l">
              <a:spcBef>
                <a:spcPct val="50000"/>
              </a:spcBef>
            </a:pPr>
            <a:r>
              <a:rPr lang="zh-CN" altLang="en-US">
                <a:solidFill>
                  <a:schemeClr val="tx1"/>
                </a:solidFill>
                <a:latin typeface="楷体" panose="02010609060101010101" pitchFamily="49" charset="-122"/>
                <a:ea typeface="楷体" panose="02010609060101010101" pitchFamily="49" charset="-122"/>
                <a:cs typeface="Consolas" pitchFamily="49" charset="0"/>
              </a:rPr>
              <a:t>带头结点</a:t>
            </a:r>
            <a:r>
              <a:rPr lang="zh-CN" altLang="en-US">
                <a:solidFill>
                  <a:srgbClr val="CE3B37"/>
                </a:solidFill>
                <a:latin typeface="楷体" panose="02010609060101010101" pitchFamily="49" charset="-122"/>
                <a:ea typeface="楷体" panose="02010609060101010101" pitchFamily="49" charset="-122"/>
                <a:cs typeface="Consolas" pitchFamily="49" charset="0"/>
              </a:rPr>
              <a:t>循环</a:t>
            </a:r>
            <a:r>
              <a:rPr lang="zh-CN" altLang="en-US" dirty="0">
                <a:solidFill>
                  <a:srgbClr val="CE3B37"/>
                </a:solidFill>
                <a:latin typeface="楷体" panose="02010609060101010101" pitchFamily="49" charset="-122"/>
                <a:ea typeface="楷体" panose="02010609060101010101" pitchFamily="49" charset="-122"/>
                <a:cs typeface="Consolas" pitchFamily="49" charset="0"/>
              </a:rPr>
              <a:t>单链表</a:t>
            </a:r>
            <a:r>
              <a:rPr lang="zh-CN" altLang="en-US" dirty="0">
                <a:solidFill>
                  <a:schemeClr val="tx1"/>
                </a:solidFill>
                <a:latin typeface="楷体" panose="02010609060101010101" pitchFamily="49" charset="-122"/>
                <a:ea typeface="楷体" panose="02010609060101010101" pitchFamily="49" charset="-122"/>
                <a:cs typeface="Consolas" pitchFamily="49" charset="0"/>
              </a:rPr>
              <a:t>示意图</a:t>
            </a:r>
          </a:p>
        </p:txBody>
      </p:sp>
      <p:sp>
        <p:nvSpPr>
          <p:cNvPr id="36" name="任意多边形 35"/>
          <p:cNvSpPr/>
          <p:nvPr/>
        </p:nvSpPr>
        <p:spPr>
          <a:xfrm>
            <a:off x="3941763" y="5036175"/>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32" name="TextBox 3">
            <a:extLst>
              <a:ext uri="{FF2B5EF4-FFF2-40B4-BE49-F238E27FC236}">
                <a16:creationId xmlns:a16="http://schemas.microsoft.com/office/drawing/2014/main" id="{2017B8D0-832B-494F-8E8B-9FA194AFA969}"/>
              </a:ext>
            </a:extLst>
          </p:cNvPr>
          <p:cNvSpPr txBox="1"/>
          <p:nvPr/>
        </p:nvSpPr>
        <p:spPr>
          <a:xfrm>
            <a:off x="1726995" y="1646764"/>
            <a:ext cx="4649996" cy="39376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en-US" altLang="zh-CN" b="1">
                <a:latin typeface="楷体" panose="02010609060101010101" pitchFamily="49" charset="-122"/>
                <a:ea typeface="楷体" panose="02010609060101010101" pitchFamily="49" charset="-122"/>
              </a:rPr>
              <a:t>1</a:t>
            </a:r>
            <a:r>
              <a:rPr lang="zh-CN" altLang="en-US" b="1">
                <a:latin typeface="楷体" panose="02010609060101010101" pitchFamily="49" charset="-122"/>
                <a:ea typeface="楷体" panose="02010609060101010101" pitchFamily="49" charset="-122"/>
              </a:rPr>
              <a:t>、循环单链表</a:t>
            </a:r>
          </a:p>
        </p:txBody>
      </p:sp>
      <p:sp>
        <p:nvSpPr>
          <p:cNvPr id="29" name="TextBox 3">
            <a:extLst>
              <a:ext uri="{FF2B5EF4-FFF2-40B4-BE49-F238E27FC236}">
                <a16:creationId xmlns:a16="http://schemas.microsoft.com/office/drawing/2014/main" id="{F5646EA1-5296-4223-8EAA-287EE1F6F5FE}"/>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1" name="Rectangle 7" descr="信纸">
            <a:hlinkClick r:id="" action="ppaction://hlinkshowjump?jump=nextslide"/>
            <a:extLst>
              <a:ext uri="{FF2B5EF4-FFF2-40B4-BE49-F238E27FC236}">
                <a16:creationId xmlns:a16="http://schemas.microsoft.com/office/drawing/2014/main" id="{5230A719-2378-4634-9028-951A51ABBB75}"/>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pic>
        <p:nvPicPr>
          <p:cNvPr id="34" name="图片 33" descr="乐高玩具&#10;&#10;低可信度描述已自动生成">
            <a:extLst>
              <a:ext uri="{FF2B5EF4-FFF2-40B4-BE49-F238E27FC236}">
                <a16:creationId xmlns:a16="http://schemas.microsoft.com/office/drawing/2014/main" id="{895AC98F-C00C-4131-B327-ECE5B0C1E477}"/>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5449624">
            <a:off x="8678430" y="2284256"/>
            <a:ext cx="4991904" cy="3363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1539700" y="4060873"/>
            <a:ext cx="184731" cy="393121"/>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8" name="TextBox 27"/>
          <p:cNvSpPr txBox="1"/>
          <p:nvPr/>
        </p:nvSpPr>
        <p:spPr>
          <a:xfrm>
            <a:off x="2539799" y="2816161"/>
            <a:ext cx="6452386" cy="1460560"/>
          </a:xfrm>
          <a:prstGeom prst="rect">
            <a:avLst/>
          </a:prstGeom>
          <a:ln>
            <a:solidFill>
              <a:srgbClr val="F19903"/>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ct val="150000"/>
              </a:lnSpc>
              <a:buClr>
                <a:srgbClr val="F19903"/>
              </a:buClr>
              <a:buFont typeface="Wingdings" panose="05000000000000000000" pitchFamily="2" charset="2"/>
              <a:buChar char="l"/>
            </a:pPr>
            <a:r>
              <a:rPr lang="zh-CN" altLang="en-US" dirty="0">
                <a:latin typeface="楷体" panose="02010609060101010101" pitchFamily="49" charset="-122"/>
                <a:ea typeface="楷体" panose="02010609060101010101" pitchFamily="49" charset="-122"/>
                <a:cs typeface="Consolas" pitchFamily="49" charset="0"/>
              </a:rPr>
              <a:t>链表中没有空指针域</a:t>
            </a:r>
            <a:endParaRPr lang="en-US" altLang="zh-CN" dirty="0">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en-US" altLang="zh-CN" i="1" dirty="0">
                <a:latin typeface="楷体" panose="02010609060101010101" pitchFamily="49" charset="-122"/>
                <a:ea typeface="楷体" panose="02010609060101010101" pitchFamily="49" charset="-122"/>
                <a:cs typeface="Consolas" pitchFamily="49" charset="0"/>
              </a:rPr>
              <a:t>p</a:t>
            </a:r>
            <a:r>
              <a:rPr lang="zh-CN" altLang="en-US">
                <a:latin typeface="楷体" panose="02010609060101010101" pitchFamily="49" charset="-122"/>
                <a:ea typeface="楷体" panose="02010609060101010101" pitchFamily="49" charset="-122"/>
                <a:cs typeface="Consolas" pitchFamily="49" charset="0"/>
              </a:rPr>
              <a:t>所指结点为尾结点的</a:t>
            </a:r>
            <a:r>
              <a:rPr lang="zh-CN" altLang="en-US" dirty="0">
                <a:latin typeface="楷体" panose="02010609060101010101" pitchFamily="49" charset="-122"/>
                <a:ea typeface="楷体" panose="02010609060101010101" pitchFamily="49" charset="-122"/>
                <a:cs typeface="Consolas" pitchFamily="49" charset="0"/>
              </a:rPr>
              <a:t>条件：</a:t>
            </a:r>
            <a:r>
              <a:rPr lang="en-US" altLang="zh-CN" dirty="0">
                <a:solidFill>
                  <a:srgbClr val="C00000"/>
                </a:solidFill>
                <a:latin typeface="楷体" panose="02010609060101010101" pitchFamily="49" charset="-122"/>
                <a:ea typeface="楷体" panose="02010609060101010101" pitchFamily="49" charset="-122"/>
                <a:cs typeface="Consolas" pitchFamily="49" charset="0"/>
              </a:rPr>
              <a:t>p-&gt;</a:t>
            </a:r>
            <a:r>
              <a:rPr lang="en-US" altLang="zh-CN">
                <a:solidFill>
                  <a:srgbClr val="C00000"/>
                </a:solidFill>
                <a:latin typeface="楷体" panose="02010609060101010101" pitchFamily="49" charset="-122"/>
                <a:ea typeface="楷体" panose="02010609060101010101" pitchFamily="49" charset="-122"/>
                <a:cs typeface="Consolas" pitchFamily="49" charset="0"/>
              </a:rPr>
              <a:t>next==L</a:t>
            </a:r>
            <a:endParaRPr lang="zh-CN" altLang="en-US" dirty="0">
              <a:latin typeface="楷体" panose="02010609060101010101" pitchFamily="49" charset="-122"/>
              <a:ea typeface="楷体" panose="02010609060101010101" pitchFamily="49" charset="-122"/>
              <a:cs typeface="Consolas" pitchFamily="49" charset="0"/>
            </a:endParaRPr>
          </a:p>
        </p:txBody>
      </p:sp>
      <p:sp>
        <p:nvSpPr>
          <p:cNvPr id="31" name="TextBox 30"/>
          <p:cNvSpPr txBox="1"/>
          <p:nvPr/>
        </p:nvSpPr>
        <p:spPr>
          <a:xfrm>
            <a:off x="2113521" y="2226085"/>
            <a:ext cx="6072230" cy="387798"/>
          </a:xfrm>
          <a:prstGeom prst="rect">
            <a:avLst/>
          </a:prstGeom>
          <a:noFill/>
        </p:spPr>
        <p:txBody>
          <a:bodyPr wrap="square" rtlCol="0">
            <a:spAutoFit/>
          </a:bodyPr>
          <a:lstStyle/>
          <a:p>
            <a:pPr algn="l"/>
            <a:r>
              <a:rPr lang="zh-CN" altLang="en-US" dirty="0">
                <a:solidFill>
                  <a:schemeClr val="tx1"/>
                </a:solidFill>
                <a:latin typeface="Consolas" pitchFamily="49" charset="0"/>
                <a:ea typeface="楷体" pitchFamily="49" charset="-122"/>
                <a:cs typeface="Consolas" pitchFamily="49" charset="0"/>
              </a:rPr>
              <a:t>与非循环单</a:t>
            </a:r>
            <a:r>
              <a:rPr lang="zh-CN" altLang="en-US">
                <a:solidFill>
                  <a:schemeClr val="tx1"/>
                </a:solidFill>
                <a:latin typeface="Consolas" pitchFamily="49" charset="0"/>
                <a:ea typeface="楷体" pitchFamily="49" charset="-122"/>
                <a:cs typeface="Consolas" pitchFamily="49" charset="0"/>
              </a:rPr>
              <a:t>链表相比，循环单链表：</a:t>
            </a:r>
            <a:endParaRPr lang="zh-CN" altLang="en-US" dirty="0">
              <a:solidFill>
                <a:schemeClr val="tx1"/>
              </a:solidFill>
              <a:latin typeface="Consolas" pitchFamily="49" charset="0"/>
              <a:ea typeface="楷体" pitchFamily="49" charset="-122"/>
              <a:cs typeface="Consolas" pitchFamily="49" charset="0"/>
            </a:endParaRPr>
          </a:p>
        </p:txBody>
      </p:sp>
      <p:grpSp>
        <p:nvGrpSpPr>
          <p:cNvPr id="2" name="组合 29"/>
          <p:cNvGrpSpPr/>
          <p:nvPr/>
        </p:nvGrpSpPr>
        <p:grpSpPr>
          <a:xfrm>
            <a:off x="2465114" y="4284236"/>
            <a:ext cx="7452271" cy="2144199"/>
            <a:chOff x="854052" y="2428868"/>
            <a:chExt cx="7452271" cy="2144199"/>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1</a:t>
              </a:r>
              <a:endParaRPr lang="en-US" altLang="zh-CN" sz="1800" baseline="-25000" dirty="0">
                <a:solidFill>
                  <a:schemeClr val="tx1"/>
                </a:solidFill>
                <a:latin typeface="Consolas" pitchFamily="49" charset="0"/>
                <a:cs typeface="Consolas" pitchFamily="49" charset="0"/>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2</a:t>
              </a:r>
              <a:endParaRPr lang="en-US" altLang="zh-CN" sz="1800" baseline="-25000" dirty="0">
                <a:solidFill>
                  <a:schemeClr val="tx1"/>
                </a:solidFill>
                <a:latin typeface="Consolas" pitchFamily="49" charset="0"/>
                <a:cs typeface="Consolas" pitchFamily="49"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chemeClr val="tx1"/>
                  </a:solidFill>
                  <a:latin typeface="Consolas" pitchFamily="49" charset="0"/>
                  <a:cs typeface="Consolas" pitchFamily="49" charset="0"/>
                </a:rPr>
                <a:t>a</a:t>
              </a:r>
              <a:r>
                <a:rPr lang="en-US" altLang="zh-CN" sz="1800" i="1" baseline="-25000" dirty="0">
                  <a:solidFill>
                    <a:schemeClr val="tx1"/>
                  </a:solidFill>
                  <a:latin typeface="Consolas" pitchFamily="49" charset="0"/>
                  <a:cs typeface="Consolas" pitchFamily="49"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solidFill>
                  <a:schemeClr val="tx1"/>
                </a:solidFill>
                <a:latin typeface="Consolas" pitchFamily="49" charset="0"/>
                <a:cs typeface="Consolas" pitchFamily="49" charset="0"/>
              </a:endParaRPr>
            </a:p>
          </p:txBody>
        </p:sp>
        <p:sp>
          <p:nvSpPr>
            <p:cNvPr id="16" name="Text Box 17"/>
            <p:cNvSpPr txBox="1">
              <a:spLocks noChangeArrowheads="1"/>
            </p:cNvSpPr>
            <p:nvPr/>
          </p:nvSpPr>
          <p:spPr bwMode="auto">
            <a:xfrm>
              <a:off x="5604155" y="3683954"/>
              <a:ext cx="576263" cy="393121"/>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Consolas" pitchFamily="49" charset="0"/>
                  <a:ea typeface="宋体" pitchFamily="2" charset="-122"/>
                  <a:cs typeface="Consolas" pitchFamily="49" charset="0"/>
                </a:rPr>
                <a:t>…</a:t>
              </a: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18" name="Text Box 19"/>
            <p:cNvSpPr txBox="1">
              <a:spLocks noChangeArrowheads="1"/>
            </p:cNvSpPr>
            <p:nvPr/>
          </p:nvSpPr>
          <p:spPr bwMode="auto">
            <a:xfrm>
              <a:off x="854052" y="3071810"/>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a:solidFill>
                    <a:schemeClr val="tx1"/>
                  </a:solidFill>
                  <a:latin typeface="Consolas" pitchFamily="49" charset="0"/>
                  <a:cs typeface="Consolas" pitchFamily="49" charset="0"/>
                </a:rPr>
                <a:t>L</a:t>
              </a:r>
            </a:p>
          </p:txBody>
        </p:sp>
        <p:sp>
          <p:nvSpPr>
            <p:cNvPr id="19" name="Line 20"/>
            <p:cNvSpPr>
              <a:spLocks noChangeShapeType="1"/>
            </p:cNvSpPr>
            <p:nvPr/>
          </p:nvSpPr>
          <p:spPr bwMode="auto">
            <a:xfrm>
              <a:off x="2024025" y="400684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a:off x="3463888" y="400684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a:off x="4905338" y="400684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6345200" y="400684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317908"/>
            </a:xfrm>
            <a:prstGeom prst="rect">
              <a:avLst/>
            </a:prstGeom>
            <a:noFill/>
          </p:spPr>
          <p:txBody>
            <a:bodyPr wrap="square" rtlCol="0">
              <a:spAutoFit/>
            </a:bodyPr>
            <a:lstStyle/>
            <a:p>
              <a:r>
                <a:rPr lang="en-US" altLang="zh-CN" sz="1800" i="1">
                  <a:solidFill>
                    <a:schemeClr val="tx1"/>
                  </a:solidFill>
                  <a:latin typeface="Consolas" pitchFamily="49" charset="0"/>
                  <a:cs typeface="Consolas" pitchFamily="49" charset="0"/>
                </a:rPr>
                <a:t>p</a:t>
              </a:r>
              <a:endParaRPr lang="zh-CN" altLang="en-US" sz="1800" i="1">
                <a:solidFill>
                  <a:schemeClr val="tx1"/>
                </a:solidFill>
                <a:latin typeface="Consolas" pitchFamily="49" charset="0"/>
                <a:cs typeface="Consolas" pitchFamily="49" charset="0"/>
              </a:endParaRPr>
            </a:p>
          </p:txBody>
        </p:sp>
        <p:cxnSp>
          <p:nvCxnSpPr>
            <p:cNvPr id="29" name="直接连接符 28"/>
            <p:cNvCxnSpPr/>
            <p:nvPr/>
          </p:nvCxnSpPr>
          <p:spPr>
            <a:xfrm>
              <a:off x="5429256" y="2428868"/>
              <a:ext cx="1571636" cy="1000132"/>
            </a:xfrm>
            <a:prstGeom prst="line">
              <a:avLst/>
            </a:prstGeom>
            <a:ln>
              <a:prstDash val="dash"/>
              <a:tailEnd type="none"/>
            </a:ln>
          </p:spPr>
          <p:style>
            <a:lnRef idx="2">
              <a:schemeClr val="accent4"/>
            </a:lnRef>
            <a:fillRef idx="0">
              <a:schemeClr val="accent4"/>
            </a:fillRef>
            <a:effectRef idx="1">
              <a:schemeClr val="accent4"/>
            </a:effectRef>
            <a:fontRef idx="minor">
              <a:schemeClr val="tx1"/>
            </a:fontRef>
          </p:style>
        </p:cxnSp>
      </p:grpSp>
      <p:sp>
        <p:nvSpPr>
          <p:cNvPr id="30" name="TextBox 3">
            <a:extLst>
              <a:ext uri="{FF2B5EF4-FFF2-40B4-BE49-F238E27FC236}">
                <a16:creationId xmlns:a16="http://schemas.microsoft.com/office/drawing/2014/main" id="{CF5A456B-BB10-4A82-AF22-B26CC7EC7C09}"/>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4" name="Rectangle 7" descr="信纸">
            <a:hlinkClick r:id="" action="ppaction://hlinkshowjump?jump=nextslide"/>
            <a:extLst>
              <a:ext uri="{FF2B5EF4-FFF2-40B4-BE49-F238E27FC236}">
                <a16:creationId xmlns:a16="http://schemas.microsoft.com/office/drawing/2014/main" id="{EFA3CAE4-5FCB-46E6-81C5-5E7795F1938A}"/>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pic>
        <p:nvPicPr>
          <p:cNvPr id="35" name="图片 34" descr="乐高玩具&#10;&#10;低可信度描述已自动生成">
            <a:extLst>
              <a:ext uri="{FF2B5EF4-FFF2-40B4-BE49-F238E27FC236}">
                <a16:creationId xmlns:a16="http://schemas.microsoft.com/office/drawing/2014/main" id="{CCB7D92A-907C-4F75-B6E8-13F02984B73A}"/>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5449624">
            <a:off x="8678430" y="2284256"/>
            <a:ext cx="4991904" cy="3363215"/>
          </a:xfrm>
          <a:prstGeom prst="rect">
            <a:avLst/>
          </a:prstGeom>
        </p:spPr>
      </p:pic>
      <p:sp>
        <p:nvSpPr>
          <p:cNvPr id="36" name="TextBox 3">
            <a:extLst>
              <a:ext uri="{FF2B5EF4-FFF2-40B4-BE49-F238E27FC236}">
                <a16:creationId xmlns:a16="http://schemas.microsoft.com/office/drawing/2014/main" id="{B9FB3F60-47C7-439B-A04A-62D0E3F9DF2C}"/>
              </a:ext>
            </a:extLst>
          </p:cNvPr>
          <p:cNvSpPr txBox="1"/>
          <p:nvPr/>
        </p:nvSpPr>
        <p:spPr>
          <a:xfrm>
            <a:off x="1726995" y="1646764"/>
            <a:ext cx="4649996" cy="39376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en-US" altLang="zh-CN" b="1">
                <a:latin typeface="楷体" panose="02010609060101010101" pitchFamily="49" charset="-122"/>
                <a:ea typeface="楷体" panose="02010609060101010101" pitchFamily="49" charset="-122"/>
              </a:rPr>
              <a:t>1</a:t>
            </a:r>
            <a:r>
              <a:rPr lang="zh-CN" altLang="en-US" b="1">
                <a:latin typeface="楷体" panose="02010609060101010101" pitchFamily="49" charset="-122"/>
                <a:ea typeface="楷体" panose="02010609060101010101" pitchFamily="49" charset="-122"/>
              </a:rPr>
              <a:t>、循环单链表</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5472" y="2624914"/>
            <a:ext cx="8001056" cy="3537507"/>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600"/>
              </a:lnSpc>
            </a:pPr>
            <a:r>
              <a:rPr lang="en-US" altLang="zh-CN">
                <a:solidFill>
                  <a:schemeClr val="tx1"/>
                </a:solidFill>
                <a:latin typeface="楷体" panose="02010609060101010101" pitchFamily="49" charset="-122"/>
                <a:ea typeface="楷体" panose="02010609060101010101" pitchFamily="49" charset="-122"/>
                <a:cs typeface="Consolas" pitchFamily="49" charset="0"/>
              </a:rPr>
              <a:t>   </a:t>
            </a:r>
            <a:r>
              <a:rPr lang="zh-CN" altLang="en-US">
                <a:solidFill>
                  <a:schemeClr val="tx1"/>
                </a:solidFill>
                <a:latin typeface="楷体" panose="02010609060101010101" pitchFamily="49" charset="-122"/>
                <a:ea typeface="楷体" panose="02010609060101010101" pitchFamily="49" charset="-122"/>
                <a:cs typeface="Consolas" pitchFamily="49" charset="0"/>
              </a:rPr>
              <a:t>某线性表最常用的操作是在尾元素之后插入一个元素和删除第一个元素，故采用（  ）存储方式最节省运算时间。</a:t>
            </a:r>
          </a:p>
          <a:p>
            <a:pPr algn="l">
              <a:lnSpc>
                <a:spcPts val="3600"/>
              </a:lnSpc>
            </a:pPr>
            <a:r>
              <a:rPr lang="en-US">
                <a:solidFill>
                  <a:schemeClr val="tx1"/>
                </a:solidFill>
                <a:latin typeface="楷体" panose="02010609060101010101" pitchFamily="49" charset="-122"/>
                <a:ea typeface="楷体" panose="02010609060101010101" pitchFamily="49" charset="-122"/>
                <a:cs typeface="Consolas" pitchFamily="49" charset="0"/>
              </a:rPr>
              <a:t>    A.</a:t>
            </a:r>
            <a:r>
              <a:rPr lang="zh-CN" altLang="en-US">
                <a:solidFill>
                  <a:schemeClr val="tx1"/>
                </a:solidFill>
                <a:latin typeface="楷体" panose="02010609060101010101" pitchFamily="49" charset="-122"/>
                <a:ea typeface="楷体" panose="02010609060101010101" pitchFamily="49" charset="-122"/>
                <a:cs typeface="Consolas" pitchFamily="49" charset="0"/>
              </a:rPr>
              <a:t>单链表</a:t>
            </a:r>
            <a:endParaRPr lang="en-US">
              <a:solidFill>
                <a:schemeClr val="tx1"/>
              </a:solidFill>
              <a:latin typeface="楷体" panose="02010609060101010101" pitchFamily="49" charset="-122"/>
              <a:ea typeface="楷体" panose="02010609060101010101" pitchFamily="49" charset="-122"/>
              <a:cs typeface="Consolas" pitchFamily="49" charset="0"/>
            </a:endParaRPr>
          </a:p>
          <a:p>
            <a:pPr algn="l">
              <a:lnSpc>
                <a:spcPts val="3600"/>
              </a:lnSpc>
            </a:pPr>
            <a:r>
              <a:rPr lang="en-US">
                <a:solidFill>
                  <a:schemeClr val="tx1"/>
                </a:solidFill>
                <a:latin typeface="楷体" panose="02010609060101010101" pitchFamily="49" charset="-122"/>
                <a:ea typeface="楷体" panose="02010609060101010101" pitchFamily="49" charset="-122"/>
                <a:cs typeface="Consolas" pitchFamily="49" charset="0"/>
              </a:rPr>
              <a:t>    B.</a:t>
            </a:r>
            <a:r>
              <a:rPr lang="zh-CN" altLang="en-US">
                <a:solidFill>
                  <a:schemeClr val="tx1"/>
                </a:solidFill>
                <a:latin typeface="楷体" panose="02010609060101010101" pitchFamily="49" charset="-122"/>
                <a:ea typeface="楷体" panose="02010609060101010101" pitchFamily="49" charset="-122"/>
                <a:cs typeface="Consolas" pitchFamily="49" charset="0"/>
              </a:rPr>
              <a:t>仅有头结点指针的循环单链表</a:t>
            </a:r>
          </a:p>
          <a:p>
            <a:pPr algn="l">
              <a:lnSpc>
                <a:spcPts val="3600"/>
              </a:lnSpc>
            </a:pPr>
            <a:r>
              <a:rPr lang="en-US">
                <a:solidFill>
                  <a:schemeClr val="tx1"/>
                </a:solidFill>
                <a:latin typeface="楷体" panose="02010609060101010101" pitchFamily="49" charset="-122"/>
                <a:ea typeface="楷体" panose="02010609060101010101" pitchFamily="49" charset="-122"/>
                <a:cs typeface="Consolas" pitchFamily="49" charset="0"/>
              </a:rPr>
              <a:t>    C.</a:t>
            </a:r>
            <a:r>
              <a:rPr lang="zh-CN" altLang="en-US">
                <a:solidFill>
                  <a:schemeClr val="tx1"/>
                </a:solidFill>
                <a:latin typeface="楷体" panose="02010609060101010101" pitchFamily="49" charset="-122"/>
                <a:ea typeface="楷体" panose="02010609060101010101" pitchFamily="49" charset="-122"/>
                <a:cs typeface="Consolas" pitchFamily="49" charset="0"/>
              </a:rPr>
              <a:t>双链表</a:t>
            </a:r>
            <a:endParaRPr lang="en-US">
              <a:solidFill>
                <a:schemeClr val="tx1"/>
              </a:solidFill>
              <a:latin typeface="楷体" panose="02010609060101010101" pitchFamily="49" charset="-122"/>
              <a:ea typeface="楷体" panose="02010609060101010101" pitchFamily="49" charset="-122"/>
              <a:cs typeface="Consolas" pitchFamily="49" charset="0"/>
            </a:endParaRPr>
          </a:p>
          <a:p>
            <a:pPr algn="l">
              <a:lnSpc>
                <a:spcPts val="3600"/>
              </a:lnSpc>
            </a:pPr>
            <a:r>
              <a:rPr lang="en-US">
                <a:solidFill>
                  <a:schemeClr val="tx1"/>
                </a:solidFill>
                <a:latin typeface="楷体" panose="02010609060101010101" pitchFamily="49" charset="-122"/>
                <a:ea typeface="楷体" panose="02010609060101010101" pitchFamily="49" charset="-122"/>
                <a:cs typeface="Consolas" pitchFamily="49" charset="0"/>
              </a:rPr>
              <a:t>    </a:t>
            </a:r>
            <a:r>
              <a:rPr lang="en-US">
                <a:solidFill>
                  <a:srgbClr val="CE3B37"/>
                </a:solidFill>
                <a:latin typeface="楷体" panose="02010609060101010101" pitchFamily="49" charset="-122"/>
                <a:ea typeface="楷体" panose="02010609060101010101" pitchFamily="49" charset="-122"/>
                <a:cs typeface="Consolas" pitchFamily="49" charset="0"/>
              </a:rPr>
              <a:t>D.</a:t>
            </a:r>
            <a:r>
              <a:rPr lang="zh-CN" altLang="en-US">
                <a:solidFill>
                  <a:srgbClr val="CE3B37"/>
                </a:solidFill>
                <a:latin typeface="楷体" panose="02010609060101010101" pitchFamily="49" charset="-122"/>
                <a:ea typeface="楷体" panose="02010609060101010101" pitchFamily="49" charset="-122"/>
                <a:cs typeface="Consolas" pitchFamily="49" charset="0"/>
              </a:rPr>
              <a:t>仅有尾结点指针的循环单链表</a:t>
            </a:r>
          </a:p>
        </p:txBody>
      </p:sp>
      <p:sp>
        <p:nvSpPr>
          <p:cNvPr id="8" name="Text Box 23"/>
          <p:cNvSpPr txBox="1">
            <a:spLocks noChangeArrowheads="1"/>
          </p:cNvSpPr>
          <p:nvPr/>
        </p:nvSpPr>
        <p:spPr bwMode="gray">
          <a:xfrm>
            <a:off x="1658249" y="2257907"/>
            <a:ext cx="874446" cy="338554"/>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CE3B37"/>
                </a:solidFill>
                <a:latin typeface="方正启体简体" pitchFamily="65" charset="-122"/>
                <a:ea typeface="方正启体简体" pitchFamily="65" charset="-122"/>
                <a:cs typeface="Consolas" pitchFamily="49" charset="0"/>
              </a:rPr>
              <a:t>示例</a:t>
            </a:r>
          </a:p>
        </p:txBody>
      </p:sp>
      <p:sp>
        <p:nvSpPr>
          <p:cNvPr id="7" name="TextBox 3">
            <a:extLst>
              <a:ext uri="{FF2B5EF4-FFF2-40B4-BE49-F238E27FC236}">
                <a16:creationId xmlns:a16="http://schemas.microsoft.com/office/drawing/2014/main" id="{D83469FD-3C78-4D60-96FB-22F03451AA1E}"/>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9" name="Rectangle 7" descr="信纸">
            <a:hlinkClick r:id="" action="ppaction://hlinkshowjump?jump=nextslide"/>
            <a:extLst>
              <a:ext uri="{FF2B5EF4-FFF2-40B4-BE49-F238E27FC236}">
                <a16:creationId xmlns:a16="http://schemas.microsoft.com/office/drawing/2014/main" id="{79C61415-9C54-4649-96B7-F04282E32C6F}"/>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
        <p:nvSpPr>
          <p:cNvPr id="10" name="TextBox 3">
            <a:extLst>
              <a:ext uri="{FF2B5EF4-FFF2-40B4-BE49-F238E27FC236}">
                <a16:creationId xmlns:a16="http://schemas.microsoft.com/office/drawing/2014/main" id="{D34E84E9-5B5A-4A6C-BDB0-3CD41E395218}"/>
              </a:ext>
            </a:extLst>
          </p:cNvPr>
          <p:cNvSpPr txBox="1"/>
          <p:nvPr/>
        </p:nvSpPr>
        <p:spPr>
          <a:xfrm>
            <a:off x="1726995" y="1646764"/>
            <a:ext cx="4649996" cy="39376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en-US" altLang="zh-CN" b="1">
                <a:latin typeface="楷体" panose="02010609060101010101" pitchFamily="49" charset="-122"/>
                <a:ea typeface="楷体" panose="02010609060101010101" pitchFamily="49" charset="-122"/>
              </a:rPr>
              <a:t>1</a:t>
            </a:r>
            <a:r>
              <a:rPr lang="zh-CN" altLang="en-US" b="1">
                <a:latin typeface="楷体" panose="02010609060101010101" pitchFamily="49" charset="-122"/>
                <a:ea typeface="楷体" panose="02010609060101010101" pitchFamily="49" charset="-122"/>
              </a:rPr>
              <a:t>、循环单链表</a:t>
            </a:r>
          </a:p>
        </p:txBody>
      </p:sp>
      <p:pic>
        <p:nvPicPr>
          <p:cNvPr id="3" name="图片 2">
            <a:extLst>
              <a:ext uri="{FF2B5EF4-FFF2-40B4-BE49-F238E27FC236}">
                <a16:creationId xmlns:a16="http://schemas.microsoft.com/office/drawing/2014/main" id="{DE824087-7C70-48AC-B072-30B1CE527D47}"/>
              </a:ext>
            </a:extLst>
          </p:cNvPr>
          <p:cNvPicPr>
            <a:picLocks noChangeAspect="1"/>
          </p:cNvPicPr>
          <p:nvPr/>
        </p:nvPicPr>
        <p:blipFill rotWithShape="1">
          <a:blip r:embed="rId2" cstate="print">
            <a:alphaModFix amt="50000"/>
            <a:extLst>
              <a:ext uri="{28A0092B-C50C-407E-A947-70E740481C1C}">
                <a14:useLocalDpi xmlns:a14="http://schemas.microsoft.com/office/drawing/2010/main" val="0"/>
              </a:ext>
            </a:extLst>
          </a:blip>
          <a:srcRect l="38450" r="33201" b="64700"/>
          <a:stretch/>
        </p:blipFill>
        <p:spPr>
          <a:xfrm>
            <a:off x="9264352" y="3645024"/>
            <a:ext cx="1944216" cy="24208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1"/>
          <p:cNvGrpSpPr/>
          <p:nvPr/>
        </p:nvGrpSpPr>
        <p:grpSpPr>
          <a:xfrm>
            <a:off x="3371983" y="1651817"/>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Consolas" pitchFamily="49" charset="0"/>
                  <a:cs typeface="Consolas" pitchFamily="49" charset="0"/>
                </a:rPr>
                <a:t>a</a:t>
              </a:r>
              <a:r>
                <a:rPr lang="en-US" altLang="zh-CN" sz="2000" baseline="-25000" dirty="0" err="1">
                  <a:solidFill>
                    <a:schemeClr val="tx1"/>
                  </a:solidFill>
                  <a:latin typeface="Consolas" pitchFamily="49" charset="0"/>
                  <a:cs typeface="Consolas" pitchFamily="49" charset="0"/>
                </a:rPr>
                <a:t>1</a:t>
              </a:r>
              <a:endParaRPr lang="en-US" altLang="zh-CN" sz="2000" baseline="-25000" dirty="0">
                <a:solidFill>
                  <a:schemeClr val="tx1"/>
                </a:solidFill>
                <a:latin typeface="Consolas" pitchFamily="49" charset="0"/>
                <a:cs typeface="Consolas" pitchFamily="49" charset="0"/>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Consolas" pitchFamily="49" charset="0"/>
                  <a:cs typeface="Consolas" pitchFamily="49" charset="0"/>
                </a:rPr>
                <a:t>a</a:t>
              </a:r>
              <a:r>
                <a:rPr lang="en-US" altLang="zh-CN" sz="2000" baseline="-25000" dirty="0" err="1">
                  <a:solidFill>
                    <a:schemeClr val="tx1"/>
                  </a:solidFill>
                  <a:latin typeface="Consolas" pitchFamily="49" charset="0"/>
                  <a:cs typeface="Consolas" pitchFamily="49" charset="0"/>
                </a:rPr>
                <a:t>2</a:t>
              </a:r>
              <a:endParaRPr lang="en-US" altLang="zh-CN" sz="2000" baseline="-25000" dirty="0">
                <a:solidFill>
                  <a:schemeClr val="tx1"/>
                </a:solidFill>
                <a:latin typeface="Consolas" pitchFamily="49" charset="0"/>
                <a:cs typeface="Consolas" pitchFamily="49"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Consolas" pitchFamily="49" charset="0"/>
                <a:cs typeface="Consolas" pitchFamily="49" charset="0"/>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a</a:t>
              </a:r>
              <a:r>
                <a:rPr lang="en-US" altLang="zh-CN" sz="2000" i="1" baseline="-25000" dirty="0">
                  <a:solidFill>
                    <a:schemeClr val="tx1"/>
                  </a:solidFill>
                  <a:latin typeface="Consolas" pitchFamily="49" charset="0"/>
                  <a:cs typeface="Consolas" pitchFamily="49"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a:solidFill>
                  <a:schemeClr val="tx1"/>
                </a:solidFill>
                <a:latin typeface="Consolas" pitchFamily="49" charset="0"/>
                <a:cs typeface="Consolas" pitchFamily="49" charset="0"/>
              </a:endParaRPr>
            </a:p>
          </p:txBody>
        </p:sp>
        <p:sp>
          <p:nvSpPr>
            <p:cNvPr id="8" name="Text Box 17"/>
            <p:cNvSpPr txBox="1">
              <a:spLocks noChangeArrowheads="1"/>
            </p:cNvSpPr>
            <p:nvPr/>
          </p:nvSpPr>
          <p:spPr bwMode="auto">
            <a:xfrm>
              <a:off x="4667229" y="1053665"/>
              <a:ext cx="576263" cy="443198"/>
            </a:xfrm>
            <a:prstGeom prst="rect">
              <a:avLst/>
            </a:prstGeom>
            <a:noFill/>
            <a:ln w="38100" algn="ctr">
              <a:noFill/>
              <a:miter lim="800000"/>
              <a:headEnd/>
              <a:tailEnd/>
            </a:ln>
            <a:effectLst/>
          </p:spPr>
          <p:txBody>
            <a:bodyPr>
              <a:spAutoFit/>
            </a:bodyPr>
            <a:lstStyle/>
            <a:p>
              <a:pPr>
                <a:spcBef>
                  <a:spcPct val="50000"/>
                </a:spcBef>
              </a:pPr>
              <a:r>
                <a:rPr lang="en-US" altLang="zh-CN" sz="2800">
                  <a:solidFill>
                    <a:schemeClr val="tx1"/>
                  </a:solidFill>
                  <a:latin typeface="Consolas" pitchFamily="49" charset="0"/>
                  <a:ea typeface="宋体" pitchFamily="2" charset="-122"/>
                  <a:cs typeface="Consolas" pitchFamily="49" charset="0"/>
                </a:rPr>
                <a:t>…</a:t>
              </a:r>
            </a:p>
          </p:txBody>
        </p:sp>
        <p:sp>
          <p:nvSpPr>
            <p:cNvPr id="9" name="Line 21"/>
            <p:cNvSpPr>
              <a:spLocks noChangeShapeType="1"/>
            </p:cNvSpPr>
            <p:nvPr/>
          </p:nvSpPr>
          <p:spPr bwMode="auto">
            <a:xfrm>
              <a:off x="2506642" y="136100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10" name="Line 22"/>
            <p:cNvSpPr>
              <a:spLocks noChangeShapeType="1"/>
            </p:cNvSpPr>
            <p:nvPr/>
          </p:nvSpPr>
          <p:spPr bwMode="auto">
            <a:xfrm>
              <a:off x="3948092" y="136100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11" name="Line 23"/>
            <p:cNvSpPr>
              <a:spLocks noChangeShapeType="1"/>
            </p:cNvSpPr>
            <p:nvPr/>
          </p:nvSpPr>
          <p:spPr bwMode="auto">
            <a:xfrm>
              <a:off x="5387954" y="136100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16" name="TextBox 15"/>
            <p:cNvSpPr txBox="1"/>
            <p:nvPr/>
          </p:nvSpPr>
          <p:spPr>
            <a:xfrm>
              <a:off x="5500694" y="609881"/>
              <a:ext cx="428628" cy="393121"/>
            </a:xfrm>
            <a:prstGeom prst="rect">
              <a:avLst/>
            </a:prstGeom>
            <a:noFill/>
          </p:spPr>
          <p:txBody>
            <a:bodyPr wrap="square" rtlCol="0">
              <a:spAutoFit/>
            </a:bodyPr>
            <a:lstStyle/>
            <a:p>
              <a:r>
                <a:rPr lang="en-US" altLang="zh-CN">
                  <a:solidFill>
                    <a:schemeClr val="tx1"/>
                  </a:solidFill>
                  <a:latin typeface="Consolas" pitchFamily="49" charset="0"/>
                  <a:cs typeface="Consolas" pitchFamily="49" charset="0"/>
                </a:rPr>
                <a:t>L</a:t>
              </a:r>
              <a:endParaRPr lang="zh-CN" altLang="en-US">
                <a:solidFill>
                  <a:schemeClr val="tx1"/>
                </a:solidFill>
                <a:latin typeface="Consolas" pitchFamily="49" charset="0"/>
                <a:cs typeface="Consolas" pitchFamily="49" charset="0"/>
              </a:endParaRPr>
            </a:p>
          </p:txBody>
        </p:sp>
      </p:grpSp>
      <p:sp>
        <p:nvSpPr>
          <p:cNvPr id="17" name="TextBox 16"/>
          <p:cNvSpPr txBox="1"/>
          <p:nvPr/>
        </p:nvSpPr>
        <p:spPr>
          <a:xfrm>
            <a:off x="1779704" y="3731763"/>
            <a:ext cx="4411546" cy="1298432"/>
          </a:xfrm>
          <a:prstGeom prst="rect">
            <a:avLst/>
          </a:prstGeom>
          <a:ln>
            <a:solidFill>
              <a:srgbClr val="F19903"/>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Clr>
                <a:srgbClr val="F19903"/>
              </a:buClr>
              <a:buFont typeface="Wingdings" panose="05000000000000000000" pitchFamily="2" charset="2"/>
              <a:buChar char="l"/>
            </a:pPr>
            <a:r>
              <a:rPr lang="zh-CN" altLang="en-US">
                <a:solidFill>
                  <a:schemeClr val="tx1"/>
                </a:solidFill>
                <a:latin typeface="楷体" panose="02010609060101010101" pitchFamily="49" charset="-122"/>
                <a:ea typeface="楷体" panose="02010609060101010101" pitchFamily="49" charset="-122"/>
                <a:cs typeface="Consolas" pitchFamily="49" charset="0"/>
              </a:rPr>
              <a:t>在尾元素之后插入一个元素</a:t>
            </a:r>
            <a:endParaRPr lang="en-US" altLang="zh-CN">
              <a:solidFill>
                <a:schemeClr val="tx1"/>
              </a:solidFill>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zh-CN" altLang="en-US">
                <a:solidFill>
                  <a:schemeClr val="tx1"/>
                </a:solidFill>
                <a:latin typeface="楷体" panose="02010609060101010101" pitchFamily="49" charset="-122"/>
                <a:ea typeface="楷体" panose="02010609060101010101" pitchFamily="49" charset="-122"/>
                <a:cs typeface="Consolas" pitchFamily="49" charset="0"/>
              </a:rPr>
              <a:t>删除第一个元素</a:t>
            </a:r>
          </a:p>
        </p:txBody>
      </p:sp>
      <p:sp>
        <p:nvSpPr>
          <p:cNvPr id="18" name="右箭头 17"/>
          <p:cNvSpPr/>
          <p:nvPr/>
        </p:nvSpPr>
        <p:spPr>
          <a:xfrm>
            <a:off x="7003249" y="4096754"/>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sp>
        <p:nvSpPr>
          <p:cNvPr id="19" name="TextBox 18"/>
          <p:cNvSpPr txBox="1"/>
          <p:nvPr/>
        </p:nvSpPr>
        <p:spPr>
          <a:xfrm>
            <a:off x="8015453" y="3682747"/>
            <a:ext cx="2286016" cy="1113766"/>
          </a:xfrm>
          <a:prstGeom prst="rect">
            <a:avLst/>
          </a:prstGeom>
          <a:noFill/>
        </p:spPr>
        <p:txBody>
          <a:bodyPr wrap="square" rtlCol="0">
            <a:spAutoFit/>
          </a:bodyPr>
          <a:lstStyle/>
          <a:p>
            <a:pPr>
              <a:lnSpc>
                <a:spcPct val="150000"/>
              </a:lnSpc>
            </a:pPr>
            <a:r>
              <a:rPr lang="zh-CN" altLang="en-US">
                <a:solidFill>
                  <a:schemeClr val="tx1"/>
                </a:solidFill>
                <a:latin typeface="楷体" panose="02010609060101010101" pitchFamily="49" charset="-122"/>
                <a:ea typeface="楷体" panose="02010609060101010101" pitchFamily="49" charset="-122"/>
                <a:cs typeface="Consolas" pitchFamily="49" charset="0"/>
              </a:rPr>
              <a:t>时间复杂度均为</a:t>
            </a:r>
            <a:r>
              <a:rPr lang="en-US" altLang="zh-CN">
                <a:solidFill>
                  <a:schemeClr val="tx1"/>
                </a:solidFill>
                <a:latin typeface="楷体" panose="02010609060101010101" pitchFamily="49" charset="-122"/>
                <a:ea typeface="楷体" panose="02010609060101010101" pitchFamily="49" charset="-122"/>
                <a:cs typeface="Consolas" pitchFamily="49" charset="0"/>
              </a:rPr>
              <a:t>O(1)</a:t>
            </a:r>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20" name="TextBox 19"/>
          <p:cNvSpPr txBox="1"/>
          <p:nvPr/>
        </p:nvSpPr>
        <p:spPr>
          <a:xfrm>
            <a:off x="3199659" y="5791220"/>
            <a:ext cx="1571636" cy="387798"/>
          </a:xfrm>
          <a:prstGeom prst="rect">
            <a:avLst/>
          </a:prstGeom>
          <a:noFill/>
        </p:spPr>
        <p:txBody>
          <a:bodyPr wrap="square" rtlCol="0">
            <a:spAutoFit/>
          </a:bodyPr>
          <a:lstStyle/>
          <a:p>
            <a:pPr algn="l"/>
            <a:r>
              <a:rPr lang="zh-CN" altLang="en-US">
                <a:solidFill>
                  <a:schemeClr val="tx1"/>
                </a:solidFill>
                <a:latin typeface="Consolas" pitchFamily="49" charset="0"/>
                <a:ea typeface="楷体" pitchFamily="49" charset="-122"/>
                <a:cs typeface="Consolas" pitchFamily="49" charset="0"/>
              </a:rPr>
              <a:t>选择</a:t>
            </a:r>
            <a:r>
              <a:rPr lang="en-US" altLang="zh-CN">
                <a:solidFill>
                  <a:srgbClr val="CE3B37"/>
                </a:solidFill>
                <a:latin typeface="Consolas" pitchFamily="49" charset="0"/>
                <a:ea typeface="楷体" pitchFamily="49" charset="-122"/>
                <a:cs typeface="Consolas" pitchFamily="49" charset="0"/>
              </a:rPr>
              <a:t>D</a:t>
            </a:r>
            <a:endParaRPr lang="zh-CN" altLang="en-US">
              <a:solidFill>
                <a:srgbClr val="CE3B37"/>
              </a:solidFill>
              <a:latin typeface="Consolas" pitchFamily="49" charset="0"/>
              <a:ea typeface="楷体" pitchFamily="49" charset="-122"/>
              <a:cs typeface="Consolas" pitchFamily="49" charset="0"/>
            </a:endParaRPr>
          </a:p>
        </p:txBody>
      </p:sp>
      <p:sp>
        <p:nvSpPr>
          <p:cNvPr id="21" name="TextBox 3">
            <a:extLst>
              <a:ext uri="{FF2B5EF4-FFF2-40B4-BE49-F238E27FC236}">
                <a16:creationId xmlns:a16="http://schemas.microsoft.com/office/drawing/2014/main" id="{2EB5EA92-A26A-42E5-9D1D-2D03E0269A43}"/>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22" name="Rectangle 7" descr="信纸">
            <a:hlinkClick r:id="" action="ppaction://hlinkshowjump?jump=nextslide"/>
            <a:extLst>
              <a:ext uri="{FF2B5EF4-FFF2-40B4-BE49-F238E27FC236}">
                <a16:creationId xmlns:a16="http://schemas.microsoft.com/office/drawing/2014/main" id="{64935EC4-4AF1-4AE0-8099-CB8D7A70DE90}"/>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pic>
        <p:nvPicPr>
          <p:cNvPr id="24" name="图片 23" descr="乐高玩具&#10;&#10;低可信度描述已自动生成">
            <a:extLst>
              <a:ext uri="{FF2B5EF4-FFF2-40B4-BE49-F238E27FC236}">
                <a16:creationId xmlns:a16="http://schemas.microsoft.com/office/drawing/2014/main" id="{9DCEAF54-C09D-461F-BD54-08869E151410}"/>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873717">
            <a:off x="9042174" y="4049911"/>
            <a:ext cx="3750970" cy="2527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3452" y="1475711"/>
            <a:ext cx="10297144" cy="1261344"/>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ct val="150000"/>
              </a:lnSpc>
            </a:pPr>
            <a:r>
              <a:rPr lang="en-US" altLang="zh-CN">
                <a:solidFill>
                  <a:schemeClr val="tx1"/>
                </a:solidFill>
                <a:latin typeface="Consolas" pitchFamily="49" charset="0"/>
                <a:ea typeface="楷体" pitchFamily="49" charset="-122"/>
                <a:cs typeface="Consolas" pitchFamily="49" charset="0"/>
              </a:rPr>
              <a:t>   </a:t>
            </a:r>
            <a:r>
              <a:rPr lang="zh-CN" altLang="zh-CN">
                <a:solidFill>
                  <a:srgbClr val="CE3B37"/>
                </a:solidFill>
                <a:latin typeface="Consolas" pitchFamily="49" charset="0"/>
                <a:ea typeface="楷体" pitchFamily="49" charset="-122"/>
                <a:cs typeface="Consolas" pitchFamily="49" charset="0"/>
              </a:rPr>
              <a:t>【例</a:t>
            </a:r>
            <a:r>
              <a:rPr lang="en-US" altLang="zh-CN">
                <a:solidFill>
                  <a:srgbClr val="CE3B37"/>
                </a:solidFill>
                <a:latin typeface="Consolas" pitchFamily="49" charset="0"/>
                <a:ea typeface="楷体" pitchFamily="49" charset="-122"/>
                <a:cs typeface="Consolas" pitchFamily="49" charset="0"/>
              </a:rPr>
              <a:t>2.11</a:t>
            </a:r>
            <a:r>
              <a:rPr lang="zh-CN" altLang="zh-CN">
                <a:solidFill>
                  <a:srgbClr val="CE3B37"/>
                </a:solidFill>
                <a:latin typeface="Consolas" pitchFamily="49" charset="0"/>
                <a:ea typeface="楷体" pitchFamily="49" charset="-122"/>
                <a:cs typeface="Consolas" pitchFamily="49" charset="0"/>
              </a:rPr>
              <a:t>】</a:t>
            </a:r>
            <a:r>
              <a:rPr lang="zh-CN" altLang="zh-CN">
                <a:solidFill>
                  <a:schemeClr val="tx1"/>
                </a:solidFill>
                <a:latin typeface="Consolas" pitchFamily="49" charset="0"/>
                <a:ea typeface="楷体" pitchFamily="49" charset="-122"/>
                <a:cs typeface="Consolas" pitchFamily="49" charset="0"/>
              </a:rPr>
              <a:t>有一个带头结点的循环单链表</a:t>
            </a:r>
            <a:r>
              <a:rPr lang="en-US" altLang="zh-CN">
                <a:solidFill>
                  <a:schemeClr val="tx1"/>
                </a:solidFill>
                <a:latin typeface="Consolas" pitchFamily="49" charset="0"/>
                <a:ea typeface="楷体" pitchFamily="49" charset="-122"/>
                <a:cs typeface="Consolas" pitchFamily="49" charset="0"/>
              </a:rPr>
              <a:t>L</a:t>
            </a:r>
            <a:r>
              <a:rPr lang="zh-CN" altLang="zh-CN">
                <a:solidFill>
                  <a:schemeClr val="tx1"/>
                </a:solidFill>
                <a:latin typeface="Consolas" pitchFamily="49" charset="0"/>
                <a:ea typeface="楷体" pitchFamily="49" charset="-122"/>
                <a:cs typeface="Consolas" pitchFamily="49" charset="0"/>
              </a:rPr>
              <a:t>，设计一个算法统计其</a:t>
            </a:r>
            <a:r>
              <a:rPr lang="en-US" altLang="zh-CN">
                <a:solidFill>
                  <a:schemeClr val="tx1"/>
                </a:solidFill>
                <a:latin typeface="Consolas" pitchFamily="49" charset="0"/>
                <a:ea typeface="楷体" pitchFamily="49" charset="-122"/>
                <a:cs typeface="Consolas" pitchFamily="49" charset="0"/>
              </a:rPr>
              <a:t>data</a:t>
            </a:r>
            <a:r>
              <a:rPr lang="zh-CN" altLang="zh-CN">
                <a:solidFill>
                  <a:schemeClr val="tx1"/>
                </a:solidFill>
                <a:latin typeface="Consolas" pitchFamily="49" charset="0"/>
                <a:ea typeface="楷体" pitchFamily="49" charset="-122"/>
                <a:cs typeface="Consolas" pitchFamily="49" charset="0"/>
              </a:rPr>
              <a:t>域值为</a:t>
            </a:r>
            <a:r>
              <a:rPr lang="en-US" altLang="zh-CN" i="1">
                <a:solidFill>
                  <a:schemeClr val="tx1"/>
                </a:solidFill>
                <a:latin typeface="Consolas" pitchFamily="49" charset="0"/>
                <a:ea typeface="楷体" pitchFamily="49" charset="-122"/>
                <a:cs typeface="Consolas" pitchFamily="49" charset="0"/>
              </a:rPr>
              <a:t>x</a:t>
            </a:r>
            <a:r>
              <a:rPr lang="zh-CN" altLang="zh-CN">
                <a:solidFill>
                  <a:schemeClr val="tx1"/>
                </a:solidFill>
                <a:latin typeface="Consolas" pitchFamily="49" charset="0"/>
                <a:ea typeface="楷体" pitchFamily="49" charset="-122"/>
                <a:cs typeface="Consolas" pitchFamily="49" charset="0"/>
              </a:rPr>
              <a:t>的结点个数。</a:t>
            </a:r>
            <a:endParaRPr lang="zh-CN" altLang="en-US">
              <a:solidFill>
                <a:schemeClr val="tx1"/>
              </a:solidFill>
              <a:latin typeface="Consolas" pitchFamily="49" charset="0"/>
              <a:ea typeface="楷体" pitchFamily="49" charset="-122"/>
              <a:cs typeface="Consolas" pitchFamily="49" charset="0"/>
            </a:endParaRPr>
          </a:p>
        </p:txBody>
      </p:sp>
      <p:sp>
        <p:nvSpPr>
          <p:cNvPr id="4" name="TextBox 3"/>
          <p:cNvSpPr txBox="1"/>
          <p:nvPr/>
        </p:nvSpPr>
        <p:spPr>
          <a:xfrm>
            <a:off x="2190722" y="3711858"/>
            <a:ext cx="8001056" cy="3019756"/>
          </a:xfrm>
          <a:prstGeom prst="rect">
            <a:avLst/>
          </a:prstGeom>
          <a:solidFill>
            <a:schemeClr val="bg1"/>
          </a:solidFill>
          <a:ln w="19050">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int </a:t>
            </a:r>
            <a:r>
              <a:rPr lang="en-US" altLang="zh-CN">
                <a:solidFill>
                  <a:srgbClr val="CE3B37"/>
                </a:solidFill>
              </a:rPr>
              <a:t>count</a:t>
            </a:r>
            <a:r>
              <a:rPr lang="en-US" altLang="zh-CN"/>
              <a:t>(LinkNode *L,ElemType x)</a:t>
            </a:r>
            <a:endParaRPr lang="zh-CN" altLang="zh-CN"/>
          </a:p>
          <a:p>
            <a:r>
              <a:rPr lang="en-US" altLang="zh-CN"/>
              <a:t>{  int cnt=0;</a:t>
            </a:r>
            <a:endParaRPr lang="zh-CN" altLang="zh-CN"/>
          </a:p>
          <a:p>
            <a:r>
              <a:rPr lang="en-US" altLang="zh-CN"/>
              <a:t>   LinkNode *p=L-&gt;next;		</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指向首结点</a:t>
            </a:r>
            <a:r>
              <a:rPr lang="en-US" altLang="zh-CN">
                <a:solidFill>
                  <a:srgbClr val="002060"/>
                </a:solidFill>
                <a:latin typeface="楷体" panose="02010609060101010101" pitchFamily="49" charset="-122"/>
                <a:ea typeface="楷体" panose="02010609060101010101" pitchFamily="49" charset="-122"/>
              </a:rPr>
              <a:t>,cnt</a:t>
            </a:r>
            <a:r>
              <a:rPr lang="zh-CN" altLang="zh-CN">
                <a:solidFill>
                  <a:srgbClr val="002060"/>
                </a:solidFill>
                <a:latin typeface="楷体" panose="02010609060101010101" pitchFamily="49" charset="-122"/>
                <a:ea typeface="楷体" panose="02010609060101010101" pitchFamily="49" charset="-122"/>
              </a:rPr>
              <a:t>置为</a:t>
            </a:r>
            <a:r>
              <a:rPr lang="en-US" altLang="zh-CN">
                <a:solidFill>
                  <a:srgbClr val="002060"/>
                </a:solidFill>
                <a:latin typeface="楷体" panose="02010609060101010101" pitchFamily="49" charset="-122"/>
                <a:ea typeface="楷体" panose="02010609060101010101" pitchFamily="49" charset="-122"/>
              </a:rPr>
              <a:t>0</a:t>
            </a:r>
            <a:endParaRPr lang="zh-CN" altLang="zh-CN">
              <a:solidFill>
                <a:srgbClr val="002060"/>
              </a:solidFill>
              <a:latin typeface="楷体" panose="02010609060101010101" pitchFamily="49" charset="-122"/>
              <a:ea typeface="楷体" panose="02010609060101010101" pitchFamily="49" charset="-122"/>
            </a:endParaRPr>
          </a:p>
          <a:p>
            <a:r>
              <a:rPr lang="en-US" altLang="zh-CN"/>
              <a:t>   while (</a:t>
            </a:r>
            <a:r>
              <a:rPr lang="en-US" altLang="zh-CN">
                <a:solidFill>
                  <a:srgbClr val="F19903"/>
                </a:solidFill>
              </a:rPr>
              <a:t>p!=L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扫描循环单链表</a:t>
            </a:r>
            <a:r>
              <a:rPr lang="en-US" altLang="zh-CN">
                <a:solidFill>
                  <a:srgbClr val="002060"/>
                </a:solidFill>
                <a:latin typeface="楷体" panose="02010609060101010101" pitchFamily="49" charset="-122"/>
                <a:ea typeface="楷体" panose="02010609060101010101" pitchFamily="49" charset="-122"/>
              </a:rPr>
              <a:t>L</a:t>
            </a:r>
            <a:endParaRPr lang="zh-CN" altLang="zh-CN">
              <a:solidFill>
                <a:srgbClr val="002060"/>
              </a:solidFill>
              <a:latin typeface="楷体" panose="02010609060101010101" pitchFamily="49" charset="-122"/>
              <a:ea typeface="楷体" panose="02010609060101010101" pitchFamily="49" charset="-122"/>
            </a:endParaRPr>
          </a:p>
          <a:p>
            <a:r>
              <a:rPr lang="en-US" altLang="zh-CN"/>
              <a:t>   {  if (p-&gt;data==x)</a:t>
            </a:r>
            <a:endParaRPr lang="zh-CN" altLang="zh-CN"/>
          </a:p>
          <a:p>
            <a:r>
              <a:rPr lang="en-US" altLang="zh-CN"/>
              <a:t>         cnt++;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找到值为</a:t>
            </a:r>
            <a:r>
              <a:rPr lang="en-US" altLang="zh-CN">
                <a:solidFill>
                  <a:srgbClr val="002060"/>
                </a:solidFill>
                <a:latin typeface="楷体" panose="02010609060101010101" pitchFamily="49" charset="-122"/>
                <a:ea typeface="楷体" panose="02010609060101010101" pitchFamily="49" charset="-122"/>
              </a:rPr>
              <a:t>x</a:t>
            </a:r>
            <a:r>
              <a:rPr lang="zh-CN" altLang="zh-CN">
                <a:solidFill>
                  <a:srgbClr val="002060"/>
                </a:solidFill>
                <a:latin typeface="楷体" panose="02010609060101010101" pitchFamily="49" charset="-122"/>
                <a:ea typeface="楷体" panose="02010609060101010101" pitchFamily="49" charset="-122"/>
              </a:rPr>
              <a:t>的结点后</a:t>
            </a:r>
            <a:r>
              <a:rPr lang="en-US" altLang="zh-CN">
                <a:solidFill>
                  <a:srgbClr val="002060"/>
                </a:solidFill>
                <a:latin typeface="楷体" panose="02010609060101010101" pitchFamily="49" charset="-122"/>
                <a:ea typeface="楷体" panose="02010609060101010101" pitchFamily="49" charset="-122"/>
              </a:rPr>
              <a:t>cnt</a:t>
            </a:r>
            <a:r>
              <a:rPr lang="zh-CN" altLang="zh-CN">
                <a:solidFill>
                  <a:srgbClr val="002060"/>
                </a:solidFill>
                <a:latin typeface="楷体" panose="02010609060101010101" pitchFamily="49" charset="-122"/>
                <a:ea typeface="楷体" panose="02010609060101010101" pitchFamily="49" charset="-122"/>
              </a:rPr>
              <a:t>增</a:t>
            </a:r>
            <a:r>
              <a:rPr lang="en-US" altLang="zh-CN">
                <a:solidFill>
                  <a:srgbClr val="002060"/>
                </a:solidFill>
                <a:latin typeface="楷体" panose="02010609060101010101" pitchFamily="49" charset="-122"/>
                <a:ea typeface="楷体" panose="02010609060101010101" pitchFamily="49" charset="-122"/>
              </a:rPr>
              <a:t>1</a:t>
            </a:r>
            <a:endParaRPr lang="zh-CN" altLang="zh-CN">
              <a:solidFill>
                <a:srgbClr val="002060"/>
              </a:solidFill>
              <a:latin typeface="楷体" panose="02010609060101010101" pitchFamily="49" charset="-122"/>
              <a:ea typeface="楷体" panose="02010609060101010101" pitchFamily="49" charset="-122"/>
            </a:endParaRPr>
          </a:p>
          <a:p>
            <a:r>
              <a:rPr lang="en-US" altLang="zh-CN"/>
              <a:t>      p=p-&gt;next;			</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指向下一个结点</a:t>
            </a:r>
          </a:p>
          <a:p>
            <a:r>
              <a:rPr lang="en-US" altLang="zh-CN"/>
              <a:t>   }</a:t>
            </a:r>
            <a:endParaRPr lang="zh-CN" altLang="zh-CN"/>
          </a:p>
          <a:p>
            <a:r>
              <a:rPr lang="en-US" altLang="zh-CN"/>
              <a:t>   return cnt;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返回值为</a:t>
            </a:r>
            <a:r>
              <a:rPr lang="en-US" altLang="zh-CN">
                <a:solidFill>
                  <a:srgbClr val="002060"/>
                </a:solidFill>
                <a:latin typeface="楷体" panose="02010609060101010101" pitchFamily="49" charset="-122"/>
                <a:ea typeface="楷体" panose="02010609060101010101" pitchFamily="49" charset="-122"/>
              </a:rPr>
              <a:t>x</a:t>
            </a:r>
            <a:r>
              <a:rPr lang="zh-CN" altLang="zh-CN">
                <a:solidFill>
                  <a:srgbClr val="002060"/>
                </a:solidFill>
                <a:latin typeface="楷体" panose="02010609060101010101" pitchFamily="49" charset="-122"/>
                <a:ea typeface="楷体" panose="02010609060101010101" pitchFamily="49" charset="-122"/>
              </a:rPr>
              <a:t>的结点个数</a:t>
            </a:r>
          </a:p>
          <a:p>
            <a:r>
              <a:rPr lang="en-US" altLang="zh-CN"/>
              <a:t>}</a:t>
            </a:r>
            <a:endParaRPr lang="zh-CN" altLang="en-US"/>
          </a:p>
        </p:txBody>
      </p:sp>
      <p:sp>
        <p:nvSpPr>
          <p:cNvPr id="13" name="AutoShape 8">
            <a:extLst>
              <a:ext uri="{FF2B5EF4-FFF2-40B4-BE49-F238E27FC236}">
                <a16:creationId xmlns:a16="http://schemas.microsoft.com/office/drawing/2014/main" id="{B14339FC-CD1A-4E87-B33E-B2838D0B50A6}"/>
              </a:ext>
            </a:extLst>
          </p:cNvPr>
          <p:cNvSpPr>
            <a:spLocks noChangeArrowheads="1"/>
          </p:cNvSpPr>
          <p:nvPr/>
        </p:nvSpPr>
        <p:spPr bwMode="auto">
          <a:xfrm>
            <a:off x="1774825" y="2893685"/>
            <a:ext cx="544513" cy="504913"/>
          </a:xfrm>
          <a:prstGeom prst="roundRect">
            <a:avLst>
              <a:gd name="adj" fmla="val 8380"/>
            </a:avLst>
          </a:prstGeom>
          <a:gradFill flip="none" rotWithShape="1">
            <a:gsLst>
              <a:gs pos="31000">
                <a:srgbClr val="CE3B37"/>
              </a:gs>
              <a:gs pos="100000">
                <a:srgbClr val="FFE985"/>
              </a:gs>
            </a:gsLst>
            <a:lin ang="13500000" scaled="1"/>
            <a:tileRect/>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r>
              <a:rPr lang="zh-CN" altLang="en-US" sz="2200">
                <a:solidFill>
                  <a:schemeClr val="bg1"/>
                </a:solidFill>
                <a:latin typeface="微软雅黑" pitchFamily="34" charset="-122"/>
                <a:ea typeface="微软雅黑" pitchFamily="34" charset="-122"/>
              </a:rPr>
              <a:t>解</a:t>
            </a:r>
            <a:endParaRPr lang="ru-RU" altLang="zh-CN" sz="2200">
              <a:solidFill>
                <a:schemeClr val="bg1"/>
              </a:solidFill>
              <a:latin typeface="微软雅黑" pitchFamily="34" charset="-122"/>
              <a:ea typeface="微软雅黑" pitchFamily="34" charset="-122"/>
            </a:endParaRPr>
          </a:p>
        </p:txBody>
      </p:sp>
      <p:sp>
        <p:nvSpPr>
          <p:cNvPr id="6" name="TextBox 3">
            <a:extLst>
              <a:ext uri="{FF2B5EF4-FFF2-40B4-BE49-F238E27FC236}">
                <a16:creationId xmlns:a16="http://schemas.microsoft.com/office/drawing/2014/main" id="{8DAA013A-8A6A-4938-9436-B6FCBFF08884}"/>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7" name="Rectangle 7" descr="信纸">
            <a:hlinkClick r:id="" action="ppaction://hlinkshowjump?jump=nextslide"/>
            <a:extLst>
              <a:ext uri="{FF2B5EF4-FFF2-40B4-BE49-F238E27FC236}">
                <a16:creationId xmlns:a16="http://schemas.microsoft.com/office/drawing/2014/main" id="{BD90C63E-C846-4E98-9B52-56C7DF74EE99}"/>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4742655" y="191333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dirty="0">
                <a:solidFill>
                  <a:schemeClr val="tx1"/>
                </a:solidFill>
                <a:latin typeface="楷体" panose="02010609060101010101" pitchFamily="49" charset="-122"/>
                <a:ea typeface="楷体" panose="02010609060101010101" pitchFamily="49" charset="-122"/>
                <a:cs typeface="Consolas" pitchFamily="49" charset="0"/>
              </a:rPr>
              <a:t>线性表</a:t>
            </a:r>
          </a:p>
          <a:p>
            <a:r>
              <a:rPr lang="en-US" altLang="zh-CN">
                <a:solidFill>
                  <a:schemeClr val="tx1"/>
                </a:solidFill>
                <a:latin typeface="楷体" panose="02010609060101010101" pitchFamily="49" charset="-122"/>
                <a:ea typeface="楷体" panose="02010609060101010101" pitchFamily="49" charset="-122"/>
                <a:cs typeface="Consolas" pitchFamily="49" charset="0"/>
              </a:rPr>
              <a:t>(</a:t>
            </a:r>
            <a:r>
              <a:rPr lang="en-US" altLang="zh-CN" i="1">
                <a:solidFill>
                  <a:schemeClr val="tx1"/>
                </a:solidFill>
                <a:latin typeface="楷体" panose="02010609060101010101" pitchFamily="49" charset="-122"/>
                <a:ea typeface="楷体" panose="02010609060101010101" pitchFamily="49" charset="-122"/>
                <a:cs typeface="Consolas" pitchFamily="49" charset="0"/>
              </a:rPr>
              <a:t>a</a:t>
            </a:r>
            <a:r>
              <a:rPr lang="en-US" altLang="zh-CN" baseline="-25000">
                <a:solidFill>
                  <a:schemeClr val="tx1"/>
                </a:solidFill>
                <a:latin typeface="楷体" panose="02010609060101010101" pitchFamily="49" charset="-122"/>
                <a:ea typeface="楷体" panose="02010609060101010101" pitchFamily="49" charset="-122"/>
                <a:cs typeface="Consolas" pitchFamily="49" charset="0"/>
              </a:rPr>
              <a:t>1</a:t>
            </a:r>
            <a:r>
              <a:rPr lang="en-US" altLang="zh-CN">
                <a:solidFill>
                  <a:schemeClr val="tx1"/>
                </a:solidFill>
                <a:latin typeface="楷体" panose="02010609060101010101" pitchFamily="49" charset="-122"/>
                <a:ea typeface="楷体" panose="02010609060101010101" pitchFamily="49" charset="-122"/>
                <a:cs typeface="Consolas" pitchFamily="49" charset="0"/>
              </a:rPr>
              <a:t>,</a:t>
            </a:r>
            <a:r>
              <a:rPr lang="en-US" altLang="zh-CN" i="1">
                <a:solidFill>
                  <a:schemeClr val="tx1"/>
                </a:solidFill>
                <a:latin typeface="楷体" panose="02010609060101010101" pitchFamily="49" charset="-122"/>
                <a:ea typeface="楷体" panose="02010609060101010101" pitchFamily="49" charset="-122"/>
                <a:cs typeface="Consolas" pitchFamily="49" charset="0"/>
              </a:rPr>
              <a:t>a</a:t>
            </a:r>
            <a:r>
              <a:rPr lang="en-US" altLang="zh-CN" baseline="-25000">
                <a:solidFill>
                  <a:schemeClr val="tx1"/>
                </a:solidFill>
                <a:latin typeface="楷体" panose="02010609060101010101" pitchFamily="49" charset="-122"/>
                <a:ea typeface="楷体" panose="02010609060101010101" pitchFamily="49" charset="-122"/>
                <a:cs typeface="Consolas" pitchFamily="49" charset="0"/>
              </a:rPr>
              <a:t>2</a:t>
            </a:r>
            <a:r>
              <a:rPr lang="en-US" altLang="zh-CN">
                <a:solidFill>
                  <a:schemeClr val="tx1"/>
                </a:solidFill>
                <a:latin typeface="楷体" panose="02010609060101010101" pitchFamily="49" charset="-122"/>
                <a:ea typeface="楷体" panose="02010609060101010101" pitchFamily="49" charset="-122"/>
                <a:cs typeface="Consolas" pitchFamily="49" charset="0"/>
              </a:rPr>
              <a:t>,…,</a:t>
            </a:r>
            <a:r>
              <a:rPr lang="en-US" altLang="zh-CN" i="1">
                <a:solidFill>
                  <a:schemeClr val="tx1"/>
                </a:solidFill>
                <a:latin typeface="楷体" panose="02010609060101010101" pitchFamily="49" charset="-122"/>
                <a:ea typeface="楷体" panose="02010609060101010101" pitchFamily="49" charset="-122"/>
                <a:cs typeface="Consolas" pitchFamily="49" charset="0"/>
              </a:rPr>
              <a:t>a</a:t>
            </a:r>
            <a:r>
              <a:rPr lang="en-US" altLang="zh-CN" i="1" baseline="-25000">
                <a:solidFill>
                  <a:schemeClr val="tx1"/>
                </a:solidFill>
                <a:latin typeface="楷体" panose="02010609060101010101" pitchFamily="49" charset="-122"/>
                <a:ea typeface="楷体" panose="02010609060101010101" pitchFamily="49" charset="-122"/>
                <a:cs typeface="Consolas" pitchFamily="49" charset="0"/>
              </a:rPr>
              <a:t>i</a:t>
            </a:r>
            <a:r>
              <a:rPr lang="en-US" altLang="zh-CN">
                <a:solidFill>
                  <a:schemeClr val="tx1"/>
                </a:solidFill>
                <a:latin typeface="楷体" panose="02010609060101010101" pitchFamily="49" charset="-122"/>
                <a:ea typeface="楷体" panose="02010609060101010101" pitchFamily="49" charset="-122"/>
                <a:cs typeface="Consolas" pitchFamily="49" charset="0"/>
              </a:rPr>
              <a:t>,…,</a:t>
            </a:r>
            <a:r>
              <a:rPr lang="en-US" altLang="zh-CN" i="1">
                <a:solidFill>
                  <a:schemeClr val="tx1"/>
                </a:solidFill>
                <a:latin typeface="楷体" panose="02010609060101010101" pitchFamily="49" charset="-122"/>
                <a:ea typeface="楷体" panose="02010609060101010101" pitchFamily="49" charset="-122"/>
                <a:cs typeface="Consolas" pitchFamily="49" charset="0"/>
              </a:rPr>
              <a:t>a</a:t>
            </a:r>
            <a:r>
              <a:rPr lang="en-US" altLang="zh-CN" i="1" baseline="-25000">
                <a:solidFill>
                  <a:schemeClr val="tx1"/>
                </a:solidFill>
                <a:latin typeface="楷体" panose="02010609060101010101" pitchFamily="49" charset="-122"/>
                <a:ea typeface="楷体" panose="02010609060101010101" pitchFamily="49" charset="-122"/>
                <a:cs typeface="Consolas" pitchFamily="49" charset="0"/>
              </a:rPr>
              <a:t>n</a:t>
            </a:r>
            <a:r>
              <a:rPr lang="en-US" altLang="zh-CN" dirty="0">
                <a:solidFill>
                  <a:schemeClr val="tx1"/>
                </a:solidFill>
                <a:latin typeface="楷体" panose="02010609060101010101" pitchFamily="49" charset="-122"/>
                <a:ea typeface="楷体" panose="02010609060101010101" pitchFamily="49" charset="-122"/>
                <a:cs typeface="Consolas" pitchFamily="49" charset="0"/>
              </a:rPr>
              <a:t>)</a:t>
            </a:r>
          </a:p>
        </p:txBody>
      </p:sp>
      <p:sp>
        <p:nvSpPr>
          <p:cNvPr id="266243" name="AutoShape 3"/>
          <p:cNvSpPr>
            <a:spLocks noChangeArrowheads="1"/>
          </p:cNvSpPr>
          <p:nvPr/>
        </p:nvSpPr>
        <p:spPr bwMode="auto">
          <a:xfrm>
            <a:off x="5895180" y="3065863"/>
            <a:ext cx="285751" cy="1057325"/>
          </a:xfrm>
          <a:prstGeom prst="downArrow">
            <a:avLst>
              <a:gd name="adj1" fmla="val 50000"/>
              <a:gd name="adj2" fmla="val 12489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sz="28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44" name="Text Box 4"/>
          <p:cNvSpPr txBox="1">
            <a:spLocks noChangeArrowheads="1"/>
          </p:cNvSpPr>
          <p:nvPr/>
        </p:nvSpPr>
        <p:spPr bwMode="auto">
          <a:xfrm>
            <a:off x="6173000" y="3265931"/>
            <a:ext cx="936625" cy="387798"/>
          </a:xfrm>
          <a:prstGeom prst="rect">
            <a:avLst/>
          </a:prstGeom>
          <a:noFill/>
          <a:ln w="38100" algn="ctr">
            <a:noFill/>
            <a:miter lim="800000"/>
            <a:headEnd/>
            <a:tailEnd/>
          </a:ln>
          <a:effectLst/>
        </p:spPr>
        <p:txBody>
          <a:bodyPr>
            <a:spAutoFit/>
          </a:bodyPr>
          <a:lstStyle/>
          <a:p>
            <a:pPr algn="l">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映射</a:t>
            </a:r>
          </a:p>
        </p:txBody>
      </p:sp>
      <p:sp>
        <p:nvSpPr>
          <p:cNvPr id="266245" name="Rectangle 5"/>
          <p:cNvSpPr>
            <a:spLocks noChangeArrowheads="1"/>
          </p:cNvSpPr>
          <p:nvPr/>
        </p:nvSpPr>
        <p:spPr bwMode="auto">
          <a:xfrm>
            <a:off x="2547142" y="481687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46" name="Rectangle 6"/>
          <p:cNvSpPr>
            <a:spLocks noChangeArrowheads="1"/>
          </p:cNvSpPr>
          <p:nvPr/>
        </p:nvSpPr>
        <p:spPr bwMode="auto">
          <a:xfrm>
            <a:off x="3088479" y="481687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47" name="Text Box 7"/>
          <p:cNvSpPr txBox="1">
            <a:spLocks noChangeArrowheads="1"/>
          </p:cNvSpPr>
          <p:nvPr/>
        </p:nvSpPr>
        <p:spPr bwMode="auto">
          <a:xfrm>
            <a:off x="1788318" y="2248299"/>
            <a:ext cx="1728787" cy="387798"/>
          </a:xfrm>
          <a:prstGeom prst="rect">
            <a:avLst/>
          </a:prstGeom>
          <a:noFill/>
          <a:ln w="38100" algn="ctr">
            <a:noFill/>
            <a:miter lim="800000"/>
            <a:headEnd/>
            <a:tailEnd/>
          </a:ln>
          <a:effectLst/>
        </p:spPr>
        <p:txBody>
          <a:bodyPr>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逻辑结构</a:t>
            </a:r>
          </a:p>
        </p:txBody>
      </p:sp>
      <p:sp>
        <p:nvSpPr>
          <p:cNvPr id="266248" name="Text Box 8"/>
          <p:cNvSpPr txBox="1">
            <a:spLocks noChangeArrowheads="1"/>
          </p:cNvSpPr>
          <p:nvPr/>
        </p:nvSpPr>
        <p:spPr bwMode="auto">
          <a:xfrm>
            <a:off x="1788318" y="3813590"/>
            <a:ext cx="1728787" cy="387798"/>
          </a:xfrm>
          <a:prstGeom prst="rect">
            <a:avLst/>
          </a:prstGeom>
          <a:noFill/>
          <a:ln w="38100" algn="ctr">
            <a:noFill/>
            <a:miter lim="800000"/>
            <a:headEnd/>
            <a:tailEnd/>
          </a:ln>
          <a:effectLst/>
        </p:spPr>
        <p:txBody>
          <a:bodyPr>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存储结构</a:t>
            </a:r>
          </a:p>
        </p:txBody>
      </p:sp>
      <p:sp>
        <p:nvSpPr>
          <p:cNvPr id="266249" name="AutoShape 9"/>
          <p:cNvSpPr>
            <a:spLocks noChangeArrowheads="1"/>
          </p:cNvSpPr>
          <p:nvPr/>
        </p:nvSpPr>
        <p:spPr bwMode="auto">
          <a:xfrm>
            <a:off x="2507454" y="2759523"/>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sz="28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0" name="Rectangle 10"/>
          <p:cNvSpPr>
            <a:spLocks noChangeArrowheads="1"/>
          </p:cNvSpPr>
          <p:nvPr/>
        </p:nvSpPr>
        <p:spPr bwMode="auto">
          <a:xfrm>
            <a:off x="4420392"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楷体" panose="02010609060101010101" pitchFamily="49" charset="-122"/>
                <a:ea typeface="楷体" panose="02010609060101010101" pitchFamily="49" charset="-122"/>
                <a:cs typeface="Consolas" pitchFamily="49" charset="0"/>
              </a:rPr>
              <a:t>a</a:t>
            </a:r>
            <a:r>
              <a:rPr lang="en-US" altLang="zh-CN" sz="2000" baseline="-25000" dirty="0" err="1">
                <a:solidFill>
                  <a:schemeClr val="tx1"/>
                </a:solidFill>
                <a:latin typeface="楷体" panose="02010609060101010101" pitchFamily="49" charset="-122"/>
                <a:ea typeface="楷体" panose="02010609060101010101" pitchFamily="49" charset="-122"/>
                <a:cs typeface="Consolas" pitchFamily="49" charset="0"/>
              </a:rPr>
              <a:t>1</a:t>
            </a:r>
            <a:endParaRPr lang="en-US" altLang="zh-CN" sz="2000" baseline="-25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1" name="Rectangle 11"/>
          <p:cNvSpPr>
            <a:spLocks noChangeArrowheads="1"/>
          </p:cNvSpPr>
          <p:nvPr/>
        </p:nvSpPr>
        <p:spPr bwMode="auto">
          <a:xfrm>
            <a:off x="4961729"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2" name="Rectangle 12"/>
          <p:cNvSpPr>
            <a:spLocks noChangeArrowheads="1"/>
          </p:cNvSpPr>
          <p:nvPr/>
        </p:nvSpPr>
        <p:spPr bwMode="auto">
          <a:xfrm>
            <a:off x="6433342"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chemeClr val="tx1"/>
                </a:solidFill>
                <a:latin typeface="楷体" panose="02010609060101010101" pitchFamily="49" charset="-122"/>
                <a:ea typeface="楷体" panose="02010609060101010101" pitchFamily="49" charset="-122"/>
                <a:cs typeface="Consolas" pitchFamily="49" charset="0"/>
              </a:rPr>
              <a:t>a</a:t>
            </a:r>
            <a:r>
              <a:rPr lang="en-US" altLang="zh-CN" sz="2000" baseline="-25000" dirty="0" err="1">
                <a:solidFill>
                  <a:schemeClr val="tx1"/>
                </a:solidFill>
                <a:latin typeface="楷体" panose="02010609060101010101" pitchFamily="49" charset="-122"/>
                <a:ea typeface="楷体" panose="02010609060101010101" pitchFamily="49" charset="-122"/>
                <a:cs typeface="Consolas" pitchFamily="49" charset="0"/>
              </a:rPr>
              <a:t>2</a:t>
            </a:r>
            <a:endParaRPr lang="en-US" altLang="zh-CN" sz="2000" baseline="-25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3" name="Rectangle 13"/>
          <p:cNvSpPr>
            <a:spLocks noChangeArrowheads="1"/>
          </p:cNvSpPr>
          <p:nvPr/>
        </p:nvSpPr>
        <p:spPr bwMode="auto">
          <a:xfrm>
            <a:off x="6974679"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4" name="Rectangle 14"/>
          <p:cNvSpPr>
            <a:spLocks noChangeArrowheads="1"/>
          </p:cNvSpPr>
          <p:nvPr/>
        </p:nvSpPr>
        <p:spPr bwMode="auto">
          <a:xfrm>
            <a:off x="9421017"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chemeClr val="tx1"/>
                </a:solidFill>
                <a:latin typeface="楷体" panose="02010609060101010101" pitchFamily="49" charset="-122"/>
                <a:ea typeface="楷体" panose="02010609060101010101" pitchFamily="49" charset="-122"/>
                <a:cs typeface="Consolas" pitchFamily="49" charset="0"/>
              </a:rPr>
              <a:t>a</a:t>
            </a:r>
            <a:r>
              <a:rPr lang="en-US" altLang="zh-CN" sz="2000" i="1" baseline="-25000" dirty="0">
                <a:solidFill>
                  <a:schemeClr val="tx1"/>
                </a:solidFill>
                <a:latin typeface="楷体" panose="02010609060101010101" pitchFamily="49" charset="-122"/>
                <a:ea typeface="楷体" panose="02010609060101010101" pitchFamily="49" charset="-122"/>
                <a:cs typeface="Consolas" pitchFamily="49" charset="0"/>
              </a:rPr>
              <a:t>n</a:t>
            </a:r>
          </a:p>
        </p:txBody>
      </p:sp>
      <p:sp>
        <p:nvSpPr>
          <p:cNvPr id="266255" name="Rectangle 15"/>
          <p:cNvSpPr>
            <a:spLocks noChangeArrowheads="1"/>
          </p:cNvSpPr>
          <p:nvPr/>
        </p:nvSpPr>
        <p:spPr bwMode="auto">
          <a:xfrm>
            <a:off x="9962354"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6" name="Text Box 16"/>
          <p:cNvSpPr txBox="1">
            <a:spLocks noChangeArrowheads="1"/>
          </p:cNvSpPr>
          <p:nvPr/>
        </p:nvSpPr>
        <p:spPr bwMode="auto">
          <a:xfrm>
            <a:off x="7809705" y="4766071"/>
            <a:ext cx="576263" cy="437043"/>
          </a:xfrm>
          <a:prstGeom prst="rect">
            <a:avLst/>
          </a:prstGeom>
          <a:noFill/>
          <a:ln w="38100" algn="ctr">
            <a:noFill/>
            <a:miter lim="800000"/>
            <a:headEnd/>
            <a:tailEnd/>
          </a:ln>
          <a:effectLst/>
        </p:spPr>
        <p:txBody>
          <a:bodyPr>
            <a:spAutoFit/>
          </a:bodyPr>
          <a:lstStyle/>
          <a:p>
            <a:pPr>
              <a:spcBef>
                <a:spcPct val="50000"/>
              </a:spcBef>
            </a:pPr>
            <a:r>
              <a:rPr lang="en-US" altLang="zh-CN" sz="2800">
                <a:solidFill>
                  <a:schemeClr val="tx1"/>
                </a:solidFill>
                <a:latin typeface="楷体" panose="02010609060101010101" pitchFamily="49" charset="-122"/>
                <a:ea typeface="楷体" panose="02010609060101010101" pitchFamily="49" charset="-122"/>
                <a:cs typeface="Consolas" pitchFamily="49" charset="0"/>
              </a:rPr>
              <a:t>…</a:t>
            </a:r>
          </a:p>
        </p:txBody>
      </p:sp>
      <p:sp>
        <p:nvSpPr>
          <p:cNvPr id="266257" name="Arc 17"/>
          <p:cNvSpPr>
            <a:spLocks/>
          </p:cNvSpPr>
          <p:nvPr/>
        </p:nvSpPr>
        <p:spPr bwMode="auto">
          <a:xfrm>
            <a:off x="1680336" y="445809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sz="28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58" name="Text Box 18"/>
          <p:cNvSpPr txBox="1">
            <a:spLocks noChangeArrowheads="1"/>
          </p:cNvSpPr>
          <p:nvPr/>
        </p:nvSpPr>
        <p:spPr bwMode="auto">
          <a:xfrm>
            <a:off x="1537460" y="3951740"/>
            <a:ext cx="431800" cy="437043"/>
          </a:xfrm>
          <a:prstGeom prst="rect">
            <a:avLst/>
          </a:prstGeom>
          <a:noFill/>
          <a:ln w="9525">
            <a:noFill/>
            <a:miter lim="800000"/>
            <a:headEnd/>
            <a:tailEnd/>
          </a:ln>
          <a:effectLst/>
        </p:spPr>
        <p:txBody>
          <a:bodyPr>
            <a:spAutoFit/>
          </a:bodyPr>
          <a:lstStyle/>
          <a:p>
            <a:pPr algn="l">
              <a:spcBef>
                <a:spcPct val="50000"/>
              </a:spcBef>
            </a:pPr>
            <a:r>
              <a:rPr lang="en-US" altLang="zh-CN" sz="2800" dirty="0">
                <a:solidFill>
                  <a:schemeClr val="tx1"/>
                </a:solidFill>
                <a:latin typeface="楷体" panose="02010609060101010101" pitchFamily="49" charset="-122"/>
                <a:ea typeface="楷体" panose="02010609060101010101" pitchFamily="49" charset="-122"/>
                <a:cs typeface="Consolas" pitchFamily="49" charset="0"/>
              </a:rPr>
              <a:t>L</a:t>
            </a:r>
          </a:p>
        </p:txBody>
      </p:sp>
      <p:sp>
        <p:nvSpPr>
          <p:cNvPr id="266259" name="Line 19"/>
          <p:cNvSpPr>
            <a:spLocks noChangeShapeType="1"/>
          </p:cNvSpPr>
          <p:nvPr/>
        </p:nvSpPr>
        <p:spPr bwMode="auto">
          <a:xfrm>
            <a:off x="3339305" y="4948632"/>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60" name="Line 20"/>
          <p:cNvSpPr>
            <a:spLocks noChangeShapeType="1"/>
          </p:cNvSpPr>
          <p:nvPr/>
        </p:nvSpPr>
        <p:spPr bwMode="auto">
          <a:xfrm>
            <a:off x="5296692" y="4974032"/>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61" name="Line 21"/>
          <p:cNvSpPr>
            <a:spLocks noChangeShapeType="1"/>
          </p:cNvSpPr>
          <p:nvPr/>
        </p:nvSpPr>
        <p:spPr bwMode="auto">
          <a:xfrm>
            <a:off x="7227092" y="4974032"/>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62" name="Line 22"/>
          <p:cNvSpPr>
            <a:spLocks noChangeShapeType="1"/>
          </p:cNvSpPr>
          <p:nvPr/>
        </p:nvSpPr>
        <p:spPr bwMode="auto">
          <a:xfrm>
            <a:off x="8306592" y="4974032"/>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63" name="Text Box 23"/>
          <p:cNvSpPr txBox="1">
            <a:spLocks noChangeArrowheads="1"/>
          </p:cNvSpPr>
          <p:nvPr/>
        </p:nvSpPr>
        <p:spPr bwMode="auto">
          <a:xfrm>
            <a:off x="4194756" y="5920319"/>
            <a:ext cx="4078994" cy="387798"/>
          </a:xfrm>
          <a:prstGeom prst="rect">
            <a:avLst/>
          </a:prstGeom>
          <a:noFill/>
          <a:ln w="9525">
            <a:noFill/>
            <a:miter lim="800000"/>
            <a:headEnd/>
            <a:tailEnd/>
          </a:ln>
          <a:effectLst/>
        </p:spPr>
        <p:txBody>
          <a:bodyPr wrap="square">
            <a:spAutoFit/>
          </a:bodyPr>
          <a:lstStyle/>
          <a:p>
            <a:pPr algn="l">
              <a:spcBef>
                <a:spcPct val="50000"/>
              </a:spcBef>
            </a:pPr>
            <a:r>
              <a:rPr lang="zh-CN" altLang="en-US">
                <a:solidFill>
                  <a:schemeClr val="tx1"/>
                </a:solidFill>
                <a:latin typeface="楷体" panose="02010609060101010101" pitchFamily="49" charset="-122"/>
                <a:ea typeface="楷体" panose="02010609060101010101" pitchFamily="49" charset="-122"/>
                <a:cs typeface="Consolas" pitchFamily="49" charset="0"/>
              </a:rPr>
              <a:t>带头结点</a:t>
            </a:r>
            <a:r>
              <a:rPr lang="zh-CN" altLang="en-US">
                <a:solidFill>
                  <a:srgbClr val="CE3B37"/>
                </a:solidFill>
                <a:latin typeface="楷体" panose="02010609060101010101" pitchFamily="49" charset="-122"/>
                <a:ea typeface="楷体" panose="02010609060101010101" pitchFamily="49" charset="-122"/>
                <a:cs typeface="Consolas" pitchFamily="49" charset="0"/>
              </a:rPr>
              <a:t>循环</a:t>
            </a:r>
            <a:r>
              <a:rPr lang="zh-CN" altLang="en-US" dirty="0">
                <a:solidFill>
                  <a:srgbClr val="CE3B37"/>
                </a:solidFill>
                <a:latin typeface="楷体" panose="02010609060101010101" pitchFamily="49" charset="-122"/>
                <a:ea typeface="楷体" panose="02010609060101010101" pitchFamily="49" charset="-122"/>
                <a:cs typeface="Consolas" pitchFamily="49" charset="0"/>
              </a:rPr>
              <a:t>双链</a:t>
            </a:r>
            <a:r>
              <a:rPr lang="zh-CN" altLang="en-US" dirty="0">
                <a:solidFill>
                  <a:schemeClr val="tx1"/>
                </a:solidFill>
                <a:latin typeface="楷体" panose="02010609060101010101" pitchFamily="49" charset="-122"/>
                <a:ea typeface="楷体" panose="02010609060101010101" pitchFamily="49" charset="-122"/>
                <a:cs typeface="Consolas" pitchFamily="49" charset="0"/>
              </a:rPr>
              <a:t>表示意图</a:t>
            </a:r>
          </a:p>
        </p:txBody>
      </p:sp>
      <p:sp>
        <p:nvSpPr>
          <p:cNvPr id="266264" name="Rectangle 24"/>
          <p:cNvSpPr>
            <a:spLocks noChangeArrowheads="1"/>
          </p:cNvSpPr>
          <p:nvPr/>
        </p:nvSpPr>
        <p:spPr bwMode="auto">
          <a:xfrm>
            <a:off x="8882854"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65" name="Rectangle 25"/>
          <p:cNvSpPr>
            <a:spLocks noChangeArrowheads="1"/>
          </p:cNvSpPr>
          <p:nvPr/>
        </p:nvSpPr>
        <p:spPr bwMode="auto">
          <a:xfrm>
            <a:off x="5893592"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66" name="Rectangle 26"/>
          <p:cNvSpPr>
            <a:spLocks noChangeArrowheads="1"/>
          </p:cNvSpPr>
          <p:nvPr/>
        </p:nvSpPr>
        <p:spPr bwMode="auto">
          <a:xfrm>
            <a:off x="2007392" y="481687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67" name="Rectangle 27"/>
          <p:cNvSpPr>
            <a:spLocks noChangeArrowheads="1"/>
          </p:cNvSpPr>
          <p:nvPr/>
        </p:nvSpPr>
        <p:spPr bwMode="auto">
          <a:xfrm>
            <a:off x="3915567" y="48168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800"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6268" name="Line 28"/>
          <p:cNvSpPr>
            <a:spLocks noChangeShapeType="1"/>
          </p:cNvSpPr>
          <p:nvPr/>
        </p:nvSpPr>
        <p:spPr bwMode="auto">
          <a:xfrm flipH="1">
            <a:off x="3626642" y="510579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69" name="Line 29"/>
          <p:cNvSpPr>
            <a:spLocks noChangeShapeType="1"/>
          </p:cNvSpPr>
          <p:nvPr/>
        </p:nvSpPr>
        <p:spPr bwMode="auto">
          <a:xfrm flipH="1">
            <a:off x="5498305" y="510579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70" name="Line 30"/>
          <p:cNvSpPr>
            <a:spLocks noChangeShapeType="1"/>
          </p:cNvSpPr>
          <p:nvPr/>
        </p:nvSpPr>
        <p:spPr bwMode="auto">
          <a:xfrm flipH="1">
            <a:off x="7514430" y="5131195"/>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266271" name="Line 31"/>
          <p:cNvSpPr>
            <a:spLocks noChangeShapeType="1"/>
          </p:cNvSpPr>
          <p:nvPr/>
        </p:nvSpPr>
        <p:spPr bwMode="auto">
          <a:xfrm flipH="1">
            <a:off x="8522492" y="5113732"/>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2800">
              <a:latin typeface="楷体" panose="02010609060101010101" pitchFamily="49" charset="-122"/>
              <a:ea typeface="楷体" panose="02010609060101010101" pitchFamily="49" charset="-122"/>
              <a:cs typeface="Consolas" pitchFamily="49" charset="0"/>
            </a:endParaRPr>
          </a:p>
        </p:txBody>
      </p:sp>
      <p:sp>
        <p:nvSpPr>
          <p:cNvPr id="44" name="任意多边形 43"/>
          <p:cNvSpPr/>
          <p:nvPr/>
        </p:nvSpPr>
        <p:spPr>
          <a:xfrm>
            <a:off x="2647155" y="508518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pitchFamily="49" charset="-122"/>
              <a:ea typeface="楷体" panose="02010609060101010101" pitchFamily="49" charset="-122"/>
              <a:cs typeface="Consolas" pitchFamily="49" charset="0"/>
            </a:endParaRPr>
          </a:p>
        </p:txBody>
      </p:sp>
      <p:sp>
        <p:nvSpPr>
          <p:cNvPr id="45" name="任意多边形 44"/>
          <p:cNvSpPr/>
          <p:nvPr/>
        </p:nvSpPr>
        <p:spPr>
          <a:xfrm>
            <a:off x="2200538" y="453696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pitchFamily="49" charset="-122"/>
              <a:ea typeface="楷体" panose="02010609060101010101" pitchFamily="49" charset="-122"/>
              <a:cs typeface="Consolas" pitchFamily="49" charset="0"/>
            </a:endParaRPr>
          </a:p>
        </p:txBody>
      </p:sp>
      <p:sp>
        <p:nvSpPr>
          <p:cNvPr id="41" name="TextBox 3">
            <a:extLst>
              <a:ext uri="{FF2B5EF4-FFF2-40B4-BE49-F238E27FC236}">
                <a16:creationId xmlns:a16="http://schemas.microsoft.com/office/drawing/2014/main" id="{EA839FE2-EA4A-436D-AB56-C98959F4E067}"/>
              </a:ext>
            </a:extLst>
          </p:cNvPr>
          <p:cNvSpPr txBox="1"/>
          <p:nvPr/>
        </p:nvSpPr>
        <p:spPr>
          <a:xfrm>
            <a:off x="1783346" y="1547324"/>
            <a:ext cx="4649996" cy="387798"/>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a:ln w="11430">
                  <a:noFill/>
                </a:ln>
                <a:solidFill>
                  <a:schemeClr val="tx1"/>
                </a:solidFill>
                <a:latin typeface="楷体" panose="02010609060101010101" pitchFamily="49" charset="-122"/>
                <a:ea typeface="楷体" panose="02010609060101010101" pitchFamily="49" charset="-122"/>
              </a:defRPr>
            </a:lvl1pPr>
          </a:lstStyle>
          <a:p>
            <a:r>
              <a:rPr lang="en-US" altLang="zh-CN"/>
              <a:t>2</a:t>
            </a:r>
            <a:r>
              <a:rPr lang="zh-CN" altLang="en-US"/>
              <a:t>、循环双链表</a:t>
            </a:r>
          </a:p>
        </p:txBody>
      </p:sp>
      <p:sp>
        <p:nvSpPr>
          <p:cNvPr id="37" name="TextBox 3">
            <a:extLst>
              <a:ext uri="{FF2B5EF4-FFF2-40B4-BE49-F238E27FC236}">
                <a16:creationId xmlns:a16="http://schemas.microsoft.com/office/drawing/2014/main" id="{E74EBE2C-12DA-4672-97F8-B82DAE2B1701}"/>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8" name="Rectangle 7" descr="信纸">
            <a:hlinkClick r:id="" action="ppaction://hlinkshowjump?jump=nextslide"/>
            <a:extLst>
              <a:ext uri="{FF2B5EF4-FFF2-40B4-BE49-F238E27FC236}">
                <a16:creationId xmlns:a16="http://schemas.microsoft.com/office/drawing/2014/main" id="{0AB82963-3B1A-4341-93BB-FBF301A19168}"/>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pic>
        <p:nvPicPr>
          <p:cNvPr id="39" name="图片 38" descr="乐高玩具&#10;&#10;低可信度描述已自动生成">
            <a:extLst>
              <a:ext uri="{FF2B5EF4-FFF2-40B4-BE49-F238E27FC236}">
                <a16:creationId xmlns:a16="http://schemas.microsoft.com/office/drawing/2014/main" id="{2DAA0997-7674-4D79-B3B1-270D9FFFFAB0}"/>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5449624">
            <a:off x="8605440" y="1912919"/>
            <a:ext cx="4991904" cy="3363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471487" y="2564023"/>
            <a:ext cx="6803251" cy="2037096"/>
          </a:xfrm>
          <a:prstGeom prst="rect">
            <a:avLst/>
          </a:prstGeom>
          <a:ln>
            <a:solidFill>
              <a:srgbClr val="F19903"/>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Clr>
                <a:srgbClr val="F19903"/>
              </a:buClr>
              <a:buFont typeface="Wingdings" panose="05000000000000000000" pitchFamily="2" charset="2"/>
              <a:buChar char="l"/>
            </a:pPr>
            <a:r>
              <a:rPr lang="zh-CN" altLang="en-US" dirty="0">
                <a:latin typeface="楷体" panose="02010609060101010101" pitchFamily="49" charset="-122"/>
                <a:ea typeface="楷体" panose="02010609060101010101" pitchFamily="49" charset="-122"/>
                <a:cs typeface="Consolas" pitchFamily="49" charset="0"/>
              </a:rPr>
              <a:t>链表中没有空指针域</a:t>
            </a:r>
            <a:endParaRPr lang="en-US" altLang="zh-CN" dirty="0">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en-US" altLang="zh-CN" i="1" dirty="0">
                <a:latin typeface="楷体" panose="02010609060101010101" pitchFamily="49" charset="-122"/>
                <a:ea typeface="楷体" panose="02010609060101010101" pitchFamily="49" charset="-122"/>
                <a:cs typeface="Consolas" pitchFamily="49" charset="0"/>
              </a:rPr>
              <a:t>p</a:t>
            </a:r>
            <a:r>
              <a:rPr lang="zh-CN" altLang="en-US">
                <a:latin typeface="楷体" panose="02010609060101010101" pitchFamily="49" charset="-122"/>
                <a:ea typeface="楷体" panose="02010609060101010101" pitchFamily="49" charset="-122"/>
                <a:cs typeface="Consolas" pitchFamily="49" charset="0"/>
              </a:rPr>
              <a:t>所指结点为尾结点的</a:t>
            </a:r>
            <a:r>
              <a:rPr lang="zh-CN" altLang="en-US" dirty="0">
                <a:latin typeface="楷体" panose="02010609060101010101" pitchFamily="49" charset="-122"/>
                <a:ea typeface="楷体" panose="02010609060101010101" pitchFamily="49" charset="-122"/>
                <a:cs typeface="Consolas" pitchFamily="49" charset="0"/>
              </a:rPr>
              <a:t>条件：</a:t>
            </a:r>
            <a:r>
              <a:rPr lang="en-US" altLang="zh-CN" dirty="0">
                <a:solidFill>
                  <a:srgbClr val="C00000"/>
                </a:solidFill>
                <a:latin typeface="楷体" panose="02010609060101010101" pitchFamily="49" charset="-122"/>
                <a:ea typeface="楷体" panose="02010609060101010101" pitchFamily="49" charset="-122"/>
                <a:cs typeface="Consolas" pitchFamily="49" charset="0"/>
              </a:rPr>
              <a:t>p-&gt;</a:t>
            </a:r>
            <a:r>
              <a:rPr lang="en-US" altLang="zh-CN">
                <a:solidFill>
                  <a:srgbClr val="C00000"/>
                </a:solidFill>
                <a:latin typeface="楷体" panose="02010609060101010101" pitchFamily="49" charset="-122"/>
                <a:ea typeface="楷体" panose="02010609060101010101" pitchFamily="49" charset="-122"/>
                <a:cs typeface="Consolas" pitchFamily="49" charset="0"/>
              </a:rPr>
              <a:t>next==L</a:t>
            </a:r>
            <a:endParaRPr lang="en-US" altLang="zh-CN" dirty="0">
              <a:solidFill>
                <a:srgbClr val="C00000"/>
              </a:solidFill>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zh-CN" altLang="en-US" dirty="0">
                <a:latin typeface="楷体" panose="02010609060101010101" pitchFamily="49" charset="-122"/>
                <a:ea typeface="楷体" panose="02010609060101010101" pitchFamily="49" charset="-122"/>
                <a:cs typeface="Consolas" pitchFamily="49" charset="0"/>
              </a:rPr>
              <a:t>一步操作即</a:t>
            </a:r>
            <a:r>
              <a:rPr lang="en-US" altLang="zh-CN" dirty="0">
                <a:solidFill>
                  <a:srgbClr val="C00000"/>
                </a:solidFill>
                <a:latin typeface="楷体" panose="02010609060101010101" pitchFamily="49" charset="-122"/>
                <a:ea typeface="楷体" panose="02010609060101010101" pitchFamily="49" charset="-122"/>
                <a:cs typeface="Consolas" pitchFamily="49" charset="0"/>
              </a:rPr>
              <a:t>L-&gt;prior</a:t>
            </a:r>
            <a:r>
              <a:rPr lang="zh-CN" altLang="en-US" dirty="0">
                <a:latin typeface="楷体" panose="02010609060101010101" pitchFamily="49" charset="-122"/>
                <a:ea typeface="楷体" panose="02010609060101010101" pitchFamily="49" charset="-122"/>
                <a:cs typeface="Consolas" pitchFamily="49" charset="0"/>
              </a:rPr>
              <a:t>可以</a:t>
            </a:r>
            <a:r>
              <a:rPr lang="zh-CN" altLang="en-US">
                <a:latin typeface="楷体" panose="02010609060101010101" pitchFamily="49" charset="-122"/>
                <a:ea typeface="楷体" panose="02010609060101010101" pitchFamily="49" charset="-122"/>
                <a:cs typeface="Consolas" pitchFamily="49" charset="0"/>
              </a:rPr>
              <a:t>找到尾结点</a:t>
            </a:r>
            <a:endParaRPr lang="zh-CN" altLang="en-US" dirty="0">
              <a:latin typeface="楷体" panose="02010609060101010101" pitchFamily="49" charset="-122"/>
              <a:ea typeface="楷体" panose="02010609060101010101" pitchFamily="49" charset="-122"/>
              <a:cs typeface="Consolas" pitchFamily="49" charset="0"/>
            </a:endParaRPr>
          </a:p>
        </p:txBody>
      </p:sp>
      <p:sp>
        <p:nvSpPr>
          <p:cNvPr id="43" name="TextBox 42"/>
          <p:cNvSpPr txBox="1"/>
          <p:nvPr/>
        </p:nvSpPr>
        <p:spPr>
          <a:xfrm>
            <a:off x="2270529" y="2080048"/>
            <a:ext cx="6544900" cy="387798"/>
          </a:xfrm>
          <a:prstGeom prst="rect">
            <a:avLst/>
          </a:prstGeom>
          <a:noFill/>
        </p:spPr>
        <p:txBody>
          <a:bodyPr wrap="square" rtlCol="0">
            <a:spAutoFit/>
          </a:bodyPr>
          <a:lstStyle/>
          <a:p>
            <a:pPr algn="l"/>
            <a:r>
              <a:rPr lang="zh-CN" altLang="en-US" dirty="0">
                <a:solidFill>
                  <a:schemeClr val="tx1"/>
                </a:solidFill>
                <a:latin typeface="Consolas" pitchFamily="49" charset="0"/>
                <a:ea typeface="楷体" pitchFamily="49" charset="-122"/>
                <a:cs typeface="Consolas" pitchFamily="49" charset="0"/>
              </a:rPr>
              <a:t>与非循环双</a:t>
            </a:r>
            <a:r>
              <a:rPr lang="zh-CN" altLang="en-US">
                <a:solidFill>
                  <a:schemeClr val="tx1"/>
                </a:solidFill>
                <a:latin typeface="Consolas" pitchFamily="49" charset="0"/>
                <a:ea typeface="楷体" pitchFamily="49" charset="-122"/>
                <a:cs typeface="Consolas" pitchFamily="49" charset="0"/>
              </a:rPr>
              <a:t>链表相比，循环双链表：</a:t>
            </a:r>
            <a:endParaRPr lang="zh-CN" altLang="en-US" dirty="0">
              <a:solidFill>
                <a:schemeClr val="tx1"/>
              </a:solidFill>
              <a:latin typeface="Consolas" pitchFamily="49" charset="0"/>
              <a:ea typeface="楷体" pitchFamily="49" charset="-122"/>
              <a:cs typeface="Consolas" pitchFamily="49" charset="0"/>
            </a:endParaRPr>
          </a:p>
        </p:txBody>
      </p:sp>
      <p:sp>
        <p:nvSpPr>
          <p:cNvPr id="16" name="Text Box 18"/>
          <p:cNvSpPr txBox="1">
            <a:spLocks noChangeArrowheads="1"/>
          </p:cNvSpPr>
          <p:nvPr/>
        </p:nvSpPr>
        <p:spPr bwMode="auto">
          <a:xfrm>
            <a:off x="1457698" y="4721635"/>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dirty="0">
                <a:solidFill>
                  <a:schemeClr val="tx1"/>
                </a:solidFill>
                <a:latin typeface="Consolas" pitchFamily="49" charset="0"/>
                <a:cs typeface="Consolas" pitchFamily="49" charset="0"/>
              </a:rPr>
              <a:t>L</a:t>
            </a:r>
          </a:p>
        </p:txBody>
      </p:sp>
      <p:grpSp>
        <p:nvGrpSpPr>
          <p:cNvPr id="2" name="组合 34"/>
          <p:cNvGrpSpPr/>
          <p:nvPr/>
        </p:nvGrpSpPr>
        <p:grpSpPr>
          <a:xfrm>
            <a:off x="1673598" y="4850300"/>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1</a:t>
              </a:r>
              <a:endParaRPr lang="en-US" altLang="zh-CN" sz="1800" baseline="-25000" dirty="0">
                <a:solidFill>
                  <a:schemeClr val="tx1"/>
                </a:solidFill>
                <a:latin typeface="Consolas" pitchFamily="49" charset="0"/>
                <a:cs typeface="Consolas" pitchFamily="49" charset="0"/>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2</a:t>
              </a:r>
              <a:endParaRPr lang="en-US" altLang="zh-CN" sz="1800" baseline="-25000" dirty="0">
                <a:solidFill>
                  <a:schemeClr val="tx1"/>
                </a:solidFill>
                <a:latin typeface="Consolas" pitchFamily="49" charset="0"/>
                <a:cs typeface="Consolas" pitchFamily="49"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chemeClr val="tx1"/>
                  </a:solidFill>
                  <a:latin typeface="Consolas" pitchFamily="49" charset="0"/>
                  <a:cs typeface="Consolas" pitchFamily="49" charset="0"/>
                </a:rPr>
                <a:t>a</a:t>
              </a:r>
              <a:r>
                <a:rPr lang="en-US" altLang="zh-CN" sz="1800" i="1" baseline="-25000" dirty="0">
                  <a:solidFill>
                    <a:schemeClr val="tx1"/>
                  </a:solidFill>
                  <a:latin typeface="Consolas" pitchFamily="49" charset="0"/>
                  <a:cs typeface="Consolas" pitchFamily="49"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solidFill>
                  <a:schemeClr val="tx1"/>
                </a:solidFill>
                <a:latin typeface="Consolas" pitchFamily="49" charset="0"/>
                <a:cs typeface="Consolas" pitchFamily="49" charset="0"/>
              </a:endParaRPr>
            </a:p>
          </p:txBody>
        </p:sp>
        <p:sp>
          <p:nvSpPr>
            <p:cNvPr id="14" name="Text Box 16"/>
            <p:cNvSpPr txBox="1">
              <a:spLocks noChangeArrowheads="1"/>
            </p:cNvSpPr>
            <p:nvPr/>
          </p:nvSpPr>
          <p:spPr bwMode="auto">
            <a:xfrm>
              <a:off x="6282301" y="3688273"/>
              <a:ext cx="576263" cy="393121"/>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Consolas" pitchFamily="49" charset="0"/>
                  <a:ea typeface="宋体" pitchFamily="2" charset="-122"/>
                  <a:cs typeface="Consolas" pitchFamily="49" charset="0"/>
                </a:rPr>
                <a:t>…</a:t>
              </a: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17" name="Line 19"/>
            <p:cNvSpPr>
              <a:spLocks noChangeShapeType="1"/>
            </p:cNvSpPr>
            <p:nvPr/>
          </p:nvSpPr>
          <p:spPr bwMode="auto">
            <a:xfrm>
              <a:off x="1811901" y="382003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Line 20"/>
            <p:cNvSpPr>
              <a:spLocks noChangeShapeType="1"/>
            </p:cNvSpPr>
            <p:nvPr/>
          </p:nvSpPr>
          <p:spPr bwMode="auto">
            <a:xfrm>
              <a:off x="37692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Line 21"/>
            <p:cNvSpPr>
              <a:spLocks noChangeShapeType="1"/>
            </p:cNvSpPr>
            <p:nvPr/>
          </p:nvSpPr>
          <p:spPr bwMode="auto">
            <a:xfrm>
              <a:off x="56996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Line 22"/>
            <p:cNvSpPr>
              <a:spLocks noChangeShapeType="1"/>
            </p:cNvSpPr>
            <p:nvPr/>
          </p:nvSpPr>
          <p:spPr bwMode="auto">
            <a:xfrm>
              <a:off x="67791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6" name="Line 28"/>
            <p:cNvSpPr>
              <a:spLocks noChangeShapeType="1"/>
            </p:cNvSpPr>
            <p:nvPr/>
          </p:nvSpPr>
          <p:spPr bwMode="auto">
            <a:xfrm flipH="1">
              <a:off x="2099239" y="397719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Line 29"/>
            <p:cNvSpPr>
              <a:spLocks noChangeShapeType="1"/>
            </p:cNvSpPr>
            <p:nvPr/>
          </p:nvSpPr>
          <p:spPr bwMode="auto">
            <a:xfrm flipH="1">
              <a:off x="3970901" y="397719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8" name="Line 30"/>
            <p:cNvSpPr>
              <a:spLocks noChangeShapeType="1"/>
            </p:cNvSpPr>
            <p:nvPr/>
          </p:nvSpPr>
          <p:spPr bwMode="auto">
            <a:xfrm flipH="1">
              <a:off x="5987026" y="4002598"/>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9" name="Line 31"/>
            <p:cNvSpPr>
              <a:spLocks noChangeShapeType="1"/>
            </p:cNvSpPr>
            <p:nvPr/>
          </p:nvSpPr>
          <p:spPr bwMode="auto">
            <a:xfrm flipH="1">
              <a:off x="6995089" y="39851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317908"/>
            </a:xfrm>
            <a:prstGeom prst="rect">
              <a:avLst/>
            </a:prstGeom>
            <a:noFill/>
          </p:spPr>
          <p:txBody>
            <a:bodyPr wrap="square" rtlCol="0">
              <a:spAutoFit/>
            </a:bodyPr>
            <a:lstStyle/>
            <a:p>
              <a:r>
                <a:rPr lang="en-US" altLang="zh-CN" sz="1800" i="1">
                  <a:solidFill>
                    <a:schemeClr val="tx1"/>
                  </a:solidFill>
                  <a:latin typeface="Consolas" pitchFamily="49" charset="0"/>
                  <a:cs typeface="Consolas" pitchFamily="49" charset="0"/>
                </a:rPr>
                <a:t>p</a:t>
              </a:r>
              <a:endParaRPr lang="zh-CN" altLang="en-US" sz="1800" i="1">
                <a:solidFill>
                  <a:schemeClr val="tx1"/>
                </a:solidFill>
                <a:latin typeface="Consolas" pitchFamily="49" charset="0"/>
                <a:cs typeface="Consolas" pitchFamily="49" charset="0"/>
              </a:endParaRPr>
            </a:p>
          </p:txBody>
        </p:sp>
      </p:grpSp>
      <p:cxnSp>
        <p:nvCxnSpPr>
          <p:cNvPr id="38" name="直接连接符 37"/>
          <p:cNvCxnSpPr>
            <a:cxnSpLocks/>
          </p:cNvCxnSpPr>
          <p:nvPr/>
        </p:nvCxnSpPr>
        <p:spPr>
          <a:xfrm>
            <a:off x="7830748" y="3905253"/>
            <a:ext cx="1976693" cy="1018354"/>
          </a:xfrm>
          <a:prstGeom prst="line">
            <a:avLst/>
          </a:prstGeom>
          <a:ln w="28575">
            <a:solidFill>
              <a:srgbClr val="7030A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6" name="TextBox 3">
            <a:extLst>
              <a:ext uri="{FF2B5EF4-FFF2-40B4-BE49-F238E27FC236}">
                <a16:creationId xmlns:a16="http://schemas.microsoft.com/office/drawing/2014/main" id="{78AB44ED-043D-41D1-9156-013800162D31}"/>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7" name="Rectangle 7" descr="信纸">
            <a:hlinkClick r:id="" action="ppaction://hlinkshowjump?jump=nextslide"/>
            <a:extLst>
              <a:ext uri="{FF2B5EF4-FFF2-40B4-BE49-F238E27FC236}">
                <a16:creationId xmlns:a16="http://schemas.microsoft.com/office/drawing/2014/main" id="{7DA906B7-6CFD-46B8-96E9-309890C0AA68}"/>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
        <p:nvSpPr>
          <p:cNvPr id="39" name="TextBox 3">
            <a:extLst>
              <a:ext uri="{FF2B5EF4-FFF2-40B4-BE49-F238E27FC236}">
                <a16:creationId xmlns:a16="http://schemas.microsoft.com/office/drawing/2014/main" id="{8B58713D-A493-4718-9657-1F5BD56E56BC}"/>
              </a:ext>
            </a:extLst>
          </p:cNvPr>
          <p:cNvSpPr txBox="1"/>
          <p:nvPr/>
        </p:nvSpPr>
        <p:spPr>
          <a:xfrm>
            <a:off x="1783346" y="1547324"/>
            <a:ext cx="4649996" cy="387798"/>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a:ln w="11430">
                  <a:noFill/>
                </a:ln>
                <a:solidFill>
                  <a:schemeClr val="tx1"/>
                </a:solidFill>
                <a:latin typeface="楷体" panose="02010609060101010101" pitchFamily="49" charset="-122"/>
                <a:ea typeface="楷体" panose="02010609060101010101" pitchFamily="49" charset="-122"/>
              </a:defRPr>
            </a:lvl1pPr>
          </a:lstStyle>
          <a:p>
            <a:r>
              <a:rPr lang="en-US" altLang="zh-CN"/>
              <a:t>2</a:t>
            </a:r>
            <a:r>
              <a:rPr lang="zh-CN" altLang="en-US"/>
              <a:t>、循环双链表</a:t>
            </a:r>
          </a:p>
        </p:txBody>
      </p:sp>
      <p:pic>
        <p:nvPicPr>
          <p:cNvPr id="40" name="图片 39" descr="乐高玩具&#10;&#10;低可信度描述已自动生成">
            <a:extLst>
              <a:ext uri="{FF2B5EF4-FFF2-40B4-BE49-F238E27FC236}">
                <a16:creationId xmlns:a16="http://schemas.microsoft.com/office/drawing/2014/main" id="{F93065D3-C71B-4F5B-846F-50D041B9A5CA}"/>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5449624">
            <a:off x="8678430" y="2284256"/>
            <a:ext cx="4991904" cy="3363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4826" y="2614442"/>
            <a:ext cx="9505750" cy="399917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600"/>
              </a:lnSpc>
            </a:pPr>
            <a:r>
              <a:rPr lang="zh-CN" altLang="en-US">
                <a:latin typeface="楷体" panose="02010609060101010101" pitchFamily="49" charset="-122"/>
                <a:ea typeface="楷体" panose="02010609060101010101" pitchFamily="49" charset="-122"/>
                <a:cs typeface="Consolas" pitchFamily="49" charset="0"/>
              </a:rPr>
              <a:t>    如果对含有</a:t>
            </a:r>
            <a:r>
              <a:rPr lang="en-US" i="1">
                <a:latin typeface="楷体" panose="02010609060101010101" pitchFamily="49" charset="-122"/>
                <a:ea typeface="楷体" panose="02010609060101010101" pitchFamily="49" charset="-122"/>
                <a:cs typeface="Consolas" pitchFamily="49" charset="0"/>
              </a:rPr>
              <a:t>n</a:t>
            </a:r>
            <a:r>
              <a:rPr lang="zh-CN" altLang="en-US">
                <a:latin typeface="楷体" panose="02010609060101010101" pitchFamily="49" charset="-122"/>
                <a:ea typeface="楷体" panose="02010609060101010101" pitchFamily="49" charset="-122"/>
                <a:cs typeface="Consolas" pitchFamily="49" charset="0"/>
              </a:rPr>
              <a:t>（</a:t>
            </a:r>
            <a:r>
              <a:rPr lang="en-US" i="1">
                <a:latin typeface="楷体" panose="02010609060101010101" pitchFamily="49" charset="-122"/>
                <a:ea typeface="楷体" panose="02010609060101010101" pitchFamily="49" charset="-122"/>
                <a:cs typeface="Consolas" pitchFamily="49" charset="0"/>
              </a:rPr>
              <a:t>n</a:t>
            </a:r>
            <a:r>
              <a:rPr lang="en-US">
                <a:latin typeface="楷体" panose="02010609060101010101" pitchFamily="49" charset="-122"/>
                <a:ea typeface="楷体" panose="02010609060101010101" pitchFamily="49" charset="-122"/>
                <a:cs typeface="Consolas" pitchFamily="49" charset="0"/>
              </a:rPr>
              <a:t>&gt;1</a:t>
            </a:r>
            <a:r>
              <a:rPr lang="zh-CN" altLang="en-US">
                <a:latin typeface="楷体" panose="02010609060101010101" pitchFamily="49" charset="-122"/>
                <a:ea typeface="楷体" panose="02010609060101010101" pitchFamily="49" charset="-122"/>
                <a:cs typeface="Consolas" pitchFamily="49" charset="0"/>
              </a:rPr>
              <a:t>）个元素的线性表的运算只有</a:t>
            </a:r>
            <a:r>
              <a:rPr lang="en-US">
                <a:latin typeface="楷体" panose="02010609060101010101" pitchFamily="49" charset="-122"/>
                <a:ea typeface="楷体" panose="02010609060101010101" pitchFamily="49" charset="-122"/>
                <a:cs typeface="Consolas" pitchFamily="49" charset="0"/>
              </a:rPr>
              <a:t>4</a:t>
            </a:r>
            <a:r>
              <a:rPr lang="zh-CN" altLang="en-US">
                <a:latin typeface="楷体" panose="02010609060101010101" pitchFamily="49" charset="-122"/>
                <a:ea typeface="楷体" panose="02010609060101010101"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a:latin typeface="楷体" panose="02010609060101010101" pitchFamily="49" charset="-122"/>
                <a:ea typeface="楷体" panose="02010609060101010101" pitchFamily="49" charset="-122"/>
                <a:cs typeface="Consolas" pitchFamily="49" charset="0"/>
              </a:rPr>
              <a:t>   A.</a:t>
            </a:r>
            <a:r>
              <a:rPr lang="zh-CN" altLang="en-US">
                <a:latin typeface="楷体" panose="02010609060101010101" pitchFamily="49" charset="-122"/>
                <a:ea typeface="楷体" panose="02010609060101010101" pitchFamily="49" charset="-122"/>
                <a:cs typeface="Consolas" pitchFamily="49" charset="0"/>
              </a:rPr>
              <a:t>只有尾结点指针没有头结点的循环单链表</a:t>
            </a:r>
          </a:p>
          <a:p>
            <a:pPr algn="l">
              <a:lnSpc>
                <a:spcPts val="3600"/>
              </a:lnSpc>
            </a:pPr>
            <a:r>
              <a:rPr lang="en-US">
                <a:latin typeface="楷体" panose="02010609060101010101" pitchFamily="49" charset="-122"/>
                <a:ea typeface="楷体" panose="02010609060101010101" pitchFamily="49" charset="-122"/>
                <a:cs typeface="Consolas" pitchFamily="49" charset="0"/>
              </a:rPr>
              <a:t>   B.</a:t>
            </a:r>
            <a:r>
              <a:rPr lang="zh-CN" altLang="en-US">
                <a:latin typeface="楷体" panose="02010609060101010101" pitchFamily="49" charset="-122"/>
                <a:ea typeface="楷体" panose="02010609060101010101" pitchFamily="49" charset="-122"/>
                <a:cs typeface="Consolas" pitchFamily="49" charset="0"/>
              </a:rPr>
              <a:t>只有尾结点指针没有头结点的非循环双链表</a:t>
            </a:r>
          </a:p>
          <a:p>
            <a:pPr algn="l">
              <a:lnSpc>
                <a:spcPts val="3600"/>
              </a:lnSpc>
            </a:pPr>
            <a:r>
              <a:rPr lang="en-US">
                <a:solidFill>
                  <a:srgbClr val="CE3B37"/>
                </a:solidFill>
                <a:latin typeface="楷体" panose="02010609060101010101" pitchFamily="49" charset="-122"/>
                <a:ea typeface="楷体" panose="02010609060101010101" pitchFamily="49" charset="-122"/>
                <a:cs typeface="Consolas" pitchFamily="49" charset="0"/>
              </a:rPr>
              <a:t>   C.</a:t>
            </a:r>
            <a:r>
              <a:rPr lang="zh-CN" altLang="en-US">
                <a:solidFill>
                  <a:srgbClr val="CE3B37"/>
                </a:solidFill>
                <a:latin typeface="楷体" panose="02010609060101010101" pitchFamily="49" charset="-122"/>
                <a:ea typeface="楷体" panose="02010609060101010101" pitchFamily="49" charset="-122"/>
                <a:cs typeface="Consolas" pitchFamily="49" charset="0"/>
              </a:rPr>
              <a:t>只有首结点指针没有尾结点指针的循环双链表</a:t>
            </a:r>
          </a:p>
          <a:p>
            <a:pPr algn="l">
              <a:lnSpc>
                <a:spcPts val="3600"/>
              </a:lnSpc>
            </a:pPr>
            <a:r>
              <a:rPr lang="en-US">
                <a:latin typeface="楷体" panose="02010609060101010101" pitchFamily="49" charset="-122"/>
                <a:ea typeface="楷体" panose="02010609060101010101" pitchFamily="49" charset="-122"/>
                <a:cs typeface="Consolas" pitchFamily="49" charset="0"/>
              </a:rPr>
              <a:t>   D.</a:t>
            </a:r>
            <a:r>
              <a:rPr lang="zh-CN" altLang="en-US">
                <a:latin typeface="楷体" panose="02010609060101010101" pitchFamily="49" charset="-122"/>
                <a:ea typeface="楷体" panose="02010609060101010101" pitchFamily="49" charset="-122"/>
                <a:cs typeface="Consolas" pitchFamily="49" charset="0"/>
              </a:rPr>
              <a:t>既有头指针也有尾指针的循环单链表</a:t>
            </a:r>
          </a:p>
        </p:txBody>
      </p:sp>
      <p:sp>
        <p:nvSpPr>
          <p:cNvPr id="15" name="Text Box 23">
            <a:extLst>
              <a:ext uri="{FF2B5EF4-FFF2-40B4-BE49-F238E27FC236}">
                <a16:creationId xmlns:a16="http://schemas.microsoft.com/office/drawing/2014/main" id="{F872B280-349D-4EEA-9BC1-B676C088DF31}"/>
              </a:ext>
            </a:extLst>
          </p:cNvPr>
          <p:cNvSpPr txBox="1">
            <a:spLocks noChangeArrowheads="1"/>
          </p:cNvSpPr>
          <p:nvPr/>
        </p:nvSpPr>
        <p:spPr bwMode="gray">
          <a:xfrm>
            <a:off x="1646326" y="2100733"/>
            <a:ext cx="874446" cy="338554"/>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CE3B37"/>
                </a:solidFill>
                <a:latin typeface="方正启体简体" pitchFamily="65" charset="-122"/>
                <a:ea typeface="方正启体简体" pitchFamily="65" charset="-122"/>
                <a:cs typeface="Consolas" pitchFamily="49" charset="0"/>
              </a:rPr>
              <a:t>示例</a:t>
            </a:r>
          </a:p>
        </p:txBody>
      </p:sp>
      <p:sp>
        <p:nvSpPr>
          <p:cNvPr id="7" name="TextBox 3">
            <a:extLst>
              <a:ext uri="{FF2B5EF4-FFF2-40B4-BE49-F238E27FC236}">
                <a16:creationId xmlns:a16="http://schemas.microsoft.com/office/drawing/2014/main" id="{3574B0CF-BE19-43C7-9E8F-C28F7E515A4A}"/>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8" name="Rectangle 7" descr="信纸">
            <a:hlinkClick r:id="" action="ppaction://hlinkshowjump?jump=nextslide"/>
            <a:extLst>
              <a:ext uri="{FF2B5EF4-FFF2-40B4-BE49-F238E27FC236}">
                <a16:creationId xmlns:a16="http://schemas.microsoft.com/office/drawing/2014/main" id="{B08E75B8-72ED-437C-93CF-240DE697317A}"/>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
        <p:nvSpPr>
          <p:cNvPr id="9" name="TextBox 3">
            <a:extLst>
              <a:ext uri="{FF2B5EF4-FFF2-40B4-BE49-F238E27FC236}">
                <a16:creationId xmlns:a16="http://schemas.microsoft.com/office/drawing/2014/main" id="{99617237-0C1C-4A61-88CB-D1E2F35FA7E2}"/>
              </a:ext>
            </a:extLst>
          </p:cNvPr>
          <p:cNvSpPr txBox="1"/>
          <p:nvPr/>
        </p:nvSpPr>
        <p:spPr>
          <a:xfrm>
            <a:off x="1783346" y="1547324"/>
            <a:ext cx="4649996" cy="387798"/>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a:ln w="11430">
                  <a:noFill/>
                </a:ln>
                <a:solidFill>
                  <a:schemeClr val="tx1"/>
                </a:solidFill>
                <a:latin typeface="楷体" panose="02010609060101010101" pitchFamily="49" charset="-122"/>
                <a:ea typeface="楷体" panose="02010609060101010101" pitchFamily="49" charset="-122"/>
              </a:defRPr>
            </a:lvl1pPr>
          </a:lstStyle>
          <a:p>
            <a:r>
              <a:rPr lang="en-US" altLang="zh-CN"/>
              <a:t>2</a:t>
            </a:r>
            <a:r>
              <a:rPr lang="zh-CN" altLang="en-US"/>
              <a:t>、循环双链表</a:t>
            </a:r>
          </a:p>
        </p:txBody>
      </p:sp>
      <p:pic>
        <p:nvPicPr>
          <p:cNvPr id="10" name="图片 9">
            <a:extLst>
              <a:ext uri="{FF2B5EF4-FFF2-40B4-BE49-F238E27FC236}">
                <a16:creationId xmlns:a16="http://schemas.microsoft.com/office/drawing/2014/main" id="{86FE10C7-D439-45BB-9FE2-5BC3E2A897E3}"/>
              </a:ext>
            </a:extLst>
          </p:cNvPr>
          <p:cNvPicPr>
            <a:picLocks noChangeAspect="1"/>
          </p:cNvPicPr>
          <p:nvPr/>
        </p:nvPicPr>
        <p:blipFill rotWithShape="1">
          <a:blip r:embed="rId2" cstate="print">
            <a:alphaModFix amt="50000"/>
            <a:extLst>
              <a:ext uri="{28A0092B-C50C-407E-A947-70E740481C1C}">
                <a14:useLocalDpi xmlns:a14="http://schemas.microsoft.com/office/drawing/2010/main" val="0"/>
              </a:ext>
            </a:extLst>
          </a:blip>
          <a:srcRect l="38450" r="33201" b="64700"/>
          <a:stretch/>
        </p:blipFill>
        <p:spPr>
          <a:xfrm>
            <a:off x="9264352" y="3645024"/>
            <a:ext cx="1944216" cy="24208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27"/>
          <p:cNvGrpSpPr/>
          <p:nvPr/>
        </p:nvGrpSpPr>
        <p:grpSpPr>
          <a:xfrm>
            <a:off x="1919288" y="1484784"/>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楷体" panose="02010609060101010101" pitchFamily="49" charset="-122"/>
                  <a:ea typeface="楷体" panose="02010609060101010101" pitchFamily="49" charset="-122"/>
                  <a:cs typeface="Consolas" pitchFamily="49" charset="0"/>
                </a:rPr>
                <a:t>a</a:t>
              </a:r>
              <a:r>
                <a:rPr lang="en-US" altLang="zh-CN" sz="1800" baseline="-25000" dirty="0" err="1">
                  <a:solidFill>
                    <a:schemeClr val="tx1"/>
                  </a:solidFill>
                  <a:latin typeface="楷体" panose="02010609060101010101" pitchFamily="49" charset="-122"/>
                  <a:ea typeface="楷体" panose="02010609060101010101" pitchFamily="49" charset="-122"/>
                  <a:cs typeface="Consolas" pitchFamily="49" charset="0"/>
                </a:rPr>
                <a:t>1</a:t>
              </a:r>
              <a:endParaRPr lang="en-US" altLang="zh-CN" sz="1800" baseline="-25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楷体" panose="02010609060101010101" pitchFamily="49" charset="-122"/>
                  <a:ea typeface="楷体" panose="02010609060101010101" pitchFamily="49" charset="-122"/>
                  <a:cs typeface="Consolas" pitchFamily="49" charset="0"/>
                </a:rPr>
                <a:t>a</a:t>
              </a:r>
              <a:r>
                <a:rPr lang="en-US" altLang="zh-CN" sz="1800" baseline="-25000" dirty="0" err="1">
                  <a:solidFill>
                    <a:schemeClr val="tx1"/>
                  </a:solidFill>
                  <a:latin typeface="楷体" panose="02010609060101010101" pitchFamily="49" charset="-122"/>
                  <a:ea typeface="楷体" panose="02010609060101010101" pitchFamily="49" charset="-122"/>
                  <a:cs typeface="Consolas" pitchFamily="49" charset="0"/>
                </a:rPr>
                <a:t>2</a:t>
              </a:r>
              <a:endParaRPr lang="en-US" altLang="zh-CN" sz="1800" baseline="-25000"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chemeClr val="tx1"/>
                  </a:solidFill>
                  <a:latin typeface="楷体" panose="02010609060101010101" pitchFamily="49" charset="-122"/>
                  <a:ea typeface="楷体" panose="02010609060101010101" pitchFamily="49" charset="-122"/>
                  <a:cs typeface="Consolas" pitchFamily="49" charset="0"/>
                </a:rPr>
                <a:t>a</a:t>
              </a:r>
              <a:r>
                <a:rPr lang="en-US" altLang="zh-CN" sz="1800" i="1" baseline="-25000" dirty="0">
                  <a:solidFill>
                    <a:schemeClr val="tx1"/>
                  </a:solidFill>
                  <a:latin typeface="楷体" panose="02010609060101010101" pitchFamily="49" charset="-122"/>
                  <a:ea typeface="楷体" panose="02010609060101010101" pitchFamily="49" charset="-122"/>
                  <a:cs typeface="Consolas" pitchFamily="49"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solidFill>
                  <a:schemeClr val="tx1"/>
                </a:solidFill>
                <a:latin typeface="楷体" panose="02010609060101010101" pitchFamily="49" charset="-122"/>
                <a:ea typeface="楷体" panose="02010609060101010101" pitchFamily="49" charset="-122"/>
                <a:cs typeface="Consolas" pitchFamily="49" charset="0"/>
              </a:endParaRPr>
            </a:p>
          </p:txBody>
        </p:sp>
        <p:sp>
          <p:nvSpPr>
            <p:cNvPr id="8" name="Text Box 16"/>
            <p:cNvSpPr txBox="1">
              <a:spLocks noChangeArrowheads="1"/>
            </p:cNvSpPr>
            <p:nvPr/>
          </p:nvSpPr>
          <p:spPr bwMode="auto">
            <a:xfrm>
              <a:off x="5094310" y="1400164"/>
              <a:ext cx="576263" cy="393121"/>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楷体" panose="02010609060101010101" pitchFamily="49" charset="-122"/>
                  <a:ea typeface="楷体" panose="02010609060101010101" pitchFamily="49" charset="-122"/>
                  <a:cs typeface="Consolas" pitchFamily="49" charset="0"/>
                </a:rPr>
                <a:t>…</a:t>
              </a:r>
            </a:p>
          </p:txBody>
        </p:sp>
        <p:sp>
          <p:nvSpPr>
            <p:cNvPr id="9" name="Line 20"/>
            <p:cNvSpPr>
              <a:spLocks noChangeShapeType="1"/>
            </p:cNvSpPr>
            <p:nvPr/>
          </p:nvSpPr>
          <p:spPr bwMode="auto">
            <a:xfrm>
              <a:off x="25812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楷体" panose="02010609060101010101" pitchFamily="49" charset="-122"/>
                <a:ea typeface="楷体" panose="02010609060101010101" pitchFamily="49" charset="-122"/>
                <a:cs typeface="Consolas" pitchFamily="49" charset="0"/>
              </a:endParaRPr>
            </a:p>
          </p:txBody>
        </p:sp>
        <p:sp>
          <p:nvSpPr>
            <p:cNvPr id="10" name="Line 21"/>
            <p:cNvSpPr>
              <a:spLocks noChangeShapeType="1"/>
            </p:cNvSpPr>
            <p:nvPr/>
          </p:nvSpPr>
          <p:spPr bwMode="auto">
            <a:xfrm>
              <a:off x="45116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楷体" panose="02010609060101010101" pitchFamily="49" charset="-122"/>
                <a:ea typeface="楷体" panose="02010609060101010101" pitchFamily="49" charset="-122"/>
                <a:cs typeface="Consolas" pitchFamily="49" charset="0"/>
              </a:endParaRPr>
            </a:p>
          </p:txBody>
        </p:sp>
        <p:sp>
          <p:nvSpPr>
            <p:cNvPr id="11" name="Line 22"/>
            <p:cNvSpPr>
              <a:spLocks noChangeShapeType="1"/>
            </p:cNvSpPr>
            <p:nvPr/>
          </p:nvSpPr>
          <p:spPr bwMode="auto">
            <a:xfrm>
              <a:off x="55911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楷体" panose="02010609060101010101" pitchFamily="49" charset="-122"/>
                <a:ea typeface="楷体" panose="02010609060101010101" pitchFamily="49" charset="-122"/>
                <a:cs typeface="Consolas" pitchFamily="49" charset="0"/>
              </a:endParaRPr>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5" name="Line 29"/>
            <p:cNvSpPr>
              <a:spLocks noChangeShapeType="1"/>
            </p:cNvSpPr>
            <p:nvPr/>
          </p:nvSpPr>
          <p:spPr bwMode="auto">
            <a:xfrm flipH="1">
              <a:off x="2782910" y="1689089"/>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楷体" panose="02010609060101010101" pitchFamily="49" charset="-122"/>
                <a:ea typeface="楷体" panose="02010609060101010101" pitchFamily="49" charset="-122"/>
                <a:cs typeface="Consolas" pitchFamily="49" charset="0"/>
              </a:endParaRPr>
            </a:p>
          </p:txBody>
        </p:sp>
        <p:sp>
          <p:nvSpPr>
            <p:cNvPr id="16" name="Line 30"/>
            <p:cNvSpPr>
              <a:spLocks noChangeShapeType="1"/>
            </p:cNvSpPr>
            <p:nvPr/>
          </p:nvSpPr>
          <p:spPr bwMode="auto">
            <a:xfrm flipH="1">
              <a:off x="4799035" y="1714489"/>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楷体" panose="02010609060101010101" pitchFamily="49" charset="-122"/>
                <a:ea typeface="楷体" panose="02010609060101010101" pitchFamily="49" charset="-122"/>
                <a:cs typeface="Consolas" pitchFamily="49" charset="0"/>
              </a:endParaRPr>
            </a:p>
          </p:txBody>
        </p:sp>
        <p:sp>
          <p:nvSpPr>
            <p:cNvPr id="17" name="Line 31"/>
            <p:cNvSpPr>
              <a:spLocks noChangeShapeType="1"/>
            </p:cNvSpPr>
            <p:nvPr/>
          </p:nvSpPr>
          <p:spPr bwMode="auto">
            <a:xfrm flipH="1">
              <a:off x="5807098" y="16970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楷体" panose="02010609060101010101" pitchFamily="49" charset="-122"/>
                <a:ea typeface="楷体" panose="02010609060101010101" pitchFamily="49" charset="-122"/>
                <a:cs typeface="Consolas"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楷体" panose="02010609060101010101" pitchFamily="49" charset="-122"/>
                <a:ea typeface="楷体" panose="02010609060101010101" pitchFamily="49" charset="-122"/>
                <a:cs typeface="Consolas" pitchFamily="49" charset="0"/>
              </a:endParaRPr>
            </a:p>
          </p:txBody>
        </p:sp>
        <p:sp>
          <p:nvSpPr>
            <p:cNvPr id="20" name="TextBox 19"/>
            <p:cNvSpPr txBox="1"/>
            <p:nvPr/>
          </p:nvSpPr>
          <p:spPr>
            <a:xfrm>
              <a:off x="571472" y="895633"/>
              <a:ext cx="428628" cy="342979"/>
            </a:xfrm>
            <a:prstGeom prst="rect">
              <a:avLst/>
            </a:prstGeom>
            <a:noFill/>
          </p:spPr>
          <p:txBody>
            <a:bodyPr wrap="square" rtlCol="0">
              <a:spAutoFit/>
            </a:bodyPr>
            <a:lstStyle/>
            <a:p>
              <a:r>
                <a:rPr lang="en-US" altLang="zh-CN" sz="2000">
                  <a:solidFill>
                    <a:schemeClr val="tx1"/>
                  </a:solidFill>
                  <a:latin typeface="楷体" panose="02010609060101010101" pitchFamily="49" charset="-122"/>
                  <a:ea typeface="楷体" panose="02010609060101010101" pitchFamily="49" charset="-122"/>
                  <a:cs typeface="Consolas" pitchFamily="49" charset="0"/>
                </a:rPr>
                <a:t>L</a:t>
              </a:r>
              <a:endParaRPr lang="zh-CN" altLang="en-US" sz="20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楷体" panose="02010609060101010101" pitchFamily="49" charset="-122"/>
                <a:ea typeface="楷体" panose="02010609060101010101" pitchFamily="49" charset="-122"/>
                <a:cs typeface="Consolas"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楷体" panose="02010609060101010101" pitchFamily="49" charset="-122"/>
                <a:ea typeface="楷体" panose="02010609060101010101" pitchFamily="49" charset="-122"/>
                <a:cs typeface="Consolas" pitchFamily="49" charset="0"/>
              </a:endParaRPr>
            </a:p>
          </p:txBody>
        </p:sp>
      </p:grpSp>
      <p:sp>
        <p:nvSpPr>
          <p:cNvPr id="24" name="TextBox 23"/>
          <p:cNvSpPr txBox="1"/>
          <p:nvPr/>
        </p:nvSpPr>
        <p:spPr>
          <a:xfrm>
            <a:off x="1604437" y="3301887"/>
            <a:ext cx="5547714" cy="2775760"/>
          </a:xfrm>
          <a:prstGeom prst="rect">
            <a:avLst/>
          </a:prstGeom>
          <a:ln>
            <a:solidFill>
              <a:srgbClr val="F19903"/>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Clr>
                <a:srgbClr val="F19903"/>
              </a:buClr>
              <a:buFont typeface="Wingdings" panose="05000000000000000000" pitchFamily="2" charset="2"/>
              <a:buChar char="l"/>
            </a:pPr>
            <a:r>
              <a:rPr lang="zh-CN" altLang="en-US">
                <a:solidFill>
                  <a:schemeClr val="tx1"/>
                </a:solidFill>
                <a:latin typeface="楷体" panose="02010609060101010101" pitchFamily="49" charset="-122"/>
                <a:ea typeface="楷体" panose="02010609060101010101" pitchFamily="49" charset="-122"/>
                <a:cs typeface="Consolas" pitchFamily="49" charset="0"/>
              </a:rPr>
              <a:t>删除第一个元素</a:t>
            </a:r>
            <a:endParaRPr lang="en-US" altLang="zh-CN">
              <a:solidFill>
                <a:schemeClr val="tx1"/>
              </a:solidFill>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zh-CN" altLang="en-US">
                <a:solidFill>
                  <a:schemeClr val="tx1"/>
                </a:solidFill>
                <a:latin typeface="楷体" panose="02010609060101010101" pitchFamily="49" charset="-122"/>
                <a:ea typeface="楷体" panose="02010609060101010101" pitchFamily="49" charset="-122"/>
                <a:cs typeface="Consolas" pitchFamily="49" charset="0"/>
              </a:rPr>
              <a:t>删除尾元素</a:t>
            </a:r>
            <a:endParaRPr lang="en-US" altLang="zh-CN">
              <a:solidFill>
                <a:schemeClr val="tx1"/>
              </a:solidFill>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zh-CN" altLang="en-US">
                <a:solidFill>
                  <a:schemeClr val="tx1"/>
                </a:solidFill>
                <a:latin typeface="楷体" panose="02010609060101010101" pitchFamily="49" charset="-122"/>
                <a:ea typeface="楷体" panose="02010609060101010101" pitchFamily="49" charset="-122"/>
                <a:cs typeface="Consolas" pitchFamily="49" charset="0"/>
              </a:rPr>
              <a:t>在第一个元素前面插入新元素</a:t>
            </a:r>
            <a:endParaRPr lang="en-US" altLang="zh-CN">
              <a:solidFill>
                <a:schemeClr val="tx1"/>
              </a:solidFill>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zh-CN" altLang="en-US">
                <a:solidFill>
                  <a:schemeClr val="tx1"/>
                </a:solidFill>
                <a:latin typeface="楷体" panose="02010609060101010101" pitchFamily="49" charset="-122"/>
                <a:ea typeface="楷体" panose="02010609060101010101" pitchFamily="49" charset="-122"/>
                <a:cs typeface="Consolas" pitchFamily="49" charset="0"/>
              </a:rPr>
              <a:t>在尾元素的后面插入新元素</a:t>
            </a:r>
          </a:p>
        </p:txBody>
      </p:sp>
      <p:sp>
        <p:nvSpPr>
          <p:cNvPr id="25" name="右箭头 24"/>
          <p:cNvSpPr/>
          <p:nvPr/>
        </p:nvSpPr>
        <p:spPr>
          <a:xfrm>
            <a:off x="7729590" y="4404015"/>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80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 name="TextBox 25"/>
          <p:cNvSpPr txBox="1"/>
          <p:nvPr/>
        </p:nvSpPr>
        <p:spPr>
          <a:xfrm>
            <a:off x="8755703" y="3774308"/>
            <a:ext cx="2357454" cy="1436932"/>
          </a:xfrm>
          <a:prstGeom prst="rect">
            <a:avLst/>
          </a:prstGeom>
          <a:noFill/>
        </p:spPr>
        <p:txBody>
          <a:bodyPr wrap="square" rtlCol="0">
            <a:spAutoFit/>
          </a:bodyPr>
          <a:lstStyle/>
          <a:p>
            <a:pPr>
              <a:lnSpc>
                <a:spcPct val="200000"/>
              </a:lnSpc>
            </a:pPr>
            <a:r>
              <a:rPr lang="zh-CN" altLang="en-US">
                <a:solidFill>
                  <a:schemeClr val="tx1"/>
                </a:solidFill>
                <a:latin typeface="楷体" panose="02010609060101010101" pitchFamily="49" charset="-122"/>
                <a:ea typeface="楷体" panose="02010609060101010101" pitchFamily="49" charset="-122"/>
                <a:cs typeface="Consolas" pitchFamily="49" charset="0"/>
              </a:rPr>
              <a:t>时间复杂度均为</a:t>
            </a:r>
            <a:r>
              <a:rPr lang="en-US" altLang="zh-CN">
                <a:solidFill>
                  <a:schemeClr val="tx1"/>
                </a:solidFill>
                <a:latin typeface="楷体" panose="02010609060101010101" pitchFamily="49" charset="-122"/>
                <a:ea typeface="楷体" panose="02010609060101010101" pitchFamily="49" charset="-122"/>
                <a:cs typeface="Consolas" pitchFamily="49" charset="0"/>
              </a:rPr>
              <a:t>O(1)</a:t>
            </a:r>
            <a:endParaRPr lang="zh-CN" altLang="en-US">
              <a:solidFill>
                <a:schemeClr val="tx1"/>
              </a:solidFill>
              <a:latin typeface="楷体" panose="02010609060101010101" pitchFamily="49" charset="-122"/>
              <a:ea typeface="楷体" panose="02010609060101010101" pitchFamily="49" charset="-122"/>
              <a:cs typeface="Consolas" pitchFamily="49" charset="0"/>
            </a:endParaRPr>
          </a:p>
        </p:txBody>
      </p:sp>
      <p:sp>
        <p:nvSpPr>
          <p:cNvPr id="27" name="TextBox 26"/>
          <p:cNvSpPr txBox="1"/>
          <p:nvPr/>
        </p:nvSpPr>
        <p:spPr>
          <a:xfrm>
            <a:off x="2133602" y="6343816"/>
            <a:ext cx="1571636" cy="387798"/>
          </a:xfrm>
          <a:prstGeom prst="rect">
            <a:avLst/>
          </a:prstGeom>
          <a:noFill/>
        </p:spPr>
        <p:txBody>
          <a:bodyPr wrap="square" rtlCol="0">
            <a:spAutoFit/>
          </a:bodyPr>
          <a:lstStyle/>
          <a:p>
            <a:pPr algn="l"/>
            <a:r>
              <a:rPr lang="zh-CN" altLang="en-US">
                <a:solidFill>
                  <a:schemeClr val="tx1"/>
                </a:solidFill>
                <a:latin typeface="楷体" panose="02010609060101010101" pitchFamily="49" charset="-122"/>
                <a:ea typeface="楷体" panose="02010609060101010101" pitchFamily="49" charset="-122"/>
                <a:cs typeface="Consolas" pitchFamily="49" charset="0"/>
              </a:rPr>
              <a:t>选择</a:t>
            </a:r>
            <a:r>
              <a:rPr lang="en-US" altLang="zh-CN">
                <a:solidFill>
                  <a:srgbClr val="CE3B37"/>
                </a:solidFill>
                <a:latin typeface="楷体" panose="02010609060101010101" pitchFamily="49" charset="-122"/>
                <a:ea typeface="楷体" panose="02010609060101010101" pitchFamily="49" charset="-122"/>
                <a:cs typeface="Consolas" pitchFamily="49" charset="0"/>
              </a:rPr>
              <a:t>C</a:t>
            </a:r>
            <a:endParaRPr lang="zh-CN" altLang="en-US">
              <a:solidFill>
                <a:srgbClr val="CE3B37"/>
              </a:solidFill>
              <a:latin typeface="楷体" panose="02010609060101010101" pitchFamily="49" charset="-122"/>
              <a:ea typeface="楷体" panose="02010609060101010101" pitchFamily="49" charset="-122"/>
              <a:cs typeface="Consolas" pitchFamily="49" charset="0"/>
            </a:endParaRPr>
          </a:p>
        </p:txBody>
      </p:sp>
      <p:sp>
        <p:nvSpPr>
          <p:cNvPr id="28" name="TextBox 3">
            <a:extLst>
              <a:ext uri="{FF2B5EF4-FFF2-40B4-BE49-F238E27FC236}">
                <a16:creationId xmlns:a16="http://schemas.microsoft.com/office/drawing/2014/main" id="{545E1ED0-04AB-4A32-A0CC-2B43E0C25B81}"/>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29" name="Rectangle 7" descr="信纸">
            <a:hlinkClick r:id="" action="ppaction://hlinkshowjump?jump=nextslide"/>
            <a:extLst>
              <a:ext uri="{FF2B5EF4-FFF2-40B4-BE49-F238E27FC236}">
                <a16:creationId xmlns:a16="http://schemas.microsoft.com/office/drawing/2014/main" id="{DAEDD575-0710-466A-B87C-208AAB34E66B}"/>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pic>
        <p:nvPicPr>
          <p:cNvPr id="30" name="图片 29" descr="乐高玩具&#10;&#10;低可信度描述已自动生成">
            <a:extLst>
              <a:ext uri="{FF2B5EF4-FFF2-40B4-BE49-F238E27FC236}">
                <a16:creationId xmlns:a16="http://schemas.microsoft.com/office/drawing/2014/main" id="{56932ABA-6264-4DA6-A5A7-FACCA7EF4D02}"/>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873717">
            <a:off x="9237673" y="4521017"/>
            <a:ext cx="3750970" cy="2527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标&#10;&#10;描述已自动生成">
            <a:extLst>
              <a:ext uri="{FF2B5EF4-FFF2-40B4-BE49-F238E27FC236}">
                <a16:creationId xmlns:a16="http://schemas.microsoft.com/office/drawing/2014/main" id="{49334635-B3CA-490C-B7A7-E0343B6DB9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64194" name="Rectangle 2"/>
          <p:cNvSpPr>
            <a:spLocks noChangeArrowheads="1"/>
          </p:cNvSpPr>
          <p:nvPr/>
        </p:nvSpPr>
        <p:spPr bwMode="auto">
          <a:xfrm>
            <a:off x="6003635" y="3587551"/>
            <a:ext cx="184731" cy="387798"/>
          </a:xfrm>
          <a:prstGeom prst="rect">
            <a:avLst/>
          </a:prstGeom>
          <a:noFill/>
          <a:ln w="9525">
            <a:noFill/>
            <a:miter lim="800000"/>
            <a:headEnd/>
            <a:tailEnd/>
          </a:ln>
          <a:effectLst/>
        </p:spPr>
        <p:txBody>
          <a:bodyPr wrap="none" anchor="ctr">
            <a:spAutoFit/>
          </a:bodyPr>
          <a:lstStyle/>
          <a:p>
            <a:endParaRPr lang="zh-CN" altLang="en-US"/>
          </a:p>
        </p:txBody>
      </p:sp>
      <p:sp>
        <p:nvSpPr>
          <p:cNvPr id="37" name="TextBox 36"/>
          <p:cNvSpPr txBox="1"/>
          <p:nvPr/>
        </p:nvSpPr>
        <p:spPr>
          <a:xfrm>
            <a:off x="3504642" y="2655256"/>
            <a:ext cx="5373216" cy="2929200"/>
          </a:xfrm>
          <a:prstGeom prst="rect">
            <a:avLst/>
          </a:prstGeom>
          <a:noFill/>
        </p:spPr>
        <p:txBody>
          <a:bodyPr wrap="square" rtlCol="0">
            <a:spAutoFit/>
          </a:bodyPr>
          <a:lstStyle/>
          <a:p>
            <a:pPr algn="l">
              <a:lnSpc>
                <a:spcPct val="200000"/>
              </a:lnSpc>
            </a:pPr>
            <a:r>
              <a:rPr lang="zh-CN" altLang="en-US" dirty="0">
                <a:solidFill>
                  <a:schemeClr val="tx1"/>
                </a:solidFill>
                <a:latin typeface="楷体" pitchFamily="49" charset="-122"/>
                <a:ea typeface="楷体" pitchFamily="49" charset="-122"/>
                <a:cs typeface="Times New Roman" pitchFamily="18" charset="0"/>
              </a:rPr>
              <a:t>    在线性表的链式存储</a:t>
            </a:r>
            <a:r>
              <a:rPr lang="zh-CN" altLang="en-US">
                <a:solidFill>
                  <a:schemeClr val="tx1"/>
                </a:solidFill>
                <a:latin typeface="楷体" pitchFamily="49" charset="-122"/>
                <a:ea typeface="楷体" pitchFamily="49" charset="-122"/>
                <a:cs typeface="Times New Roman" pitchFamily="18" charset="0"/>
              </a:rPr>
              <a:t>结构中，每个物理结点增加</a:t>
            </a:r>
            <a:r>
              <a:rPr lang="zh-CN" altLang="en-US" dirty="0">
                <a:solidFill>
                  <a:schemeClr val="tx1"/>
                </a:solidFill>
                <a:latin typeface="楷体" pitchFamily="49" charset="-122"/>
                <a:ea typeface="楷体" pitchFamily="49" charset="-122"/>
                <a:cs typeface="Times New Roman" pitchFamily="18" charset="0"/>
              </a:rPr>
              <a:t>一个</a:t>
            </a:r>
            <a:r>
              <a:rPr lang="zh-CN" altLang="en-US">
                <a:solidFill>
                  <a:schemeClr val="tx1"/>
                </a:solidFill>
                <a:latin typeface="楷体" pitchFamily="49" charset="-122"/>
                <a:ea typeface="楷体" pitchFamily="49" charset="-122"/>
                <a:cs typeface="Times New Roman" pitchFamily="18" charset="0"/>
              </a:rPr>
              <a:t>指向后继结点的</a:t>
            </a:r>
            <a:r>
              <a:rPr lang="zh-CN" altLang="en-US" dirty="0">
                <a:solidFill>
                  <a:schemeClr val="tx1"/>
                </a:solidFill>
                <a:latin typeface="楷体" pitchFamily="49" charset="-122"/>
                <a:ea typeface="楷体" pitchFamily="49" charset="-122"/>
                <a:cs typeface="Times New Roman" pitchFamily="18" charset="0"/>
              </a:rPr>
              <a:t>指针域和一</a:t>
            </a:r>
            <a:r>
              <a:rPr lang="zh-CN" altLang="en-US">
                <a:solidFill>
                  <a:schemeClr val="tx1"/>
                </a:solidFill>
                <a:latin typeface="楷体" pitchFamily="49" charset="-122"/>
                <a:ea typeface="楷体" pitchFamily="49" charset="-122"/>
                <a:cs typeface="Times New Roman" pitchFamily="18" charset="0"/>
              </a:rPr>
              <a:t>个指向前驱结点的</a:t>
            </a:r>
            <a:r>
              <a:rPr lang="zh-CN" altLang="en-US" dirty="0">
                <a:solidFill>
                  <a:schemeClr val="tx1"/>
                </a:solidFill>
                <a:latin typeface="楷体" pitchFamily="49" charset="-122"/>
                <a:ea typeface="楷体" pitchFamily="49" charset="-122"/>
                <a:cs typeface="Times New Roman" pitchFamily="18" charset="0"/>
              </a:rPr>
              <a:t>指针域 </a:t>
            </a:r>
            <a:r>
              <a:rPr lang="en-US" altLang="zh-CN" dirty="0">
                <a:solidFill>
                  <a:schemeClr val="tx1"/>
                </a:solidFill>
                <a:latin typeface="楷体" pitchFamily="49" charset="-122"/>
                <a:ea typeface="楷体" pitchFamily="49" charset="-122"/>
                <a:cs typeface="Times New Roman" pitchFamily="18" charset="0"/>
                <a:sym typeface="Wingdings"/>
              </a:rPr>
              <a:t></a:t>
            </a:r>
            <a:r>
              <a:rPr lang="zh-CN" altLang="en-US" dirty="0">
                <a:solidFill>
                  <a:srgbClr val="CE3B37"/>
                </a:solidFill>
                <a:latin typeface="楷体" pitchFamily="49" charset="-122"/>
                <a:ea typeface="楷体" pitchFamily="49" charset="-122"/>
                <a:cs typeface="Times New Roman" pitchFamily="18" charset="0"/>
              </a:rPr>
              <a:t>双链表</a:t>
            </a:r>
            <a:r>
              <a:rPr lang="zh-CN" altLang="en-US" dirty="0">
                <a:solidFill>
                  <a:schemeClr val="tx1"/>
                </a:solidFill>
                <a:latin typeface="楷体" pitchFamily="49" charset="-122"/>
                <a:ea typeface="楷体" pitchFamily="49" charset="-122"/>
                <a:cs typeface="Times New Roman" pitchFamily="18" charset="0"/>
              </a:rPr>
              <a:t>。</a:t>
            </a:r>
            <a:endParaRPr lang="zh-CN" altLang="en-US" dirty="0">
              <a:solidFill>
                <a:schemeClr val="tx1"/>
              </a:solidFill>
              <a:latin typeface="楷体" pitchFamily="49" charset="-122"/>
              <a:ea typeface="楷体" pitchFamily="49" charset="-122"/>
            </a:endParaRPr>
          </a:p>
        </p:txBody>
      </p:sp>
      <p:sp>
        <p:nvSpPr>
          <p:cNvPr id="7" name="TextBox 3">
            <a:extLst>
              <a:ext uri="{FF2B5EF4-FFF2-40B4-BE49-F238E27FC236}">
                <a16:creationId xmlns:a16="http://schemas.microsoft.com/office/drawing/2014/main" id="{762791F1-F3DD-4467-AEAB-D52DED4F447C}"/>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0" name="Rectangle 7" descr="信纸">
            <a:hlinkClick r:id="" action="ppaction://hlinkshowjump?jump=nextslide"/>
            <a:extLst>
              <a:ext uri="{FF2B5EF4-FFF2-40B4-BE49-F238E27FC236}">
                <a16:creationId xmlns:a16="http://schemas.microsoft.com/office/drawing/2014/main" id="{BFBBD1A2-9691-46A8-A878-6FB4327F9865}"/>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11" name="图片 10" descr="乐高玩具&#10;&#10;低可信度描述已自动生成">
            <a:extLst>
              <a:ext uri="{FF2B5EF4-FFF2-40B4-BE49-F238E27FC236}">
                <a16:creationId xmlns:a16="http://schemas.microsoft.com/office/drawing/2014/main" id="{EF6F3A8A-8396-4F0B-956E-BB48FFCCFDE3}"/>
              </a:ext>
            </a:extLst>
          </p:cNvPr>
          <p:cNvPicPr>
            <a:picLocks noChangeAspect="1"/>
          </p:cNvPicPr>
          <p:nvPr/>
        </p:nvPicPr>
        <p:blipFill>
          <a:blip r:embed="rId3">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535810">
            <a:off x="7925757" y="1408322"/>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5688" y="1268760"/>
            <a:ext cx="10233597" cy="1261344"/>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ct val="150000"/>
              </a:lnSpc>
            </a:pPr>
            <a:r>
              <a:rPr lang="en-US" altLang="zh-CN">
                <a:solidFill>
                  <a:schemeClr val="tx1"/>
                </a:solidFill>
                <a:latin typeface="Consolas" pitchFamily="49" charset="0"/>
                <a:ea typeface="楷体" pitchFamily="49" charset="-122"/>
                <a:cs typeface="Consolas" pitchFamily="49" charset="0"/>
              </a:rPr>
              <a:t>   </a:t>
            </a:r>
            <a:r>
              <a:rPr lang="zh-CN" altLang="zh-CN">
                <a:solidFill>
                  <a:srgbClr val="CE3B37"/>
                </a:solidFill>
                <a:latin typeface="Consolas" pitchFamily="49" charset="0"/>
                <a:ea typeface="楷体" pitchFamily="49" charset="-122"/>
                <a:cs typeface="Consolas" pitchFamily="49" charset="0"/>
              </a:rPr>
              <a:t>【例</a:t>
            </a:r>
            <a:r>
              <a:rPr lang="en-US" altLang="zh-CN">
                <a:solidFill>
                  <a:srgbClr val="CE3B37"/>
                </a:solidFill>
                <a:latin typeface="Consolas" pitchFamily="49" charset="0"/>
                <a:ea typeface="楷体" pitchFamily="49" charset="-122"/>
                <a:cs typeface="Consolas" pitchFamily="49" charset="0"/>
              </a:rPr>
              <a:t>2.12</a:t>
            </a:r>
            <a:r>
              <a:rPr lang="zh-CN" altLang="zh-CN">
                <a:solidFill>
                  <a:srgbClr val="CE3B37"/>
                </a:solidFill>
                <a:latin typeface="Consolas" pitchFamily="49" charset="0"/>
                <a:ea typeface="楷体" pitchFamily="49" charset="-122"/>
                <a:cs typeface="Consolas" pitchFamily="49" charset="0"/>
              </a:rPr>
              <a:t>】</a:t>
            </a:r>
            <a:r>
              <a:rPr lang="zh-CN" altLang="zh-CN">
                <a:solidFill>
                  <a:schemeClr val="tx1"/>
                </a:solidFill>
                <a:latin typeface="Consolas" pitchFamily="49" charset="0"/>
                <a:ea typeface="楷体" pitchFamily="49" charset="-122"/>
                <a:cs typeface="Consolas" pitchFamily="49" charset="0"/>
              </a:rPr>
              <a:t>有一个带头结点的循环双链表</a:t>
            </a:r>
            <a:r>
              <a:rPr lang="en-US" altLang="zh-CN">
                <a:solidFill>
                  <a:schemeClr val="tx1"/>
                </a:solidFill>
                <a:latin typeface="Consolas" pitchFamily="49" charset="0"/>
                <a:ea typeface="楷体" pitchFamily="49" charset="-122"/>
                <a:cs typeface="Consolas" pitchFamily="49" charset="0"/>
              </a:rPr>
              <a:t>L</a:t>
            </a:r>
            <a:r>
              <a:rPr lang="zh-CN" altLang="zh-CN">
                <a:solidFill>
                  <a:schemeClr val="tx1"/>
                </a:solidFill>
                <a:latin typeface="Consolas" pitchFamily="49" charset="0"/>
                <a:ea typeface="楷体" pitchFamily="49" charset="-122"/>
                <a:cs typeface="Consolas" pitchFamily="49" charset="0"/>
              </a:rPr>
              <a:t>，设计一个算法删除第一个</a:t>
            </a:r>
            <a:r>
              <a:rPr lang="en-US" altLang="zh-CN">
                <a:solidFill>
                  <a:schemeClr val="tx1"/>
                </a:solidFill>
                <a:latin typeface="Consolas" pitchFamily="49" charset="0"/>
                <a:ea typeface="楷体" pitchFamily="49" charset="-122"/>
                <a:cs typeface="Consolas" pitchFamily="49" charset="0"/>
              </a:rPr>
              <a:t>data</a:t>
            </a:r>
            <a:r>
              <a:rPr lang="zh-CN" altLang="zh-CN">
                <a:solidFill>
                  <a:schemeClr val="tx1"/>
                </a:solidFill>
                <a:latin typeface="Consolas" pitchFamily="49" charset="0"/>
                <a:ea typeface="楷体" pitchFamily="49" charset="-122"/>
                <a:cs typeface="Consolas" pitchFamily="49" charset="0"/>
              </a:rPr>
              <a:t>域值为</a:t>
            </a:r>
            <a:r>
              <a:rPr lang="en-US" altLang="zh-CN" i="1">
                <a:solidFill>
                  <a:schemeClr val="tx1"/>
                </a:solidFill>
                <a:latin typeface="Consolas" pitchFamily="49" charset="0"/>
                <a:ea typeface="楷体" pitchFamily="49" charset="-122"/>
                <a:cs typeface="Consolas" pitchFamily="49" charset="0"/>
              </a:rPr>
              <a:t>x</a:t>
            </a:r>
            <a:r>
              <a:rPr lang="zh-CN" altLang="zh-CN">
                <a:solidFill>
                  <a:schemeClr val="tx1"/>
                </a:solidFill>
                <a:latin typeface="Consolas" pitchFamily="49" charset="0"/>
                <a:ea typeface="楷体" pitchFamily="49" charset="-122"/>
                <a:cs typeface="Consolas" pitchFamily="49" charset="0"/>
              </a:rPr>
              <a:t>的结点。</a:t>
            </a:r>
          </a:p>
        </p:txBody>
      </p:sp>
      <p:sp>
        <p:nvSpPr>
          <p:cNvPr id="4" name="TextBox 3"/>
          <p:cNvSpPr txBox="1"/>
          <p:nvPr/>
        </p:nvSpPr>
        <p:spPr>
          <a:xfrm>
            <a:off x="1904970" y="2636912"/>
            <a:ext cx="8572560" cy="3850752"/>
          </a:xfrm>
          <a:prstGeom prst="rect">
            <a:avLst/>
          </a:prstGeom>
          <a:solidFill>
            <a:schemeClr val="bg1"/>
          </a:solidFill>
          <a:ln w="19050">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bool </a:t>
            </a:r>
            <a:r>
              <a:rPr lang="en-US" altLang="zh-CN">
                <a:solidFill>
                  <a:srgbClr val="CE3B37"/>
                </a:solidFill>
              </a:rPr>
              <a:t>delelem</a:t>
            </a:r>
            <a:r>
              <a:rPr lang="en-US" altLang="zh-CN"/>
              <a:t>(DLinkNode *&amp;L,ElemType x)</a:t>
            </a:r>
            <a:endParaRPr lang="zh-CN" altLang="zh-CN"/>
          </a:p>
          <a:p>
            <a:r>
              <a:rPr lang="en-US" altLang="zh-CN"/>
              <a:t>{  DLinkNode *p=L-&gt;next;	   	</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指向首结点</a:t>
            </a:r>
          </a:p>
          <a:p>
            <a:r>
              <a:rPr lang="en-US" altLang="zh-CN"/>
              <a:t>   while (p!=L &amp;&amp; p-&gt;data!=x)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查找第一个</a:t>
            </a:r>
            <a:r>
              <a:rPr lang="en-US" altLang="zh-CN">
                <a:solidFill>
                  <a:srgbClr val="002060"/>
                </a:solidFill>
                <a:latin typeface="楷体" panose="02010609060101010101" pitchFamily="49" charset="-122"/>
                <a:ea typeface="楷体" panose="02010609060101010101" pitchFamily="49" charset="-122"/>
              </a:rPr>
              <a:t>data</a:t>
            </a:r>
            <a:r>
              <a:rPr lang="zh-CN" altLang="zh-CN">
                <a:solidFill>
                  <a:srgbClr val="002060"/>
                </a:solidFill>
                <a:latin typeface="楷体" panose="02010609060101010101" pitchFamily="49" charset="-122"/>
                <a:ea typeface="楷体" panose="02010609060101010101" pitchFamily="49" charset="-122"/>
              </a:rPr>
              <a:t>值为</a:t>
            </a:r>
            <a:r>
              <a:rPr lang="en-US" altLang="zh-CN">
                <a:solidFill>
                  <a:srgbClr val="002060"/>
                </a:solidFill>
                <a:latin typeface="楷体" panose="02010609060101010101" pitchFamily="49" charset="-122"/>
                <a:ea typeface="楷体" panose="02010609060101010101" pitchFamily="49" charset="-122"/>
              </a:rPr>
              <a:t>x</a:t>
            </a:r>
            <a:r>
              <a:rPr lang="zh-CN" altLang="zh-CN">
                <a:solidFill>
                  <a:srgbClr val="002060"/>
                </a:solidFill>
                <a:latin typeface="楷体" panose="02010609060101010101" pitchFamily="49" charset="-122"/>
                <a:ea typeface="楷体" panose="02010609060101010101" pitchFamily="49" charset="-122"/>
              </a:rPr>
              <a:t>的结点</a:t>
            </a:r>
            <a:r>
              <a:rPr lang="en-US" altLang="zh-CN">
                <a:solidFill>
                  <a:srgbClr val="002060"/>
                </a:solidFill>
                <a:latin typeface="楷体" panose="02010609060101010101" pitchFamily="49" charset="-122"/>
                <a:ea typeface="楷体" panose="02010609060101010101" pitchFamily="49" charset="-122"/>
              </a:rPr>
              <a:t>p</a:t>
            </a:r>
            <a:endParaRPr lang="zh-CN" altLang="zh-CN">
              <a:solidFill>
                <a:srgbClr val="002060"/>
              </a:solidFill>
              <a:latin typeface="楷体" panose="02010609060101010101" pitchFamily="49" charset="-122"/>
              <a:ea typeface="楷体" panose="02010609060101010101" pitchFamily="49" charset="-122"/>
            </a:endParaRPr>
          </a:p>
          <a:p>
            <a:r>
              <a:rPr lang="en-US" altLang="zh-CN"/>
              <a:t>      p=p-&gt;next;</a:t>
            </a:r>
            <a:endParaRPr lang="zh-CN" altLang="zh-CN"/>
          </a:p>
          <a:p>
            <a:r>
              <a:rPr lang="en-US" altLang="zh-CN"/>
              <a:t>   if (</a:t>
            </a:r>
            <a:r>
              <a:rPr lang="en-US" altLang="zh-CN">
                <a:solidFill>
                  <a:srgbClr val="F19903"/>
                </a:solidFill>
              </a:rPr>
              <a:t>p!=L</a:t>
            </a:r>
            <a:r>
              <a:rPr lang="en-US" altLang="zh-CN"/>
              <a:t>)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找到了第一个值为</a:t>
            </a:r>
            <a:r>
              <a:rPr lang="en-US" altLang="zh-CN">
                <a:solidFill>
                  <a:srgbClr val="002060"/>
                </a:solidFill>
                <a:latin typeface="楷体" panose="02010609060101010101" pitchFamily="49" charset="-122"/>
                <a:ea typeface="楷体" panose="02010609060101010101" pitchFamily="49" charset="-122"/>
              </a:rPr>
              <a:t>x</a:t>
            </a:r>
            <a:r>
              <a:rPr lang="zh-CN" altLang="zh-CN">
                <a:solidFill>
                  <a:srgbClr val="002060"/>
                </a:solidFill>
                <a:latin typeface="楷体" panose="02010609060101010101" pitchFamily="49" charset="-122"/>
                <a:ea typeface="楷体" panose="02010609060101010101" pitchFamily="49" charset="-122"/>
              </a:rPr>
              <a:t>的结点</a:t>
            </a:r>
            <a:r>
              <a:rPr lang="en-US" altLang="zh-CN">
                <a:solidFill>
                  <a:srgbClr val="002060"/>
                </a:solidFill>
                <a:latin typeface="楷体" panose="02010609060101010101" pitchFamily="49" charset="-122"/>
                <a:ea typeface="楷体" panose="02010609060101010101" pitchFamily="49" charset="-122"/>
              </a:rPr>
              <a:t>p</a:t>
            </a:r>
            <a:endParaRPr lang="zh-CN" altLang="zh-CN">
              <a:solidFill>
                <a:srgbClr val="002060"/>
              </a:solidFill>
              <a:latin typeface="楷体" panose="02010609060101010101" pitchFamily="49" charset="-122"/>
              <a:ea typeface="楷体" panose="02010609060101010101" pitchFamily="49" charset="-122"/>
            </a:endParaRPr>
          </a:p>
          <a:p>
            <a:r>
              <a:rPr lang="en-US" altLang="zh-CN"/>
              <a:t>   {  p-&gt;next-&gt;prior=p-&gt;prior;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删除</a:t>
            </a:r>
            <a:r>
              <a:rPr lang="en-US" altLang="zh-CN">
                <a:solidFill>
                  <a:srgbClr val="002060"/>
                </a:solidFill>
                <a:latin typeface="楷体" panose="02010609060101010101" pitchFamily="49" charset="-122"/>
                <a:ea typeface="楷体" panose="02010609060101010101" pitchFamily="49" charset="-122"/>
              </a:rPr>
              <a:t>p</a:t>
            </a:r>
            <a:r>
              <a:rPr lang="zh-CN" altLang="zh-CN">
                <a:solidFill>
                  <a:srgbClr val="002060"/>
                </a:solidFill>
                <a:latin typeface="楷体" panose="02010609060101010101" pitchFamily="49" charset="-122"/>
                <a:ea typeface="楷体" panose="02010609060101010101" pitchFamily="49" charset="-122"/>
              </a:rPr>
              <a:t>结点</a:t>
            </a:r>
          </a:p>
          <a:p>
            <a:r>
              <a:rPr lang="en-US" altLang="zh-CN"/>
              <a:t>      p-&gt;prior-&gt;next=p-&gt;next;</a:t>
            </a:r>
            <a:endParaRPr lang="zh-CN" altLang="zh-CN"/>
          </a:p>
          <a:p>
            <a:r>
              <a:rPr lang="en-US" altLang="zh-CN"/>
              <a:t>      free(p);</a:t>
            </a:r>
            <a:endParaRPr lang="zh-CN" altLang="zh-CN"/>
          </a:p>
          <a:p>
            <a:r>
              <a:rPr lang="en-US" altLang="zh-CN"/>
              <a:t>      return true;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返回真</a:t>
            </a:r>
          </a:p>
          <a:p>
            <a:r>
              <a:rPr lang="en-US" altLang="zh-CN"/>
              <a:t>   }</a:t>
            </a:r>
            <a:endParaRPr lang="zh-CN" altLang="zh-CN"/>
          </a:p>
          <a:p>
            <a:r>
              <a:rPr lang="en-US" altLang="zh-CN"/>
              <a:t>   else				</a:t>
            </a:r>
            <a:r>
              <a:rPr lang="en-US" altLang="zh-CN">
                <a:solidFill>
                  <a:srgbClr val="002060"/>
                </a:solidFill>
                <a:latin typeface="楷体" panose="02010609060101010101" pitchFamily="49" charset="-122"/>
                <a:ea typeface="楷体" panose="02010609060101010101" pitchFamily="49" charset="-122"/>
              </a:rPr>
              <a:t>//</a:t>
            </a:r>
            <a:r>
              <a:rPr lang="zh-CN" altLang="zh-CN">
                <a:solidFill>
                  <a:srgbClr val="002060"/>
                </a:solidFill>
                <a:latin typeface="楷体" panose="02010609060101010101" pitchFamily="49" charset="-122"/>
                <a:ea typeface="楷体" panose="02010609060101010101" pitchFamily="49" charset="-122"/>
              </a:rPr>
              <a:t>没有找到为</a:t>
            </a:r>
            <a:r>
              <a:rPr lang="en-US" altLang="zh-CN">
                <a:solidFill>
                  <a:srgbClr val="002060"/>
                </a:solidFill>
                <a:latin typeface="楷体" panose="02010609060101010101" pitchFamily="49" charset="-122"/>
                <a:ea typeface="楷体" panose="02010609060101010101" pitchFamily="49" charset="-122"/>
              </a:rPr>
              <a:t>x</a:t>
            </a:r>
            <a:r>
              <a:rPr lang="zh-CN" altLang="zh-CN">
                <a:solidFill>
                  <a:srgbClr val="002060"/>
                </a:solidFill>
                <a:latin typeface="楷体" panose="02010609060101010101" pitchFamily="49" charset="-122"/>
                <a:ea typeface="楷体" panose="02010609060101010101" pitchFamily="49" charset="-122"/>
              </a:rPr>
              <a:t>的结点，返回假</a:t>
            </a:r>
          </a:p>
          <a:p>
            <a:r>
              <a:rPr lang="en-US" altLang="zh-CN"/>
              <a:t>      return false;</a:t>
            </a:r>
            <a:endParaRPr lang="zh-CN" altLang="zh-CN"/>
          </a:p>
          <a:p>
            <a:r>
              <a:rPr lang="en-US" altLang="zh-CN"/>
              <a:t>}</a:t>
            </a:r>
            <a:endParaRPr lang="zh-CN" altLang="zh-CN"/>
          </a:p>
        </p:txBody>
      </p:sp>
      <p:sp>
        <p:nvSpPr>
          <p:cNvPr id="5" name="TextBox 3">
            <a:extLst>
              <a:ext uri="{FF2B5EF4-FFF2-40B4-BE49-F238E27FC236}">
                <a16:creationId xmlns:a16="http://schemas.microsoft.com/office/drawing/2014/main" id="{91F26E6B-895C-4E12-94CF-97A095ADB39A}"/>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7" name="Rectangle 7" descr="信纸">
            <a:hlinkClick r:id="" action="ppaction://hlinkshowjump?jump=nextslide"/>
            <a:extLst>
              <a:ext uri="{FF2B5EF4-FFF2-40B4-BE49-F238E27FC236}">
                <a16:creationId xmlns:a16="http://schemas.microsoft.com/office/drawing/2014/main" id="{7A926E43-6D21-48B7-A533-65B2C8F4E69D}"/>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074996" y="1370436"/>
            <a:ext cx="10205579" cy="1135567"/>
          </a:xfrm>
          <a:prstGeom prst="rect">
            <a:avLst/>
          </a:prstGeom>
          <a:noFill/>
          <a:ln w="9525">
            <a:noFill/>
            <a:miter lim="800000"/>
            <a:headEnd/>
            <a:tailEnd/>
          </a:ln>
          <a:effectLst/>
        </p:spPr>
        <p:txBody>
          <a:bodyPr wrap="square">
            <a:spAutoFit/>
          </a:bodyPr>
          <a:lstStyle/>
          <a:p>
            <a:pPr algn="just">
              <a:lnSpc>
                <a:spcPct val="150000"/>
              </a:lnSpc>
              <a:spcBef>
                <a:spcPts val="0"/>
              </a:spcBef>
            </a:pPr>
            <a:r>
              <a:rPr lang="en-US" altLang="zh-CN">
                <a:solidFill>
                  <a:schemeClr val="tx1"/>
                </a:solidFill>
                <a:latin typeface="Consolas" pitchFamily="49" charset="0"/>
                <a:cs typeface="Consolas" pitchFamily="49" charset="0"/>
              </a:rPr>
              <a:t>    </a:t>
            </a:r>
            <a:r>
              <a:rPr lang="en-US" altLang="zh-CN">
                <a:solidFill>
                  <a:srgbClr val="CE3B37"/>
                </a:solidFill>
                <a:latin typeface="Consolas" pitchFamily="49" charset="0"/>
                <a:ea typeface="楷体" pitchFamily="49" charset="-122"/>
                <a:cs typeface="Consolas" pitchFamily="49" charset="0"/>
              </a:rPr>
              <a:t>【</a:t>
            </a:r>
            <a:r>
              <a:rPr lang="zh-CN" altLang="en-US">
                <a:solidFill>
                  <a:srgbClr val="CE3B37"/>
                </a:solidFill>
                <a:latin typeface="Consolas" pitchFamily="49" charset="0"/>
                <a:ea typeface="楷体" pitchFamily="49" charset="-122"/>
                <a:cs typeface="Consolas" pitchFamily="49" charset="0"/>
              </a:rPr>
              <a:t>例</a:t>
            </a:r>
            <a:r>
              <a:rPr lang="en-US" altLang="zh-CN">
                <a:solidFill>
                  <a:srgbClr val="CE3B37"/>
                </a:solidFill>
                <a:latin typeface="Consolas" pitchFamily="49" charset="0"/>
                <a:ea typeface="楷体" pitchFamily="49" charset="-122"/>
                <a:cs typeface="Consolas" pitchFamily="49" charset="0"/>
              </a:rPr>
              <a:t>2.13】</a:t>
            </a:r>
            <a:r>
              <a:rPr lang="zh-CN" altLang="en-US" dirty="0">
                <a:solidFill>
                  <a:schemeClr val="tx1"/>
                </a:solidFill>
                <a:latin typeface="Consolas" pitchFamily="49" charset="0"/>
                <a:ea typeface="楷体" pitchFamily="49" charset="-122"/>
                <a:cs typeface="Consolas" pitchFamily="49" charset="0"/>
              </a:rPr>
              <a:t>设计</a:t>
            </a:r>
            <a:r>
              <a:rPr lang="zh-CN" altLang="en-US">
                <a:solidFill>
                  <a:schemeClr val="tx1"/>
                </a:solidFill>
                <a:latin typeface="Consolas" pitchFamily="49" charset="0"/>
                <a:ea typeface="楷体" pitchFamily="49" charset="-122"/>
                <a:cs typeface="Consolas" pitchFamily="49" charset="0"/>
              </a:rPr>
              <a:t>判断带头结点的</a:t>
            </a:r>
            <a:r>
              <a:rPr lang="zh-CN" altLang="en-US" dirty="0">
                <a:solidFill>
                  <a:schemeClr val="tx1"/>
                </a:solidFill>
                <a:latin typeface="Consolas" pitchFamily="49" charset="0"/>
                <a:ea typeface="楷体" pitchFamily="49" charset="-122"/>
                <a:cs typeface="Consolas" pitchFamily="49" charset="0"/>
              </a:rPr>
              <a:t>循环双</a:t>
            </a:r>
            <a:r>
              <a:rPr lang="zh-CN" altLang="en-US">
                <a:solidFill>
                  <a:schemeClr val="tx1"/>
                </a:solidFill>
                <a:latin typeface="Consolas" pitchFamily="49" charset="0"/>
                <a:ea typeface="楷体" pitchFamily="49" charset="-122"/>
                <a:cs typeface="Consolas" pitchFamily="49" charset="0"/>
              </a:rPr>
              <a:t>链表</a:t>
            </a:r>
            <a:r>
              <a:rPr lang="en-US" altLang="zh-CN">
                <a:solidFill>
                  <a:schemeClr val="tx1"/>
                </a:solidFill>
                <a:latin typeface="Consolas" pitchFamily="49" charset="0"/>
                <a:ea typeface="楷体" pitchFamily="49" charset="-122"/>
                <a:cs typeface="Consolas" pitchFamily="49" charset="0"/>
              </a:rPr>
              <a:t>L</a:t>
            </a:r>
            <a:r>
              <a:rPr lang="zh-CN" altLang="en-US">
                <a:solidFill>
                  <a:schemeClr val="tx1"/>
                </a:solidFill>
                <a:latin typeface="Consolas" pitchFamily="49" charset="0"/>
                <a:ea typeface="楷体" pitchFamily="49" charset="-122"/>
                <a:cs typeface="Consolas" pitchFamily="49" charset="0"/>
              </a:rPr>
              <a:t>（含两个以上的结点）是否</a:t>
            </a:r>
            <a:r>
              <a:rPr lang="zh-CN" altLang="en-US" dirty="0">
                <a:solidFill>
                  <a:schemeClr val="tx1"/>
                </a:solidFill>
                <a:latin typeface="Consolas" pitchFamily="49" charset="0"/>
                <a:ea typeface="楷体" pitchFamily="49" charset="-122"/>
                <a:cs typeface="Consolas" pitchFamily="49" charset="0"/>
              </a:rPr>
              <a:t>对称相等的算法。      </a:t>
            </a:r>
          </a:p>
        </p:txBody>
      </p:sp>
      <p:sp>
        <p:nvSpPr>
          <p:cNvPr id="3" name="TextBox 2"/>
          <p:cNvSpPr txBox="1"/>
          <p:nvPr/>
        </p:nvSpPr>
        <p:spPr>
          <a:xfrm>
            <a:off x="2733663" y="2618750"/>
            <a:ext cx="7908126" cy="21782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200"/>
              </a:lnSpc>
              <a:buClr>
                <a:srgbClr val="F19903"/>
              </a:buClr>
              <a:buFont typeface="Wingdings" panose="05000000000000000000" pitchFamily="2" charset="2"/>
              <a:buChar char="l"/>
            </a:pPr>
            <a:r>
              <a:rPr lang="en-US" altLang="zh-CN" i="1">
                <a:latin typeface="楷体" panose="02010609060101010101" pitchFamily="49" charset="-122"/>
                <a:ea typeface="楷体" panose="02010609060101010101" pitchFamily="49" charset="-122"/>
                <a:cs typeface="Consolas" pitchFamily="49" charset="0"/>
              </a:rPr>
              <a:t>p</a:t>
            </a:r>
            <a:r>
              <a:rPr lang="zh-CN" altLang="en-US" dirty="0">
                <a:latin typeface="楷体" panose="02010609060101010101" pitchFamily="49" charset="-122"/>
                <a:ea typeface="楷体" panose="02010609060101010101" pitchFamily="49" charset="-122"/>
                <a:cs typeface="Consolas" pitchFamily="49" charset="0"/>
              </a:rPr>
              <a:t>从左向右</a:t>
            </a:r>
            <a:r>
              <a:rPr lang="zh-CN" altLang="en-US">
                <a:latin typeface="楷体" panose="02010609060101010101" pitchFamily="49" charset="-122"/>
                <a:ea typeface="楷体" panose="02010609060101010101" pitchFamily="49" charset="-122"/>
                <a:cs typeface="Consolas" pitchFamily="49" charset="0"/>
              </a:rPr>
              <a:t>扫描</a:t>
            </a:r>
            <a:r>
              <a:rPr lang="en-US" altLang="zh-CN">
                <a:latin typeface="楷体" panose="02010609060101010101" pitchFamily="49" charset="-122"/>
                <a:ea typeface="楷体" panose="02010609060101010101" pitchFamily="49" charset="-122"/>
                <a:cs typeface="Consolas" pitchFamily="49" charset="0"/>
              </a:rPr>
              <a:t>L</a:t>
            </a:r>
            <a:r>
              <a:rPr lang="zh-CN" altLang="en-US">
                <a:latin typeface="楷体" panose="02010609060101010101" pitchFamily="49" charset="-122"/>
                <a:ea typeface="楷体" panose="02010609060101010101" pitchFamily="49" charset="-122"/>
                <a:cs typeface="Consolas" pitchFamily="49" charset="0"/>
              </a:rPr>
              <a:t>，</a:t>
            </a:r>
            <a:r>
              <a:rPr lang="en-US" altLang="zh-CN" i="1">
                <a:latin typeface="楷体" panose="02010609060101010101" pitchFamily="49" charset="-122"/>
                <a:ea typeface="楷体" panose="02010609060101010101" pitchFamily="49" charset="-122"/>
                <a:cs typeface="Consolas" pitchFamily="49" charset="0"/>
              </a:rPr>
              <a:t>q</a:t>
            </a:r>
            <a:r>
              <a:rPr lang="zh-CN" altLang="en-US" dirty="0">
                <a:latin typeface="楷体" panose="02010609060101010101" pitchFamily="49" charset="-122"/>
                <a:ea typeface="楷体" panose="02010609060101010101" pitchFamily="49" charset="-122"/>
                <a:cs typeface="Consolas" pitchFamily="49" charset="0"/>
              </a:rPr>
              <a:t>从右向左</a:t>
            </a:r>
            <a:r>
              <a:rPr lang="zh-CN" altLang="en-US">
                <a:latin typeface="楷体" panose="02010609060101010101" pitchFamily="49" charset="-122"/>
                <a:ea typeface="楷体" panose="02010609060101010101" pitchFamily="49" charset="-122"/>
                <a:cs typeface="Consolas" pitchFamily="49" charset="0"/>
              </a:rPr>
              <a:t>扫描</a:t>
            </a:r>
            <a:r>
              <a:rPr lang="en-US" altLang="zh-CN">
                <a:latin typeface="楷体" panose="02010609060101010101" pitchFamily="49" charset="-122"/>
                <a:ea typeface="楷体" panose="02010609060101010101" pitchFamily="49" charset="-122"/>
                <a:cs typeface="Consolas" pitchFamily="49" charset="0"/>
              </a:rPr>
              <a:t>L</a:t>
            </a:r>
          </a:p>
          <a:p>
            <a:pPr marL="457200" indent="-457200" algn="l">
              <a:lnSpc>
                <a:spcPts val="3200"/>
              </a:lnSpc>
              <a:buClr>
                <a:srgbClr val="F19903"/>
              </a:buClr>
              <a:buFont typeface="Wingdings" panose="05000000000000000000" pitchFamily="2" charset="2"/>
              <a:buChar char="l"/>
            </a:pPr>
            <a:r>
              <a:rPr lang="zh-CN" altLang="en-US">
                <a:latin typeface="楷体" panose="02010609060101010101" pitchFamily="49" charset="-122"/>
                <a:ea typeface="楷体" panose="02010609060101010101" pitchFamily="49" charset="-122"/>
                <a:cs typeface="Consolas" pitchFamily="49" charset="0"/>
              </a:rPr>
              <a:t>若对应数据结点的</a:t>
            </a:r>
            <a:r>
              <a:rPr lang="en-US" altLang="zh-CN" dirty="0">
                <a:latin typeface="楷体" panose="02010609060101010101" pitchFamily="49" charset="-122"/>
                <a:ea typeface="楷体" panose="02010609060101010101" pitchFamily="49" charset="-122"/>
                <a:cs typeface="Consolas" pitchFamily="49" charset="0"/>
              </a:rPr>
              <a:t>data</a:t>
            </a:r>
            <a:r>
              <a:rPr lang="zh-CN" altLang="en-US" dirty="0">
                <a:latin typeface="楷体" panose="02010609060101010101" pitchFamily="49" charset="-122"/>
                <a:ea typeface="楷体" panose="02010609060101010101" pitchFamily="49" charset="-122"/>
                <a:cs typeface="Consolas" pitchFamily="49" charset="0"/>
              </a:rPr>
              <a:t>域</a:t>
            </a:r>
            <a:r>
              <a:rPr lang="zh-CN" altLang="en-US">
                <a:latin typeface="楷体" panose="02010609060101010101" pitchFamily="49" charset="-122"/>
                <a:ea typeface="楷体" panose="02010609060101010101" pitchFamily="49" charset="-122"/>
                <a:cs typeface="Consolas" pitchFamily="49" charset="0"/>
              </a:rPr>
              <a:t>不相等，则退出循环</a:t>
            </a:r>
            <a:endParaRPr lang="en-US" altLang="zh-CN">
              <a:latin typeface="楷体" panose="02010609060101010101" pitchFamily="49" charset="-122"/>
              <a:ea typeface="楷体" panose="02010609060101010101" pitchFamily="49" charset="-122"/>
              <a:cs typeface="Consolas" pitchFamily="49" charset="0"/>
            </a:endParaRPr>
          </a:p>
          <a:p>
            <a:pPr marL="457200" indent="-457200" algn="l">
              <a:lnSpc>
                <a:spcPts val="3200"/>
              </a:lnSpc>
              <a:buClr>
                <a:srgbClr val="F19903"/>
              </a:buClr>
              <a:buFont typeface="Wingdings" panose="05000000000000000000" pitchFamily="2" charset="2"/>
              <a:buChar char="l"/>
            </a:pPr>
            <a:r>
              <a:rPr lang="zh-CN" altLang="en-US">
                <a:latin typeface="楷体" panose="02010609060101010101" pitchFamily="49" charset="-122"/>
                <a:ea typeface="楷体" panose="02010609060101010101" pitchFamily="49" charset="-122"/>
                <a:cs typeface="Consolas" pitchFamily="49" charset="0"/>
              </a:rPr>
              <a:t>否则继续比较，直到</a:t>
            </a:r>
            <a:r>
              <a:rPr lang="en-US" altLang="zh-CN" i="1" dirty="0">
                <a:solidFill>
                  <a:srgbClr val="CE3B37"/>
                </a:solidFill>
                <a:latin typeface="楷体" panose="02010609060101010101" pitchFamily="49" charset="-122"/>
                <a:ea typeface="楷体" panose="02010609060101010101" pitchFamily="49" charset="-122"/>
                <a:cs typeface="Consolas" pitchFamily="49" charset="0"/>
              </a:rPr>
              <a:t>p</a:t>
            </a:r>
            <a:r>
              <a:rPr lang="zh-CN" altLang="en-US" dirty="0">
                <a:solidFill>
                  <a:srgbClr val="CE3B37"/>
                </a:solidFill>
                <a:latin typeface="楷体" panose="02010609060101010101" pitchFamily="49" charset="-122"/>
                <a:ea typeface="楷体" panose="02010609060101010101" pitchFamily="49" charset="-122"/>
                <a:cs typeface="Consolas" pitchFamily="49" charset="0"/>
              </a:rPr>
              <a:t>与</a:t>
            </a:r>
            <a:r>
              <a:rPr lang="en-US" altLang="zh-CN" i="1" dirty="0">
                <a:solidFill>
                  <a:srgbClr val="CE3B37"/>
                </a:solidFill>
                <a:latin typeface="楷体" panose="02010609060101010101" pitchFamily="49" charset="-122"/>
                <a:ea typeface="楷体" panose="02010609060101010101" pitchFamily="49" charset="-122"/>
                <a:cs typeface="Consolas" pitchFamily="49" charset="0"/>
              </a:rPr>
              <a:t>q</a:t>
            </a:r>
            <a:r>
              <a:rPr lang="zh-CN" altLang="en-US" dirty="0">
                <a:solidFill>
                  <a:srgbClr val="CE3B37"/>
                </a:solidFill>
                <a:latin typeface="楷体" panose="02010609060101010101" pitchFamily="49" charset="-122"/>
                <a:ea typeface="楷体" panose="02010609060101010101" pitchFamily="49" charset="-122"/>
                <a:cs typeface="Consolas" pitchFamily="49" charset="0"/>
              </a:rPr>
              <a:t>相等</a:t>
            </a:r>
            <a:r>
              <a:rPr lang="zh-CN" altLang="en-US" dirty="0">
                <a:latin typeface="楷体" panose="02010609060101010101" pitchFamily="49" charset="-122"/>
                <a:ea typeface="楷体" panose="02010609060101010101" pitchFamily="49" charset="-122"/>
                <a:cs typeface="Consolas" pitchFamily="49" charset="0"/>
              </a:rPr>
              <a:t>或</a:t>
            </a:r>
            <a:r>
              <a:rPr lang="en-US" altLang="zh-CN" i="1" dirty="0">
                <a:solidFill>
                  <a:srgbClr val="CE3B37"/>
                </a:solidFill>
                <a:latin typeface="楷体" panose="02010609060101010101" pitchFamily="49" charset="-122"/>
                <a:ea typeface="楷体" panose="02010609060101010101" pitchFamily="49" charset="-122"/>
                <a:cs typeface="Consolas" pitchFamily="49" charset="0"/>
              </a:rPr>
              <a:t>p</a:t>
            </a:r>
            <a:r>
              <a:rPr lang="zh-CN" altLang="en-US" dirty="0">
                <a:solidFill>
                  <a:srgbClr val="CE3B37"/>
                </a:solidFill>
                <a:latin typeface="楷体" panose="02010609060101010101" pitchFamily="49" charset="-122"/>
                <a:ea typeface="楷体" panose="02010609060101010101" pitchFamily="49" charset="-122"/>
                <a:cs typeface="Consolas" pitchFamily="49" charset="0"/>
              </a:rPr>
              <a:t>的下</a:t>
            </a:r>
            <a:r>
              <a:rPr lang="zh-CN" altLang="en-US">
                <a:solidFill>
                  <a:srgbClr val="CE3B37"/>
                </a:solidFill>
                <a:latin typeface="楷体" panose="02010609060101010101" pitchFamily="49" charset="-122"/>
                <a:ea typeface="楷体" panose="02010609060101010101" pitchFamily="49" charset="-122"/>
                <a:cs typeface="Consolas" pitchFamily="49" charset="0"/>
              </a:rPr>
              <a:t>一个结点为</a:t>
            </a:r>
            <a:r>
              <a:rPr lang="en-US" altLang="zh-CN" i="1">
                <a:solidFill>
                  <a:srgbClr val="CE3B37"/>
                </a:solidFill>
                <a:latin typeface="楷体" panose="02010609060101010101" pitchFamily="49" charset="-122"/>
                <a:ea typeface="楷体" panose="02010609060101010101" pitchFamily="49" charset="-122"/>
                <a:cs typeface="Consolas" pitchFamily="49" charset="0"/>
              </a:rPr>
              <a:t>q</a:t>
            </a:r>
            <a:r>
              <a:rPr lang="zh-CN" altLang="en-US" dirty="0">
                <a:latin typeface="楷体" panose="02010609060101010101" pitchFamily="49" charset="-122"/>
                <a:ea typeface="楷体" panose="02010609060101010101" pitchFamily="49" charset="-122"/>
                <a:cs typeface="Consolas" pitchFamily="49" charset="0"/>
              </a:rPr>
              <a:t>为止。</a:t>
            </a:r>
          </a:p>
        </p:txBody>
      </p:sp>
      <p:grpSp>
        <p:nvGrpSpPr>
          <p:cNvPr id="38" name="组合 37"/>
          <p:cNvGrpSpPr/>
          <p:nvPr/>
        </p:nvGrpSpPr>
        <p:grpSpPr>
          <a:xfrm>
            <a:off x="1529267" y="4653136"/>
            <a:ext cx="9453041" cy="1991760"/>
            <a:chOff x="-32" y="3528956"/>
            <a:chExt cx="9453041" cy="1991760"/>
          </a:xfrm>
        </p:grpSpPr>
        <p:sp>
          <p:nvSpPr>
            <p:cNvPr id="4" name="Rectangle 5"/>
            <p:cNvSpPr>
              <a:spLocks noChangeArrowheads="1"/>
            </p:cNvSpPr>
            <p:nvPr/>
          </p:nvSpPr>
          <p:spPr bwMode="auto">
            <a:xfrm>
              <a:off x="1012822" y="422048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5" name="Rectangle 6"/>
            <p:cNvSpPr>
              <a:spLocks noChangeArrowheads="1"/>
            </p:cNvSpPr>
            <p:nvPr/>
          </p:nvSpPr>
          <p:spPr bwMode="auto">
            <a:xfrm>
              <a:off x="1554159" y="422048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6" name="Rectangle 10"/>
            <p:cNvSpPr>
              <a:spLocks noChangeArrowheads="1"/>
            </p:cNvSpPr>
            <p:nvPr/>
          </p:nvSpPr>
          <p:spPr bwMode="auto">
            <a:xfrm>
              <a:off x="2886072"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1</a:t>
              </a:r>
              <a:endParaRPr lang="en-US" altLang="zh-CN" sz="1800" baseline="-25000" dirty="0">
                <a:solidFill>
                  <a:schemeClr val="tx1"/>
                </a:solidFill>
                <a:latin typeface="Consolas" pitchFamily="49" charset="0"/>
                <a:cs typeface="Consolas" pitchFamily="49" charset="0"/>
              </a:endParaRPr>
            </a:p>
          </p:txBody>
        </p:sp>
        <p:sp>
          <p:nvSpPr>
            <p:cNvPr id="7" name="Rectangle 11"/>
            <p:cNvSpPr>
              <a:spLocks noChangeArrowheads="1"/>
            </p:cNvSpPr>
            <p:nvPr/>
          </p:nvSpPr>
          <p:spPr bwMode="auto">
            <a:xfrm>
              <a:off x="3427409"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8" name="Rectangle 12"/>
            <p:cNvSpPr>
              <a:spLocks noChangeArrowheads="1"/>
            </p:cNvSpPr>
            <p:nvPr/>
          </p:nvSpPr>
          <p:spPr bwMode="auto">
            <a:xfrm>
              <a:off x="4899022"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2</a:t>
              </a:r>
              <a:endParaRPr lang="en-US" altLang="zh-CN" sz="1800" baseline="-25000" dirty="0">
                <a:solidFill>
                  <a:schemeClr val="tx1"/>
                </a:solidFill>
                <a:latin typeface="Consolas" pitchFamily="49" charset="0"/>
                <a:cs typeface="Consolas" pitchFamily="49" charset="0"/>
              </a:endParaRPr>
            </a:p>
          </p:txBody>
        </p:sp>
        <p:sp>
          <p:nvSpPr>
            <p:cNvPr id="9" name="Rectangle 13"/>
            <p:cNvSpPr>
              <a:spLocks noChangeArrowheads="1"/>
            </p:cNvSpPr>
            <p:nvPr/>
          </p:nvSpPr>
          <p:spPr bwMode="auto">
            <a:xfrm>
              <a:off x="5440359"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10" name="Rectangle 14"/>
            <p:cNvSpPr>
              <a:spLocks noChangeArrowheads="1"/>
            </p:cNvSpPr>
            <p:nvPr/>
          </p:nvSpPr>
          <p:spPr bwMode="auto">
            <a:xfrm>
              <a:off x="7886697"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chemeClr val="tx1"/>
                  </a:solidFill>
                  <a:latin typeface="Consolas" pitchFamily="49" charset="0"/>
                  <a:cs typeface="Consolas" pitchFamily="49" charset="0"/>
                </a:rPr>
                <a:t>a</a:t>
              </a:r>
              <a:r>
                <a:rPr lang="en-US" altLang="zh-CN" sz="1800" i="1" baseline="-25000" dirty="0">
                  <a:solidFill>
                    <a:schemeClr val="tx1"/>
                  </a:solidFill>
                  <a:latin typeface="Consolas" pitchFamily="49" charset="0"/>
                  <a:cs typeface="Consolas" pitchFamily="49" charset="0"/>
                </a:rPr>
                <a:t>n</a:t>
              </a:r>
            </a:p>
          </p:txBody>
        </p:sp>
        <p:sp>
          <p:nvSpPr>
            <p:cNvPr id="11" name="Rectangle 15"/>
            <p:cNvSpPr>
              <a:spLocks noChangeArrowheads="1"/>
            </p:cNvSpPr>
            <p:nvPr/>
          </p:nvSpPr>
          <p:spPr bwMode="auto">
            <a:xfrm>
              <a:off x="8428034"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solidFill>
                  <a:schemeClr val="tx1"/>
                </a:solidFill>
                <a:latin typeface="Consolas" pitchFamily="49" charset="0"/>
                <a:cs typeface="Consolas" pitchFamily="49" charset="0"/>
              </a:endParaRPr>
            </a:p>
          </p:txBody>
        </p:sp>
        <p:sp>
          <p:nvSpPr>
            <p:cNvPr id="12" name="Text Box 16"/>
            <p:cNvSpPr txBox="1">
              <a:spLocks noChangeArrowheads="1"/>
            </p:cNvSpPr>
            <p:nvPr/>
          </p:nvSpPr>
          <p:spPr bwMode="auto">
            <a:xfrm>
              <a:off x="6275384" y="4220489"/>
              <a:ext cx="576263" cy="393121"/>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Consolas" pitchFamily="49" charset="0"/>
                  <a:ea typeface="宋体" pitchFamily="2" charset="-122"/>
                  <a:cs typeface="Consolas" pitchFamily="49" charset="0"/>
                </a:rPr>
                <a:t>…</a:t>
              </a:r>
            </a:p>
          </p:txBody>
        </p:sp>
        <p:sp>
          <p:nvSpPr>
            <p:cNvPr id="13" name="Arc 17"/>
            <p:cNvSpPr>
              <a:spLocks/>
            </p:cNvSpPr>
            <p:nvPr/>
          </p:nvSpPr>
          <p:spPr bwMode="auto">
            <a:xfrm>
              <a:off x="146016" y="3861714"/>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14" name="Text Box 18"/>
            <p:cNvSpPr txBox="1">
              <a:spLocks noChangeArrowheads="1"/>
            </p:cNvSpPr>
            <p:nvPr/>
          </p:nvSpPr>
          <p:spPr bwMode="auto">
            <a:xfrm>
              <a:off x="-32" y="3528956"/>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dirty="0">
                  <a:solidFill>
                    <a:schemeClr val="tx1"/>
                  </a:solidFill>
                  <a:latin typeface="Consolas" pitchFamily="49" charset="0"/>
                  <a:cs typeface="Consolas" pitchFamily="49" charset="0"/>
                </a:rPr>
                <a:t>L</a:t>
              </a:r>
            </a:p>
          </p:txBody>
        </p:sp>
        <p:sp>
          <p:nvSpPr>
            <p:cNvPr id="15" name="Line 19"/>
            <p:cNvSpPr>
              <a:spLocks noChangeShapeType="1"/>
            </p:cNvSpPr>
            <p:nvPr/>
          </p:nvSpPr>
          <p:spPr bwMode="auto">
            <a:xfrm>
              <a:off x="1804984" y="4352251"/>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3762372" y="43776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a:off x="5692772" y="43776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Line 22"/>
            <p:cNvSpPr>
              <a:spLocks noChangeShapeType="1"/>
            </p:cNvSpPr>
            <p:nvPr/>
          </p:nvSpPr>
          <p:spPr bwMode="auto">
            <a:xfrm>
              <a:off x="6772272" y="43776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7348534"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0" name="Rectangle 25"/>
            <p:cNvSpPr>
              <a:spLocks noChangeArrowheads="1"/>
            </p:cNvSpPr>
            <p:nvPr/>
          </p:nvSpPr>
          <p:spPr bwMode="auto">
            <a:xfrm>
              <a:off x="4359272"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1" name="Rectangle 26"/>
            <p:cNvSpPr>
              <a:spLocks noChangeArrowheads="1"/>
            </p:cNvSpPr>
            <p:nvPr/>
          </p:nvSpPr>
          <p:spPr bwMode="auto">
            <a:xfrm>
              <a:off x="473072" y="422048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2" name="Rectangle 27"/>
            <p:cNvSpPr>
              <a:spLocks noChangeArrowheads="1"/>
            </p:cNvSpPr>
            <p:nvPr/>
          </p:nvSpPr>
          <p:spPr bwMode="auto">
            <a:xfrm>
              <a:off x="2381247" y="4220489"/>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3" name="Line 28"/>
            <p:cNvSpPr>
              <a:spLocks noChangeShapeType="1"/>
            </p:cNvSpPr>
            <p:nvPr/>
          </p:nvSpPr>
          <p:spPr bwMode="auto">
            <a:xfrm flipH="1">
              <a:off x="2092322" y="4509414"/>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4" name="Line 29"/>
            <p:cNvSpPr>
              <a:spLocks noChangeShapeType="1"/>
            </p:cNvSpPr>
            <p:nvPr/>
          </p:nvSpPr>
          <p:spPr bwMode="auto">
            <a:xfrm flipH="1">
              <a:off x="3963984" y="4509414"/>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5" name="Line 30"/>
            <p:cNvSpPr>
              <a:spLocks noChangeShapeType="1"/>
            </p:cNvSpPr>
            <p:nvPr/>
          </p:nvSpPr>
          <p:spPr bwMode="auto">
            <a:xfrm flipH="1">
              <a:off x="5980109" y="4534814"/>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Line 31"/>
            <p:cNvSpPr>
              <a:spLocks noChangeShapeType="1"/>
            </p:cNvSpPr>
            <p:nvPr/>
          </p:nvSpPr>
          <p:spPr bwMode="auto">
            <a:xfrm flipH="1">
              <a:off x="6988172" y="451735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任意多边形 26"/>
            <p:cNvSpPr/>
            <p:nvPr/>
          </p:nvSpPr>
          <p:spPr>
            <a:xfrm>
              <a:off x="666217" y="3940586"/>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0" name="直接箭头连接符 29"/>
            <p:cNvCxnSpPr/>
            <p:nvPr/>
          </p:nvCxnSpPr>
          <p:spPr>
            <a:xfrm rot="5400000" flipH="1" flipV="1">
              <a:off x="2516050" y="4947689"/>
              <a:ext cx="540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2532197" y="5202808"/>
              <a:ext cx="500066" cy="317908"/>
            </a:xfrm>
            <a:prstGeom prst="rect">
              <a:avLst/>
            </a:prstGeom>
            <a:noFill/>
          </p:spPr>
          <p:txBody>
            <a:bodyPr wrap="square" rtlCol="0">
              <a:spAutoFit/>
            </a:bodyPr>
            <a:lstStyle/>
            <a:p>
              <a:r>
                <a:rPr lang="en-US" altLang="zh-CN" sz="1800" i="1" dirty="0">
                  <a:solidFill>
                    <a:schemeClr val="tx1"/>
                  </a:solidFill>
                  <a:latin typeface="Consolas" pitchFamily="49" charset="0"/>
                  <a:cs typeface="Consolas" pitchFamily="49" charset="0"/>
                </a:rPr>
                <a:t>p</a:t>
              </a:r>
              <a:endParaRPr lang="zh-CN" altLang="en-US" sz="1800" i="1" dirty="0">
                <a:solidFill>
                  <a:schemeClr val="tx1"/>
                </a:solidFill>
                <a:latin typeface="Consolas" pitchFamily="49" charset="0"/>
                <a:cs typeface="Consolas" pitchFamily="49" charset="0"/>
              </a:endParaRPr>
            </a:p>
          </p:txBody>
        </p:sp>
        <p:cxnSp>
          <p:nvCxnSpPr>
            <p:cNvPr id="32" name="直接箭头连接符 31"/>
            <p:cNvCxnSpPr/>
            <p:nvPr/>
          </p:nvCxnSpPr>
          <p:spPr>
            <a:xfrm rot="5400000" flipH="1" flipV="1">
              <a:off x="7873900" y="4946895"/>
              <a:ext cx="540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7890047" y="5202014"/>
              <a:ext cx="500066" cy="317908"/>
            </a:xfrm>
            <a:prstGeom prst="rect">
              <a:avLst/>
            </a:prstGeom>
            <a:noFill/>
          </p:spPr>
          <p:txBody>
            <a:bodyPr wrap="square" rtlCol="0">
              <a:spAutoFit/>
            </a:bodyPr>
            <a:lstStyle/>
            <a:p>
              <a:r>
                <a:rPr lang="en-US" altLang="zh-CN" sz="1800" i="1" dirty="0">
                  <a:solidFill>
                    <a:schemeClr val="tx1"/>
                  </a:solidFill>
                  <a:latin typeface="Consolas" pitchFamily="49" charset="0"/>
                  <a:cs typeface="Consolas" pitchFamily="49" charset="0"/>
                </a:rPr>
                <a:t>q</a:t>
              </a:r>
              <a:endParaRPr lang="zh-CN" altLang="en-US" sz="1800" i="1" dirty="0">
                <a:solidFill>
                  <a:schemeClr val="tx1"/>
                </a:solidFill>
                <a:latin typeface="Consolas" pitchFamily="49" charset="0"/>
                <a:cs typeface="Consolas" pitchFamily="49" charset="0"/>
              </a:endParaRPr>
            </a:p>
          </p:txBody>
        </p:sp>
        <p:sp>
          <p:nvSpPr>
            <p:cNvPr id="35" name="任意多边形 34"/>
            <p:cNvSpPr/>
            <p:nvPr/>
          </p:nvSpPr>
          <p:spPr>
            <a:xfrm>
              <a:off x="1142976" y="446337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46" name="AutoShape 8">
            <a:extLst>
              <a:ext uri="{FF2B5EF4-FFF2-40B4-BE49-F238E27FC236}">
                <a16:creationId xmlns:a16="http://schemas.microsoft.com/office/drawing/2014/main" id="{2D715135-5FA3-4FFB-A4AC-4DAE4EE55942}"/>
              </a:ext>
            </a:extLst>
          </p:cNvPr>
          <p:cNvSpPr>
            <a:spLocks noChangeArrowheads="1"/>
          </p:cNvSpPr>
          <p:nvPr/>
        </p:nvSpPr>
        <p:spPr bwMode="auto">
          <a:xfrm>
            <a:off x="1775520" y="2780071"/>
            <a:ext cx="544513" cy="504913"/>
          </a:xfrm>
          <a:prstGeom prst="roundRect">
            <a:avLst>
              <a:gd name="adj" fmla="val 8380"/>
            </a:avLst>
          </a:prstGeom>
          <a:gradFill flip="none" rotWithShape="1">
            <a:gsLst>
              <a:gs pos="31000">
                <a:srgbClr val="CE3B37"/>
              </a:gs>
              <a:gs pos="100000">
                <a:srgbClr val="FFE985"/>
              </a:gs>
            </a:gsLst>
            <a:lin ang="13500000" scaled="1"/>
            <a:tileRect/>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r>
              <a:rPr lang="zh-CN" altLang="en-US" sz="2200">
                <a:solidFill>
                  <a:schemeClr val="bg1"/>
                </a:solidFill>
                <a:latin typeface="微软雅黑" pitchFamily="34" charset="-122"/>
                <a:ea typeface="微软雅黑" pitchFamily="34" charset="-122"/>
              </a:rPr>
              <a:t>解</a:t>
            </a:r>
            <a:endParaRPr lang="ru-RU" altLang="zh-CN" sz="2200">
              <a:solidFill>
                <a:schemeClr val="bg1"/>
              </a:solidFill>
              <a:latin typeface="微软雅黑" pitchFamily="34" charset="-122"/>
              <a:ea typeface="微软雅黑" pitchFamily="34" charset="-122"/>
            </a:endParaRPr>
          </a:p>
        </p:txBody>
      </p:sp>
      <p:sp>
        <p:nvSpPr>
          <p:cNvPr id="36" name="TextBox 3">
            <a:extLst>
              <a:ext uri="{FF2B5EF4-FFF2-40B4-BE49-F238E27FC236}">
                <a16:creationId xmlns:a16="http://schemas.microsoft.com/office/drawing/2014/main" id="{78ACB52F-61FA-451B-8134-770283309576}"/>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7" name="Rectangle 7" descr="信纸">
            <a:hlinkClick r:id="" action="ppaction://hlinkshowjump?jump=nextslide"/>
            <a:extLst>
              <a:ext uri="{FF2B5EF4-FFF2-40B4-BE49-F238E27FC236}">
                <a16:creationId xmlns:a16="http://schemas.microsoft.com/office/drawing/2014/main" id="{3E6C37E3-A16F-4F7B-A948-61BCD51F765D}"/>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4825" y="1988839"/>
            <a:ext cx="4046537" cy="407983"/>
          </a:xfrm>
          <a:prstGeom prst="rect">
            <a:avLst/>
          </a:prstGeom>
          <a:solidFill>
            <a:srgbClr val="F19903"/>
          </a:solidFill>
          <a:ln w="28575" algn="ctr">
            <a:noFill/>
            <a:miter lim="800000"/>
            <a:headEnd/>
            <a:tailEnd/>
          </a:ln>
          <a:effectLst/>
          <a:scene3d>
            <a:camera prst="orthographicFront">
              <a:rot lat="0" lon="0" rev="0"/>
            </a:camera>
            <a:lightRig rig="glow" dir="t">
              <a:rot lat="0" lon="0" rev="4800000"/>
            </a:lightRig>
          </a:scene3d>
          <a:sp3d prstMaterial="matte"/>
        </p:spPr>
        <p:txBody>
          <a:bodyPr wrap="square" lIns="72000" tIns="36000" rIns="162000" bIns="72000">
            <a:spAutoFit/>
          </a:bodyPr>
          <a:lstStyle>
            <a:defPPr>
              <a:defRPr lang="zh-CN"/>
            </a:defPPr>
            <a:lvl1pPr>
              <a:defRPr sz="2000">
                <a:solidFill>
                  <a:schemeClr val="bg1"/>
                </a:solidFill>
                <a:latin typeface="Consolas" pitchFamily="49" charset="0"/>
                <a:ea typeface="微软雅黑" pitchFamily="34" charset="-122"/>
                <a:cs typeface="Consolas" pitchFamily="49" charset="0"/>
              </a:defRPr>
            </a:lvl1pPr>
            <a:lvl2pPr>
              <a:defRPr>
                <a:solidFill>
                  <a:srgbClr val="0033CC"/>
                </a:solidFill>
                <a:latin typeface="Times New Roman" pitchFamily="18" charset="0"/>
                <a:ea typeface="楷体_GB2312" pitchFamily="49" charset="-122"/>
              </a:defRPr>
            </a:lvl2pPr>
            <a:lvl3pPr>
              <a:defRPr>
                <a:solidFill>
                  <a:srgbClr val="0033CC"/>
                </a:solidFill>
                <a:latin typeface="Times New Roman" pitchFamily="18" charset="0"/>
                <a:ea typeface="楷体_GB2312" pitchFamily="49" charset="-122"/>
              </a:defRPr>
            </a:lvl3pPr>
            <a:lvl4pPr>
              <a:defRPr>
                <a:solidFill>
                  <a:srgbClr val="0033CC"/>
                </a:solidFill>
                <a:latin typeface="Times New Roman" pitchFamily="18" charset="0"/>
                <a:ea typeface="楷体_GB2312" pitchFamily="49" charset="-122"/>
              </a:defRPr>
            </a:lvl4pPr>
            <a:lvl5pPr>
              <a:defRPr>
                <a:solidFill>
                  <a:srgbClr val="0033CC"/>
                </a:solidFill>
                <a:latin typeface="Times New Roman" pitchFamily="18" charset="0"/>
                <a:ea typeface="楷体_GB2312" pitchFamily="49" charset="-122"/>
              </a:defRPr>
            </a:lvl5pPr>
            <a:lvl6pPr>
              <a:defRPr>
                <a:solidFill>
                  <a:srgbClr val="0033CC"/>
                </a:solidFill>
                <a:latin typeface="Times New Roman" pitchFamily="18" charset="0"/>
                <a:ea typeface="楷体_GB2312" pitchFamily="49" charset="-122"/>
              </a:defRPr>
            </a:lvl6pPr>
            <a:lvl7pPr>
              <a:defRPr>
                <a:solidFill>
                  <a:srgbClr val="0033CC"/>
                </a:solidFill>
                <a:latin typeface="Times New Roman" pitchFamily="18" charset="0"/>
                <a:ea typeface="楷体_GB2312" pitchFamily="49" charset="-122"/>
              </a:defRPr>
            </a:lvl7pPr>
            <a:lvl8pPr>
              <a:defRPr>
                <a:solidFill>
                  <a:srgbClr val="0033CC"/>
                </a:solidFill>
                <a:latin typeface="Times New Roman" pitchFamily="18" charset="0"/>
                <a:ea typeface="楷体_GB2312" pitchFamily="49" charset="-122"/>
              </a:defRPr>
            </a:lvl8pPr>
            <a:lvl9pPr>
              <a:defRPr>
                <a:solidFill>
                  <a:srgbClr val="0033CC"/>
                </a:solidFill>
                <a:latin typeface="Times New Roman" pitchFamily="18" charset="0"/>
                <a:ea typeface="楷体_GB2312" pitchFamily="49" charset="-122"/>
              </a:defRPr>
            </a:lvl9pPr>
          </a:lstStyle>
          <a:p>
            <a:r>
              <a:rPr lang="zh-CN" altLang="en-US" sz="2400">
                <a:sym typeface="Wingdings"/>
              </a:rPr>
              <a:t> </a:t>
            </a:r>
            <a:r>
              <a:rPr lang="zh-CN" altLang="en-US" sz="2400"/>
              <a:t>数据结点为</a:t>
            </a:r>
            <a:r>
              <a:rPr lang="zh-CN" altLang="en-US" sz="2400" dirty="0"/>
              <a:t>奇数的情况：</a:t>
            </a:r>
          </a:p>
        </p:txBody>
      </p:sp>
      <p:grpSp>
        <p:nvGrpSpPr>
          <p:cNvPr id="2" name="组合 17"/>
          <p:cNvGrpSpPr/>
          <p:nvPr/>
        </p:nvGrpSpPr>
        <p:grpSpPr>
          <a:xfrm>
            <a:off x="1130395" y="3070032"/>
            <a:ext cx="5510177" cy="1673682"/>
            <a:chOff x="1643042" y="1071546"/>
            <a:chExt cx="4572032" cy="1673682"/>
          </a:xfrm>
        </p:grpSpPr>
        <p:sp>
          <p:nvSpPr>
            <p:cNvPr id="5" name="TextBox 4"/>
            <p:cNvSpPr txBox="1"/>
            <p:nvPr/>
          </p:nvSpPr>
          <p:spPr>
            <a:xfrm>
              <a:off x="1643042" y="1071546"/>
              <a:ext cx="4572032" cy="387798"/>
            </a:xfrm>
            <a:prstGeom prst="rect">
              <a:avLst/>
            </a:prstGeom>
            <a:noFill/>
          </p:spPr>
          <p:txBody>
            <a:bodyPr wrap="square" rtlCol="0">
              <a:spAutoFit/>
            </a:bodyPr>
            <a:lstStyle/>
            <a:p>
              <a:r>
                <a:rPr lang="en-US" altLang="zh-CN" i="1">
                  <a:solidFill>
                    <a:schemeClr val="tx1"/>
                  </a:solidFill>
                  <a:latin typeface="楷体" panose="02010609060101010101" pitchFamily="49" charset="-122"/>
                  <a:ea typeface="楷体" panose="02010609060101010101" pitchFamily="49" charset="-122"/>
                  <a:cs typeface="Consolas" pitchFamily="49" charset="0"/>
                </a:rPr>
                <a:t>a    b    c    b    </a:t>
              </a:r>
              <a:r>
                <a:rPr lang="en-US" altLang="zh-CN" i="1" dirty="0">
                  <a:solidFill>
                    <a:schemeClr val="tx1"/>
                  </a:solidFill>
                  <a:latin typeface="楷体" panose="02010609060101010101" pitchFamily="49" charset="-122"/>
                  <a:ea typeface="楷体" panose="02010609060101010101" pitchFamily="49" charset="-122"/>
                  <a:cs typeface="Consolas" pitchFamily="49" charset="0"/>
                </a:rPr>
                <a:t>a</a:t>
              </a:r>
              <a:endParaRPr lang="zh-CN" altLang="en-US" i="1" dirty="0">
                <a:solidFill>
                  <a:schemeClr val="tx1"/>
                </a:solidFill>
                <a:latin typeface="楷体" panose="02010609060101010101" pitchFamily="49" charset="-122"/>
                <a:ea typeface="楷体" panose="02010609060101010101" pitchFamily="49" charset="-122"/>
                <a:cs typeface="Consolas" pitchFamily="49" charset="0"/>
              </a:endParaRPr>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246221"/>
            </a:xfrm>
            <a:prstGeom prst="rect">
              <a:avLst/>
            </a:prstGeom>
            <a:noFill/>
          </p:spPr>
          <p:txBody>
            <a:bodyPr wrap="square" lIns="0" tIns="0" rIns="0" bIns="0" rtlCol="0">
              <a:spAutoFit/>
            </a:bodyPr>
            <a:lstStyle/>
            <a:p>
              <a:r>
                <a:rPr lang="en-US" altLang="zh-CN" sz="2000" i="1" dirty="0">
                  <a:solidFill>
                    <a:schemeClr val="tx1"/>
                  </a:solidFill>
                  <a:latin typeface="楷体" panose="02010609060101010101" pitchFamily="49" charset="-122"/>
                  <a:ea typeface="楷体" panose="02010609060101010101" pitchFamily="49" charset="-122"/>
                  <a:cs typeface="Consolas" pitchFamily="49" charset="0"/>
                </a:rPr>
                <a:t>p</a:t>
              </a:r>
              <a:endParaRPr lang="zh-CN" altLang="en-US" sz="2000" i="1" dirty="0">
                <a:solidFill>
                  <a:schemeClr val="tx1"/>
                </a:solidFill>
                <a:latin typeface="楷体" panose="02010609060101010101" pitchFamily="49" charset="-122"/>
                <a:ea typeface="楷体" panose="02010609060101010101" pitchFamily="49" charset="-122"/>
                <a:cs typeface="Consolas" pitchFamily="49" charset="0"/>
              </a:endParaRPr>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246221"/>
            </a:xfrm>
            <a:prstGeom prst="rect">
              <a:avLst/>
            </a:prstGeom>
            <a:noFill/>
          </p:spPr>
          <p:txBody>
            <a:bodyPr wrap="square" lIns="0" tIns="0" rIns="0" bIns="0" rtlCol="0">
              <a:spAutoFit/>
            </a:bodyPr>
            <a:lstStyle/>
            <a:p>
              <a:r>
                <a:rPr lang="en-US" altLang="zh-CN" sz="2000" i="1" dirty="0">
                  <a:solidFill>
                    <a:schemeClr val="tx1"/>
                  </a:solidFill>
                  <a:latin typeface="楷体" panose="02010609060101010101" pitchFamily="49" charset="-122"/>
                  <a:ea typeface="楷体" panose="02010609060101010101" pitchFamily="49" charset="-122"/>
                  <a:cs typeface="Consolas" pitchFamily="49" charset="0"/>
                </a:rPr>
                <a:t>q</a:t>
              </a:r>
              <a:endParaRPr lang="zh-CN" altLang="en-US" sz="2000" i="1"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1" name="TextBox 10"/>
            <p:cNvSpPr txBox="1"/>
            <p:nvPr/>
          </p:nvSpPr>
          <p:spPr>
            <a:xfrm>
              <a:off x="3071802" y="2357430"/>
              <a:ext cx="1928826" cy="387798"/>
            </a:xfrm>
            <a:prstGeom prst="rect">
              <a:avLst/>
            </a:prstGeom>
            <a:noFill/>
          </p:spPr>
          <p:txBody>
            <a:bodyPr wrap="square" rtlCol="0">
              <a:spAutoFit/>
            </a:bodyPr>
            <a:lstStyle/>
            <a:p>
              <a:r>
                <a:rPr lang="en-US" altLang="zh-CN" i="1" dirty="0">
                  <a:solidFill>
                    <a:schemeClr val="tx1"/>
                  </a:solidFill>
                  <a:latin typeface="楷体" panose="02010609060101010101" pitchFamily="49" charset="-122"/>
                  <a:ea typeface="楷体" panose="02010609060101010101" pitchFamily="49" charset="-122"/>
                  <a:cs typeface="Consolas" pitchFamily="49" charset="0"/>
                </a:rPr>
                <a:t>p</a:t>
              </a:r>
              <a:r>
                <a:rPr lang="en-US" altLang="zh-CN" dirty="0">
                  <a:solidFill>
                    <a:schemeClr val="tx1"/>
                  </a:solidFill>
                  <a:latin typeface="楷体" panose="02010609060101010101" pitchFamily="49" charset="-122"/>
                  <a:ea typeface="楷体" panose="02010609060101010101" pitchFamily="49" charset="-122"/>
                  <a:cs typeface="Consolas" pitchFamily="49" charset="0"/>
                </a:rPr>
                <a:t>=</a:t>
              </a:r>
              <a:r>
                <a:rPr lang="en-US" altLang="zh-CN" i="1" dirty="0">
                  <a:solidFill>
                    <a:schemeClr val="tx1"/>
                  </a:solidFill>
                  <a:latin typeface="楷体" panose="02010609060101010101" pitchFamily="49" charset="-122"/>
                  <a:ea typeface="楷体" panose="02010609060101010101" pitchFamily="49" charset="-122"/>
                  <a:cs typeface="Consolas" pitchFamily="49" charset="0"/>
                </a:rPr>
                <a:t>q</a:t>
              </a:r>
              <a:r>
                <a:rPr lang="zh-CN" altLang="en-US" dirty="0">
                  <a:solidFill>
                    <a:schemeClr val="tx1"/>
                  </a:solidFill>
                  <a:latin typeface="楷体" panose="02010609060101010101" pitchFamily="49" charset="-122"/>
                  <a:ea typeface="楷体" panose="02010609060101010101" pitchFamily="49" charset="-122"/>
                  <a:cs typeface="Consolas" pitchFamily="49" charset="0"/>
                </a:rPr>
                <a:t>：结束</a:t>
              </a:r>
            </a:p>
          </p:txBody>
        </p:sp>
      </p:grpSp>
      <p:grpSp>
        <p:nvGrpSpPr>
          <p:cNvPr id="6" name="组合 18"/>
          <p:cNvGrpSpPr/>
          <p:nvPr/>
        </p:nvGrpSpPr>
        <p:grpSpPr>
          <a:xfrm>
            <a:off x="6384032" y="3070033"/>
            <a:ext cx="4304826" cy="1635281"/>
            <a:chOff x="2428860" y="3753153"/>
            <a:chExt cx="3571900" cy="1635281"/>
          </a:xfrm>
        </p:grpSpPr>
        <p:sp>
          <p:nvSpPr>
            <p:cNvPr id="3" name="TextBox 2"/>
            <p:cNvSpPr txBox="1"/>
            <p:nvPr/>
          </p:nvSpPr>
          <p:spPr>
            <a:xfrm>
              <a:off x="2428860" y="3753153"/>
              <a:ext cx="3500462" cy="387798"/>
            </a:xfrm>
            <a:prstGeom prst="rect">
              <a:avLst/>
            </a:prstGeom>
            <a:noFill/>
          </p:spPr>
          <p:txBody>
            <a:bodyPr wrap="square" rtlCol="0">
              <a:spAutoFit/>
            </a:bodyPr>
            <a:lstStyle/>
            <a:p>
              <a:r>
                <a:rPr lang="en-US" altLang="zh-CN" i="1">
                  <a:solidFill>
                    <a:schemeClr val="tx1"/>
                  </a:solidFill>
                  <a:latin typeface="楷体" panose="02010609060101010101" pitchFamily="49" charset="-122"/>
                  <a:ea typeface="楷体" panose="02010609060101010101" pitchFamily="49" charset="-122"/>
                  <a:cs typeface="Consolas" pitchFamily="49" charset="0"/>
                </a:rPr>
                <a:t>a    b    b   </a:t>
              </a:r>
              <a:r>
                <a:rPr lang="en-US" altLang="zh-CN" i="1" dirty="0">
                  <a:solidFill>
                    <a:schemeClr val="tx1"/>
                  </a:solidFill>
                  <a:latin typeface="楷体" panose="02010609060101010101" pitchFamily="49" charset="-122"/>
                  <a:ea typeface="楷体" panose="02010609060101010101" pitchFamily="49" charset="-122"/>
                  <a:cs typeface="Consolas" pitchFamily="49" charset="0"/>
                </a:rPr>
                <a:t>a</a:t>
              </a:r>
              <a:endParaRPr lang="zh-CN" altLang="en-US" i="1" dirty="0">
                <a:solidFill>
                  <a:schemeClr val="tx1"/>
                </a:solidFill>
                <a:latin typeface="楷体" panose="02010609060101010101" pitchFamily="49" charset="-122"/>
                <a:ea typeface="楷体" panose="02010609060101010101" pitchFamily="49" charset="-122"/>
                <a:cs typeface="Consolas" pitchFamily="49" charset="0"/>
              </a:endParaRPr>
            </a:p>
          </p:txBody>
        </p:sp>
        <p:cxnSp>
          <p:nvCxnSpPr>
            <p:cNvPr id="12" name="直接箭头连接符 11"/>
            <p:cNvCxnSpPr/>
            <p:nvPr/>
          </p:nvCxnSpPr>
          <p:spPr>
            <a:xfrm rot="16200000" flipV="1">
              <a:off x="3672212"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2212" y="4610409"/>
              <a:ext cx="357190" cy="246221"/>
            </a:xfrm>
            <a:prstGeom prst="rect">
              <a:avLst/>
            </a:prstGeom>
            <a:noFill/>
          </p:spPr>
          <p:txBody>
            <a:bodyPr wrap="square" lIns="0" tIns="0" rIns="0" bIns="0" rtlCol="0">
              <a:spAutoFit/>
            </a:bodyPr>
            <a:lstStyle/>
            <a:p>
              <a:r>
                <a:rPr lang="en-US" altLang="zh-CN" sz="2000" i="1" dirty="0">
                  <a:solidFill>
                    <a:schemeClr val="tx1"/>
                  </a:solidFill>
                  <a:latin typeface="楷体" panose="02010609060101010101" pitchFamily="49" charset="-122"/>
                  <a:ea typeface="楷体" panose="02010609060101010101" pitchFamily="49" charset="-122"/>
                  <a:cs typeface="Consolas" pitchFamily="49" charset="0"/>
                </a:rPr>
                <a:t>p</a:t>
              </a:r>
              <a:endParaRPr lang="zh-CN" altLang="en-US" sz="2000" i="1" dirty="0">
                <a:solidFill>
                  <a:schemeClr val="tx1"/>
                </a:solidFill>
                <a:latin typeface="楷体" panose="02010609060101010101" pitchFamily="49" charset="-122"/>
                <a:ea typeface="楷体" panose="02010609060101010101" pitchFamily="49" charset="-122"/>
                <a:cs typeface="Consolas" pitchFamily="49" charset="0"/>
              </a:endParaRPr>
            </a:p>
          </p:txBody>
        </p:sp>
        <p:cxnSp>
          <p:nvCxnSpPr>
            <p:cNvPr id="14" name="直接箭头连接符 13"/>
            <p:cNvCxnSpPr/>
            <p:nvPr/>
          </p:nvCxnSpPr>
          <p:spPr>
            <a:xfrm rot="16200000" flipV="1">
              <a:off x="4383599"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55037" y="4610410"/>
              <a:ext cx="357190" cy="246221"/>
            </a:xfrm>
            <a:prstGeom prst="rect">
              <a:avLst/>
            </a:prstGeom>
            <a:noFill/>
          </p:spPr>
          <p:txBody>
            <a:bodyPr wrap="square" lIns="0" tIns="0" rIns="0" bIns="0" rtlCol="0">
              <a:spAutoFit/>
            </a:bodyPr>
            <a:lstStyle/>
            <a:p>
              <a:r>
                <a:rPr lang="en-US" altLang="zh-CN" sz="2000" i="1" dirty="0">
                  <a:solidFill>
                    <a:schemeClr val="tx1"/>
                  </a:solidFill>
                  <a:latin typeface="楷体" panose="02010609060101010101" pitchFamily="49" charset="-122"/>
                  <a:ea typeface="楷体" panose="02010609060101010101" pitchFamily="49" charset="-122"/>
                  <a:cs typeface="Consolas" pitchFamily="49" charset="0"/>
                </a:rPr>
                <a:t>q</a:t>
              </a:r>
              <a:endParaRPr lang="zh-CN" altLang="en-US" sz="2000" i="1"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16" name="TextBox 15"/>
            <p:cNvSpPr txBox="1"/>
            <p:nvPr/>
          </p:nvSpPr>
          <p:spPr>
            <a:xfrm>
              <a:off x="2857488" y="5000636"/>
              <a:ext cx="3143272" cy="387798"/>
            </a:xfrm>
            <a:prstGeom prst="rect">
              <a:avLst/>
            </a:prstGeom>
            <a:noFill/>
          </p:spPr>
          <p:txBody>
            <a:bodyPr wrap="square" rtlCol="0">
              <a:spAutoFit/>
            </a:bodyPr>
            <a:lstStyle/>
            <a:p>
              <a:r>
                <a:rPr lang="en-US" altLang="zh-CN" i="1" dirty="0">
                  <a:solidFill>
                    <a:schemeClr val="tx1"/>
                  </a:solidFill>
                  <a:latin typeface="楷体" panose="02010609060101010101" pitchFamily="49" charset="-122"/>
                  <a:ea typeface="楷体" panose="02010609060101010101" pitchFamily="49" charset="-122"/>
                  <a:cs typeface="Consolas" pitchFamily="49" charset="0"/>
                </a:rPr>
                <a:t>p</a:t>
              </a:r>
              <a:r>
                <a:rPr lang="en-US" altLang="zh-CN" dirty="0">
                  <a:solidFill>
                    <a:schemeClr val="tx1"/>
                  </a:solidFill>
                  <a:latin typeface="楷体" panose="02010609060101010101" pitchFamily="49" charset="-122"/>
                  <a:ea typeface="楷体" panose="02010609060101010101" pitchFamily="49" charset="-122"/>
                  <a:cs typeface="Consolas" pitchFamily="49" charset="0"/>
                </a:rPr>
                <a:t>=</a:t>
              </a:r>
              <a:r>
                <a:rPr lang="en-US" altLang="zh-CN" i="1" dirty="0">
                  <a:solidFill>
                    <a:schemeClr val="tx1"/>
                  </a:solidFill>
                  <a:latin typeface="楷体" panose="02010609060101010101" pitchFamily="49" charset="-122"/>
                  <a:ea typeface="楷体" panose="02010609060101010101" pitchFamily="49" charset="-122"/>
                  <a:cs typeface="Consolas" pitchFamily="49" charset="0"/>
                </a:rPr>
                <a:t>q</a:t>
              </a:r>
              <a:r>
                <a:rPr lang="en-US" altLang="zh-CN" dirty="0">
                  <a:solidFill>
                    <a:schemeClr val="tx1"/>
                  </a:solidFill>
                  <a:latin typeface="楷体" panose="02010609060101010101" pitchFamily="49" charset="-122"/>
                  <a:ea typeface="楷体" panose="02010609060101010101" pitchFamily="49" charset="-122"/>
                  <a:cs typeface="Consolas" pitchFamily="49" charset="0"/>
                </a:rPr>
                <a:t>-&gt;prior</a:t>
              </a:r>
              <a:r>
                <a:rPr lang="zh-CN" altLang="en-US" dirty="0">
                  <a:solidFill>
                    <a:schemeClr val="tx1"/>
                  </a:solidFill>
                  <a:latin typeface="楷体" panose="02010609060101010101" pitchFamily="49" charset="-122"/>
                  <a:ea typeface="楷体" panose="02010609060101010101" pitchFamily="49" charset="-122"/>
                  <a:cs typeface="Consolas" pitchFamily="49" charset="0"/>
                </a:rPr>
                <a:t>：结束</a:t>
              </a:r>
            </a:p>
          </p:txBody>
        </p:sp>
      </p:grpSp>
      <p:sp>
        <p:nvSpPr>
          <p:cNvPr id="17" name="TextBox 16"/>
          <p:cNvSpPr txBox="1"/>
          <p:nvPr/>
        </p:nvSpPr>
        <p:spPr>
          <a:xfrm>
            <a:off x="6816080" y="1988840"/>
            <a:ext cx="3960440" cy="407983"/>
          </a:xfrm>
          <a:prstGeom prst="rect">
            <a:avLst/>
          </a:prstGeom>
          <a:solidFill>
            <a:srgbClr val="F19903"/>
          </a:solidFill>
          <a:ln w="28575" algn="ctr">
            <a:noFill/>
            <a:miter lim="800000"/>
            <a:headEnd/>
            <a:tailEnd/>
          </a:ln>
          <a:effectLst/>
          <a:scene3d>
            <a:camera prst="orthographicFront">
              <a:rot lat="0" lon="0" rev="0"/>
            </a:camera>
            <a:lightRig rig="glow" dir="t">
              <a:rot lat="0" lon="0" rev="4800000"/>
            </a:lightRig>
          </a:scene3d>
          <a:sp3d prstMaterial="matte"/>
        </p:spPr>
        <p:txBody>
          <a:bodyPr wrap="square" lIns="72000" tIns="36000" rIns="162000" bIns="72000">
            <a:spAutoFit/>
          </a:bodyPr>
          <a:lstStyle>
            <a:defPPr>
              <a:defRPr lang="zh-CN"/>
            </a:defPPr>
            <a:lvl1pPr>
              <a:defRPr sz="2000">
                <a:solidFill>
                  <a:schemeClr val="bg1"/>
                </a:solidFill>
                <a:latin typeface="Consolas" pitchFamily="49" charset="0"/>
                <a:ea typeface="微软雅黑" pitchFamily="34" charset="-122"/>
                <a:cs typeface="Consolas" pitchFamily="49" charset="0"/>
              </a:defRPr>
            </a:lvl1pPr>
            <a:lvl2pPr>
              <a:defRPr>
                <a:solidFill>
                  <a:srgbClr val="0033CC"/>
                </a:solidFill>
                <a:latin typeface="Times New Roman" pitchFamily="18" charset="0"/>
                <a:ea typeface="楷体_GB2312" pitchFamily="49" charset="-122"/>
              </a:defRPr>
            </a:lvl2pPr>
            <a:lvl3pPr>
              <a:defRPr>
                <a:solidFill>
                  <a:srgbClr val="0033CC"/>
                </a:solidFill>
                <a:latin typeface="Times New Roman" pitchFamily="18" charset="0"/>
                <a:ea typeface="楷体_GB2312" pitchFamily="49" charset="-122"/>
              </a:defRPr>
            </a:lvl3pPr>
            <a:lvl4pPr>
              <a:defRPr>
                <a:solidFill>
                  <a:srgbClr val="0033CC"/>
                </a:solidFill>
                <a:latin typeface="Times New Roman" pitchFamily="18" charset="0"/>
                <a:ea typeface="楷体_GB2312" pitchFamily="49" charset="-122"/>
              </a:defRPr>
            </a:lvl4pPr>
            <a:lvl5pPr>
              <a:defRPr>
                <a:solidFill>
                  <a:srgbClr val="0033CC"/>
                </a:solidFill>
                <a:latin typeface="Times New Roman" pitchFamily="18" charset="0"/>
                <a:ea typeface="楷体_GB2312" pitchFamily="49" charset="-122"/>
              </a:defRPr>
            </a:lvl5pPr>
            <a:lvl6pPr>
              <a:defRPr>
                <a:solidFill>
                  <a:srgbClr val="0033CC"/>
                </a:solidFill>
                <a:latin typeface="Times New Roman" pitchFamily="18" charset="0"/>
                <a:ea typeface="楷体_GB2312" pitchFamily="49" charset="-122"/>
              </a:defRPr>
            </a:lvl6pPr>
            <a:lvl7pPr>
              <a:defRPr>
                <a:solidFill>
                  <a:srgbClr val="0033CC"/>
                </a:solidFill>
                <a:latin typeface="Times New Roman" pitchFamily="18" charset="0"/>
                <a:ea typeface="楷体_GB2312" pitchFamily="49" charset="-122"/>
              </a:defRPr>
            </a:lvl7pPr>
            <a:lvl8pPr>
              <a:defRPr>
                <a:solidFill>
                  <a:srgbClr val="0033CC"/>
                </a:solidFill>
                <a:latin typeface="Times New Roman" pitchFamily="18" charset="0"/>
                <a:ea typeface="楷体_GB2312" pitchFamily="49" charset="-122"/>
              </a:defRPr>
            </a:lvl8pPr>
            <a:lvl9pPr>
              <a:defRPr>
                <a:solidFill>
                  <a:srgbClr val="0033CC"/>
                </a:solidFill>
                <a:latin typeface="Times New Roman" pitchFamily="18" charset="0"/>
                <a:ea typeface="楷体_GB2312" pitchFamily="49" charset="-122"/>
              </a:defRPr>
            </a:lvl9pPr>
          </a:lstStyle>
          <a:p>
            <a:r>
              <a:rPr lang="zh-CN" altLang="en-US" sz="2400">
                <a:sym typeface="Wingdings"/>
              </a:rPr>
              <a:t> </a:t>
            </a:r>
            <a:r>
              <a:rPr lang="zh-CN" altLang="en-US" sz="2400"/>
              <a:t>数据结点为</a:t>
            </a:r>
            <a:r>
              <a:rPr lang="zh-CN" altLang="en-US" sz="2400" dirty="0"/>
              <a:t>偶数的情况：</a:t>
            </a:r>
          </a:p>
        </p:txBody>
      </p:sp>
      <p:sp>
        <p:nvSpPr>
          <p:cNvPr id="19" name="TextBox 3">
            <a:extLst>
              <a:ext uri="{FF2B5EF4-FFF2-40B4-BE49-F238E27FC236}">
                <a16:creationId xmlns:a16="http://schemas.microsoft.com/office/drawing/2014/main" id="{1B04875E-88D4-4A18-937B-8360E615E5D4}"/>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21" name="Rectangle 7" descr="信纸">
            <a:hlinkClick r:id="" action="ppaction://hlinkshowjump?jump=nextslide"/>
            <a:extLst>
              <a:ext uri="{FF2B5EF4-FFF2-40B4-BE49-F238E27FC236}">
                <a16:creationId xmlns:a16="http://schemas.microsoft.com/office/drawing/2014/main" id="{E6E15DBA-A3D7-4FF8-B4F9-46E671B07949}"/>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pic>
        <p:nvPicPr>
          <p:cNvPr id="24" name="图片 23" descr="图片包含 图标&#10;&#10;描述已自动生成">
            <a:extLst>
              <a:ext uri="{FF2B5EF4-FFF2-40B4-BE49-F238E27FC236}">
                <a16:creationId xmlns:a16="http://schemas.microsoft.com/office/drawing/2014/main" id="{C0498F77-4799-4AD3-9EDF-D7C939A2F6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844627" y="3712974"/>
            <a:ext cx="4340887" cy="4266278"/>
          </a:xfrm>
          <a:prstGeom prst="rect">
            <a:avLst/>
          </a:prstGeom>
        </p:spPr>
      </p:pic>
      <p:pic>
        <p:nvPicPr>
          <p:cNvPr id="25" name="图片 24" descr="乐高玩具&#10;&#10;低可信度描述已自动生成">
            <a:extLst>
              <a:ext uri="{FF2B5EF4-FFF2-40B4-BE49-F238E27FC236}">
                <a16:creationId xmlns:a16="http://schemas.microsoft.com/office/drawing/2014/main" id="{8A240194-E8DD-4F23-87AA-1AACCCD8B791}"/>
              </a:ext>
            </a:extLst>
          </p:cNvPr>
          <p:cNvPicPr>
            <a:picLocks noChangeAspect="1"/>
          </p:cNvPicPr>
          <p:nvPr/>
        </p:nvPicPr>
        <p:blipFill>
          <a:blip r:embed="rId3">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873717">
            <a:off x="9237673" y="4521017"/>
            <a:ext cx="3750970" cy="2527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495539" y="1646751"/>
            <a:ext cx="7391422" cy="4681749"/>
          </a:xfrm>
          <a:prstGeom prst="rect">
            <a:avLst/>
          </a:prstGeom>
          <a:solidFill>
            <a:srgbClr val="FBFDFC"/>
          </a:solidFill>
          <a:ln w="19050">
            <a:solidFill>
              <a:srgbClr val="F19903"/>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defPPr>
              <a:defRPr lang="zh-CN"/>
            </a:defPPr>
            <a:lvl1pPr algn="l">
              <a:lnSpc>
                <a:spcPct val="50000"/>
              </a:lnSpc>
              <a:defRPr sz="1800">
                <a:solidFill>
                  <a:schemeClr val="tx1"/>
                </a:solidFill>
                <a:latin typeface="Consolas" pitchFamily="49" charset="0"/>
                <a:ea typeface="仿宋" pitchFamily="49" charset="-122"/>
                <a:cs typeface="Consolas" pitchFamily="49" charset="0"/>
              </a:defRPr>
            </a:lvl1pPr>
          </a:lstStyle>
          <a:p>
            <a:r>
              <a:rPr lang="en-US" altLang="zh-CN"/>
              <a:t>bool </a:t>
            </a:r>
            <a:r>
              <a:rPr lang="en-US" altLang="zh-CN">
                <a:solidFill>
                  <a:srgbClr val="CE3B37"/>
                </a:solidFill>
              </a:rPr>
              <a:t>Symm</a:t>
            </a:r>
            <a:r>
              <a:rPr lang="en-US" altLang="zh-CN"/>
              <a:t>(DLinkNode </a:t>
            </a:r>
            <a:r>
              <a:rPr lang="en-US" altLang="zh-CN" dirty="0"/>
              <a:t>*L)</a:t>
            </a:r>
          </a:p>
          <a:p>
            <a:r>
              <a:rPr lang="en-US" altLang="zh-CN"/>
              <a:t>{  bool same=true;</a:t>
            </a:r>
            <a:endParaRPr lang="en-US" altLang="zh-CN" dirty="0"/>
          </a:p>
          <a:p>
            <a:r>
              <a:rPr lang="en-US" altLang="zh-CN"/>
              <a:t>   DLinkNode </a:t>
            </a:r>
            <a:r>
              <a:rPr lang="en-US" altLang="zh-CN" dirty="0"/>
              <a:t>*p=L-&gt;</a:t>
            </a:r>
            <a:r>
              <a:rPr lang="en-US" altLang="zh-CN"/>
              <a:t>next;	 	</a:t>
            </a:r>
            <a:r>
              <a:rPr lang="en-US" altLang="zh-CN">
                <a:solidFill>
                  <a:srgbClr val="002060"/>
                </a:solidFill>
                <a:latin typeface="楷体" panose="02010609060101010101" pitchFamily="49" charset="-122"/>
                <a:ea typeface="楷体" panose="02010609060101010101" pitchFamily="49" charset="-122"/>
              </a:rPr>
              <a:t>//</a:t>
            </a:r>
            <a:r>
              <a:rPr lang="en-US" altLang="zh-CN" dirty="0">
                <a:solidFill>
                  <a:srgbClr val="002060"/>
                </a:solidFill>
                <a:latin typeface="楷体" panose="02010609060101010101" pitchFamily="49" charset="-122"/>
                <a:ea typeface="楷体" panose="02010609060101010101" pitchFamily="49" charset="-122"/>
              </a:rPr>
              <a:t>p</a:t>
            </a:r>
            <a:r>
              <a:rPr lang="zh-CN" altLang="en-US">
                <a:solidFill>
                  <a:srgbClr val="002060"/>
                </a:solidFill>
                <a:latin typeface="楷体" panose="02010609060101010101" pitchFamily="49" charset="-122"/>
                <a:ea typeface="楷体" panose="02010609060101010101" pitchFamily="49" charset="-122"/>
              </a:rPr>
              <a:t>指向首结点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DLinkNode </a:t>
            </a:r>
            <a:r>
              <a:rPr lang="en-US" altLang="zh-CN" dirty="0"/>
              <a:t>*q=L-</a:t>
            </a:r>
            <a:r>
              <a:rPr lang="en-US" altLang="zh-CN"/>
              <a:t>&gt;prior;     	</a:t>
            </a:r>
            <a:r>
              <a:rPr lang="en-US" altLang="zh-CN">
                <a:solidFill>
                  <a:srgbClr val="002060"/>
                </a:solidFill>
                <a:latin typeface="楷体" panose="02010609060101010101" pitchFamily="49" charset="-122"/>
                <a:ea typeface="楷体" panose="02010609060101010101" pitchFamily="49" charset="-122"/>
              </a:rPr>
              <a:t>//</a:t>
            </a:r>
            <a:r>
              <a:rPr lang="en-US" altLang="zh-CN" dirty="0">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指向尾结点</a:t>
            </a:r>
            <a:endParaRPr lang="zh-CN" altLang="en-US" dirty="0">
              <a:solidFill>
                <a:srgbClr val="002060"/>
              </a:solidFill>
              <a:latin typeface="楷体" panose="02010609060101010101" pitchFamily="49" charset="-122"/>
              <a:ea typeface="楷体" panose="02010609060101010101" pitchFamily="49" charset="-122"/>
            </a:endParaRPr>
          </a:p>
          <a:p>
            <a:r>
              <a:rPr lang="zh-CN" altLang="en-US"/>
              <a:t>   </a:t>
            </a:r>
            <a:r>
              <a:rPr lang="en-US" altLang="zh-CN"/>
              <a:t>while (same)</a:t>
            </a:r>
            <a:endParaRPr lang="en-US" altLang="zh-CN" dirty="0"/>
          </a:p>
          <a:p>
            <a:r>
              <a:rPr lang="en-US" altLang="zh-CN"/>
              <a:t>   {</a:t>
            </a:r>
            <a:endParaRPr lang="en-US" altLang="zh-CN" dirty="0"/>
          </a:p>
          <a:p>
            <a:r>
              <a:rPr lang="en-US" altLang="zh-CN"/>
              <a:t>      if  (</a:t>
            </a:r>
            <a:r>
              <a:rPr lang="en-US" altLang="zh-CN">
                <a:solidFill>
                  <a:srgbClr val="CE3B37"/>
                </a:solidFill>
              </a:rPr>
              <a:t>p-</a:t>
            </a:r>
            <a:r>
              <a:rPr lang="en-US" altLang="zh-CN" dirty="0">
                <a:solidFill>
                  <a:srgbClr val="CE3B37"/>
                </a:solidFill>
              </a:rPr>
              <a:t>&gt;data!=q-</a:t>
            </a:r>
            <a:r>
              <a:rPr lang="en-US" altLang="zh-CN">
                <a:solidFill>
                  <a:srgbClr val="CE3B37"/>
                </a:solidFill>
              </a:rPr>
              <a:t>&gt;data</a:t>
            </a:r>
            <a:r>
              <a:rPr lang="en-US" altLang="zh-CN" dirty="0"/>
              <a:t>)</a:t>
            </a:r>
          </a:p>
          <a:p>
            <a:r>
              <a:rPr lang="en-US" altLang="zh-CN"/>
              <a:t>          same=false;</a:t>
            </a:r>
            <a:endParaRPr lang="en-US" altLang="zh-CN" dirty="0"/>
          </a:p>
          <a:p>
            <a:r>
              <a:rPr lang="en-US" altLang="zh-CN"/>
              <a:t>      else  </a:t>
            </a:r>
            <a:endParaRPr lang="en-US" altLang="zh-CN" dirty="0"/>
          </a:p>
          <a:p>
            <a:r>
              <a:rPr lang="en-US" altLang="zh-CN"/>
              <a:t>      {   if (</a:t>
            </a:r>
            <a:r>
              <a:rPr lang="en-US" altLang="zh-CN">
                <a:solidFill>
                  <a:srgbClr val="F19903"/>
                </a:solidFill>
              </a:rPr>
              <a:t>p==q || p==q-&gt;prior</a:t>
            </a:r>
            <a:r>
              <a:rPr lang="en-US" altLang="zh-CN"/>
              <a:t>) break;</a:t>
            </a:r>
            <a:endParaRPr lang="zh-CN" altLang="en-US" dirty="0"/>
          </a:p>
          <a:p>
            <a:r>
              <a:rPr lang="zh-CN" altLang="en-US" dirty="0"/>
              <a:t>	</a:t>
            </a:r>
            <a:r>
              <a:rPr lang="zh-CN" altLang="en-US"/>
              <a:t>   </a:t>
            </a:r>
            <a:r>
              <a:rPr lang="en-US" altLang="zh-CN"/>
              <a:t>q=q-&gt;prior;	 		</a:t>
            </a:r>
            <a:r>
              <a:rPr lang="en-US" altLang="zh-CN">
                <a:solidFill>
                  <a:srgbClr val="002060"/>
                </a:solidFill>
                <a:latin typeface="楷体" panose="02010609060101010101" pitchFamily="49" charset="-122"/>
                <a:ea typeface="楷体" panose="02010609060101010101" pitchFamily="49" charset="-122"/>
              </a:rPr>
              <a:t>//q</a:t>
            </a:r>
            <a:r>
              <a:rPr lang="zh-CN" altLang="en-US">
                <a:solidFill>
                  <a:srgbClr val="002060"/>
                </a:solidFill>
                <a:latin typeface="楷体" panose="02010609060101010101" pitchFamily="49" charset="-122"/>
                <a:ea typeface="楷体" panose="02010609060101010101" pitchFamily="49" charset="-122"/>
              </a:rPr>
              <a:t>前移</a:t>
            </a:r>
            <a:endParaRPr lang="en-US" altLang="zh-CN" dirty="0">
              <a:solidFill>
                <a:srgbClr val="002060"/>
              </a:solidFill>
              <a:latin typeface="楷体" panose="02010609060101010101" pitchFamily="49" charset="-122"/>
              <a:ea typeface="楷体" panose="02010609060101010101" pitchFamily="49" charset="-122"/>
            </a:endParaRPr>
          </a:p>
          <a:p>
            <a:r>
              <a:rPr lang="en-US" altLang="zh-CN"/>
              <a:t>          p=p-&gt;next;			</a:t>
            </a:r>
            <a:r>
              <a:rPr lang="en-US" altLang="zh-CN">
                <a:solidFill>
                  <a:srgbClr val="002060"/>
                </a:solidFill>
                <a:latin typeface="楷体" panose="02010609060101010101" pitchFamily="49" charset="-122"/>
                <a:ea typeface="楷体" panose="02010609060101010101" pitchFamily="49" charset="-122"/>
              </a:rPr>
              <a:t>//p</a:t>
            </a:r>
            <a:r>
              <a:rPr lang="zh-CN" altLang="en-US">
                <a:solidFill>
                  <a:srgbClr val="002060"/>
                </a:solidFill>
                <a:latin typeface="楷体" panose="02010609060101010101" pitchFamily="49" charset="-122"/>
                <a:ea typeface="楷体" panose="02010609060101010101" pitchFamily="49" charset="-122"/>
              </a:rPr>
              <a:t>后移</a:t>
            </a:r>
            <a:endParaRPr lang="en-US" altLang="zh-CN" dirty="0">
              <a:solidFill>
                <a:srgbClr val="002060"/>
              </a:solidFill>
              <a:latin typeface="楷体" panose="02010609060101010101" pitchFamily="49" charset="-122"/>
              <a:ea typeface="楷体" panose="02010609060101010101" pitchFamily="49" charset="-122"/>
            </a:endParaRPr>
          </a:p>
          <a:p>
            <a:r>
              <a:rPr lang="en-US" altLang="zh-CN"/>
              <a:t>      }</a:t>
            </a:r>
            <a:endParaRPr lang="en-US" altLang="zh-CN" dirty="0"/>
          </a:p>
          <a:p>
            <a:r>
              <a:rPr lang="en-US" altLang="zh-CN"/>
              <a:t>   }</a:t>
            </a:r>
            <a:endParaRPr lang="en-US" altLang="zh-CN" dirty="0"/>
          </a:p>
          <a:p>
            <a:r>
              <a:rPr lang="en-US" altLang="zh-CN"/>
              <a:t>   return </a:t>
            </a:r>
            <a:r>
              <a:rPr lang="en-US" altLang="zh-CN" dirty="0"/>
              <a:t>same;</a:t>
            </a:r>
          </a:p>
          <a:p>
            <a:r>
              <a:rPr lang="en-US" altLang="zh-CN" dirty="0"/>
              <a:t>}</a:t>
            </a:r>
          </a:p>
        </p:txBody>
      </p:sp>
      <p:sp>
        <p:nvSpPr>
          <p:cNvPr id="5" name="TextBox 3">
            <a:extLst>
              <a:ext uri="{FF2B5EF4-FFF2-40B4-BE49-F238E27FC236}">
                <a16:creationId xmlns:a16="http://schemas.microsoft.com/office/drawing/2014/main" id="{4AA3F3F7-2A35-47E1-979F-C338ABB82448}"/>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6" name="Rectangle 7" descr="信纸">
            <a:hlinkClick r:id="" action="ppaction://hlinkshowjump?jump=nextslide"/>
            <a:extLst>
              <a:ext uri="{FF2B5EF4-FFF2-40B4-BE49-F238E27FC236}">
                <a16:creationId xmlns:a16="http://schemas.microsoft.com/office/drawing/2014/main" id="{27AAE29E-AAD8-417C-B5CA-9E5CA9BAA876}"/>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2.3.4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循环链表</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28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28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728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728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包含 图示&#10;&#10;描述已自动生成">
            <a:extLst>
              <a:ext uri="{FF2B5EF4-FFF2-40B4-BE49-F238E27FC236}">
                <a16:creationId xmlns:a16="http://schemas.microsoft.com/office/drawing/2014/main" id="{E4474444-EAA6-4DA3-81B1-71AB46250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7568" y="1241757"/>
            <a:ext cx="7776864" cy="4374486"/>
          </a:xfrm>
          <a:prstGeom prst="rect">
            <a:avLst/>
          </a:prstGeom>
        </p:spPr>
      </p:pic>
      <p:sp>
        <p:nvSpPr>
          <p:cNvPr id="3" name="文本框 2">
            <a:extLst>
              <a:ext uri="{FF2B5EF4-FFF2-40B4-BE49-F238E27FC236}">
                <a16:creationId xmlns:a16="http://schemas.microsoft.com/office/drawing/2014/main" id="{922F3505-3F24-451F-8D23-5A461839BDDA}"/>
              </a:ext>
            </a:extLst>
          </p:cNvPr>
          <p:cNvSpPr txBox="1"/>
          <p:nvPr/>
        </p:nvSpPr>
        <p:spPr>
          <a:xfrm>
            <a:off x="1811524" y="5877273"/>
            <a:ext cx="8424936" cy="318421"/>
          </a:xfrm>
          <a:prstGeom prst="rect">
            <a:avLst/>
          </a:prstGeom>
          <a:noFill/>
        </p:spPr>
        <p:txBody>
          <a:bodyPr wrap="square" rtlCol="0">
            <a:spAutoFit/>
          </a:bodyPr>
          <a:lstStyle/>
          <a:p>
            <a:r>
              <a:rPr lang="zh-CN" altLang="en-US" sz="1800" dirty="0">
                <a:solidFill>
                  <a:schemeClr val="tx1"/>
                </a:solidFill>
                <a:latin typeface="思源黑体 CN Heavy" panose="020B0A00000000000000" pitchFamily="34" charset="-122"/>
                <a:ea typeface="思源黑体 CN Heavy" panose="020B0A00000000000000" pitchFamily="34" charset="-122"/>
              </a:rPr>
              <a:t>本课件版权归清华大学出版社所有，仅提供教师教学使用，其他用途一律视为侵权</a:t>
            </a:r>
          </a:p>
        </p:txBody>
      </p:sp>
    </p:spTree>
    <p:extLst>
      <p:ext uri="{BB962C8B-B14F-4D97-AF65-F5344CB8AC3E}">
        <p14:creationId xmlns:p14="http://schemas.microsoft.com/office/powerpoint/2010/main" val="40983179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bomb.wav"/>
                                        </p:tgtEl>
                                      </p:cMediaNode>
                                    </p:audio>
                                  </p:sub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1431795" y="4675259"/>
            <a:ext cx="184731" cy="393121"/>
          </a:xfrm>
          <a:prstGeom prst="rect">
            <a:avLst/>
          </a:prstGeom>
          <a:noFill/>
          <a:ln w="9525">
            <a:noFill/>
            <a:miter lim="800000"/>
            <a:headEnd/>
            <a:tailEnd/>
          </a:ln>
          <a:effectLst/>
        </p:spPr>
        <p:txBody>
          <a:bodyPr wrap="none" anchor="ctr">
            <a:spAutoFit/>
          </a:bodyPr>
          <a:lstStyle/>
          <a:p>
            <a:endParaRPr lang="zh-CN" altLang="en-US">
              <a:solidFill>
                <a:schemeClr val="tx1"/>
              </a:solidFill>
              <a:latin typeface="Consolas" pitchFamily="49" charset="0"/>
              <a:cs typeface="Consolas" pitchFamily="49" charset="0"/>
            </a:endParaRPr>
          </a:p>
        </p:txBody>
      </p:sp>
      <p:sp>
        <p:nvSpPr>
          <p:cNvPr id="264195" name="Rectangle 3"/>
          <p:cNvSpPr>
            <a:spLocks noChangeArrowheads="1"/>
          </p:cNvSpPr>
          <p:nvPr/>
        </p:nvSpPr>
        <p:spPr bwMode="auto">
          <a:xfrm>
            <a:off x="5040194" y="1790425"/>
            <a:ext cx="2928014" cy="936625"/>
          </a:xfrm>
          <a:prstGeom prst="rect">
            <a:avLst/>
          </a:prstGeom>
          <a:solidFill>
            <a:schemeClr val="bg1">
              <a:lumMod val="95000"/>
            </a:schemeClr>
          </a:solidFill>
          <a:ln>
            <a:solidFill>
              <a:srgbClr val="F19903"/>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zh-CN" altLang="en-US" dirty="0">
                <a:solidFill>
                  <a:srgbClr val="CE3B37"/>
                </a:solidFill>
                <a:latin typeface="Consolas" pitchFamily="49" charset="0"/>
                <a:ea typeface="楷体" pitchFamily="49" charset="-122"/>
                <a:cs typeface="Consolas" pitchFamily="49" charset="0"/>
              </a:rPr>
              <a:t>线性表</a:t>
            </a:r>
          </a:p>
          <a:p>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baseline="-25000">
                <a:solidFill>
                  <a:schemeClr val="tx1"/>
                </a:solidFill>
                <a:latin typeface="Consolas" pitchFamily="49" charset="0"/>
                <a:ea typeface="楷体" pitchFamily="49" charset="-122"/>
                <a:cs typeface="Consolas" pitchFamily="49" charset="0"/>
              </a:rPr>
              <a:t>1</a:t>
            </a:r>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baseline="-25000">
                <a:solidFill>
                  <a:schemeClr val="tx1"/>
                </a:solidFill>
                <a:latin typeface="Consolas" pitchFamily="49" charset="0"/>
                <a:ea typeface="楷体" pitchFamily="49" charset="-122"/>
                <a:cs typeface="Consolas" pitchFamily="49" charset="0"/>
              </a:rPr>
              <a:t>2</a:t>
            </a:r>
            <a:r>
              <a:rPr lang="en-US" altLang="zh-CN">
                <a:solidFill>
                  <a:schemeClr val="tx1"/>
                </a:solidFill>
                <a:latin typeface="Consolas" pitchFamily="49" charset="0"/>
                <a:ea typeface="楷体" pitchFamily="49" charset="-122"/>
                <a:cs typeface="Consolas" pitchFamily="49" charset="0"/>
              </a:rPr>
              <a:t>,</a:t>
            </a:r>
            <a:r>
              <a:rPr lang="en-US" altLang="zh-CN">
                <a:solidFill>
                  <a:schemeClr val="tx1"/>
                </a:solidFill>
                <a:latin typeface="宋体" pitchFamily="2" charset="-122"/>
                <a:ea typeface="宋体" pitchFamily="2" charset="-122"/>
                <a:cs typeface="Consolas" pitchFamily="49" charset="0"/>
              </a:rPr>
              <a:t>…</a:t>
            </a:r>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i="1" baseline="-25000">
                <a:solidFill>
                  <a:schemeClr val="tx1"/>
                </a:solidFill>
                <a:latin typeface="Consolas" pitchFamily="49" charset="0"/>
                <a:ea typeface="楷体" pitchFamily="49" charset="-122"/>
                <a:cs typeface="Consolas" pitchFamily="49" charset="0"/>
              </a:rPr>
              <a:t>i</a:t>
            </a:r>
            <a:r>
              <a:rPr lang="en-US" altLang="zh-CN">
                <a:solidFill>
                  <a:schemeClr val="tx1"/>
                </a:solidFill>
                <a:latin typeface="Consolas" pitchFamily="49" charset="0"/>
                <a:ea typeface="楷体" pitchFamily="49" charset="-122"/>
                <a:cs typeface="Consolas" pitchFamily="49" charset="0"/>
              </a:rPr>
              <a:t>,</a:t>
            </a:r>
            <a:r>
              <a:rPr lang="en-US" altLang="zh-CN">
                <a:solidFill>
                  <a:schemeClr val="tx1"/>
                </a:solidFill>
                <a:latin typeface="宋体" pitchFamily="2" charset="-122"/>
                <a:ea typeface="宋体" pitchFamily="2" charset="-122"/>
                <a:cs typeface="Consolas" pitchFamily="49" charset="0"/>
              </a:rPr>
              <a:t>…</a:t>
            </a:r>
            <a:r>
              <a:rPr lang="en-US" altLang="zh-CN">
                <a:solidFill>
                  <a:schemeClr val="tx1"/>
                </a:solidFill>
                <a:latin typeface="Consolas" pitchFamily="49" charset="0"/>
                <a:ea typeface="楷体" pitchFamily="49" charset="-122"/>
                <a:cs typeface="Consolas" pitchFamily="49" charset="0"/>
              </a:rPr>
              <a:t>,</a:t>
            </a:r>
            <a:r>
              <a:rPr lang="en-US" altLang="zh-CN" i="1">
                <a:solidFill>
                  <a:schemeClr val="tx1"/>
                </a:solidFill>
                <a:latin typeface="Consolas" pitchFamily="49" charset="0"/>
                <a:ea typeface="楷体" pitchFamily="49" charset="-122"/>
                <a:cs typeface="Consolas" pitchFamily="49" charset="0"/>
              </a:rPr>
              <a:t>a</a:t>
            </a:r>
            <a:r>
              <a:rPr lang="en-US" altLang="zh-CN" i="1" baseline="-25000">
                <a:solidFill>
                  <a:schemeClr val="tx1"/>
                </a:solidFill>
                <a:latin typeface="Consolas" pitchFamily="49" charset="0"/>
                <a:ea typeface="楷体" pitchFamily="49" charset="-122"/>
                <a:cs typeface="Consolas" pitchFamily="49" charset="0"/>
              </a:rPr>
              <a:t>n</a:t>
            </a:r>
            <a:r>
              <a:rPr lang="en-US" altLang="zh-CN">
                <a:solidFill>
                  <a:schemeClr val="tx1"/>
                </a:solidFill>
                <a:latin typeface="Consolas" pitchFamily="49" charset="0"/>
                <a:ea typeface="楷体" pitchFamily="49" charset="-122"/>
                <a:cs typeface="Consolas" pitchFamily="49" charset="0"/>
              </a:rPr>
              <a:t>)</a:t>
            </a:r>
            <a:endParaRPr lang="en-US" altLang="zh-CN" dirty="0">
              <a:solidFill>
                <a:schemeClr val="tx1"/>
              </a:solidFill>
              <a:latin typeface="Consolas" pitchFamily="49" charset="0"/>
              <a:ea typeface="楷体" pitchFamily="49" charset="-122"/>
              <a:cs typeface="Consolas" pitchFamily="49" charset="0"/>
            </a:endParaRPr>
          </a:p>
        </p:txBody>
      </p:sp>
      <p:sp>
        <p:nvSpPr>
          <p:cNvPr id="264196" name="AutoShape 4"/>
          <p:cNvSpPr>
            <a:spLocks noChangeArrowheads="1"/>
          </p:cNvSpPr>
          <p:nvPr/>
        </p:nvSpPr>
        <p:spPr bwMode="auto">
          <a:xfrm>
            <a:off x="6123627" y="3327675"/>
            <a:ext cx="249272" cy="750954"/>
          </a:xfrm>
          <a:prstGeom prst="downArrow">
            <a:avLst>
              <a:gd name="adj1" fmla="val 50000"/>
              <a:gd name="adj2" fmla="val 5991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chemeClr val="tx1"/>
              </a:solidFill>
              <a:latin typeface="Consolas" pitchFamily="49" charset="0"/>
              <a:cs typeface="Consolas" pitchFamily="49" charset="0"/>
            </a:endParaRPr>
          </a:p>
        </p:txBody>
      </p:sp>
      <p:sp>
        <p:nvSpPr>
          <p:cNvPr id="264197" name="Text Box 5"/>
          <p:cNvSpPr txBox="1">
            <a:spLocks noChangeArrowheads="1"/>
          </p:cNvSpPr>
          <p:nvPr/>
        </p:nvSpPr>
        <p:spPr bwMode="auto">
          <a:xfrm>
            <a:off x="6540110" y="3509340"/>
            <a:ext cx="993788" cy="387798"/>
          </a:xfrm>
          <a:prstGeom prst="rect">
            <a:avLst/>
          </a:prstGeom>
          <a:noFill/>
          <a:ln w="38100" algn="ctr">
            <a:noFill/>
            <a:miter lim="800000"/>
            <a:headEnd/>
            <a:tailEnd/>
          </a:ln>
          <a:effectLst/>
        </p:spPr>
        <p:txBody>
          <a:bodyPr wrap="square">
            <a:spAutoFit/>
          </a:bodyPr>
          <a:lstStyle/>
          <a:p>
            <a:pPr algn="l">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映射</a:t>
            </a:r>
          </a:p>
        </p:txBody>
      </p:sp>
      <p:sp>
        <p:nvSpPr>
          <p:cNvPr id="264217" name="Text Box 25"/>
          <p:cNvSpPr txBox="1">
            <a:spLocks noChangeArrowheads="1"/>
          </p:cNvSpPr>
          <p:nvPr/>
        </p:nvSpPr>
        <p:spPr bwMode="auto">
          <a:xfrm>
            <a:off x="1574639" y="2739594"/>
            <a:ext cx="1899110" cy="387798"/>
          </a:xfrm>
          <a:prstGeom prst="rect">
            <a:avLst/>
          </a:prstGeom>
          <a:noFill/>
          <a:ln w="38100" algn="ctr">
            <a:noFill/>
            <a:miter lim="800000"/>
            <a:headEnd/>
            <a:tailEnd/>
          </a:ln>
          <a:effectLst/>
        </p:spPr>
        <p:txBody>
          <a:bodyPr wrap="square">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逻辑结构</a:t>
            </a:r>
          </a:p>
        </p:txBody>
      </p:sp>
      <p:sp>
        <p:nvSpPr>
          <p:cNvPr id="264218" name="Text Box 26"/>
          <p:cNvSpPr txBox="1">
            <a:spLocks noChangeArrowheads="1"/>
          </p:cNvSpPr>
          <p:nvPr/>
        </p:nvSpPr>
        <p:spPr bwMode="auto">
          <a:xfrm>
            <a:off x="1574639" y="4665246"/>
            <a:ext cx="1899110" cy="387798"/>
          </a:xfrm>
          <a:prstGeom prst="rect">
            <a:avLst/>
          </a:prstGeom>
          <a:noFill/>
          <a:ln w="38100" algn="ctr">
            <a:noFill/>
            <a:miter lim="800000"/>
            <a:headEnd/>
            <a:tailEnd/>
          </a:ln>
          <a:effectLst/>
        </p:spPr>
        <p:txBody>
          <a:bodyPr wrap="square">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存储结构</a:t>
            </a:r>
          </a:p>
        </p:txBody>
      </p:sp>
      <p:sp>
        <p:nvSpPr>
          <p:cNvPr id="264219" name="AutoShape 27"/>
          <p:cNvSpPr>
            <a:spLocks noChangeArrowheads="1"/>
          </p:cNvSpPr>
          <p:nvPr/>
        </p:nvSpPr>
        <p:spPr bwMode="auto">
          <a:xfrm>
            <a:off x="2293775" y="3453975"/>
            <a:ext cx="215900" cy="935037"/>
          </a:xfrm>
          <a:prstGeom prst="downArrow">
            <a:avLst>
              <a:gd name="adj1" fmla="val 50000"/>
              <a:gd name="adj2" fmla="val 108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zh-CN">
              <a:solidFill>
                <a:schemeClr val="tx1"/>
              </a:solidFill>
              <a:latin typeface="Consolas" pitchFamily="49" charset="0"/>
              <a:cs typeface="Consolas" pitchFamily="49" charset="0"/>
            </a:endParaRPr>
          </a:p>
        </p:txBody>
      </p:sp>
      <p:sp>
        <p:nvSpPr>
          <p:cNvPr id="264233" name="Text Box 41"/>
          <p:cNvSpPr txBox="1">
            <a:spLocks noChangeArrowheads="1"/>
          </p:cNvSpPr>
          <p:nvPr/>
        </p:nvSpPr>
        <p:spPr bwMode="auto">
          <a:xfrm>
            <a:off x="4696499" y="5777506"/>
            <a:ext cx="3683124" cy="387798"/>
          </a:xfrm>
          <a:prstGeom prst="rect">
            <a:avLst/>
          </a:prstGeom>
          <a:noFill/>
          <a:ln w="9525">
            <a:noFill/>
            <a:miter lim="800000"/>
            <a:headEnd/>
            <a:tailEnd/>
          </a:ln>
          <a:effectLst/>
        </p:spPr>
        <p:txBody>
          <a:bodyPr wrap="square">
            <a:spAutoFit/>
          </a:bodyPr>
          <a:lstStyle/>
          <a:p>
            <a:pPr>
              <a:spcBef>
                <a:spcPct val="50000"/>
              </a:spcBef>
            </a:pPr>
            <a:r>
              <a:rPr lang="zh-CN" altLang="en-US">
                <a:solidFill>
                  <a:schemeClr val="tx1"/>
                </a:solidFill>
                <a:latin typeface="楷体" panose="02010609060101010101" pitchFamily="49" charset="-122"/>
                <a:ea typeface="楷体" panose="02010609060101010101" pitchFamily="49" charset="-122"/>
                <a:cs typeface="Consolas" pitchFamily="49" charset="0"/>
              </a:rPr>
              <a:t>带头结点</a:t>
            </a:r>
            <a:r>
              <a:rPr lang="zh-CN" altLang="en-US">
                <a:solidFill>
                  <a:srgbClr val="CE3B37"/>
                </a:solidFill>
                <a:latin typeface="楷体" panose="02010609060101010101" pitchFamily="49" charset="-122"/>
                <a:ea typeface="楷体" panose="02010609060101010101" pitchFamily="49" charset="-122"/>
                <a:cs typeface="Consolas" pitchFamily="49" charset="0"/>
              </a:rPr>
              <a:t>双</a:t>
            </a:r>
            <a:r>
              <a:rPr lang="zh-CN" altLang="en-US" dirty="0">
                <a:solidFill>
                  <a:srgbClr val="CE3B37"/>
                </a:solidFill>
                <a:latin typeface="楷体" panose="02010609060101010101" pitchFamily="49" charset="-122"/>
                <a:ea typeface="楷体" panose="02010609060101010101" pitchFamily="49" charset="-122"/>
                <a:cs typeface="Consolas" pitchFamily="49" charset="0"/>
              </a:rPr>
              <a:t>链表</a:t>
            </a:r>
            <a:r>
              <a:rPr lang="zh-CN" altLang="en-US" dirty="0">
                <a:solidFill>
                  <a:schemeClr val="tx1"/>
                </a:solidFill>
                <a:latin typeface="楷体" panose="02010609060101010101" pitchFamily="49" charset="-122"/>
                <a:ea typeface="楷体" panose="02010609060101010101" pitchFamily="49" charset="-122"/>
                <a:cs typeface="Consolas" pitchFamily="49" charset="0"/>
              </a:rPr>
              <a:t>示意图</a:t>
            </a:r>
          </a:p>
        </p:txBody>
      </p:sp>
      <p:grpSp>
        <p:nvGrpSpPr>
          <p:cNvPr id="36" name="组合 35"/>
          <p:cNvGrpSpPr/>
          <p:nvPr/>
        </p:nvGrpSpPr>
        <p:grpSpPr>
          <a:xfrm>
            <a:off x="3071664" y="4143007"/>
            <a:ext cx="7289848" cy="1030236"/>
            <a:chOff x="1639870" y="2857496"/>
            <a:chExt cx="7289848" cy="1030236"/>
          </a:xfrm>
        </p:grpSpPr>
        <p:sp>
          <p:nvSpPr>
            <p:cNvPr id="264198" name="Rectangle 6"/>
            <p:cNvSpPr>
              <a:spLocks noChangeArrowheads="1"/>
            </p:cNvSpPr>
            <p:nvPr/>
          </p:nvSpPr>
          <p:spPr bwMode="auto">
            <a:xfrm>
              <a:off x="2089119"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64199" name="Rectangle 7"/>
            <p:cNvSpPr>
              <a:spLocks noChangeArrowheads="1"/>
            </p:cNvSpPr>
            <p:nvPr/>
          </p:nvSpPr>
          <p:spPr bwMode="auto">
            <a:xfrm>
              <a:off x="2630456"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64220" name="Rectangle 28"/>
            <p:cNvSpPr>
              <a:spLocks noChangeArrowheads="1"/>
            </p:cNvSpPr>
            <p:nvPr/>
          </p:nvSpPr>
          <p:spPr bwMode="auto">
            <a:xfrm>
              <a:off x="4597405"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1</a:t>
              </a:r>
              <a:endParaRPr lang="en-US" altLang="zh-CN" sz="1800" baseline="-25000" dirty="0">
                <a:solidFill>
                  <a:schemeClr val="tx1"/>
                </a:solidFill>
                <a:latin typeface="Consolas" pitchFamily="49" charset="0"/>
                <a:cs typeface="Consolas" pitchFamily="49" charset="0"/>
              </a:endParaRPr>
            </a:p>
          </p:txBody>
        </p:sp>
        <p:sp>
          <p:nvSpPr>
            <p:cNvPr id="264221" name="Rectangle 29"/>
            <p:cNvSpPr>
              <a:spLocks noChangeArrowheads="1"/>
            </p:cNvSpPr>
            <p:nvPr/>
          </p:nvSpPr>
          <p:spPr bwMode="auto">
            <a:xfrm>
              <a:off x="5138742"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64224" name="Rectangle 32"/>
            <p:cNvSpPr>
              <a:spLocks noChangeArrowheads="1"/>
            </p:cNvSpPr>
            <p:nvPr/>
          </p:nvSpPr>
          <p:spPr bwMode="auto">
            <a:xfrm>
              <a:off x="7848630"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a:solidFill>
                    <a:schemeClr val="tx1"/>
                  </a:solidFill>
                  <a:latin typeface="Consolas" pitchFamily="49" charset="0"/>
                  <a:cs typeface="Consolas" pitchFamily="49" charset="0"/>
                </a:rPr>
                <a:t>a</a:t>
              </a:r>
              <a:r>
                <a:rPr lang="en-US" altLang="zh-CN" sz="1800" i="1" baseline="-25000" dirty="0">
                  <a:solidFill>
                    <a:schemeClr val="tx1"/>
                  </a:solidFill>
                  <a:latin typeface="Consolas" pitchFamily="49" charset="0"/>
                  <a:cs typeface="Consolas" pitchFamily="49" charset="0"/>
                </a:rPr>
                <a:t>n</a:t>
              </a:r>
            </a:p>
          </p:txBody>
        </p:sp>
        <p:sp>
          <p:nvSpPr>
            <p:cNvPr id="264225" name="Rectangle 33"/>
            <p:cNvSpPr>
              <a:spLocks noChangeArrowheads="1"/>
            </p:cNvSpPr>
            <p:nvPr/>
          </p:nvSpPr>
          <p:spPr bwMode="auto">
            <a:xfrm>
              <a:off x="8389968"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chemeClr val="tx1"/>
                  </a:solidFill>
                  <a:latin typeface="Consolas" pitchFamily="49" charset="0"/>
                  <a:cs typeface="Consolas" pitchFamily="49" charset="0"/>
                </a:rPr>
                <a:t>∧</a:t>
              </a:r>
            </a:p>
          </p:txBody>
        </p:sp>
        <p:sp>
          <p:nvSpPr>
            <p:cNvPr id="264226" name="Text Box 34"/>
            <p:cNvSpPr txBox="1">
              <a:spLocks noChangeArrowheads="1"/>
            </p:cNvSpPr>
            <p:nvPr/>
          </p:nvSpPr>
          <p:spPr bwMode="auto">
            <a:xfrm>
              <a:off x="6215074" y="3455932"/>
              <a:ext cx="576263" cy="387798"/>
            </a:xfrm>
            <a:prstGeom prst="rect">
              <a:avLst/>
            </a:prstGeom>
            <a:noFill/>
            <a:ln w="38100" algn="ctr">
              <a:noFill/>
              <a:miter lim="800000"/>
              <a:headEnd/>
              <a:tailEnd/>
            </a:ln>
            <a:effectLst/>
          </p:spPr>
          <p:txBody>
            <a:bodyPr>
              <a:spAutoFit/>
            </a:bodyPr>
            <a:lstStyle/>
            <a:p>
              <a:pPr>
                <a:spcBef>
                  <a:spcPct val="50000"/>
                </a:spcBef>
              </a:pPr>
              <a:r>
                <a:rPr lang="en-US" altLang="zh-CN" dirty="0">
                  <a:solidFill>
                    <a:schemeClr val="tx1"/>
                  </a:solidFill>
                  <a:latin typeface="+mj-ea"/>
                  <a:ea typeface="+mj-ea"/>
                  <a:cs typeface="Consolas" pitchFamily="49" charset="0"/>
                </a:rPr>
                <a:t>…</a:t>
              </a:r>
            </a:p>
          </p:txBody>
        </p:sp>
        <p:sp>
          <p:nvSpPr>
            <p:cNvPr id="264227"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264228" name="Text Box 36"/>
            <p:cNvSpPr txBox="1">
              <a:spLocks noChangeArrowheads="1"/>
            </p:cNvSpPr>
            <p:nvPr/>
          </p:nvSpPr>
          <p:spPr bwMode="auto">
            <a:xfrm>
              <a:off x="1639870" y="2857496"/>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dirty="0">
                  <a:solidFill>
                    <a:schemeClr val="tx1"/>
                  </a:solidFill>
                  <a:latin typeface="Consolas" pitchFamily="49" charset="0"/>
                  <a:cs typeface="Consolas" pitchFamily="49" charset="0"/>
                </a:rPr>
                <a:t>L</a:t>
              </a:r>
            </a:p>
          </p:txBody>
        </p:sp>
        <p:sp>
          <p:nvSpPr>
            <p:cNvPr id="28" name="Rectangle 6"/>
            <p:cNvSpPr>
              <a:spLocks noChangeArrowheads="1"/>
            </p:cNvSpPr>
            <p:nvPr/>
          </p:nvSpPr>
          <p:spPr bwMode="auto">
            <a:xfrm>
              <a:off x="3143240"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chemeClr val="tx1"/>
                </a:solidFill>
                <a:latin typeface="Consolas" pitchFamily="49" charset="0"/>
                <a:cs typeface="Consolas" pitchFamily="49" charset="0"/>
              </a:endParaRPr>
            </a:p>
          </p:txBody>
        </p:sp>
        <p:sp>
          <p:nvSpPr>
            <p:cNvPr id="29" name="Rectangle 6"/>
            <p:cNvSpPr>
              <a:spLocks noChangeArrowheads="1"/>
            </p:cNvSpPr>
            <p:nvPr/>
          </p:nvSpPr>
          <p:spPr bwMode="auto">
            <a:xfrm>
              <a:off x="4067172"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dirty="0">
                <a:solidFill>
                  <a:schemeClr val="tx1"/>
                </a:solidFill>
                <a:latin typeface="Consolas" pitchFamily="49" charset="0"/>
                <a:cs typeface="Consolas" pitchFamily="49" charset="0"/>
              </a:endParaRPr>
            </a:p>
          </p:txBody>
        </p:sp>
        <p:sp>
          <p:nvSpPr>
            <p:cNvPr id="264229" name="Line 37"/>
            <p:cNvSpPr>
              <a:spLocks noChangeShapeType="1"/>
            </p:cNvSpPr>
            <p:nvPr/>
          </p:nvSpPr>
          <p:spPr bwMode="auto">
            <a:xfrm>
              <a:off x="3500430"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0" name="Line 37"/>
            <p:cNvSpPr>
              <a:spLocks noChangeShapeType="1"/>
            </p:cNvSpPr>
            <p:nvPr/>
          </p:nvSpPr>
          <p:spPr bwMode="auto">
            <a:xfrm>
              <a:off x="3684585"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1" name="Line 37"/>
            <p:cNvSpPr>
              <a:spLocks noChangeShapeType="1"/>
            </p:cNvSpPr>
            <p:nvPr/>
          </p:nvSpPr>
          <p:spPr bwMode="auto">
            <a:xfrm>
              <a:off x="5513394"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2" name="Line 37"/>
            <p:cNvSpPr>
              <a:spLocks noChangeShapeType="1"/>
            </p:cNvSpPr>
            <p:nvPr/>
          </p:nvSpPr>
          <p:spPr bwMode="auto">
            <a:xfrm>
              <a:off x="5697549"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3" name="Rectangle 29"/>
            <p:cNvSpPr>
              <a:spLocks noChangeArrowheads="1"/>
            </p:cNvSpPr>
            <p:nvPr/>
          </p:nvSpPr>
          <p:spPr bwMode="auto">
            <a:xfrm>
              <a:off x="7318459"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34" name="Line 37"/>
            <p:cNvSpPr>
              <a:spLocks noChangeShapeType="1"/>
            </p:cNvSpPr>
            <p:nvPr/>
          </p:nvSpPr>
          <p:spPr bwMode="auto">
            <a:xfrm>
              <a:off x="6735839"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5" name="Line 37"/>
            <p:cNvSpPr>
              <a:spLocks noChangeShapeType="1"/>
            </p:cNvSpPr>
            <p:nvPr/>
          </p:nvSpPr>
          <p:spPr bwMode="auto">
            <a:xfrm>
              <a:off x="6919994"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grpSp>
      <p:sp>
        <p:nvSpPr>
          <p:cNvPr id="37" name="TextBox 3">
            <a:extLst>
              <a:ext uri="{FF2B5EF4-FFF2-40B4-BE49-F238E27FC236}">
                <a16:creationId xmlns:a16="http://schemas.microsoft.com/office/drawing/2014/main" id="{FEB739E7-51B8-4EAC-A87A-16146008D616}"/>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40" name="Rectangle 7" descr="信纸">
            <a:hlinkClick r:id="" action="ppaction://hlinkshowjump?jump=nextslide"/>
            <a:extLst>
              <a:ext uri="{FF2B5EF4-FFF2-40B4-BE49-F238E27FC236}">
                <a16:creationId xmlns:a16="http://schemas.microsoft.com/office/drawing/2014/main" id="{746343E3-F086-4608-B182-F196481506FD}"/>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41" name="图片 40" descr="乐高玩具&#10;&#10;低可信度描述已自动生成">
            <a:extLst>
              <a:ext uri="{FF2B5EF4-FFF2-40B4-BE49-F238E27FC236}">
                <a16:creationId xmlns:a16="http://schemas.microsoft.com/office/drawing/2014/main" id="{4D7FC765-347C-46D6-9CBE-EB0F17E9A58E}"/>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535810">
            <a:off x="7925757" y="1408322"/>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1765280" y="5091373"/>
            <a:ext cx="184731" cy="393121"/>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5" name="Text Box 7"/>
          <p:cNvSpPr txBox="1">
            <a:spLocks noChangeArrowheads="1"/>
          </p:cNvSpPr>
          <p:nvPr/>
        </p:nvSpPr>
        <p:spPr bwMode="auto">
          <a:xfrm>
            <a:off x="2078976" y="2374828"/>
            <a:ext cx="7962947" cy="1424209"/>
          </a:xfrm>
          <a:prstGeom prst="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wrap="square" lIns="144000" tIns="108000" bIns="108000">
            <a:spAutoFit/>
          </a:bodyPr>
          <a:lstStyle/>
          <a:p>
            <a:pPr marL="457200" indent="-457200" algn="l">
              <a:lnSpc>
                <a:spcPct val="150000"/>
              </a:lnSpc>
              <a:buClr>
                <a:srgbClr val="F19903"/>
              </a:buClr>
              <a:buFont typeface="Wingdings" panose="05000000000000000000" pitchFamily="2" charset="2"/>
              <a:buChar char="l"/>
            </a:pPr>
            <a:r>
              <a:rPr lang="zh-CN" altLang="en-US" dirty="0">
                <a:solidFill>
                  <a:schemeClr val="tx1"/>
                </a:solidFill>
                <a:latin typeface="楷体" panose="02010609060101010101" pitchFamily="49" charset="-122"/>
                <a:ea typeface="楷体" panose="02010609060101010101" pitchFamily="49" charset="-122"/>
                <a:cs typeface="Consolas" pitchFamily="49" charset="0"/>
              </a:rPr>
              <a:t>从</a:t>
            </a:r>
            <a:r>
              <a:rPr lang="zh-CN" altLang="en-US">
                <a:solidFill>
                  <a:schemeClr val="tx1"/>
                </a:solidFill>
                <a:latin typeface="楷体" panose="02010609060101010101" pitchFamily="49" charset="-122"/>
                <a:ea typeface="楷体" panose="02010609060101010101" pitchFamily="49" charset="-122"/>
                <a:cs typeface="Consolas" pitchFamily="49" charset="0"/>
              </a:rPr>
              <a:t>任一结点出发</a:t>
            </a:r>
            <a:r>
              <a:rPr lang="zh-CN" altLang="en-US" dirty="0">
                <a:solidFill>
                  <a:schemeClr val="tx1"/>
                </a:solidFill>
                <a:latin typeface="楷体" panose="02010609060101010101" pitchFamily="49" charset="-122"/>
                <a:ea typeface="楷体" panose="02010609060101010101" pitchFamily="49" charset="-122"/>
                <a:cs typeface="Consolas" pitchFamily="49" charset="0"/>
              </a:rPr>
              <a:t>可以快速</a:t>
            </a:r>
            <a:r>
              <a:rPr lang="zh-CN" altLang="en-US">
                <a:solidFill>
                  <a:schemeClr val="tx1"/>
                </a:solidFill>
                <a:latin typeface="楷体" panose="02010609060101010101" pitchFamily="49" charset="-122"/>
                <a:ea typeface="楷体" panose="02010609060101010101" pitchFamily="49" charset="-122"/>
                <a:cs typeface="Consolas" pitchFamily="49" charset="0"/>
              </a:rPr>
              <a:t>找到其前驱结点和后继结点；</a:t>
            </a:r>
            <a:endParaRPr lang="en-US" altLang="zh-CN" dirty="0">
              <a:solidFill>
                <a:schemeClr val="tx1"/>
              </a:solidFill>
              <a:latin typeface="楷体" panose="02010609060101010101" pitchFamily="49" charset="-122"/>
              <a:ea typeface="楷体" panose="02010609060101010101" pitchFamily="49" charset="-122"/>
              <a:cs typeface="Consolas" pitchFamily="49" charset="0"/>
            </a:endParaRPr>
          </a:p>
          <a:p>
            <a:pPr marL="457200" indent="-457200" algn="l">
              <a:lnSpc>
                <a:spcPct val="150000"/>
              </a:lnSpc>
              <a:buClr>
                <a:srgbClr val="F19903"/>
              </a:buClr>
              <a:buFont typeface="Wingdings" panose="05000000000000000000" pitchFamily="2" charset="2"/>
              <a:buChar char="l"/>
            </a:pPr>
            <a:r>
              <a:rPr lang="zh-CN" altLang="en-US" dirty="0">
                <a:solidFill>
                  <a:schemeClr val="tx1"/>
                </a:solidFill>
                <a:latin typeface="楷体" panose="02010609060101010101" pitchFamily="49" charset="-122"/>
                <a:ea typeface="楷体" panose="02010609060101010101" pitchFamily="49" charset="-122"/>
                <a:cs typeface="Consolas" pitchFamily="49" charset="0"/>
              </a:rPr>
              <a:t>从</a:t>
            </a:r>
            <a:r>
              <a:rPr lang="zh-CN" altLang="en-US">
                <a:solidFill>
                  <a:schemeClr val="tx1"/>
                </a:solidFill>
                <a:latin typeface="楷体" panose="02010609060101010101" pitchFamily="49" charset="-122"/>
                <a:ea typeface="楷体" panose="02010609060101010101" pitchFamily="49" charset="-122"/>
                <a:cs typeface="Consolas" pitchFamily="49" charset="0"/>
              </a:rPr>
              <a:t>任一结点出发</a:t>
            </a:r>
            <a:r>
              <a:rPr lang="zh-CN" altLang="en-US" dirty="0">
                <a:solidFill>
                  <a:schemeClr val="tx1"/>
                </a:solidFill>
                <a:latin typeface="楷体" panose="02010609060101010101" pitchFamily="49" charset="-122"/>
                <a:ea typeface="楷体" panose="02010609060101010101" pitchFamily="49" charset="-122"/>
                <a:cs typeface="Consolas" pitchFamily="49" charset="0"/>
              </a:rPr>
              <a:t>可以</a:t>
            </a:r>
            <a:r>
              <a:rPr lang="zh-CN" altLang="en-US">
                <a:solidFill>
                  <a:schemeClr val="tx1"/>
                </a:solidFill>
                <a:latin typeface="楷体" panose="02010609060101010101" pitchFamily="49" charset="-122"/>
                <a:ea typeface="楷体" panose="02010609060101010101" pitchFamily="49" charset="-122"/>
                <a:cs typeface="Consolas" pitchFamily="49" charset="0"/>
              </a:rPr>
              <a:t>访问其他结点。</a:t>
            </a:r>
            <a:endParaRPr lang="en-US" altLang="zh-CN"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6" name="Text Box 8"/>
          <p:cNvSpPr txBox="1">
            <a:spLocks noChangeArrowheads="1"/>
          </p:cNvSpPr>
          <p:nvPr/>
        </p:nvSpPr>
        <p:spPr bwMode="auto">
          <a:xfrm>
            <a:off x="1784332" y="1651116"/>
            <a:ext cx="4968875" cy="387798"/>
          </a:xfrm>
          <a:prstGeom prst="rect">
            <a:avLst/>
          </a:prstGeom>
          <a:noFill/>
          <a:ln w="38100" algn="ctr">
            <a:noFill/>
            <a:miter lim="800000"/>
            <a:headEnd/>
            <a:tailEnd/>
          </a:ln>
          <a:effectLst/>
        </p:spPr>
        <p:txBody>
          <a:bodyPr>
            <a:spAutoFit/>
          </a:bodyPr>
          <a:lstStyle/>
          <a:p>
            <a:pPr algn="l"/>
            <a:r>
              <a:rPr lang="zh-CN" altLang="en-US" dirty="0">
                <a:solidFill>
                  <a:srgbClr val="CE3B37"/>
                </a:solidFill>
                <a:latin typeface="楷体" panose="02010609060101010101" pitchFamily="49" charset="-122"/>
                <a:ea typeface="楷体" panose="02010609060101010101" pitchFamily="49" charset="-122"/>
                <a:cs typeface="Consolas" pitchFamily="49" charset="0"/>
              </a:rPr>
              <a:t>双链表</a:t>
            </a:r>
            <a:r>
              <a:rPr lang="zh-CN" altLang="en-US">
                <a:solidFill>
                  <a:srgbClr val="CE3B37"/>
                </a:solidFill>
                <a:latin typeface="楷体" panose="02010609060101010101" pitchFamily="49" charset="-122"/>
                <a:ea typeface="楷体" panose="02010609060101010101" pitchFamily="49" charset="-122"/>
                <a:cs typeface="Consolas" pitchFamily="49" charset="0"/>
              </a:rPr>
              <a:t>的优点：</a:t>
            </a:r>
            <a:endParaRPr lang="zh-CN" altLang="en-US" dirty="0">
              <a:solidFill>
                <a:srgbClr val="CE3B37"/>
              </a:solidFill>
              <a:latin typeface="楷体" panose="02010609060101010101" pitchFamily="49" charset="-122"/>
              <a:ea typeface="楷体" panose="02010609060101010101" pitchFamily="49" charset="-122"/>
              <a:cs typeface="Consolas" pitchFamily="49" charset="0"/>
            </a:endParaRPr>
          </a:p>
        </p:txBody>
      </p:sp>
      <p:grpSp>
        <p:nvGrpSpPr>
          <p:cNvPr id="27" name="组合 26"/>
          <p:cNvGrpSpPr/>
          <p:nvPr/>
        </p:nvGrpSpPr>
        <p:grpSpPr>
          <a:xfrm>
            <a:off x="2119265" y="4149080"/>
            <a:ext cx="7289848" cy="1030236"/>
            <a:chOff x="1639870" y="2857496"/>
            <a:chExt cx="7289848" cy="1030236"/>
          </a:xfrm>
        </p:grpSpPr>
        <p:sp>
          <p:nvSpPr>
            <p:cNvPr id="29" name="Rectangle 6"/>
            <p:cNvSpPr>
              <a:spLocks noChangeArrowheads="1"/>
            </p:cNvSpPr>
            <p:nvPr/>
          </p:nvSpPr>
          <p:spPr bwMode="auto">
            <a:xfrm>
              <a:off x="2089119"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30" name="Rectangle 7"/>
            <p:cNvSpPr>
              <a:spLocks noChangeArrowheads="1"/>
            </p:cNvSpPr>
            <p:nvPr/>
          </p:nvSpPr>
          <p:spPr bwMode="auto">
            <a:xfrm>
              <a:off x="2630456"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31" name="Rectangle 28"/>
            <p:cNvSpPr>
              <a:spLocks noChangeArrowheads="1"/>
            </p:cNvSpPr>
            <p:nvPr/>
          </p:nvSpPr>
          <p:spPr bwMode="auto">
            <a:xfrm>
              <a:off x="4597405"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err="1">
                  <a:solidFill>
                    <a:schemeClr val="tx1"/>
                  </a:solidFill>
                  <a:latin typeface="Consolas" pitchFamily="49" charset="0"/>
                  <a:cs typeface="Consolas" pitchFamily="49" charset="0"/>
                </a:rPr>
                <a:t>a</a:t>
              </a:r>
              <a:r>
                <a:rPr lang="en-US" altLang="zh-CN" sz="1800" baseline="-25000" dirty="0" err="1">
                  <a:solidFill>
                    <a:schemeClr val="tx1"/>
                  </a:solidFill>
                  <a:latin typeface="Consolas" pitchFamily="49" charset="0"/>
                  <a:cs typeface="Consolas" pitchFamily="49" charset="0"/>
                </a:rPr>
                <a:t>1</a:t>
              </a:r>
              <a:endParaRPr lang="en-US" altLang="zh-CN" sz="1800" baseline="-25000" dirty="0">
                <a:solidFill>
                  <a:schemeClr val="tx1"/>
                </a:solidFill>
                <a:latin typeface="Consolas" pitchFamily="49" charset="0"/>
                <a:cs typeface="Consolas" pitchFamily="49" charset="0"/>
              </a:endParaRPr>
            </a:p>
          </p:txBody>
        </p:sp>
        <p:sp>
          <p:nvSpPr>
            <p:cNvPr id="32" name="Rectangle 29"/>
            <p:cNvSpPr>
              <a:spLocks noChangeArrowheads="1"/>
            </p:cNvSpPr>
            <p:nvPr/>
          </p:nvSpPr>
          <p:spPr bwMode="auto">
            <a:xfrm>
              <a:off x="5138742"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33" name="Rectangle 32"/>
            <p:cNvSpPr>
              <a:spLocks noChangeArrowheads="1"/>
            </p:cNvSpPr>
            <p:nvPr/>
          </p:nvSpPr>
          <p:spPr bwMode="auto">
            <a:xfrm>
              <a:off x="7848630"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i="1" dirty="0">
                  <a:solidFill>
                    <a:schemeClr val="tx1"/>
                  </a:solidFill>
                  <a:latin typeface="Consolas" pitchFamily="49" charset="0"/>
                  <a:cs typeface="Consolas" pitchFamily="49" charset="0"/>
                </a:rPr>
                <a:t>a</a:t>
              </a:r>
              <a:r>
                <a:rPr lang="en-US" altLang="zh-CN" sz="1800" i="1" baseline="-25000" dirty="0">
                  <a:solidFill>
                    <a:schemeClr val="tx1"/>
                  </a:solidFill>
                  <a:latin typeface="Consolas" pitchFamily="49" charset="0"/>
                  <a:cs typeface="Consolas" pitchFamily="49" charset="0"/>
                </a:rPr>
                <a:t>n</a:t>
              </a:r>
            </a:p>
          </p:txBody>
        </p:sp>
        <p:sp>
          <p:nvSpPr>
            <p:cNvPr id="34" name="Rectangle 33"/>
            <p:cNvSpPr>
              <a:spLocks noChangeArrowheads="1"/>
            </p:cNvSpPr>
            <p:nvPr/>
          </p:nvSpPr>
          <p:spPr bwMode="auto">
            <a:xfrm>
              <a:off x="8389968" y="3455932"/>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chemeClr val="tx1"/>
                  </a:solidFill>
                  <a:latin typeface="Consolas" pitchFamily="49" charset="0"/>
                  <a:cs typeface="Consolas" pitchFamily="49" charset="0"/>
                </a:rPr>
                <a:t>∧</a:t>
              </a:r>
            </a:p>
          </p:txBody>
        </p:sp>
        <p:sp>
          <p:nvSpPr>
            <p:cNvPr id="35" name="Text Box 34"/>
            <p:cNvSpPr txBox="1">
              <a:spLocks noChangeArrowheads="1"/>
            </p:cNvSpPr>
            <p:nvPr/>
          </p:nvSpPr>
          <p:spPr bwMode="auto">
            <a:xfrm>
              <a:off x="6215074" y="3455932"/>
              <a:ext cx="576263" cy="387798"/>
            </a:xfrm>
            <a:prstGeom prst="rect">
              <a:avLst/>
            </a:prstGeom>
            <a:noFill/>
            <a:ln w="38100" algn="ctr">
              <a:noFill/>
              <a:miter lim="800000"/>
              <a:headEnd/>
              <a:tailEnd/>
            </a:ln>
            <a:effectLst/>
          </p:spPr>
          <p:txBody>
            <a:bodyPr>
              <a:spAutoFit/>
            </a:bodyPr>
            <a:lstStyle/>
            <a:p>
              <a:pPr>
                <a:spcBef>
                  <a:spcPct val="50000"/>
                </a:spcBef>
              </a:pPr>
              <a:r>
                <a:rPr lang="en-US" altLang="zh-CN" dirty="0">
                  <a:solidFill>
                    <a:schemeClr val="tx1"/>
                  </a:solidFill>
                  <a:latin typeface="+mj-ea"/>
                  <a:ea typeface="+mj-ea"/>
                  <a:cs typeface="Consolas" pitchFamily="49" charset="0"/>
                </a:rPr>
                <a:t>…</a:t>
              </a:r>
            </a:p>
          </p:txBody>
        </p:sp>
        <p:sp>
          <p:nvSpPr>
            <p:cNvPr id="36"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37" name="Text Box 36"/>
            <p:cNvSpPr txBox="1">
              <a:spLocks noChangeArrowheads="1"/>
            </p:cNvSpPr>
            <p:nvPr/>
          </p:nvSpPr>
          <p:spPr bwMode="auto">
            <a:xfrm>
              <a:off x="1639870" y="2857496"/>
              <a:ext cx="431800" cy="342979"/>
            </a:xfrm>
            <a:prstGeom prst="rect">
              <a:avLst/>
            </a:prstGeom>
            <a:noFill/>
            <a:ln w="9525">
              <a:noFill/>
              <a:miter lim="800000"/>
              <a:headEnd/>
              <a:tailEnd/>
            </a:ln>
            <a:effectLst/>
          </p:spPr>
          <p:txBody>
            <a:bodyPr>
              <a:spAutoFit/>
            </a:bodyPr>
            <a:lstStyle/>
            <a:p>
              <a:pPr algn="l">
                <a:spcBef>
                  <a:spcPct val="50000"/>
                </a:spcBef>
              </a:pPr>
              <a:r>
                <a:rPr lang="en-US" altLang="zh-CN" sz="2000" dirty="0">
                  <a:solidFill>
                    <a:schemeClr val="tx1"/>
                  </a:solidFill>
                  <a:latin typeface="Consolas" pitchFamily="49" charset="0"/>
                  <a:cs typeface="Consolas" pitchFamily="49" charset="0"/>
                </a:rPr>
                <a:t>L</a:t>
              </a:r>
            </a:p>
          </p:txBody>
        </p:sp>
        <p:sp>
          <p:nvSpPr>
            <p:cNvPr id="38" name="Rectangle 6"/>
            <p:cNvSpPr>
              <a:spLocks noChangeArrowheads="1"/>
            </p:cNvSpPr>
            <p:nvPr/>
          </p:nvSpPr>
          <p:spPr bwMode="auto">
            <a:xfrm>
              <a:off x="3143240" y="34511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chemeClr val="tx1"/>
                </a:solidFill>
                <a:latin typeface="Consolas" pitchFamily="49" charset="0"/>
                <a:cs typeface="Consolas" pitchFamily="49" charset="0"/>
              </a:endParaRPr>
            </a:p>
          </p:txBody>
        </p:sp>
        <p:sp>
          <p:nvSpPr>
            <p:cNvPr id="39" name="Rectangle 6"/>
            <p:cNvSpPr>
              <a:spLocks noChangeArrowheads="1"/>
            </p:cNvSpPr>
            <p:nvPr/>
          </p:nvSpPr>
          <p:spPr bwMode="auto">
            <a:xfrm>
              <a:off x="4067172"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dirty="0">
                <a:solidFill>
                  <a:schemeClr val="tx1"/>
                </a:solidFill>
                <a:latin typeface="Consolas" pitchFamily="49" charset="0"/>
                <a:cs typeface="Consolas" pitchFamily="49" charset="0"/>
              </a:endParaRPr>
            </a:p>
          </p:txBody>
        </p:sp>
        <p:sp>
          <p:nvSpPr>
            <p:cNvPr id="40" name="Line 37"/>
            <p:cNvSpPr>
              <a:spLocks noChangeShapeType="1"/>
            </p:cNvSpPr>
            <p:nvPr/>
          </p:nvSpPr>
          <p:spPr bwMode="auto">
            <a:xfrm>
              <a:off x="3500430"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1" name="Line 37"/>
            <p:cNvSpPr>
              <a:spLocks noChangeShapeType="1"/>
            </p:cNvSpPr>
            <p:nvPr/>
          </p:nvSpPr>
          <p:spPr bwMode="auto">
            <a:xfrm>
              <a:off x="3684585"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2" name="Line 37"/>
            <p:cNvSpPr>
              <a:spLocks noChangeShapeType="1"/>
            </p:cNvSpPr>
            <p:nvPr/>
          </p:nvSpPr>
          <p:spPr bwMode="auto">
            <a:xfrm>
              <a:off x="5513394"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3" name="Line 37"/>
            <p:cNvSpPr>
              <a:spLocks noChangeShapeType="1"/>
            </p:cNvSpPr>
            <p:nvPr/>
          </p:nvSpPr>
          <p:spPr bwMode="auto">
            <a:xfrm>
              <a:off x="5697549"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4" name="Rectangle 29"/>
            <p:cNvSpPr>
              <a:spLocks noChangeArrowheads="1"/>
            </p:cNvSpPr>
            <p:nvPr/>
          </p:nvSpPr>
          <p:spPr bwMode="auto">
            <a:xfrm>
              <a:off x="7318459" y="34543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45" name="Line 37"/>
            <p:cNvSpPr>
              <a:spLocks noChangeShapeType="1"/>
            </p:cNvSpPr>
            <p:nvPr/>
          </p:nvSpPr>
          <p:spPr bwMode="auto">
            <a:xfrm>
              <a:off x="6735839" y="3740099"/>
              <a:ext cx="576263"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46" name="Line 37"/>
            <p:cNvSpPr>
              <a:spLocks noChangeShapeType="1"/>
            </p:cNvSpPr>
            <p:nvPr/>
          </p:nvSpPr>
          <p:spPr bwMode="auto">
            <a:xfrm>
              <a:off x="6919994" y="3597223"/>
              <a:ext cx="576263" cy="0"/>
            </a:xfrm>
            <a:prstGeom prst="line">
              <a:avLst/>
            </a:prstGeom>
            <a:ln>
              <a:headEnd type="triangle"/>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dirty="0">
                <a:latin typeface="Consolas" pitchFamily="49" charset="0"/>
                <a:cs typeface="Consolas" pitchFamily="49" charset="0"/>
              </a:endParaRPr>
            </a:p>
          </p:txBody>
        </p:sp>
      </p:grpSp>
      <p:sp>
        <p:nvSpPr>
          <p:cNvPr id="28" name="TextBox 3">
            <a:extLst>
              <a:ext uri="{FF2B5EF4-FFF2-40B4-BE49-F238E27FC236}">
                <a16:creationId xmlns:a16="http://schemas.microsoft.com/office/drawing/2014/main" id="{56A3717F-3187-42CC-96B6-186D7C839D59}"/>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49" name="Rectangle 7" descr="信纸">
            <a:hlinkClick r:id="" action="ppaction://hlinkshowjump?jump=nextslide"/>
            <a:extLst>
              <a:ext uri="{FF2B5EF4-FFF2-40B4-BE49-F238E27FC236}">
                <a16:creationId xmlns:a16="http://schemas.microsoft.com/office/drawing/2014/main" id="{F0ED1D2A-BB15-495F-9685-D3A7EC216718}"/>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50" name="图片 49" descr="乐高玩具&#10;&#10;低可信度描述已自动生成">
            <a:extLst>
              <a:ext uri="{FF2B5EF4-FFF2-40B4-BE49-F238E27FC236}">
                <a16:creationId xmlns:a16="http://schemas.microsoft.com/office/drawing/2014/main" id="{89E64308-CF17-4D47-9293-B33A0CFBA8D1}"/>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535810">
            <a:off x="7925757" y="1408322"/>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3049246" y="3120934"/>
            <a:ext cx="6215106" cy="2046302"/>
          </a:xfrm>
          <a:prstGeom prst="rect">
            <a:avLst/>
          </a:prstGeom>
          <a:solidFill>
            <a:srgbClr val="FBFDFC"/>
          </a:solidFill>
          <a:ln>
            <a:solidFill>
              <a:srgbClr val="F19903"/>
            </a:solidFill>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lang="en-US" altLang="zh-CN" sz="1800">
                <a:solidFill>
                  <a:schemeClr val="tx1"/>
                </a:solidFill>
                <a:latin typeface="Consolas" pitchFamily="49" charset="0"/>
                <a:ea typeface="仿宋" pitchFamily="49" charset="-122"/>
                <a:cs typeface="Consolas" pitchFamily="49" charset="0"/>
              </a:rPr>
              <a:t>typedef </a:t>
            </a:r>
            <a:r>
              <a:rPr lang="en-US" altLang="zh-CN" sz="1800" dirty="0" err="1">
                <a:solidFill>
                  <a:schemeClr val="tx1"/>
                </a:solidFill>
                <a:latin typeface="Consolas" pitchFamily="49" charset="0"/>
                <a:ea typeface="仿宋" pitchFamily="49" charset="-122"/>
                <a:cs typeface="Consolas" pitchFamily="49" charset="0"/>
              </a:rPr>
              <a:t>struct</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err="1">
                <a:solidFill>
                  <a:schemeClr val="tx1"/>
                </a:solidFill>
                <a:latin typeface="Consolas" pitchFamily="49" charset="0"/>
                <a:ea typeface="仿宋" pitchFamily="49" charset="-122"/>
                <a:cs typeface="Consolas" pitchFamily="49" charset="0"/>
              </a:rPr>
              <a:t>DNode</a:t>
            </a:r>
            <a:r>
              <a:rPr lang="en-US" altLang="zh-CN" sz="1800" dirty="0">
                <a:solidFill>
                  <a:schemeClr val="tx1"/>
                </a:solidFill>
                <a:latin typeface="Consolas" pitchFamily="49" charset="0"/>
                <a:ea typeface="仿宋" pitchFamily="49" charset="-122"/>
                <a:cs typeface="Consolas" pitchFamily="49" charset="0"/>
              </a:rPr>
              <a:t>       	</a:t>
            </a:r>
            <a:r>
              <a:rPr lang="en-US" altLang="zh-CN" sz="1800" dirty="0">
                <a:solidFill>
                  <a:srgbClr val="002060"/>
                </a:solidFill>
                <a:latin typeface="楷体" panose="02010609060101010101" pitchFamily="49" charset="-122"/>
                <a:ea typeface="楷体" panose="02010609060101010101" pitchFamily="49" charset="-122"/>
                <a:cs typeface="Consolas" pitchFamily="49" charset="0"/>
              </a:rPr>
              <a:t>//</a:t>
            </a:r>
            <a:r>
              <a:rPr lang="zh-CN" altLang="en-US" sz="1800">
                <a:solidFill>
                  <a:srgbClr val="002060"/>
                </a:solidFill>
                <a:latin typeface="楷体" panose="02010609060101010101" pitchFamily="49" charset="-122"/>
                <a:ea typeface="楷体" panose="02010609060101010101" pitchFamily="49" charset="-122"/>
                <a:cs typeface="Consolas" pitchFamily="49" charset="0"/>
              </a:rPr>
              <a:t>双链表结点类型</a:t>
            </a:r>
            <a:endParaRPr lang="zh-CN" altLang="en-US" sz="1800" dirty="0">
              <a:solidFill>
                <a:srgbClr val="002060"/>
              </a:solidFill>
              <a:latin typeface="楷体" panose="02010609060101010101" pitchFamily="49" charset="-122"/>
              <a:ea typeface="楷体" panose="02010609060101010101" pitchFamily="49" charset="-122"/>
              <a:cs typeface="Consolas" pitchFamily="49" charset="0"/>
            </a:endParaRPr>
          </a:p>
          <a:p>
            <a:pPr algn="just">
              <a:lnSpc>
                <a:spcPct val="90000"/>
              </a:lnSpc>
              <a:spcBef>
                <a:spcPct val="50000"/>
              </a:spcBef>
            </a:pPr>
            <a:r>
              <a:rPr lang="en-US" altLang="zh-CN" sz="1800">
                <a:solidFill>
                  <a:schemeClr val="tx1"/>
                </a:solidFill>
                <a:latin typeface="Consolas" pitchFamily="49" charset="0"/>
                <a:ea typeface="仿宋" pitchFamily="49" charset="-122"/>
                <a:cs typeface="Consolas" pitchFamily="49" charset="0"/>
              </a:rPr>
              <a:t>{  ElemType </a:t>
            </a:r>
            <a:r>
              <a:rPr lang="en-US" altLang="zh-CN" sz="1800" dirty="0">
                <a:solidFill>
                  <a:schemeClr val="tx1"/>
                </a:solidFill>
                <a:latin typeface="Consolas" pitchFamily="49" charset="0"/>
                <a:ea typeface="仿宋" pitchFamily="49" charset="-122"/>
                <a:cs typeface="Consolas" pitchFamily="49" charset="0"/>
              </a:rPr>
              <a:t>data;</a:t>
            </a:r>
          </a:p>
          <a:p>
            <a:pPr algn="just">
              <a:lnSpc>
                <a:spcPct val="90000"/>
              </a:lnSpc>
              <a:spcBef>
                <a:spcPct val="50000"/>
              </a:spcBef>
            </a:pPr>
            <a:r>
              <a:rPr lang="en-US" altLang="zh-CN" sz="1800">
                <a:solidFill>
                  <a:schemeClr val="tx1"/>
                </a:solidFill>
                <a:latin typeface="Consolas" pitchFamily="49" charset="0"/>
                <a:ea typeface="仿宋" pitchFamily="49" charset="-122"/>
                <a:cs typeface="Consolas" pitchFamily="49" charset="0"/>
              </a:rPr>
              <a:t>   struct </a:t>
            </a:r>
            <a:r>
              <a:rPr lang="en-US" altLang="zh-CN" sz="1800" dirty="0" err="1">
                <a:solidFill>
                  <a:schemeClr val="tx1"/>
                </a:solidFill>
                <a:latin typeface="Consolas" pitchFamily="49" charset="0"/>
                <a:ea typeface="仿宋" pitchFamily="49" charset="-122"/>
                <a:cs typeface="Consolas" pitchFamily="49" charset="0"/>
              </a:rPr>
              <a:t>DNode</a:t>
            </a:r>
            <a:r>
              <a:rPr lang="en-US" altLang="zh-CN" sz="1800" dirty="0">
                <a:solidFill>
                  <a:schemeClr val="tx1"/>
                </a:solidFill>
                <a:latin typeface="Consolas" pitchFamily="49" charset="0"/>
                <a:ea typeface="仿宋" pitchFamily="49" charset="-122"/>
                <a:cs typeface="Consolas" pitchFamily="49" charset="0"/>
              </a:rPr>
              <a:t> *prior;    </a:t>
            </a: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002060"/>
                </a:solidFill>
                <a:latin typeface="楷体" panose="02010609060101010101" pitchFamily="49" charset="-122"/>
                <a:ea typeface="楷体" panose="02010609060101010101" pitchFamily="49" charset="-122"/>
              </a:rPr>
              <a:t>//</a:t>
            </a:r>
            <a:r>
              <a:rPr lang="zh-CN" altLang="en-US" sz="1800">
                <a:solidFill>
                  <a:srgbClr val="002060"/>
                </a:solidFill>
                <a:latin typeface="楷体" panose="02010609060101010101" pitchFamily="49" charset="-122"/>
                <a:ea typeface="楷体" panose="02010609060101010101" pitchFamily="49" charset="-122"/>
              </a:rPr>
              <a:t>指向前驱结点</a:t>
            </a:r>
            <a:endParaRPr lang="zh-CN" altLang="en-US" sz="1800" dirty="0">
              <a:solidFill>
                <a:srgbClr val="002060"/>
              </a:solidFill>
              <a:latin typeface="楷体" panose="02010609060101010101" pitchFamily="49" charset="-122"/>
              <a:ea typeface="楷体" panose="02010609060101010101" pitchFamily="49" charset="-122"/>
            </a:endParaRPr>
          </a:p>
          <a:p>
            <a:pPr algn="just">
              <a:lnSpc>
                <a:spcPct val="90000"/>
              </a:lnSpc>
              <a:spcBef>
                <a:spcPct val="50000"/>
              </a:spcBef>
            </a:pPr>
            <a:r>
              <a:rPr lang="zh-CN" altLang="en-US" sz="1800">
                <a:solidFill>
                  <a:schemeClr val="tx1"/>
                </a:solidFill>
                <a:latin typeface="Consolas" pitchFamily="49" charset="0"/>
                <a:ea typeface="仿宋" pitchFamily="49" charset="-122"/>
                <a:cs typeface="Consolas" pitchFamily="49" charset="0"/>
              </a:rPr>
              <a:t>   </a:t>
            </a:r>
            <a:r>
              <a:rPr lang="en-US" altLang="zh-CN" sz="1800">
                <a:solidFill>
                  <a:schemeClr val="tx1"/>
                </a:solidFill>
                <a:latin typeface="Consolas" pitchFamily="49" charset="0"/>
                <a:ea typeface="仿宋" pitchFamily="49" charset="-122"/>
                <a:cs typeface="Consolas" pitchFamily="49" charset="0"/>
              </a:rPr>
              <a:t>struct DNode *next;     	</a:t>
            </a:r>
            <a:r>
              <a:rPr lang="en-US" altLang="zh-CN" sz="1800">
                <a:solidFill>
                  <a:srgbClr val="002060"/>
                </a:solidFill>
                <a:latin typeface="楷体" panose="02010609060101010101" pitchFamily="49" charset="-122"/>
                <a:ea typeface="楷体" panose="02010609060101010101" pitchFamily="49" charset="-122"/>
              </a:rPr>
              <a:t>//</a:t>
            </a:r>
            <a:r>
              <a:rPr lang="zh-CN" altLang="en-US" sz="1800">
                <a:solidFill>
                  <a:srgbClr val="002060"/>
                </a:solidFill>
                <a:latin typeface="楷体" panose="02010609060101010101" pitchFamily="49" charset="-122"/>
                <a:ea typeface="楷体" panose="02010609060101010101" pitchFamily="49" charset="-122"/>
              </a:rPr>
              <a:t>指向后继结点</a:t>
            </a:r>
            <a:endParaRPr lang="en-US" altLang="zh-CN" sz="1800">
              <a:solidFill>
                <a:srgbClr val="002060"/>
              </a:solidFill>
              <a:latin typeface="楷体" panose="02010609060101010101" pitchFamily="49" charset="-122"/>
              <a:ea typeface="楷体" panose="02010609060101010101" pitchFamily="49" charset="-122"/>
            </a:endParaRPr>
          </a:p>
          <a:p>
            <a:pPr algn="just">
              <a:lnSpc>
                <a:spcPct val="90000"/>
              </a:lnSpc>
              <a:spcBef>
                <a:spcPct val="50000"/>
              </a:spcBef>
            </a:pPr>
            <a:r>
              <a:rPr lang="en-US" altLang="zh-CN" sz="1800">
                <a:solidFill>
                  <a:schemeClr val="tx1"/>
                </a:solidFill>
                <a:latin typeface="Consolas" pitchFamily="49" charset="0"/>
                <a:ea typeface="仿宋" pitchFamily="49" charset="-122"/>
                <a:cs typeface="Consolas" pitchFamily="49" charset="0"/>
              </a:rPr>
              <a:t>} </a:t>
            </a:r>
            <a:r>
              <a:rPr lang="en-US" altLang="zh-CN" sz="1800">
                <a:solidFill>
                  <a:srgbClr val="CE3B37"/>
                </a:solidFill>
                <a:latin typeface="Consolas" pitchFamily="49" charset="0"/>
                <a:ea typeface="仿宋" pitchFamily="49" charset="-122"/>
                <a:cs typeface="Consolas" pitchFamily="49" charset="0"/>
              </a:rPr>
              <a:t>DLinkNode</a:t>
            </a:r>
            <a:r>
              <a:rPr lang="en-US" altLang="zh-CN" sz="1800">
                <a:solidFill>
                  <a:schemeClr val="tx1"/>
                </a:solidFill>
                <a:latin typeface="Consolas" pitchFamily="49" charset="0"/>
                <a:ea typeface="仿宋" pitchFamily="49" charset="-122"/>
                <a:cs typeface="Consolas" pitchFamily="49" charset="0"/>
              </a:rPr>
              <a:t>;</a:t>
            </a:r>
            <a:endParaRPr lang="en-US" altLang="zh-CN" sz="1800" dirty="0">
              <a:solidFill>
                <a:schemeClr val="tx1"/>
              </a:solidFill>
              <a:latin typeface="Consolas" pitchFamily="49" charset="0"/>
              <a:ea typeface="仿宋" pitchFamily="49" charset="-122"/>
              <a:cs typeface="Consolas" pitchFamily="49" charset="0"/>
            </a:endParaRPr>
          </a:p>
        </p:txBody>
      </p:sp>
      <p:sp>
        <p:nvSpPr>
          <p:cNvPr id="51205" name="Text Box 5"/>
          <p:cNvSpPr txBox="1">
            <a:spLocks noChangeArrowheads="1"/>
          </p:cNvSpPr>
          <p:nvPr/>
        </p:nvSpPr>
        <p:spPr bwMode="auto">
          <a:xfrm>
            <a:off x="1086798" y="1530518"/>
            <a:ext cx="10193778" cy="1135567"/>
          </a:xfrm>
          <a:prstGeom prst="rect">
            <a:avLst/>
          </a:prstGeom>
          <a:noFill/>
          <a:ln w="9525">
            <a:noFill/>
            <a:miter lim="800000"/>
            <a:headEnd/>
            <a:tailEnd/>
          </a:ln>
          <a:effectLst/>
        </p:spPr>
        <p:txBody>
          <a:bodyPr wrap="square">
            <a:spAutoFit/>
          </a:bodyPr>
          <a:lstStyle/>
          <a:p>
            <a:pPr algn="l">
              <a:lnSpc>
                <a:spcPct val="150000"/>
              </a:lnSpc>
              <a:spcBef>
                <a:spcPts val="0"/>
              </a:spcBef>
            </a:pPr>
            <a:r>
              <a:rPr lang="en-US" altLang="zh-CN">
                <a:solidFill>
                  <a:schemeClr val="tx1"/>
                </a:solidFill>
                <a:latin typeface="Consolas" pitchFamily="49" charset="0"/>
                <a:ea typeface="楷体" pitchFamily="49" charset="-122"/>
                <a:cs typeface="Consolas" pitchFamily="49" charset="0"/>
              </a:rPr>
              <a:t>    </a:t>
            </a:r>
            <a:r>
              <a:rPr lang="zh-CN" altLang="en-US">
                <a:solidFill>
                  <a:schemeClr val="tx1"/>
                </a:solidFill>
                <a:latin typeface="Consolas" pitchFamily="49" charset="0"/>
                <a:ea typeface="楷体" pitchFamily="49" charset="-122"/>
                <a:cs typeface="Consolas" pitchFamily="49" charset="0"/>
              </a:rPr>
              <a:t>对于双链表，采用</a:t>
            </a:r>
            <a:r>
              <a:rPr lang="zh-CN" altLang="en-US" dirty="0">
                <a:solidFill>
                  <a:schemeClr val="tx1"/>
                </a:solidFill>
                <a:latin typeface="Consolas" pitchFamily="49" charset="0"/>
                <a:ea typeface="楷体" pitchFamily="49" charset="-122"/>
                <a:cs typeface="Consolas" pitchFamily="49" charset="0"/>
              </a:rPr>
              <a:t>类似于单链表的</a:t>
            </a:r>
            <a:r>
              <a:rPr lang="zh-CN" altLang="en-US">
                <a:solidFill>
                  <a:schemeClr val="tx1"/>
                </a:solidFill>
                <a:latin typeface="Consolas" pitchFamily="49" charset="0"/>
                <a:ea typeface="楷体" pitchFamily="49" charset="-122"/>
                <a:cs typeface="Consolas" pitchFamily="49" charset="0"/>
              </a:rPr>
              <a:t>类型定义，其结点类型</a:t>
            </a:r>
            <a:r>
              <a:rPr lang="en-US" altLang="zh-CN">
                <a:solidFill>
                  <a:schemeClr val="tx1"/>
                </a:solidFill>
                <a:latin typeface="Consolas" pitchFamily="49" charset="0"/>
                <a:ea typeface="楷体" pitchFamily="49" charset="-122"/>
                <a:cs typeface="Consolas" pitchFamily="49" charset="0"/>
              </a:rPr>
              <a:t>DLinkNode</a:t>
            </a:r>
            <a:r>
              <a:rPr lang="zh-CN" altLang="en-US">
                <a:solidFill>
                  <a:schemeClr val="tx1"/>
                </a:solidFill>
                <a:latin typeface="Consolas" pitchFamily="49" charset="0"/>
                <a:ea typeface="楷体" pitchFamily="49" charset="-122"/>
                <a:cs typeface="Consolas" pitchFamily="49" charset="0"/>
              </a:rPr>
              <a:t>声明如下</a:t>
            </a:r>
            <a:r>
              <a:rPr lang="zh-CN" altLang="en-US" dirty="0">
                <a:solidFill>
                  <a:schemeClr val="tx1"/>
                </a:solidFill>
                <a:latin typeface="Consolas" pitchFamily="49" charset="0"/>
                <a:ea typeface="楷体" pitchFamily="49" charset="-122"/>
                <a:cs typeface="Consolas" pitchFamily="49" charset="0"/>
              </a:rPr>
              <a:t>：</a:t>
            </a:r>
          </a:p>
        </p:txBody>
      </p:sp>
      <p:grpSp>
        <p:nvGrpSpPr>
          <p:cNvPr id="2" name="组合 15"/>
          <p:cNvGrpSpPr/>
          <p:nvPr/>
        </p:nvGrpSpPr>
        <p:grpSpPr>
          <a:xfrm>
            <a:off x="4263692" y="3881442"/>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itchFamily="49" charset="0"/>
                <a:cs typeface="Consolas" pitchFamily="49" charset="0"/>
              </a:endParaRPr>
            </a:p>
          </p:txBody>
        </p:sp>
        <p:sp>
          <p:nvSpPr>
            <p:cNvPr id="7" name="Rectangle 29"/>
            <p:cNvSpPr>
              <a:spLocks noChangeArrowheads="1"/>
            </p:cNvSpPr>
            <p:nvPr/>
          </p:nvSpPr>
          <p:spPr bwMode="auto">
            <a:xfrm>
              <a:off x="378618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6"/>
            <p:cNvSpPr>
              <a:spLocks noChangeArrowheads="1"/>
            </p:cNvSpPr>
            <p:nvPr/>
          </p:nvSpPr>
          <p:spPr bwMode="auto">
            <a:xfrm>
              <a:off x="271461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a:solidFill>
                <a:srgbClr val="F19903"/>
              </a:solidFill>
              <a:tailEnd type="arrow"/>
            </a:ln>
          </p:spPr>
          <p:style>
            <a:lnRef idx="2">
              <a:schemeClr val="accent5"/>
            </a:lnRef>
            <a:fillRef idx="0">
              <a:schemeClr val="accent5"/>
            </a:fillRef>
            <a:effectRef idx="1">
              <a:schemeClr val="accent5"/>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a:solidFill>
                <a:srgbClr val="F19903"/>
              </a:solidFill>
              <a:tailEnd type="arrow"/>
            </a:ln>
          </p:spPr>
          <p:style>
            <a:lnRef idx="2">
              <a:schemeClr val="accent5"/>
            </a:lnRef>
            <a:fillRef idx="0">
              <a:schemeClr val="accent5"/>
            </a:fillRef>
            <a:effectRef idx="1">
              <a:schemeClr val="accent5"/>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a:solidFill>
                <a:srgbClr val="F19903"/>
              </a:solidFill>
              <a:tailEnd type="arrow"/>
            </a:ln>
          </p:spPr>
          <p:style>
            <a:lnRef idx="2">
              <a:schemeClr val="accent5"/>
            </a:lnRef>
            <a:fillRef idx="0">
              <a:schemeClr val="accent5"/>
            </a:fillRef>
            <a:effectRef idx="1">
              <a:schemeClr val="accent5"/>
            </a:effectRef>
            <a:fontRef idx="minor">
              <a:schemeClr val="tx1"/>
            </a:fontRef>
          </p:style>
        </p:cxnSp>
      </p:grpSp>
      <p:sp>
        <p:nvSpPr>
          <p:cNvPr id="15" name="TextBox 3">
            <a:extLst>
              <a:ext uri="{FF2B5EF4-FFF2-40B4-BE49-F238E27FC236}">
                <a16:creationId xmlns:a16="http://schemas.microsoft.com/office/drawing/2014/main" id="{E8B8B091-460A-411A-9C78-683BB02A50E6}"/>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7" name="Rectangle 7" descr="信纸">
            <a:hlinkClick r:id="" action="ppaction://hlinkshowjump?jump=nextslide"/>
            <a:extLst>
              <a:ext uri="{FF2B5EF4-FFF2-40B4-BE49-F238E27FC236}">
                <a16:creationId xmlns:a16="http://schemas.microsoft.com/office/drawing/2014/main" id="{E2D66FD5-1E4C-48A7-ABC8-EE6FF1685F8D}"/>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18" name="图片 17" descr="乐高玩具&#10;&#10;低可信度描述已自动生成">
            <a:extLst>
              <a:ext uri="{FF2B5EF4-FFF2-40B4-BE49-F238E27FC236}">
                <a16:creationId xmlns:a16="http://schemas.microsoft.com/office/drawing/2014/main" id="{3E3C4060-D38B-4793-ACC7-466DE7D87919}"/>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19535810">
            <a:off x="8582008" y="4264836"/>
            <a:ext cx="3626174" cy="24430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5284788" y="309632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a</a:t>
            </a:r>
          </a:p>
        </p:txBody>
      </p:sp>
      <p:sp>
        <p:nvSpPr>
          <p:cNvPr id="274439" name="Rectangle 7"/>
          <p:cNvSpPr>
            <a:spLocks noChangeArrowheads="1"/>
          </p:cNvSpPr>
          <p:nvPr/>
        </p:nvSpPr>
        <p:spPr bwMode="auto">
          <a:xfrm>
            <a:off x="5826125" y="309632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0" name="Rectangle 8"/>
          <p:cNvSpPr>
            <a:spLocks noChangeArrowheads="1"/>
          </p:cNvSpPr>
          <p:nvPr/>
        </p:nvSpPr>
        <p:spPr bwMode="auto">
          <a:xfrm>
            <a:off x="7297738" y="309632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b</a:t>
            </a:r>
          </a:p>
        </p:txBody>
      </p:sp>
      <p:sp>
        <p:nvSpPr>
          <p:cNvPr id="274441" name="Rectangle 9"/>
          <p:cNvSpPr>
            <a:spLocks noChangeArrowheads="1"/>
          </p:cNvSpPr>
          <p:nvPr/>
        </p:nvSpPr>
        <p:spPr bwMode="auto">
          <a:xfrm>
            <a:off x="7839075" y="309632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2" name="Rectangle 10"/>
          <p:cNvSpPr>
            <a:spLocks noChangeArrowheads="1"/>
          </p:cNvSpPr>
          <p:nvPr/>
        </p:nvSpPr>
        <p:spPr bwMode="auto">
          <a:xfrm>
            <a:off x="6542088" y="468065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c</a:t>
            </a:r>
          </a:p>
        </p:txBody>
      </p:sp>
      <p:sp>
        <p:nvSpPr>
          <p:cNvPr id="274443" name="Rectangle 11"/>
          <p:cNvSpPr>
            <a:spLocks noChangeArrowheads="1"/>
          </p:cNvSpPr>
          <p:nvPr/>
        </p:nvSpPr>
        <p:spPr bwMode="auto">
          <a:xfrm>
            <a:off x="7083425" y="468065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4444" name="Text Box 12"/>
          <p:cNvSpPr txBox="1">
            <a:spLocks noChangeArrowheads="1"/>
          </p:cNvSpPr>
          <p:nvPr/>
        </p:nvSpPr>
        <p:spPr bwMode="auto">
          <a:xfrm>
            <a:off x="8674101" y="3096327"/>
            <a:ext cx="576263" cy="387798"/>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mj-ea"/>
                <a:ea typeface="+mj-ea"/>
                <a:cs typeface="Consolas" pitchFamily="49" charset="0"/>
              </a:rPr>
              <a:t>…</a:t>
            </a:r>
          </a:p>
        </p:txBody>
      </p:sp>
      <p:sp>
        <p:nvSpPr>
          <p:cNvPr id="274447" name="Line 15"/>
          <p:cNvSpPr>
            <a:spLocks noChangeShapeType="1"/>
          </p:cNvSpPr>
          <p:nvPr/>
        </p:nvSpPr>
        <p:spPr bwMode="auto">
          <a:xfrm>
            <a:off x="4203701" y="3228090"/>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48" name="Line 16"/>
          <p:cNvSpPr>
            <a:spLocks noChangeShapeType="1"/>
          </p:cNvSpPr>
          <p:nvPr/>
        </p:nvSpPr>
        <p:spPr bwMode="auto">
          <a:xfrm>
            <a:off x="6161088" y="3253490"/>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49" name="Line 17"/>
          <p:cNvSpPr>
            <a:spLocks noChangeShapeType="1"/>
          </p:cNvSpPr>
          <p:nvPr/>
        </p:nvSpPr>
        <p:spPr bwMode="auto">
          <a:xfrm>
            <a:off x="8091488" y="3253490"/>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1" name="Rectangle 19"/>
          <p:cNvSpPr>
            <a:spLocks noChangeArrowheads="1"/>
          </p:cNvSpPr>
          <p:nvPr/>
        </p:nvSpPr>
        <p:spPr bwMode="auto">
          <a:xfrm>
            <a:off x="6003925" y="468065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2" name="Rectangle 20"/>
          <p:cNvSpPr>
            <a:spLocks noChangeArrowheads="1"/>
          </p:cNvSpPr>
          <p:nvPr/>
        </p:nvSpPr>
        <p:spPr bwMode="auto">
          <a:xfrm>
            <a:off x="6757988" y="309632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4" name="Rectangle 22"/>
          <p:cNvSpPr>
            <a:spLocks noChangeArrowheads="1"/>
          </p:cNvSpPr>
          <p:nvPr/>
        </p:nvSpPr>
        <p:spPr bwMode="auto">
          <a:xfrm>
            <a:off x="4779963" y="309632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5" name="Line 23"/>
          <p:cNvSpPr>
            <a:spLocks noChangeShapeType="1"/>
          </p:cNvSpPr>
          <p:nvPr/>
        </p:nvSpPr>
        <p:spPr bwMode="auto">
          <a:xfrm flipH="1">
            <a:off x="4491038" y="3385252"/>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6" name="Line 24"/>
          <p:cNvSpPr>
            <a:spLocks noChangeShapeType="1"/>
          </p:cNvSpPr>
          <p:nvPr/>
        </p:nvSpPr>
        <p:spPr bwMode="auto">
          <a:xfrm flipH="1">
            <a:off x="6362701" y="3385252"/>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7" name="Line 25"/>
          <p:cNvSpPr>
            <a:spLocks noChangeShapeType="1"/>
          </p:cNvSpPr>
          <p:nvPr/>
        </p:nvSpPr>
        <p:spPr bwMode="auto">
          <a:xfrm flipH="1">
            <a:off x="8378826" y="3410652"/>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9" name="Arc 27"/>
          <p:cNvSpPr>
            <a:spLocks/>
          </p:cNvSpPr>
          <p:nvPr/>
        </p:nvSpPr>
        <p:spPr bwMode="auto">
          <a:xfrm>
            <a:off x="4670426" y="2737553"/>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4460" name="Text Box 28"/>
          <p:cNvSpPr txBox="1">
            <a:spLocks noChangeArrowheads="1"/>
          </p:cNvSpPr>
          <p:nvPr/>
        </p:nvSpPr>
        <p:spPr bwMode="auto">
          <a:xfrm>
            <a:off x="4310063" y="2377190"/>
            <a:ext cx="431800" cy="317908"/>
          </a:xfrm>
          <a:prstGeom prst="rect">
            <a:avLst/>
          </a:prstGeom>
          <a:noFill/>
          <a:ln w="9525">
            <a:noFill/>
            <a:miter lim="800000"/>
            <a:headEnd/>
            <a:tailEnd/>
          </a:ln>
          <a:effectLst/>
        </p:spPr>
        <p:txBody>
          <a:bodyPr>
            <a:spAutoFit/>
          </a:bodyPr>
          <a:lstStyle/>
          <a:p>
            <a:pPr algn="l">
              <a:spcBef>
                <a:spcPct val="50000"/>
              </a:spcBef>
            </a:pPr>
            <a:r>
              <a:rPr lang="en-US" altLang="zh-CN" sz="1800" i="1">
                <a:solidFill>
                  <a:schemeClr val="tx1"/>
                </a:solidFill>
                <a:latin typeface="Consolas" pitchFamily="49" charset="0"/>
                <a:cs typeface="Consolas" pitchFamily="49" charset="0"/>
              </a:rPr>
              <a:t>p</a:t>
            </a:r>
          </a:p>
        </p:txBody>
      </p:sp>
      <p:sp>
        <p:nvSpPr>
          <p:cNvPr id="274461" name="Line 29"/>
          <p:cNvSpPr>
            <a:spLocks noChangeShapeType="1"/>
          </p:cNvSpPr>
          <p:nvPr/>
        </p:nvSpPr>
        <p:spPr bwMode="auto">
          <a:xfrm>
            <a:off x="5430203" y="4896552"/>
            <a:ext cx="576262"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74462" name="Text Box 30"/>
          <p:cNvSpPr txBox="1">
            <a:spLocks noChangeArrowheads="1"/>
          </p:cNvSpPr>
          <p:nvPr/>
        </p:nvSpPr>
        <p:spPr bwMode="auto">
          <a:xfrm>
            <a:off x="5184766" y="4767276"/>
            <a:ext cx="431800" cy="317908"/>
          </a:xfrm>
          <a:prstGeom prst="rect">
            <a:avLst/>
          </a:prstGeom>
          <a:noFill/>
          <a:ln w="9525">
            <a:noFill/>
            <a:miter lim="800000"/>
            <a:headEnd/>
            <a:tailEnd/>
          </a:ln>
          <a:effectLst/>
        </p:spPr>
        <p:txBody>
          <a:bodyPr>
            <a:spAutoFit/>
          </a:bodyPr>
          <a:lstStyle/>
          <a:p>
            <a:pPr algn="l">
              <a:spcBef>
                <a:spcPct val="50000"/>
              </a:spcBef>
            </a:pPr>
            <a:r>
              <a:rPr lang="en-US" altLang="zh-CN" sz="1800" i="1">
                <a:solidFill>
                  <a:schemeClr val="tx1"/>
                </a:solidFill>
                <a:latin typeface="Consolas" pitchFamily="49" charset="0"/>
                <a:cs typeface="Consolas" pitchFamily="49" charset="0"/>
              </a:rPr>
              <a:t>s</a:t>
            </a:r>
          </a:p>
        </p:txBody>
      </p:sp>
      <p:sp>
        <p:nvSpPr>
          <p:cNvPr id="274465" name="Text Box 33"/>
          <p:cNvSpPr txBox="1">
            <a:spLocks noChangeArrowheads="1"/>
          </p:cNvSpPr>
          <p:nvPr/>
        </p:nvSpPr>
        <p:spPr bwMode="auto">
          <a:xfrm>
            <a:off x="2609825" y="4925839"/>
            <a:ext cx="3571900" cy="1941878"/>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chemeClr val="tx1"/>
                </a:solidFill>
                <a:latin typeface="Consolas" pitchFamily="49" charset="0"/>
                <a:ea typeface="楷体" pitchFamily="49" charset="-122"/>
                <a:cs typeface="Consolas" pitchFamily="49" charset="0"/>
              </a:rPr>
              <a:t>操作语句：</a:t>
            </a:r>
          </a:p>
          <a:p>
            <a:pPr algn="l">
              <a:spcBef>
                <a:spcPct val="50000"/>
              </a:spcBef>
            </a:pPr>
            <a:r>
              <a:rPr lang="en-US" altLang="zh-CN" sz="2000">
                <a:solidFill>
                  <a:srgbClr val="CE3B37"/>
                </a:solidFill>
                <a:latin typeface="Consolas" pitchFamily="49" charset="0"/>
                <a:ea typeface="宋体" pitchFamily="2" charset="-122"/>
                <a:cs typeface="Consolas" pitchFamily="49" charset="0"/>
                <a:sym typeface="Wingdings"/>
              </a:rPr>
              <a:t></a:t>
            </a:r>
            <a:r>
              <a:rPr lang="zh-CN" altLang="en-US" sz="2000">
                <a:solidFill>
                  <a:srgbClr val="CE3B37"/>
                </a:solidFill>
                <a:latin typeface="Consolas" pitchFamily="49" charset="0"/>
                <a:ea typeface="楷体" pitchFamily="49" charset="-122"/>
                <a:cs typeface="Consolas" pitchFamily="49" charset="0"/>
              </a:rPr>
              <a:t> </a:t>
            </a:r>
            <a:r>
              <a:rPr lang="en-US" altLang="zh-CN" sz="2000" dirty="0">
                <a:solidFill>
                  <a:srgbClr val="CE3B37"/>
                </a:solidFill>
                <a:latin typeface="Consolas" pitchFamily="49" charset="0"/>
                <a:ea typeface="楷体" pitchFamily="49" charset="-122"/>
                <a:cs typeface="Consolas" pitchFamily="49" charset="0"/>
              </a:rPr>
              <a:t>s</a:t>
            </a:r>
            <a:r>
              <a:rPr lang="en-US" altLang="zh-CN" sz="2000" dirty="0">
                <a:solidFill>
                  <a:srgbClr val="CE3B37"/>
                </a:solidFill>
                <a:latin typeface="Consolas" pitchFamily="49" charset="0"/>
                <a:ea typeface="+mj-ea"/>
                <a:cs typeface="Consolas" pitchFamily="49" charset="0"/>
              </a:rPr>
              <a:t>-</a:t>
            </a:r>
            <a:r>
              <a:rPr lang="en-US" altLang="zh-CN" sz="2000">
                <a:solidFill>
                  <a:srgbClr val="CE3B37"/>
                </a:solidFill>
                <a:latin typeface="Consolas" pitchFamily="49" charset="0"/>
                <a:ea typeface="楷体" pitchFamily="49" charset="-122"/>
                <a:cs typeface="Consolas" pitchFamily="49" charset="0"/>
              </a:rPr>
              <a:t>&gt;next = p</a:t>
            </a:r>
            <a:r>
              <a:rPr lang="en-US" altLang="zh-CN" sz="2000">
                <a:solidFill>
                  <a:srgbClr val="CE3B37"/>
                </a:solidFill>
                <a:latin typeface="Consolas" pitchFamily="49" charset="0"/>
                <a:ea typeface="+mj-ea"/>
                <a:cs typeface="Consolas" pitchFamily="49" charset="0"/>
              </a:rPr>
              <a:t>-</a:t>
            </a:r>
            <a:r>
              <a:rPr lang="en-US" altLang="zh-CN" sz="2000" dirty="0">
                <a:solidFill>
                  <a:srgbClr val="CE3B37"/>
                </a:solidFill>
                <a:latin typeface="Consolas" pitchFamily="49" charset="0"/>
                <a:ea typeface="楷体" pitchFamily="49" charset="-122"/>
                <a:cs typeface="Consolas" pitchFamily="49" charset="0"/>
              </a:rPr>
              <a:t>&gt;next</a:t>
            </a:r>
          </a:p>
          <a:p>
            <a:pPr algn="l">
              <a:spcBef>
                <a:spcPct val="50000"/>
              </a:spcBef>
            </a:pPr>
            <a:r>
              <a:rPr lang="en-US" altLang="zh-CN" sz="2000">
                <a:solidFill>
                  <a:srgbClr val="CE3B37"/>
                </a:solidFill>
                <a:latin typeface="Consolas" pitchFamily="49" charset="0"/>
                <a:ea typeface="宋体" pitchFamily="2" charset="-122"/>
                <a:cs typeface="Consolas" pitchFamily="49" charset="0"/>
                <a:sym typeface="Wingdings"/>
              </a:rPr>
              <a:t></a:t>
            </a:r>
            <a:r>
              <a:rPr lang="en-US" altLang="zh-CN" sz="2000">
                <a:solidFill>
                  <a:srgbClr val="CE3B37"/>
                </a:solidFill>
                <a:latin typeface="Consolas" pitchFamily="49" charset="0"/>
                <a:ea typeface="楷体" pitchFamily="49" charset="-122"/>
                <a:cs typeface="Consolas" pitchFamily="49" charset="0"/>
              </a:rPr>
              <a:t> </a:t>
            </a:r>
            <a:r>
              <a:rPr lang="en-US" altLang="zh-CN" sz="2000" dirty="0">
                <a:solidFill>
                  <a:srgbClr val="CE3B37"/>
                </a:solidFill>
                <a:latin typeface="Consolas" pitchFamily="49" charset="0"/>
                <a:ea typeface="楷体" pitchFamily="49" charset="-122"/>
                <a:cs typeface="Consolas" pitchFamily="49" charset="0"/>
              </a:rPr>
              <a:t>p</a:t>
            </a:r>
            <a:r>
              <a:rPr lang="en-US" altLang="zh-CN" sz="2000" dirty="0">
                <a:solidFill>
                  <a:srgbClr val="CE3B37"/>
                </a:solidFill>
                <a:latin typeface="Consolas" pitchFamily="49" charset="0"/>
                <a:ea typeface="+mj-ea"/>
                <a:cs typeface="Consolas" pitchFamily="49" charset="0"/>
              </a:rPr>
              <a:t>-</a:t>
            </a:r>
            <a:r>
              <a:rPr lang="en-US" altLang="zh-CN" sz="2000" dirty="0">
                <a:solidFill>
                  <a:srgbClr val="CE3B37"/>
                </a:solidFill>
                <a:latin typeface="Consolas" pitchFamily="49" charset="0"/>
                <a:ea typeface="楷体" pitchFamily="49" charset="-122"/>
                <a:cs typeface="Consolas" pitchFamily="49" charset="0"/>
              </a:rPr>
              <a:t>&gt;next</a:t>
            </a:r>
            <a:r>
              <a:rPr lang="en-US" altLang="zh-CN" sz="2000" dirty="0">
                <a:solidFill>
                  <a:srgbClr val="CE3B37"/>
                </a:solidFill>
                <a:latin typeface="Consolas" pitchFamily="49" charset="0"/>
                <a:ea typeface="+mn-ea"/>
                <a:cs typeface="Consolas" pitchFamily="49" charset="0"/>
              </a:rPr>
              <a:t>-</a:t>
            </a:r>
            <a:r>
              <a:rPr lang="en-US" altLang="zh-CN" sz="2000">
                <a:solidFill>
                  <a:srgbClr val="CE3B37"/>
                </a:solidFill>
                <a:latin typeface="Consolas" pitchFamily="49" charset="0"/>
                <a:ea typeface="楷体" pitchFamily="49" charset="-122"/>
                <a:cs typeface="Consolas" pitchFamily="49" charset="0"/>
              </a:rPr>
              <a:t>&gt;prior = s</a:t>
            </a:r>
            <a:endParaRPr lang="en-US" altLang="zh-CN" sz="2000" dirty="0">
              <a:solidFill>
                <a:srgbClr val="CE3B37"/>
              </a:solidFill>
              <a:latin typeface="Consolas" pitchFamily="49" charset="0"/>
              <a:ea typeface="楷体" pitchFamily="49" charset="-122"/>
              <a:cs typeface="Consolas" pitchFamily="49" charset="0"/>
            </a:endParaRPr>
          </a:p>
          <a:p>
            <a:pPr algn="l">
              <a:spcBef>
                <a:spcPct val="50000"/>
              </a:spcBef>
            </a:pPr>
            <a:r>
              <a:rPr lang="en-US" altLang="zh-CN" sz="2000">
                <a:solidFill>
                  <a:srgbClr val="CE3B37"/>
                </a:solidFill>
                <a:latin typeface="Consolas" pitchFamily="49" charset="0"/>
                <a:ea typeface="宋体" pitchFamily="2" charset="-122"/>
                <a:cs typeface="Consolas" pitchFamily="49" charset="0"/>
                <a:sym typeface="Wingdings"/>
              </a:rPr>
              <a:t></a:t>
            </a:r>
            <a:r>
              <a:rPr lang="en-US" altLang="zh-CN" sz="2000">
                <a:solidFill>
                  <a:srgbClr val="CE3B37"/>
                </a:solidFill>
                <a:latin typeface="Consolas" pitchFamily="49" charset="0"/>
                <a:ea typeface="楷体" pitchFamily="49" charset="-122"/>
                <a:cs typeface="Consolas" pitchFamily="49" charset="0"/>
              </a:rPr>
              <a:t> </a:t>
            </a:r>
            <a:r>
              <a:rPr lang="en-US" altLang="zh-CN" sz="2000" dirty="0">
                <a:solidFill>
                  <a:srgbClr val="CE3B37"/>
                </a:solidFill>
                <a:latin typeface="Consolas" pitchFamily="49" charset="0"/>
                <a:ea typeface="楷体" pitchFamily="49" charset="-122"/>
                <a:cs typeface="Consolas" pitchFamily="49" charset="0"/>
              </a:rPr>
              <a:t>s</a:t>
            </a:r>
            <a:r>
              <a:rPr lang="en-US" altLang="zh-CN" sz="2000" dirty="0">
                <a:solidFill>
                  <a:srgbClr val="CE3B37"/>
                </a:solidFill>
                <a:latin typeface="Consolas" pitchFamily="49" charset="0"/>
                <a:ea typeface="+mn-ea"/>
                <a:cs typeface="Consolas" pitchFamily="49" charset="0"/>
              </a:rPr>
              <a:t>-</a:t>
            </a:r>
            <a:r>
              <a:rPr lang="en-US" altLang="zh-CN" sz="2000">
                <a:solidFill>
                  <a:srgbClr val="CE3B37"/>
                </a:solidFill>
                <a:latin typeface="Consolas" pitchFamily="49" charset="0"/>
                <a:ea typeface="楷体" pitchFamily="49" charset="-122"/>
                <a:cs typeface="Consolas" pitchFamily="49" charset="0"/>
              </a:rPr>
              <a:t>&gt;prior = p</a:t>
            </a:r>
            <a:endParaRPr lang="en-US" altLang="zh-CN" sz="2000" dirty="0">
              <a:solidFill>
                <a:srgbClr val="CE3B37"/>
              </a:solidFill>
              <a:latin typeface="Consolas" pitchFamily="49" charset="0"/>
              <a:ea typeface="楷体" pitchFamily="49" charset="-122"/>
              <a:cs typeface="Consolas" pitchFamily="49" charset="0"/>
            </a:endParaRPr>
          </a:p>
          <a:p>
            <a:pPr algn="l">
              <a:spcBef>
                <a:spcPct val="50000"/>
              </a:spcBef>
            </a:pPr>
            <a:r>
              <a:rPr lang="en-US" altLang="zh-CN" sz="2000">
                <a:solidFill>
                  <a:srgbClr val="CE3B37"/>
                </a:solidFill>
                <a:latin typeface="Consolas" pitchFamily="49" charset="0"/>
                <a:ea typeface="宋体" pitchFamily="2" charset="-122"/>
                <a:cs typeface="Consolas" pitchFamily="49" charset="0"/>
                <a:sym typeface="Wingdings"/>
              </a:rPr>
              <a:t></a:t>
            </a:r>
            <a:r>
              <a:rPr lang="en-US" altLang="zh-CN" sz="2000">
                <a:solidFill>
                  <a:srgbClr val="CE3B37"/>
                </a:solidFill>
                <a:latin typeface="Consolas" pitchFamily="49" charset="0"/>
                <a:ea typeface="楷体" pitchFamily="49" charset="-122"/>
                <a:cs typeface="Consolas" pitchFamily="49" charset="0"/>
              </a:rPr>
              <a:t> </a:t>
            </a:r>
            <a:r>
              <a:rPr lang="en-US" altLang="zh-CN" sz="2000" dirty="0">
                <a:solidFill>
                  <a:srgbClr val="CE3B37"/>
                </a:solidFill>
                <a:latin typeface="Consolas" pitchFamily="49" charset="0"/>
                <a:ea typeface="楷体" pitchFamily="49" charset="-122"/>
                <a:cs typeface="Consolas" pitchFamily="49" charset="0"/>
              </a:rPr>
              <a:t>p</a:t>
            </a:r>
            <a:r>
              <a:rPr lang="en-US" altLang="zh-CN" sz="2000" dirty="0">
                <a:solidFill>
                  <a:srgbClr val="CE3B37"/>
                </a:solidFill>
                <a:latin typeface="Consolas" pitchFamily="49" charset="0"/>
                <a:ea typeface="+mj-ea"/>
                <a:cs typeface="Consolas" pitchFamily="49" charset="0"/>
              </a:rPr>
              <a:t>-</a:t>
            </a:r>
            <a:r>
              <a:rPr lang="en-US" altLang="zh-CN" sz="2000">
                <a:solidFill>
                  <a:srgbClr val="CE3B37"/>
                </a:solidFill>
                <a:latin typeface="Consolas" pitchFamily="49" charset="0"/>
                <a:ea typeface="楷体" pitchFamily="49" charset="-122"/>
                <a:cs typeface="Consolas" pitchFamily="49" charset="0"/>
              </a:rPr>
              <a:t>&gt;next = s</a:t>
            </a:r>
            <a:endParaRPr lang="en-US" altLang="zh-CN" sz="2000" dirty="0">
              <a:solidFill>
                <a:srgbClr val="CE3B37"/>
              </a:solidFill>
              <a:latin typeface="Consolas" pitchFamily="49" charset="0"/>
              <a:ea typeface="楷体" pitchFamily="49" charset="-122"/>
              <a:cs typeface="Consolas" pitchFamily="49" charset="0"/>
            </a:endParaRPr>
          </a:p>
        </p:txBody>
      </p:sp>
      <p:grpSp>
        <p:nvGrpSpPr>
          <p:cNvPr id="2" name="Group 42"/>
          <p:cNvGrpSpPr>
            <a:grpSpLocks/>
          </p:cNvGrpSpPr>
          <p:nvPr/>
        </p:nvGrpSpPr>
        <p:grpSpPr bwMode="auto">
          <a:xfrm>
            <a:off x="7372351" y="3537652"/>
            <a:ext cx="809625" cy="1346200"/>
            <a:chOff x="3176" y="1168"/>
            <a:chExt cx="510" cy="848"/>
          </a:xfrm>
        </p:grpSpPr>
        <p:sp>
          <p:nvSpPr>
            <p:cNvPr id="274464" name="Freeform 32"/>
            <p:cNvSpPr>
              <a:spLocks/>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74470" name="Text Box 38"/>
            <p:cNvSpPr txBox="1">
              <a:spLocks noChangeArrowheads="1"/>
            </p:cNvSpPr>
            <p:nvPr/>
          </p:nvSpPr>
          <p:spPr bwMode="auto">
            <a:xfrm>
              <a:off x="3414" y="1480"/>
              <a:ext cx="272" cy="199"/>
            </a:xfrm>
            <a:prstGeom prst="rect">
              <a:avLst/>
            </a:prstGeom>
            <a:noFill/>
            <a:ln w="9525">
              <a:noFill/>
              <a:miter lim="800000"/>
              <a:headEnd/>
              <a:tailEnd/>
            </a:ln>
            <a:effectLst/>
          </p:spPr>
          <p:txBody>
            <a:bodyPr>
              <a:spAutoFit/>
            </a:bodyPr>
            <a:lstStyle/>
            <a:p>
              <a:pPr algn="l">
                <a:spcBef>
                  <a:spcPct val="50000"/>
                </a:spcBef>
              </a:pPr>
              <a:r>
                <a:rPr lang="en-US" altLang="zh-CN" sz="1800">
                  <a:solidFill>
                    <a:schemeClr val="tx1"/>
                  </a:solidFill>
                  <a:latin typeface="Consolas" pitchFamily="49" charset="0"/>
                  <a:ea typeface="宋体" pitchFamily="2" charset="-122"/>
                  <a:cs typeface="Consolas" pitchFamily="49" charset="0"/>
                  <a:sym typeface="Wingdings"/>
                </a:rPr>
                <a:t></a:t>
              </a:r>
              <a:endParaRPr lang="en-US" altLang="zh-CN" sz="1800">
                <a:solidFill>
                  <a:schemeClr val="tx1"/>
                </a:solidFill>
                <a:latin typeface="Consolas" pitchFamily="49" charset="0"/>
                <a:cs typeface="Consolas" pitchFamily="49" charset="0"/>
                <a:sym typeface="Wingdings 2" pitchFamily="18" charset="2"/>
              </a:endParaRPr>
            </a:p>
          </p:txBody>
        </p:sp>
      </p:grpSp>
      <p:grpSp>
        <p:nvGrpSpPr>
          <p:cNvPr id="3" name="Group 49"/>
          <p:cNvGrpSpPr>
            <a:grpSpLocks/>
          </p:cNvGrpSpPr>
          <p:nvPr/>
        </p:nvGrpSpPr>
        <p:grpSpPr bwMode="auto">
          <a:xfrm>
            <a:off x="6831014" y="3383666"/>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1" name="Text Box 39"/>
            <p:cNvSpPr txBox="1">
              <a:spLocks noChangeArrowheads="1"/>
            </p:cNvSpPr>
            <p:nvPr/>
          </p:nvSpPr>
          <p:spPr bwMode="auto">
            <a:xfrm>
              <a:off x="2925" y="1839"/>
              <a:ext cx="272" cy="199"/>
            </a:xfrm>
            <a:prstGeom prst="rect">
              <a:avLst/>
            </a:prstGeom>
            <a:noFill/>
            <a:ln w="9525">
              <a:noFill/>
              <a:miter lim="800000"/>
              <a:headEnd/>
              <a:tailEnd/>
            </a:ln>
            <a:effectLst/>
          </p:spPr>
          <p:txBody>
            <a:bodyPr>
              <a:spAutoFit/>
            </a:bodyPr>
            <a:lstStyle/>
            <a:p>
              <a:pPr algn="l">
                <a:spcBef>
                  <a:spcPct val="50000"/>
                </a:spcBef>
              </a:pPr>
              <a:r>
                <a:rPr lang="en-US" altLang="zh-CN" sz="1800">
                  <a:solidFill>
                    <a:schemeClr val="tx1"/>
                  </a:solidFill>
                  <a:latin typeface="Consolas" pitchFamily="49" charset="0"/>
                  <a:ea typeface="宋体" pitchFamily="2" charset="-122"/>
                  <a:cs typeface="Consolas" pitchFamily="49" charset="0"/>
                  <a:sym typeface="Wingdings"/>
                </a:rPr>
                <a:t></a:t>
              </a:r>
              <a:endParaRPr lang="en-US" altLang="zh-CN" sz="1800">
                <a:solidFill>
                  <a:schemeClr val="tx1"/>
                </a:solidFill>
                <a:latin typeface="Consolas" pitchFamily="49" charset="0"/>
                <a:ea typeface="宋体" pitchFamily="2" charset="-122"/>
                <a:cs typeface="Consolas" pitchFamily="49" charset="0"/>
                <a:sym typeface="Wingdings 2" pitchFamily="18" charset="2"/>
              </a:endParaRPr>
            </a:p>
          </p:txBody>
        </p:sp>
      </p:grpSp>
      <p:grpSp>
        <p:nvGrpSpPr>
          <p:cNvPr id="4" name="Group 44"/>
          <p:cNvGrpSpPr>
            <a:grpSpLocks/>
          </p:cNvGrpSpPr>
          <p:nvPr/>
        </p:nvGrpSpPr>
        <p:grpSpPr bwMode="auto">
          <a:xfrm>
            <a:off x="5103814" y="3529716"/>
            <a:ext cx="1150937" cy="1404937"/>
            <a:chOff x="1747" y="1163"/>
            <a:chExt cx="725" cy="885"/>
          </a:xfrm>
        </p:grpSpPr>
        <p:sp>
          <p:nvSpPr>
            <p:cNvPr id="274469" name="Freeform 37"/>
            <p:cNvSpPr>
              <a:spLocks/>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2" name="Text Box 40"/>
            <p:cNvSpPr txBox="1">
              <a:spLocks noChangeArrowheads="1"/>
            </p:cNvSpPr>
            <p:nvPr/>
          </p:nvSpPr>
          <p:spPr bwMode="auto">
            <a:xfrm>
              <a:off x="1837" y="1480"/>
              <a:ext cx="272" cy="199"/>
            </a:xfrm>
            <a:prstGeom prst="rect">
              <a:avLst/>
            </a:prstGeom>
            <a:noFill/>
            <a:ln w="9525">
              <a:noFill/>
              <a:miter lim="800000"/>
              <a:headEnd/>
              <a:tailEnd/>
            </a:ln>
            <a:effectLst/>
          </p:spPr>
          <p:txBody>
            <a:bodyPr>
              <a:spAutoFit/>
            </a:bodyPr>
            <a:lstStyle/>
            <a:p>
              <a:pPr algn="l">
                <a:spcBef>
                  <a:spcPct val="50000"/>
                </a:spcBef>
              </a:pPr>
              <a:r>
                <a:rPr lang="en-US" altLang="zh-CN" sz="1800">
                  <a:solidFill>
                    <a:schemeClr val="tx1"/>
                  </a:solidFill>
                  <a:latin typeface="Consolas" pitchFamily="49" charset="0"/>
                  <a:ea typeface="宋体" pitchFamily="2" charset="-122"/>
                  <a:cs typeface="Consolas" pitchFamily="49" charset="0"/>
                  <a:sym typeface="Wingdings"/>
                </a:rPr>
                <a:t></a:t>
              </a:r>
              <a:endParaRPr lang="en-US" altLang="zh-CN" sz="1800">
                <a:solidFill>
                  <a:schemeClr val="tx1"/>
                </a:solidFill>
                <a:latin typeface="Consolas" pitchFamily="49" charset="0"/>
                <a:ea typeface="宋体" pitchFamily="2" charset="-122"/>
                <a:cs typeface="Consolas" pitchFamily="49" charset="0"/>
                <a:sym typeface="Wingdings 2" pitchFamily="18" charset="2"/>
              </a:endParaRPr>
            </a:p>
          </p:txBody>
        </p:sp>
      </p:grpSp>
      <p:grpSp>
        <p:nvGrpSpPr>
          <p:cNvPr id="5" name="Group 50"/>
          <p:cNvGrpSpPr>
            <a:grpSpLocks/>
          </p:cNvGrpSpPr>
          <p:nvPr/>
        </p:nvGrpSpPr>
        <p:grpSpPr bwMode="auto">
          <a:xfrm>
            <a:off x="6038851" y="3383666"/>
            <a:ext cx="574675" cy="1296987"/>
            <a:chOff x="2336" y="1521"/>
            <a:chExt cx="362" cy="817"/>
          </a:xfrm>
        </p:grpSpPr>
        <p:sp>
          <p:nvSpPr>
            <p:cNvPr id="274468" name="Line 36"/>
            <p:cNvSpPr>
              <a:spLocks noChangeShapeType="1"/>
            </p:cNvSpPr>
            <p:nvPr/>
          </p:nvSpPr>
          <p:spPr bwMode="auto">
            <a:xfrm>
              <a:off x="2336" y="1521"/>
              <a:ext cx="181" cy="81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3" name="Text Box 41"/>
            <p:cNvSpPr txBox="1">
              <a:spLocks noChangeArrowheads="1"/>
            </p:cNvSpPr>
            <p:nvPr/>
          </p:nvSpPr>
          <p:spPr bwMode="auto">
            <a:xfrm>
              <a:off x="2426" y="1794"/>
              <a:ext cx="272" cy="199"/>
            </a:xfrm>
            <a:prstGeom prst="rect">
              <a:avLst/>
            </a:prstGeom>
            <a:noFill/>
            <a:ln w="9525">
              <a:noFill/>
              <a:miter lim="800000"/>
              <a:headEnd/>
              <a:tailEnd/>
            </a:ln>
            <a:effectLst/>
          </p:spPr>
          <p:txBody>
            <a:bodyPr>
              <a:spAutoFit/>
            </a:bodyPr>
            <a:lstStyle/>
            <a:p>
              <a:pPr algn="l">
                <a:spcBef>
                  <a:spcPct val="50000"/>
                </a:spcBef>
              </a:pPr>
              <a:r>
                <a:rPr lang="en-US" altLang="zh-CN" sz="1800">
                  <a:solidFill>
                    <a:schemeClr val="tx1"/>
                  </a:solidFill>
                  <a:latin typeface="Consolas" pitchFamily="49" charset="0"/>
                  <a:ea typeface="宋体" pitchFamily="2" charset="-122"/>
                  <a:cs typeface="Consolas" pitchFamily="49" charset="0"/>
                  <a:sym typeface="Wingdings"/>
                </a:rPr>
                <a:t></a:t>
              </a:r>
              <a:endParaRPr lang="en-US" altLang="zh-CN" sz="1800">
                <a:solidFill>
                  <a:schemeClr val="tx1"/>
                </a:solidFill>
                <a:latin typeface="Consolas" pitchFamily="49" charset="0"/>
                <a:ea typeface="宋体" pitchFamily="2" charset="-122"/>
                <a:cs typeface="Consolas" pitchFamily="49" charset="0"/>
                <a:sym typeface="Wingdings 2" pitchFamily="18" charset="2"/>
              </a:endParaRPr>
            </a:p>
          </p:txBody>
        </p:sp>
      </p:grpSp>
      <p:sp>
        <p:nvSpPr>
          <p:cNvPr id="274478" name="Text Box 46"/>
          <p:cNvSpPr txBox="1">
            <a:spLocks noChangeArrowheads="1"/>
          </p:cNvSpPr>
          <p:nvPr/>
        </p:nvSpPr>
        <p:spPr bwMode="auto">
          <a:xfrm>
            <a:off x="1969330" y="2073887"/>
            <a:ext cx="3338132" cy="387798"/>
          </a:xfrm>
          <a:prstGeom prst="rect">
            <a:avLst/>
          </a:prstGeom>
          <a:noFill/>
          <a:ln w="9525">
            <a:noFill/>
            <a:miter lim="800000"/>
            <a:headEnd/>
            <a:tailEnd/>
          </a:ln>
          <a:effectLst/>
        </p:spPr>
        <p:txBody>
          <a:bodyPr wrap="square">
            <a:spAutoFit/>
          </a:bodyPr>
          <a:lstStyle/>
          <a:p>
            <a:pPr algn="l">
              <a:spcBef>
                <a:spcPct val="50000"/>
              </a:spcBef>
            </a:pPr>
            <a:r>
              <a:rPr lang="zh-CN" altLang="en-US">
                <a:solidFill>
                  <a:schemeClr val="tx1"/>
                </a:solidFill>
                <a:latin typeface="楷体" panose="02010609060101010101" pitchFamily="49" charset="-122"/>
                <a:ea typeface="楷体" panose="02010609060101010101" pitchFamily="49" charset="-122"/>
                <a:cs typeface="Consolas" pitchFamily="49" charset="0"/>
              </a:rPr>
              <a:t>在</a:t>
            </a:r>
            <a:r>
              <a:rPr lang="en-US" altLang="zh-CN" i="1">
                <a:solidFill>
                  <a:schemeClr val="tx1"/>
                </a:solidFill>
                <a:latin typeface="楷体" panose="02010609060101010101" pitchFamily="49" charset="-122"/>
                <a:ea typeface="楷体" panose="02010609060101010101" pitchFamily="49" charset="-122"/>
                <a:cs typeface="Consolas" pitchFamily="49" charset="0"/>
              </a:rPr>
              <a:t>p</a:t>
            </a:r>
            <a:r>
              <a:rPr lang="zh-CN" altLang="en-US">
                <a:solidFill>
                  <a:schemeClr val="tx1"/>
                </a:solidFill>
                <a:latin typeface="楷体" panose="02010609060101010101" pitchFamily="49" charset="-122"/>
                <a:ea typeface="楷体" panose="02010609060101010101" pitchFamily="49" charset="-122"/>
                <a:cs typeface="Consolas" pitchFamily="49" charset="0"/>
              </a:rPr>
              <a:t>结点之后插入结点</a:t>
            </a:r>
            <a:r>
              <a:rPr lang="en-US" altLang="zh-CN" i="1">
                <a:solidFill>
                  <a:schemeClr val="tx1"/>
                </a:solidFill>
                <a:latin typeface="楷体" panose="02010609060101010101" pitchFamily="49" charset="-122"/>
                <a:ea typeface="楷体" panose="02010609060101010101" pitchFamily="49" charset="-122"/>
                <a:cs typeface="Consolas" pitchFamily="49" charset="0"/>
              </a:rPr>
              <a:t>s</a:t>
            </a:r>
            <a:endParaRPr lang="en-US" altLang="zh-CN" i="1" dirty="0">
              <a:solidFill>
                <a:schemeClr val="tx1"/>
              </a:solidFill>
              <a:latin typeface="楷体" panose="02010609060101010101" pitchFamily="49" charset="-122"/>
              <a:ea typeface="楷体" panose="02010609060101010101" pitchFamily="49" charset="-122"/>
              <a:cs typeface="Consolas" pitchFamily="49" charset="0"/>
            </a:endParaRPr>
          </a:p>
        </p:txBody>
      </p:sp>
      <p:sp>
        <p:nvSpPr>
          <p:cNvPr id="274479" name="Text Box 47"/>
          <p:cNvSpPr txBox="1">
            <a:spLocks noChangeArrowheads="1"/>
          </p:cNvSpPr>
          <p:nvPr/>
        </p:nvSpPr>
        <p:spPr bwMode="auto">
          <a:xfrm>
            <a:off x="3517901" y="3096327"/>
            <a:ext cx="576263" cy="387798"/>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mj-ea"/>
                <a:ea typeface="+mj-ea"/>
                <a:cs typeface="Consolas" pitchFamily="49" charset="0"/>
              </a:rPr>
              <a:t>…</a:t>
            </a:r>
          </a:p>
        </p:txBody>
      </p:sp>
      <p:sp>
        <p:nvSpPr>
          <p:cNvPr id="274480" name="Text Box 48"/>
          <p:cNvSpPr txBox="1">
            <a:spLocks noChangeArrowheads="1"/>
          </p:cNvSpPr>
          <p:nvPr/>
        </p:nvSpPr>
        <p:spPr bwMode="auto">
          <a:xfrm>
            <a:off x="1829592" y="1508166"/>
            <a:ext cx="3848897" cy="408560"/>
          </a:xfrm>
          <a:prstGeom prst="rect">
            <a:avLst/>
          </a:prstGeom>
          <a:solidFill>
            <a:srgbClr val="F19903"/>
          </a:solidFill>
          <a:ln w="28575" algn="ctr">
            <a:noFill/>
            <a:miter lim="800000"/>
            <a:headEnd/>
            <a:tailEnd/>
          </a:ln>
          <a:effectLst/>
          <a:scene3d>
            <a:camera prst="orthographicFront">
              <a:rot lat="0" lon="0" rev="0"/>
            </a:camera>
            <a:lightRig rig="glow" dir="t">
              <a:rot lat="0" lon="0" rev="4800000"/>
            </a:lightRig>
          </a:scene3d>
          <a:sp3d prstMaterial="matte"/>
        </p:spPr>
        <p:txBody>
          <a:bodyPr wrap="square" lIns="72000" tIns="36000" rIns="162000" bIns="72000">
            <a:spAutoFit/>
          </a:bodyPr>
          <a:lstStyle/>
          <a:p>
            <a:r>
              <a:rPr lang="zh-CN" altLang="en-US">
                <a:solidFill>
                  <a:schemeClr val="bg1"/>
                </a:solidFill>
                <a:latin typeface="Consolas" pitchFamily="49" charset="0"/>
                <a:ea typeface="微软雅黑" pitchFamily="34" charset="-122"/>
                <a:cs typeface="Consolas" pitchFamily="49" charset="0"/>
              </a:rPr>
              <a:t>（</a:t>
            </a:r>
            <a:r>
              <a:rPr lang="en-US" altLang="zh-CN">
                <a:solidFill>
                  <a:schemeClr val="bg1"/>
                </a:solidFill>
                <a:latin typeface="Consolas" pitchFamily="49" charset="0"/>
                <a:ea typeface="微软雅黑" pitchFamily="34" charset="-122"/>
                <a:cs typeface="Consolas" pitchFamily="49" charset="0"/>
              </a:rPr>
              <a:t>1</a:t>
            </a:r>
            <a:r>
              <a:rPr lang="zh-CN" altLang="en-US">
                <a:solidFill>
                  <a:schemeClr val="bg1"/>
                </a:solidFill>
                <a:latin typeface="Consolas" pitchFamily="49" charset="0"/>
                <a:ea typeface="微软雅黑" pitchFamily="34" charset="-122"/>
                <a:cs typeface="Consolas" pitchFamily="49" charset="0"/>
              </a:rPr>
              <a:t>）双链表插入结点操作</a:t>
            </a:r>
            <a:endParaRPr lang="zh-CN" altLang="en-US" dirty="0">
              <a:latin typeface="Consolas" pitchFamily="49" charset="0"/>
              <a:ea typeface="微软雅黑" pitchFamily="34" charset="-122"/>
              <a:cs typeface="Consolas" pitchFamily="49" charset="0"/>
            </a:endParaRPr>
          </a:p>
        </p:txBody>
      </p:sp>
      <p:sp>
        <p:nvSpPr>
          <p:cNvPr id="274483" name="Text Box 51"/>
          <p:cNvSpPr txBox="1">
            <a:spLocks noChangeArrowheads="1"/>
          </p:cNvSpPr>
          <p:nvPr/>
        </p:nvSpPr>
        <p:spPr bwMode="auto">
          <a:xfrm>
            <a:off x="7495157" y="5911923"/>
            <a:ext cx="1500198" cy="387798"/>
          </a:xfrm>
          <a:prstGeom prst="rect">
            <a:avLst/>
          </a:prstGeom>
          <a:noFill/>
          <a:ln w="38100" algn="ctr">
            <a:noFill/>
            <a:miter lim="800000"/>
            <a:headEnd/>
            <a:tailEnd/>
          </a:ln>
          <a:effectLst/>
        </p:spPr>
        <p:txBody>
          <a:bodyPr wrap="square">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插入完毕</a:t>
            </a:r>
          </a:p>
        </p:txBody>
      </p:sp>
      <p:grpSp>
        <p:nvGrpSpPr>
          <p:cNvPr id="6" name="组合 45"/>
          <p:cNvGrpSpPr/>
          <p:nvPr/>
        </p:nvGrpSpPr>
        <p:grpSpPr>
          <a:xfrm>
            <a:off x="6096000" y="1970304"/>
            <a:ext cx="2428892" cy="1739029"/>
            <a:chOff x="3929058" y="1357298"/>
            <a:chExt cx="2428892" cy="1739029"/>
          </a:xfrm>
        </p:grpSpPr>
        <p:sp>
          <p:nvSpPr>
            <p:cNvPr id="42" name="TextBox 41"/>
            <p:cNvSpPr txBox="1"/>
            <p:nvPr/>
          </p:nvSpPr>
          <p:spPr>
            <a:xfrm>
              <a:off x="3929058" y="1357298"/>
              <a:ext cx="2428892" cy="584775"/>
            </a:xfrm>
            <a:prstGeom prst="rect">
              <a:avLst/>
            </a:prstGeom>
            <a:noFill/>
          </p:spPr>
          <p:txBody>
            <a:bodyPr wrap="square" rtlCol="0">
              <a:spAutoFit/>
            </a:bodyPr>
            <a:lstStyle/>
            <a:p>
              <a:r>
                <a:rPr lang="en-US" altLang="zh-CN" sz="2000" i="1">
                  <a:solidFill>
                    <a:srgbClr val="C00000"/>
                  </a:solidFill>
                  <a:latin typeface="楷体" panose="02010609060101010101" pitchFamily="49" charset="-122"/>
                  <a:ea typeface="楷体" panose="02010609060101010101" pitchFamily="49" charset="-122"/>
                  <a:cs typeface="Consolas" pitchFamily="49" charset="0"/>
                </a:rPr>
                <a:t>p</a:t>
              </a:r>
              <a:r>
                <a:rPr lang="zh-CN" altLang="en-US" sz="2000">
                  <a:solidFill>
                    <a:srgbClr val="C00000"/>
                  </a:solidFill>
                  <a:latin typeface="楷体" panose="02010609060101010101" pitchFamily="49" charset="-122"/>
                  <a:ea typeface="楷体" panose="02010609060101010101" pitchFamily="49" charset="-122"/>
                  <a:cs typeface="Consolas" pitchFamily="49" charset="0"/>
                </a:rPr>
                <a:t>结点</a:t>
              </a:r>
              <a:r>
                <a:rPr lang="en-US" altLang="zh-CN" sz="2000">
                  <a:solidFill>
                    <a:srgbClr val="C00000"/>
                  </a:solidFill>
                  <a:latin typeface="楷体" panose="02010609060101010101" pitchFamily="49" charset="-122"/>
                  <a:ea typeface="楷体" panose="02010609060101010101" pitchFamily="49" charset="-122"/>
                  <a:cs typeface="Consolas" pitchFamily="49" charset="0"/>
                </a:rPr>
                <a:t>next</a:t>
              </a:r>
              <a:r>
                <a:rPr lang="zh-CN" altLang="en-US" sz="2000">
                  <a:solidFill>
                    <a:srgbClr val="C00000"/>
                  </a:solidFill>
                  <a:latin typeface="楷体" panose="02010609060101010101" pitchFamily="49" charset="-122"/>
                  <a:ea typeface="楷体" panose="02010609060101010101" pitchFamily="49" charset="-122"/>
                  <a:cs typeface="Consolas" pitchFamily="49" charset="0"/>
                </a:rPr>
                <a:t>的修改尽可能放在后面执行</a:t>
              </a:r>
            </a:p>
          </p:txBody>
        </p:sp>
        <p:cxnSp>
          <p:nvCxnSpPr>
            <p:cNvPr id="45" name="直接箭头连接符 44"/>
            <p:cNvCxnSpPr>
              <a:endCxn id="274439" idx="0"/>
            </p:cNvCxnSpPr>
            <p:nvPr/>
          </p:nvCxnSpPr>
          <p:spPr>
            <a:xfrm rot="5400000">
              <a:off x="4305056" y="2665875"/>
              <a:ext cx="697396" cy="1635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7" name="TextBox 3">
            <a:extLst>
              <a:ext uri="{FF2B5EF4-FFF2-40B4-BE49-F238E27FC236}">
                <a16:creationId xmlns:a16="http://schemas.microsoft.com/office/drawing/2014/main" id="{9C4D91AF-BA66-41A7-A970-3BF4223F285A}"/>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48" name="Rectangle 7" descr="信纸">
            <a:hlinkClick r:id="" action="ppaction://hlinkshowjump?jump=nextslide"/>
            <a:extLst>
              <a:ext uri="{FF2B5EF4-FFF2-40B4-BE49-F238E27FC236}">
                <a16:creationId xmlns:a16="http://schemas.microsoft.com/office/drawing/2014/main" id="{827D4478-3E92-497A-96EB-4119FFCEF05C}"/>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49" name="图片 48" descr="乐高玩具&#10;&#10;低可信度描述已自动生成">
            <a:extLst>
              <a:ext uri="{FF2B5EF4-FFF2-40B4-BE49-F238E27FC236}">
                <a16:creationId xmlns:a16="http://schemas.microsoft.com/office/drawing/2014/main" id="{DC8496CE-568D-4440-AE80-1DD28EA4AACF}"/>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5906466">
            <a:off x="7631687" y="2367625"/>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3864218" y="380865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a</a:t>
            </a:r>
            <a:endParaRPr lang="en-US" altLang="zh-CN" sz="2000" baseline="-25000" dirty="0">
              <a:solidFill>
                <a:schemeClr val="tx1"/>
              </a:solidFill>
              <a:latin typeface="Consolas" pitchFamily="49" charset="0"/>
              <a:cs typeface="Consolas" pitchFamily="49" charset="0"/>
            </a:endParaRPr>
          </a:p>
        </p:txBody>
      </p:sp>
      <p:sp>
        <p:nvSpPr>
          <p:cNvPr id="276483" name="Rectangle 3"/>
          <p:cNvSpPr>
            <a:spLocks noChangeArrowheads="1"/>
          </p:cNvSpPr>
          <p:nvPr/>
        </p:nvSpPr>
        <p:spPr bwMode="auto">
          <a:xfrm>
            <a:off x="4405555" y="38086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76484" name="Rectangle 4"/>
          <p:cNvSpPr>
            <a:spLocks noChangeArrowheads="1"/>
          </p:cNvSpPr>
          <p:nvPr/>
        </p:nvSpPr>
        <p:spPr bwMode="auto">
          <a:xfrm>
            <a:off x="5877168" y="380865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b</a:t>
            </a:r>
          </a:p>
        </p:txBody>
      </p:sp>
      <p:sp>
        <p:nvSpPr>
          <p:cNvPr id="276485" name="Rectangle 5"/>
          <p:cNvSpPr>
            <a:spLocks noChangeArrowheads="1"/>
          </p:cNvSpPr>
          <p:nvPr/>
        </p:nvSpPr>
        <p:spPr bwMode="auto">
          <a:xfrm>
            <a:off x="6418505" y="38086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76486" name="Rectangle 6"/>
          <p:cNvSpPr>
            <a:spLocks noChangeArrowheads="1"/>
          </p:cNvSpPr>
          <p:nvPr/>
        </p:nvSpPr>
        <p:spPr bwMode="auto">
          <a:xfrm>
            <a:off x="7840905" y="380865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chemeClr val="tx1"/>
                </a:solidFill>
                <a:latin typeface="Consolas" pitchFamily="49" charset="0"/>
                <a:cs typeface="Consolas" pitchFamily="49" charset="0"/>
              </a:rPr>
              <a:t>c</a:t>
            </a:r>
          </a:p>
        </p:txBody>
      </p:sp>
      <p:sp>
        <p:nvSpPr>
          <p:cNvPr id="276487" name="Rectangle 7"/>
          <p:cNvSpPr>
            <a:spLocks noChangeArrowheads="1"/>
          </p:cNvSpPr>
          <p:nvPr/>
        </p:nvSpPr>
        <p:spPr bwMode="auto">
          <a:xfrm>
            <a:off x="8382243" y="38086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solidFill>
                <a:schemeClr val="tx1"/>
              </a:solidFill>
              <a:latin typeface="Consolas" pitchFamily="49" charset="0"/>
              <a:cs typeface="Consolas" pitchFamily="49" charset="0"/>
            </a:endParaRPr>
          </a:p>
        </p:txBody>
      </p:sp>
      <p:sp>
        <p:nvSpPr>
          <p:cNvPr id="276489" name="Line 9"/>
          <p:cNvSpPr>
            <a:spLocks noChangeShapeType="1"/>
          </p:cNvSpPr>
          <p:nvPr/>
        </p:nvSpPr>
        <p:spPr bwMode="auto">
          <a:xfrm>
            <a:off x="2783131" y="394041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0" name="Line 10"/>
          <p:cNvSpPr>
            <a:spLocks noChangeShapeType="1"/>
          </p:cNvSpPr>
          <p:nvPr/>
        </p:nvSpPr>
        <p:spPr bwMode="auto">
          <a:xfrm>
            <a:off x="4740518" y="396581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1" name="Line 11"/>
          <p:cNvSpPr>
            <a:spLocks noChangeShapeType="1"/>
          </p:cNvSpPr>
          <p:nvPr/>
        </p:nvSpPr>
        <p:spPr bwMode="auto">
          <a:xfrm>
            <a:off x="6670918" y="396581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2" name="Rectangle 12"/>
          <p:cNvSpPr>
            <a:spLocks noChangeArrowheads="1"/>
          </p:cNvSpPr>
          <p:nvPr/>
        </p:nvSpPr>
        <p:spPr bwMode="auto">
          <a:xfrm>
            <a:off x="7302743" y="38086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76493" name="Rectangle 13"/>
          <p:cNvSpPr>
            <a:spLocks noChangeArrowheads="1"/>
          </p:cNvSpPr>
          <p:nvPr/>
        </p:nvSpPr>
        <p:spPr bwMode="auto">
          <a:xfrm>
            <a:off x="5337418" y="38086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76494" name="Rectangle 14"/>
          <p:cNvSpPr>
            <a:spLocks noChangeArrowheads="1"/>
          </p:cNvSpPr>
          <p:nvPr/>
        </p:nvSpPr>
        <p:spPr bwMode="auto">
          <a:xfrm>
            <a:off x="3359393" y="38086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chemeClr val="tx1"/>
              </a:solidFill>
              <a:latin typeface="Consolas" pitchFamily="49" charset="0"/>
              <a:cs typeface="Consolas" pitchFamily="49" charset="0"/>
            </a:endParaRPr>
          </a:p>
        </p:txBody>
      </p:sp>
      <p:sp>
        <p:nvSpPr>
          <p:cNvPr id="276495" name="Line 15"/>
          <p:cNvSpPr>
            <a:spLocks noChangeShapeType="1"/>
          </p:cNvSpPr>
          <p:nvPr/>
        </p:nvSpPr>
        <p:spPr bwMode="auto">
          <a:xfrm flipH="1">
            <a:off x="2889493" y="409598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8" name="Arc 18"/>
          <p:cNvSpPr>
            <a:spLocks/>
          </p:cNvSpPr>
          <p:nvPr/>
        </p:nvSpPr>
        <p:spPr bwMode="auto">
          <a:xfrm>
            <a:off x="3249856" y="3449876"/>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solidFill>
                <a:schemeClr val="tx1"/>
              </a:solidFill>
              <a:latin typeface="Consolas" pitchFamily="49" charset="0"/>
              <a:cs typeface="Consolas" pitchFamily="49" charset="0"/>
            </a:endParaRPr>
          </a:p>
        </p:txBody>
      </p:sp>
      <p:sp>
        <p:nvSpPr>
          <p:cNvPr id="276499" name="Text Box 19"/>
          <p:cNvSpPr txBox="1">
            <a:spLocks noChangeArrowheads="1"/>
          </p:cNvSpPr>
          <p:nvPr/>
        </p:nvSpPr>
        <p:spPr bwMode="auto">
          <a:xfrm>
            <a:off x="2889493" y="3089513"/>
            <a:ext cx="431800" cy="317908"/>
          </a:xfrm>
          <a:prstGeom prst="rect">
            <a:avLst/>
          </a:prstGeom>
          <a:noFill/>
          <a:ln w="9525">
            <a:noFill/>
            <a:miter lim="800000"/>
            <a:headEnd/>
            <a:tailEnd/>
          </a:ln>
          <a:effectLst/>
        </p:spPr>
        <p:txBody>
          <a:bodyPr>
            <a:spAutoFit/>
          </a:bodyPr>
          <a:lstStyle/>
          <a:p>
            <a:pPr algn="l">
              <a:spcBef>
                <a:spcPct val="50000"/>
              </a:spcBef>
            </a:pPr>
            <a:r>
              <a:rPr lang="en-US" altLang="zh-CN" sz="1800" i="1">
                <a:solidFill>
                  <a:schemeClr val="tx1"/>
                </a:solidFill>
                <a:latin typeface="Consolas" pitchFamily="49" charset="0"/>
                <a:cs typeface="Consolas" pitchFamily="49" charset="0"/>
              </a:rPr>
              <a:t>p</a:t>
            </a:r>
          </a:p>
        </p:txBody>
      </p:sp>
      <p:sp>
        <p:nvSpPr>
          <p:cNvPr id="276502" name="Text Box 22"/>
          <p:cNvSpPr txBox="1">
            <a:spLocks noChangeArrowheads="1"/>
          </p:cNvSpPr>
          <p:nvPr/>
        </p:nvSpPr>
        <p:spPr bwMode="auto">
          <a:xfrm>
            <a:off x="3032368" y="5273914"/>
            <a:ext cx="4608512" cy="1323439"/>
          </a:xfrm>
          <a:prstGeom prst="rect">
            <a:avLst/>
          </a:prstGeom>
          <a:noFill/>
          <a:ln w="9525">
            <a:noFill/>
            <a:miter lim="800000"/>
            <a:headEnd/>
            <a:tailEnd/>
          </a:ln>
          <a:effectLst/>
        </p:spPr>
        <p:txBody>
          <a:bodyPr>
            <a:spAutoFit/>
          </a:bodyPr>
          <a:lstStyle/>
          <a:p>
            <a:pPr algn="l">
              <a:lnSpc>
                <a:spcPts val="2400"/>
              </a:lnSpc>
            </a:pPr>
            <a:r>
              <a:rPr lang="zh-CN" altLang="en-US" sz="2000" dirty="0">
                <a:solidFill>
                  <a:schemeClr val="tx1"/>
                </a:solidFill>
                <a:latin typeface="Consolas" pitchFamily="49" charset="0"/>
                <a:ea typeface="楷体" pitchFamily="49" charset="-122"/>
                <a:cs typeface="Consolas" pitchFamily="49" charset="0"/>
              </a:rPr>
              <a:t>操作语句：</a:t>
            </a:r>
          </a:p>
          <a:p>
            <a:pPr algn="l">
              <a:lnSpc>
                <a:spcPts val="2400"/>
              </a:lnSpc>
            </a:pPr>
            <a:r>
              <a:rPr lang="en-US" altLang="zh-CN" sz="2000">
                <a:solidFill>
                  <a:srgbClr val="CE3B37"/>
                </a:solidFill>
                <a:latin typeface="Consolas" pitchFamily="49" charset="0"/>
                <a:ea typeface="宋体" pitchFamily="2" charset="-122"/>
                <a:cs typeface="Consolas" pitchFamily="49" charset="0"/>
                <a:sym typeface="Wingdings"/>
              </a:rPr>
              <a:t></a:t>
            </a:r>
            <a:r>
              <a:rPr lang="zh-CN" altLang="en-US" sz="2000">
                <a:solidFill>
                  <a:srgbClr val="CE3B37"/>
                </a:solidFill>
                <a:latin typeface="Consolas" pitchFamily="49" charset="0"/>
                <a:ea typeface="楷体" pitchFamily="49" charset="-122"/>
                <a:cs typeface="Consolas" pitchFamily="49" charset="0"/>
              </a:rPr>
              <a:t> </a:t>
            </a:r>
            <a:r>
              <a:rPr lang="en-US" altLang="zh-CN" sz="2000" dirty="0">
                <a:solidFill>
                  <a:srgbClr val="CE3B37"/>
                </a:solidFill>
                <a:latin typeface="Consolas" pitchFamily="49" charset="0"/>
                <a:ea typeface="楷体" pitchFamily="49" charset="-122"/>
                <a:cs typeface="Consolas" pitchFamily="49" charset="0"/>
              </a:rPr>
              <a:t>p</a:t>
            </a:r>
            <a:r>
              <a:rPr lang="en-US" altLang="zh-CN" sz="2000" dirty="0">
                <a:solidFill>
                  <a:srgbClr val="CE3B37"/>
                </a:solidFill>
                <a:latin typeface="Consolas" pitchFamily="49" charset="0"/>
                <a:ea typeface="+mn-ea"/>
                <a:cs typeface="Consolas" pitchFamily="49" charset="0"/>
              </a:rPr>
              <a:t>-</a:t>
            </a:r>
            <a:r>
              <a:rPr lang="en-US" altLang="zh-CN" sz="2000" dirty="0">
                <a:solidFill>
                  <a:srgbClr val="CE3B37"/>
                </a:solidFill>
                <a:latin typeface="Consolas" pitchFamily="49" charset="0"/>
                <a:ea typeface="楷体" pitchFamily="49" charset="-122"/>
                <a:cs typeface="Consolas" pitchFamily="49" charset="0"/>
              </a:rPr>
              <a:t>&gt;next</a:t>
            </a:r>
            <a:r>
              <a:rPr lang="en-US" altLang="zh-CN" sz="2000" dirty="0">
                <a:solidFill>
                  <a:srgbClr val="CE3B37"/>
                </a:solidFill>
                <a:latin typeface="Consolas" pitchFamily="49" charset="0"/>
                <a:ea typeface="+mn-ea"/>
                <a:cs typeface="Consolas" pitchFamily="49" charset="0"/>
              </a:rPr>
              <a:t>-</a:t>
            </a:r>
            <a:r>
              <a:rPr lang="en-US" altLang="zh-CN" sz="2000" dirty="0">
                <a:solidFill>
                  <a:srgbClr val="CE3B37"/>
                </a:solidFill>
                <a:latin typeface="Consolas" pitchFamily="49" charset="0"/>
                <a:ea typeface="楷体" pitchFamily="49" charset="-122"/>
                <a:cs typeface="Consolas" pitchFamily="49" charset="0"/>
              </a:rPr>
              <a:t>&gt;next</a:t>
            </a:r>
            <a:r>
              <a:rPr lang="en-US" altLang="zh-CN" sz="2000" dirty="0">
                <a:solidFill>
                  <a:srgbClr val="CE3B37"/>
                </a:solidFill>
                <a:latin typeface="Consolas" pitchFamily="49" charset="0"/>
                <a:ea typeface="+mj-ea"/>
                <a:cs typeface="Consolas" pitchFamily="49" charset="0"/>
              </a:rPr>
              <a:t>-</a:t>
            </a:r>
            <a:r>
              <a:rPr lang="en-US" altLang="zh-CN" sz="2000">
                <a:solidFill>
                  <a:srgbClr val="CE3B37"/>
                </a:solidFill>
                <a:latin typeface="Consolas" pitchFamily="49" charset="0"/>
                <a:ea typeface="楷体" pitchFamily="49" charset="-122"/>
                <a:cs typeface="Consolas" pitchFamily="49" charset="0"/>
              </a:rPr>
              <a:t>&gt;prior = p</a:t>
            </a:r>
            <a:endParaRPr lang="en-US" altLang="zh-CN" sz="2000" dirty="0">
              <a:solidFill>
                <a:srgbClr val="CE3B37"/>
              </a:solidFill>
              <a:latin typeface="Consolas" pitchFamily="49" charset="0"/>
              <a:ea typeface="楷体" pitchFamily="49" charset="-122"/>
              <a:cs typeface="Consolas" pitchFamily="49" charset="0"/>
            </a:endParaRPr>
          </a:p>
          <a:p>
            <a:pPr algn="l">
              <a:lnSpc>
                <a:spcPts val="2400"/>
              </a:lnSpc>
            </a:pPr>
            <a:r>
              <a:rPr lang="en-US" altLang="zh-CN" sz="2000">
                <a:solidFill>
                  <a:srgbClr val="CE3B37"/>
                </a:solidFill>
                <a:latin typeface="Consolas" pitchFamily="49" charset="0"/>
                <a:ea typeface="宋体" pitchFamily="2" charset="-122"/>
                <a:cs typeface="Consolas" pitchFamily="49" charset="0"/>
                <a:sym typeface="Wingdings"/>
              </a:rPr>
              <a:t> </a:t>
            </a:r>
            <a:r>
              <a:rPr lang="en-US" altLang="zh-CN" sz="2000">
                <a:solidFill>
                  <a:srgbClr val="CE3B37"/>
                </a:solidFill>
                <a:latin typeface="Consolas" pitchFamily="49" charset="0"/>
                <a:ea typeface="楷体" pitchFamily="49" charset="-122"/>
                <a:cs typeface="Consolas" pitchFamily="49" charset="0"/>
              </a:rPr>
              <a:t>p</a:t>
            </a:r>
            <a:r>
              <a:rPr lang="en-US" altLang="zh-CN" sz="2000">
                <a:solidFill>
                  <a:srgbClr val="CE3B37"/>
                </a:solidFill>
                <a:latin typeface="Consolas" pitchFamily="49" charset="0"/>
                <a:ea typeface="+mn-ea"/>
                <a:cs typeface="Consolas" pitchFamily="49" charset="0"/>
              </a:rPr>
              <a:t>-</a:t>
            </a:r>
            <a:r>
              <a:rPr lang="en-US" altLang="zh-CN" sz="2000">
                <a:solidFill>
                  <a:srgbClr val="CE3B37"/>
                </a:solidFill>
                <a:latin typeface="Consolas" pitchFamily="49" charset="0"/>
                <a:ea typeface="楷体" pitchFamily="49" charset="-122"/>
                <a:cs typeface="Consolas" pitchFamily="49" charset="0"/>
              </a:rPr>
              <a:t>&gt;next = p</a:t>
            </a:r>
            <a:r>
              <a:rPr lang="en-US" altLang="zh-CN" sz="2000">
                <a:solidFill>
                  <a:srgbClr val="CE3B37"/>
                </a:solidFill>
                <a:latin typeface="Consolas" pitchFamily="49" charset="0"/>
                <a:ea typeface="+mj-ea"/>
                <a:cs typeface="Consolas" pitchFamily="49" charset="0"/>
              </a:rPr>
              <a:t>-</a:t>
            </a:r>
            <a:r>
              <a:rPr lang="en-US" altLang="zh-CN" sz="2000" dirty="0">
                <a:solidFill>
                  <a:srgbClr val="CE3B37"/>
                </a:solidFill>
                <a:latin typeface="Consolas" pitchFamily="49" charset="0"/>
                <a:ea typeface="楷体" pitchFamily="49" charset="-122"/>
                <a:cs typeface="Consolas" pitchFamily="49" charset="0"/>
              </a:rPr>
              <a:t>&gt;next</a:t>
            </a:r>
            <a:r>
              <a:rPr lang="en-US" altLang="zh-CN" sz="2000" dirty="0">
                <a:solidFill>
                  <a:srgbClr val="CE3B37"/>
                </a:solidFill>
                <a:latin typeface="Consolas" pitchFamily="49" charset="0"/>
                <a:ea typeface="+mj-ea"/>
                <a:cs typeface="Consolas" pitchFamily="49" charset="0"/>
              </a:rPr>
              <a:t>-</a:t>
            </a:r>
            <a:r>
              <a:rPr lang="en-US" altLang="zh-CN" sz="2000" dirty="0">
                <a:solidFill>
                  <a:srgbClr val="CE3B37"/>
                </a:solidFill>
                <a:latin typeface="Consolas" pitchFamily="49" charset="0"/>
                <a:ea typeface="楷体" pitchFamily="49" charset="-122"/>
                <a:cs typeface="Consolas" pitchFamily="49" charset="0"/>
              </a:rPr>
              <a:t>&gt;next</a:t>
            </a:r>
          </a:p>
        </p:txBody>
      </p:sp>
      <p:sp>
        <p:nvSpPr>
          <p:cNvPr id="276518" name="Text Box 38"/>
          <p:cNvSpPr txBox="1">
            <a:spLocks noChangeArrowheads="1"/>
          </p:cNvSpPr>
          <p:nvPr/>
        </p:nvSpPr>
        <p:spPr bwMode="auto">
          <a:xfrm>
            <a:off x="2097331" y="3737213"/>
            <a:ext cx="576263" cy="387798"/>
          </a:xfrm>
          <a:prstGeom prst="rect">
            <a:avLst/>
          </a:prstGeom>
          <a:noFill/>
          <a:ln w="38100" algn="ctr">
            <a:noFill/>
            <a:miter lim="800000"/>
            <a:headEnd/>
            <a:tailEnd/>
          </a:ln>
          <a:effectLst/>
        </p:spPr>
        <p:txBody>
          <a:bodyPr>
            <a:spAutoFit/>
          </a:bodyPr>
          <a:lstStyle/>
          <a:p>
            <a:pPr>
              <a:spcBef>
                <a:spcPct val="50000"/>
              </a:spcBef>
            </a:pPr>
            <a:r>
              <a:rPr lang="en-US" altLang="zh-CN">
                <a:solidFill>
                  <a:schemeClr val="tx1"/>
                </a:solidFill>
                <a:latin typeface="+mj-ea"/>
                <a:ea typeface="+mj-ea"/>
                <a:cs typeface="Consolas" pitchFamily="49" charset="0"/>
              </a:rPr>
              <a:t>…</a:t>
            </a:r>
          </a:p>
        </p:txBody>
      </p:sp>
      <p:sp>
        <p:nvSpPr>
          <p:cNvPr id="276519" name="Line 39"/>
          <p:cNvSpPr>
            <a:spLocks noChangeShapeType="1"/>
          </p:cNvSpPr>
          <p:nvPr/>
        </p:nvSpPr>
        <p:spPr bwMode="auto">
          <a:xfrm flipH="1">
            <a:off x="4905618" y="409598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520" name="Line 40"/>
          <p:cNvSpPr>
            <a:spLocks noChangeShapeType="1"/>
          </p:cNvSpPr>
          <p:nvPr/>
        </p:nvSpPr>
        <p:spPr bwMode="auto">
          <a:xfrm flipH="1">
            <a:off x="6967781" y="409598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2" name="Group 54"/>
          <p:cNvGrpSpPr>
            <a:grpSpLocks/>
          </p:cNvGrpSpPr>
          <p:nvPr/>
        </p:nvGrpSpPr>
        <p:grpSpPr bwMode="auto">
          <a:xfrm>
            <a:off x="4329355" y="4048362"/>
            <a:ext cx="3246438" cy="965199"/>
            <a:chOff x="1610" y="1741"/>
            <a:chExt cx="2045" cy="608"/>
          </a:xfrm>
        </p:grpSpPr>
        <p:sp>
          <p:nvSpPr>
            <p:cNvPr id="276509" name="Text Box 29"/>
            <p:cNvSpPr txBox="1">
              <a:spLocks noChangeArrowheads="1"/>
            </p:cNvSpPr>
            <p:nvPr/>
          </p:nvSpPr>
          <p:spPr bwMode="auto">
            <a:xfrm>
              <a:off x="2426" y="2150"/>
              <a:ext cx="272" cy="199"/>
            </a:xfrm>
            <a:prstGeom prst="rect">
              <a:avLst/>
            </a:prstGeom>
            <a:noFill/>
            <a:ln w="9525">
              <a:noFill/>
              <a:miter lim="800000"/>
              <a:headEnd/>
              <a:tailEnd/>
            </a:ln>
            <a:effectLst/>
          </p:spPr>
          <p:txBody>
            <a:bodyPr>
              <a:spAutoFit/>
            </a:bodyPr>
            <a:lstStyle/>
            <a:p>
              <a:pPr algn="l">
                <a:spcBef>
                  <a:spcPct val="50000"/>
                </a:spcBef>
              </a:pPr>
              <a:r>
                <a:rPr lang="en-US" altLang="zh-CN" sz="1800">
                  <a:solidFill>
                    <a:schemeClr val="tx1"/>
                  </a:solidFill>
                  <a:latin typeface="Consolas" pitchFamily="49" charset="0"/>
                  <a:ea typeface="宋体" pitchFamily="2" charset="-122"/>
                  <a:cs typeface="Consolas" pitchFamily="49" charset="0"/>
                  <a:sym typeface="Wingdings"/>
                </a:rPr>
                <a:t></a:t>
              </a:r>
              <a:endParaRPr lang="en-US" altLang="zh-CN" sz="1800">
                <a:solidFill>
                  <a:schemeClr val="tx1"/>
                </a:solidFill>
                <a:latin typeface="Consolas" pitchFamily="49" charset="0"/>
                <a:ea typeface="宋体" pitchFamily="2" charset="-122"/>
                <a:cs typeface="Consolas" pitchFamily="49" charset="0"/>
                <a:sym typeface="Wingdings 2" pitchFamily="18" charset="2"/>
              </a:endParaRPr>
            </a:p>
          </p:txBody>
        </p:sp>
        <p:sp>
          <p:nvSpPr>
            <p:cNvPr id="276525" name="Line 45"/>
            <p:cNvSpPr>
              <a:spLocks noChangeShapeType="1"/>
            </p:cNvSpPr>
            <p:nvPr/>
          </p:nvSpPr>
          <p:spPr bwMode="auto">
            <a:xfrm>
              <a:off x="3651" y="1741"/>
              <a:ext cx="0" cy="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6" name="Line 46"/>
            <p:cNvSpPr>
              <a:spLocks noChangeShapeType="1"/>
            </p:cNvSpPr>
            <p:nvPr/>
          </p:nvSpPr>
          <p:spPr bwMode="auto">
            <a:xfrm flipV="1">
              <a:off x="1615" y="2104"/>
              <a:ext cx="2040"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7" name="Line 47"/>
            <p:cNvSpPr>
              <a:spLocks noChangeShapeType="1"/>
            </p:cNvSpPr>
            <p:nvPr/>
          </p:nvSpPr>
          <p:spPr bwMode="auto">
            <a:xfrm flipV="1">
              <a:off x="1610" y="1832"/>
              <a:ext cx="0" cy="272"/>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3" name="Group 55"/>
          <p:cNvGrpSpPr>
            <a:grpSpLocks/>
          </p:cNvGrpSpPr>
          <p:nvPr/>
        </p:nvGrpSpPr>
        <p:grpSpPr bwMode="auto">
          <a:xfrm>
            <a:off x="4616694" y="2968863"/>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3" name="Line 43"/>
            <p:cNvSpPr>
              <a:spLocks noChangeShapeType="1"/>
            </p:cNvSpPr>
            <p:nvPr/>
          </p:nvSpPr>
          <p:spPr bwMode="auto">
            <a:xfrm>
              <a:off x="1791" y="1333"/>
              <a:ext cx="2042"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4" name="Line 44"/>
            <p:cNvSpPr>
              <a:spLocks noChangeShapeType="1"/>
            </p:cNvSpPr>
            <p:nvPr/>
          </p:nvSpPr>
          <p:spPr bwMode="auto">
            <a:xfrm>
              <a:off x="3833" y="1333"/>
              <a:ext cx="0" cy="249"/>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8" name="Text Box 48"/>
            <p:cNvSpPr txBox="1">
              <a:spLocks noChangeArrowheads="1"/>
            </p:cNvSpPr>
            <p:nvPr/>
          </p:nvSpPr>
          <p:spPr bwMode="auto">
            <a:xfrm>
              <a:off x="2381" y="1061"/>
              <a:ext cx="272" cy="199"/>
            </a:xfrm>
            <a:prstGeom prst="rect">
              <a:avLst/>
            </a:prstGeom>
            <a:noFill/>
            <a:ln w="9525">
              <a:noFill/>
              <a:miter lim="800000"/>
              <a:headEnd/>
              <a:tailEnd/>
            </a:ln>
            <a:effectLst/>
          </p:spPr>
          <p:txBody>
            <a:bodyPr>
              <a:spAutoFit/>
            </a:bodyPr>
            <a:lstStyle/>
            <a:p>
              <a:pPr algn="l">
                <a:spcBef>
                  <a:spcPct val="50000"/>
                </a:spcBef>
              </a:pPr>
              <a:r>
                <a:rPr lang="en-US" altLang="zh-CN" sz="1800">
                  <a:solidFill>
                    <a:schemeClr val="tx1"/>
                  </a:solidFill>
                  <a:latin typeface="Consolas" pitchFamily="49" charset="0"/>
                  <a:ea typeface="宋体" pitchFamily="2" charset="-122"/>
                  <a:cs typeface="Consolas" pitchFamily="49" charset="0"/>
                  <a:sym typeface="Wingdings"/>
                </a:rPr>
                <a:t></a:t>
              </a:r>
              <a:endParaRPr lang="en-US" altLang="zh-CN" sz="1800">
                <a:solidFill>
                  <a:schemeClr val="tx1"/>
                </a:solidFill>
                <a:latin typeface="Consolas" pitchFamily="49" charset="0"/>
                <a:ea typeface="宋体" pitchFamily="2" charset="-122"/>
                <a:cs typeface="Consolas" pitchFamily="49" charset="0"/>
                <a:sym typeface="Wingdings 2" pitchFamily="18" charset="2"/>
              </a:endParaRPr>
            </a:p>
          </p:txBody>
        </p:sp>
      </p:grpSp>
      <p:sp>
        <p:nvSpPr>
          <p:cNvPr id="276531" name="Text Box 51"/>
          <p:cNvSpPr txBox="1">
            <a:spLocks noChangeArrowheads="1"/>
          </p:cNvSpPr>
          <p:nvPr/>
        </p:nvSpPr>
        <p:spPr bwMode="auto">
          <a:xfrm>
            <a:off x="1929838" y="2291448"/>
            <a:ext cx="3806581" cy="387798"/>
          </a:xfrm>
          <a:prstGeom prst="rect">
            <a:avLst/>
          </a:prstGeom>
          <a:noFill/>
          <a:ln w="9525">
            <a:noFill/>
            <a:miter lim="800000"/>
            <a:headEnd/>
            <a:tailEnd/>
          </a:ln>
          <a:effectLst/>
        </p:spPr>
        <p:txBody>
          <a:bodyPr wrap="square">
            <a:spAutoFit/>
          </a:bodyPr>
          <a:lstStyle/>
          <a:p>
            <a:pPr algn="l">
              <a:spcBef>
                <a:spcPct val="50000"/>
              </a:spcBef>
            </a:pPr>
            <a:r>
              <a:rPr lang="zh-CN" altLang="en-US">
                <a:solidFill>
                  <a:schemeClr val="tx1"/>
                </a:solidFill>
                <a:latin typeface="Consolas" pitchFamily="49" charset="0"/>
                <a:ea typeface="楷体" pitchFamily="49" charset="-122"/>
                <a:cs typeface="Consolas" pitchFamily="49" charset="0"/>
              </a:rPr>
              <a:t>删除</a:t>
            </a:r>
            <a:r>
              <a:rPr lang="en-US" altLang="zh-CN" i="1">
                <a:solidFill>
                  <a:schemeClr val="tx1"/>
                </a:solidFill>
                <a:latin typeface="Consolas" pitchFamily="49" charset="0"/>
                <a:ea typeface="楷体" pitchFamily="49" charset="-122"/>
                <a:cs typeface="Consolas" pitchFamily="49" charset="0"/>
              </a:rPr>
              <a:t>p</a:t>
            </a:r>
            <a:r>
              <a:rPr lang="zh-CN" altLang="en-US">
                <a:solidFill>
                  <a:schemeClr val="tx1"/>
                </a:solidFill>
                <a:latin typeface="Consolas" pitchFamily="49" charset="0"/>
                <a:ea typeface="楷体" pitchFamily="49" charset="-122"/>
                <a:cs typeface="Consolas" pitchFamily="49" charset="0"/>
              </a:rPr>
              <a:t>结点之后</a:t>
            </a:r>
            <a:r>
              <a:rPr lang="zh-CN" altLang="en-US" dirty="0">
                <a:solidFill>
                  <a:schemeClr val="tx1"/>
                </a:solidFill>
                <a:latin typeface="Consolas" pitchFamily="49" charset="0"/>
                <a:ea typeface="楷体" pitchFamily="49" charset="-122"/>
                <a:cs typeface="Consolas" pitchFamily="49" charset="0"/>
              </a:rPr>
              <a:t>的</a:t>
            </a:r>
            <a:r>
              <a:rPr lang="zh-CN" altLang="en-US">
                <a:solidFill>
                  <a:schemeClr val="tx1"/>
                </a:solidFill>
                <a:latin typeface="Consolas" pitchFamily="49" charset="0"/>
                <a:ea typeface="楷体" pitchFamily="49" charset="-122"/>
                <a:cs typeface="Consolas" pitchFamily="49" charset="0"/>
              </a:rPr>
              <a:t>一个结点</a:t>
            </a:r>
            <a:endParaRPr lang="zh-CN" altLang="en-US" dirty="0">
              <a:solidFill>
                <a:schemeClr val="tx1"/>
              </a:solidFill>
              <a:latin typeface="Consolas" pitchFamily="49" charset="0"/>
              <a:ea typeface="楷体" pitchFamily="49" charset="-122"/>
              <a:cs typeface="Consolas" pitchFamily="49" charset="0"/>
            </a:endParaRPr>
          </a:p>
        </p:txBody>
      </p:sp>
      <p:sp>
        <p:nvSpPr>
          <p:cNvPr id="276532" name="Text Box 52"/>
          <p:cNvSpPr txBox="1">
            <a:spLocks noChangeArrowheads="1"/>
          </p:cNvSpPr>
          <p:nvPr/>
        </p:nvSpPr>
        <p:spPr bwMode="auto">
          <a:xfrm>
            <a:off x="1784024" y="1533841"/>
            <a:ext cx="3887785" cy="408560"/>
          </a:xfrm>
          <a:prstGeom prst="rect">
            <a:avLst/>
          </a:prstGeom>
          <a:solidFill>
            <a:srgbClr val="F19903"/>
          </a:solidFill>
          <a:ln w="28575" algn="ctr">
            <a:noFill/>
            <a:miter lim="800000"/>
            <a:headEnd/>
            <a:tailEnd/>
          </a:ln>
          <a:effectLst/>
          <a:scene3d>
            <a:camera prst="orthographicFront">
              <a:rot lat="0" lon="0" rev="0"/>
            </a:camera>
            <a:lightRig rig="glow" dir="t">
              <a:rot lat="0" lon="0" rev="4800000"/>
            </a:lightRig>
          </a:scene3d>
          <a:sp3d prstMaterial="matte"/>
        </p:spPr>
        <p:txBody>
          <a:bodyPr wrap="square" lIns="72000" tIns="36000" rIns="162000" bIns="72000">
            <a:spAutoFit/>
          </a:bodyPr>
          <a:lstStyle>
            <a:defPPr>
              <a:defRPr lang="zh-CN"/>
            </a:defPPr>
            <a:lvl1pPr>
              <a:defRPr sz="2000">
                <a:solidFill>
                  <a:schemeClr val="bg1"/>
                </a:solidFill>
                <a:latin typeface="Consolas" pitchFamily="49" charset="0"/>
                <a:ea typeface="微软雅黑" pitchFamily="34" charset="-122"/>
                <a:cs typeface="Consolas" pitchFamily="49" charset="0"/>
              </a:defRPr>
            </a:lvl1pPr>
          </a:lstStyle>
          <a:p>
            <a:r>
              <a:rPr lang="zh-CN" altLang="en-US" sz="2400"/>
              <a:t>（</a:t>
            </a:r>
            <a:r>
              <a:rPr lang="en-US" altLang="zh-CN" sz="2400"/>
              <a:t>2</a:t>
            </a:r>
            <a:r>
              <a:rPr lang="zh-CN" altLang="en-US" sz="2400"/>
              <a:t>）双链表删除结点操作</a:t>
            </a:r>
            <a:endParaRPr lang="zh-CN" altLang="en-US" sz="2400" dirty="0"/>
          </a:p>
        </p:txBody>
      </p:sp>
      <p:sp>
        <p:nvSpPr>
          <p:cNvPr id="276533" name="Text Box 53"/>
          <p:cNvSpPr txBox="1">
            <a:spLocks noChangeArrowheads="1"/>
          </p:cNvSpPr>
          <p:nvPr/>
        </p:nvSpPr>
        <p:spPr bwMode="auto">
          <a:xfrm>
            <a:off x="7917116" y="6070847"/>
            <a:ext cx="1419244" cy="387798"/>
          </a:xfrm>
          <a:prstGeom prst="rect">
            <a:avLst/>
          </a:prstGeom>
          <a:noFill/>
          <a:ln w="38100" algn="ctr">
            <a:noFill/>
            <a:miter lim="800000"/>
            <a:headEnd/>
            <a:tailEnd/>
          </a:ln>
          <a:effectLst/>
        </p:spPr>
        <p:txBody>
          <a:bodyPr wrap="square">
            <a:spAutoFit/>
          </a:bodyPr>
          <a:lstStyle/>
          <a:p>
            <a:pPr>
              <a:spcBef>
                <a:spcPct val="50000"/>
              </a:spcBef>
            </a:pPr>
            <a:r>
              <a:rPr lang="zh-CN" altLang="en-US" dirty="0">
                <a:solidFill>
                  <a:schemeClr val="tx1"/>
                </a:solidFill>
                <a:latin typeface="楷体" panose="02010609060101010101" pitchFamily="49" charset="-122"/>
                <a:ea typeface="楷体" panose="02010609060101010101" pitchFamily="49" charset="-122"/>
                <a:cs typeface="Consolas" pitchFamily="49" charset="0"/>
              </a:rPr>
              <a:t>删除完毕</a:t>
            </a:r>
          </a:p>
        </p:txBody>
      </p:sp>
      <p:sp>
        <p:nvSpPr>
          <p:cNvPr id="36" name="TextBox 3">
            <a:extLst>
              <a:ext uri="{FF2B5EF4-FFF2-40B4-BE49-F238E27FC236}">
                <a16:creationId xmlns:a16="http://schemas.microsoft.com/office/drawing/2014/main" id="{A8D5D952-B363-4D18-BD99-B6EDDC978319}"/>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38" name="Rectangle 7" descr="信纸">
            <a:hlinkClick r:id="" action="ppaction://hlinkshowjump?jump=nextslide"/>
            <a:extLst>
              <a:ext uri="{FF2B5EF4-FFF2-40B4-BE49-F238E27FC236}">
                <a16:creationId xmlns:a16="http://schemas.microsoft.com/office/drawing/2014/main" id="{A9A6CC52-AF70-41D7-B753-09341ED4736E}"/>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39" name="图片 38" descr="乐高玩具&#10;&#10;低可信度描述已自动生成">
            <a:extLst>
              <a:ext uri="{FF2B5EF4-FFF2-40B4-BE49-F238E27FC236}">
                <a16:creationId xmlns:a16="http://schemas.microsoft.com/office/drawing/2014/main" id="{3E9C5BC6-56EF-4E77-AC7C-42B6281604D4}"/>
              </a:ext>
            </a:extLst>
          </p:cNvPr>
          <p:cNvPicPr>
            <a:picLocks noChangeAspect="1"/>
          </p:cNvPicPr>
          <p:nvPr/>
        </p:nvPicPr>
        <p:blipFill>
          <a:blip r:embed="rId2">
            <a:duotone>
              <a:schemeClr val="accent6">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rot="5906466">
            <a:off x="7631687" y="2367625"/>
            <a:ext cx="7620301" cy="5134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1919288" y="2224949"/>
            <a:ext cx="7345064" cy="1453411"/>
          </a:xfrm>
          <a:prstGeom prst="rect">
            <a:avLst/>
          </a:prstGeom>
          <a:noFill/>
          <a:ln w="9525">
            <a:noFill/>
            <a:miter lim="800000"/>
            <a:headEnd/>
            <a:tailEnd/>
          </a:ln>
          <a:effectLst/>
        </p:spPr>
        <p:txBody>
          <a:bodyPr wrap="square">
            <a:spAutoFit/>
          </a:bodyPr>
          <a:lstStyle/>
          <a:p>
            <a:pPr algn="l">
              <a:lnSpc>
                <a:spcPct val="200000"/>
              </a:lnSpc>
            </a:pPr>
            <a:r>
              <a:rPr lang="zh-CN" altLang="en-US" dirty="0">
                <a:solidFill>
                  <a:schemeClr val="tx1"/>
                </a:solidFill>
                <a:ea typeface="楷体" pitchFamily="49" charset="-122"/>
                <a:cs typeface="Times New Roman" pitchFamily="18" charset="0"/>
              </a:rPr>
              <a:t>　　整体建立双链表也有两种方法：头插法和尾插法。与单</a:t>
            </a:r>
            <a:r>
              <a:rPr lang="zh-CN" altLang="en-US">
                <a:solidFill>
                  <a:schemeClr val="tx1"/>
                </a:solidFill>
                <a:ea typeface="楷体" pitchFamily="49" charset="-122"/>
                <a:cs typeface="Times New Roman" pitchFamily="18" charset="0"/>
              </a:rPr>
              <a:t>链表的建表算法相似，</a:t>
            </a:r>
            <a:r>
              <a:rPr lang="zh-CN" altLang="en-US">
                <a:solidFill>
                  <a:srgbClr val="CE3B37"/>
                </a:solidFill>
                <a:latin typeface="楷体" panose="02010609060101010101" pitchFamily="49" charset="-122"/>
                <a:ea typeface="楷体" panose="02010609060101010101" pitchFamily="49" charset="-122"/>
                <a:cs typeface="Times New Roman" pitchFamily="18" charset="0"/>
              </a:rPr>
              <a:t>主要</a:t>
            </a:r>
            <a:r>
              <a:rPr lang="zh-CN" altLang="en-US" dirty="0">
                <a:solidFill>
                  <a:srgbClr val="CE3B37"/>
                </a:solidFill>
                <a:latin typeface="楷体" panose="02010609060101010101" pitchFamily="49" charset="-122"/>
                <a:ea typeface="楷体" panose="02010609060101010101" pitchFamily="49" charset="-122"/>
                <a:cs typeface="Times New Roman" pitchFamily="18" charset="0"/>
              </a:rPr>
              <a:t>是插入和删除的不同</a:t>
            </a:r>
            <a:r>
              <a:rPr lang="zh-CN" altLang="en-US" dirty="0">
                <a:solidFill>
                  <a:schemeClr val="tx1"/>
                </a:solidFill>
                <a:ea typeface="楷体" pitchFamily="49" charset="-122"/>
                <a:cs typeface="Times New Roman" pitchFamily="18" charset="0"/>
              </a:rPr>
              <a:t>。</a:t>
            </a:r>
          </a:p>
        </p:txBody>
      </p:sp>
      <p:sp>
        <p:nvSpPr>
          <p:cNvPr id="8" name="TextBox 3">
            <a:extLst>
              <a:ext uri="{FF2B5EF4-FFF2-40B4-BE49-F238E27FC236}">
                <a16:creationId xmlns:a16="http://schemas.microsoft.com/office/drawing/2014/main" id="{456AE822-5470-4FA1-AEFA-5B24F6856EB7}"/>
              </a:ext>
            </a:extLst>
          </p:cNvPr>
          <p:cNvSpPr txBox="1"/>
          <p:nvPr/>
        </p:nvSpPr>
        <p:spPr>
          <a:xfrm>
            <a:off x="1556728" y="1647974"/>
            <a:ext cx="4649996" cy="387798"/>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defPPr>
              <a:defRPr lang="zh-CN"/>
            </a:defPPr>
            <a:lvl1pPr algn="l">
              <a:defRPr b="0">
                <a:ln w="11430">
                  <a:noFill/>
                </a:ln>
                <a:solidFill>
                  <a:schemeClr val="tx1"/>
                </a:solidFill>
                <a:latin typeface="思源黑体 CN Heavy" panose="020B0A00000000000000" pitchFamily="34" charset="-122"/>
                <a:ea typeface="思源黑体 CN Heavy" panose="020B0A00000000000000" pitchFamily="34" charset="-122"/>
              </a:defRPr>
            </a:lvl1pPr>
          </a:lstStyle>
          <a:p>
            <a:r>
              <a:rPr lang="zh-CN" altLang="en-US" b="1">
                <a:latin typeface="楷体" panose="02010609060101010101" pitchFamily="49" charset="-122"/>
                <a:ea typeface="楷体" panose="02010609060101010101" pitchFamily="49" charset="-122"/>
              </a:rPr>
              <a:t> </a:t>
            </a:r>
            <a:r>
              <a:rPr lang="en-US" altLang="zh-CN" b="1">
                <a:latin typeface="楷体" panose="02010609060101010101" pitchFamily="49" charset="-122"/>
                <a:ea typeface="楷体" panose="02010609060101010101" pitchFamily="49" charset="-122"/>
              </a:rPr>
              <a:t>1</a:t>
            </a:r>
            <a:r>
              <a:rPr lang="zh-CN" altLang="en-US" b="1">
                <a:latin typeface="楷体" panose="02010609060101010101" pitchFamily="49" charset="-122"/>
                <a:ea typeface="楷体" panose="02010609060101010101" pitchFamily="49" charset="-122"/>
              </a:rPr>
              <a:t>、建立双链表</a:t>
            </a:r>
          </a:p>
        </p:txBody>
      </p:sp>
      <p:sp>
        <p:nvSpPr>
          <p:cNvPr id="10" name="TextBox 3">
            <a:extLst>
              <a:ext uri="{FF2B5EF4-FFF2-40B4-BE49-F238E27FC236}">
                <a16:creationId xmlns:a16="http://schemas.microsoft.com/office/drawing/2014/main" id="{266CC2D4-19FB-4951-B393-BDD6E9893B78}"/>
              </a:ext>
            </a:extLst>
          </p:cNvPr>
          <p:cNvSpPr txBox="1"/>
          <p:nvPr/>
        </p:nvSpPr>
        <p:spPr>
          <a:xfrm>
            <a:off x="1055688" y="126386"/>
            <a:ext cx="5256336" cy="494302"/>
          </a:xfrm>
          <a:prstGeom prst="rect">
            <a:avLst/>
          </a:prstGeom>
          <a:solidFill>
            <a:srgbClr val="F39801"/>
          </a:solid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2.3 </a:t>
            </a:r>
            <a:r>
              <a:rPr lang="zh-CN" altLang="en-US" sz="3200" b="0">
                <a:ln w="11430">
                  <a:solidFill>
                    <a:schemeClr val="bg1"/>
                  </a:solidFill>
                </a:ln>
                <a:solidFill>
                  <a:schemeClr val="tx1"/>
                </a:solidFill>
                <a:latin typeface="思源黑体 CN Heavy" panose="020B0A00000000000000" pitchFamily="34" charset="-122"/>
                <a:ea typeface="思源黑体 CN Heavy" panose="020B0A00000000000000" pitchFamily="34" charset="-122"/>
              </a:rPr>
              <a:t>线性表的链式存储结构</a:t>
            </a:r>
          </a:p>
        </p:txBody>
      </p:sp>
      <p:sp>
        <p:nvSpPr>
          <p:cNvPr id="11" name="Rectangle 7" descr="信纸">
            <a:hlinkClick r:id="" action="ppaction://hlinkshowjump?jump=nextslide"/>
            <a:extLst>
              <a:ext uri="{FF2B5EF4-FFF2-40B4-BE49-F238E27FC236}">
                <a16:creationId xmlns:a16="http://schemas.microsoft.com/office/drawing/2014/main" id="{34881FD9-76E3-4AB8-9817-1AC984D07280}"/>
              </a:ext>
            </a:extLst>
          </p:cNvPr>
          <p:cNvSpPr>
            <a:spLocks noChangeArrowheads="1"/>
          </p:cNvSpPr>
          <p:nvPr/>
        </p:nvSpPr>
        <p:spPr bwMode="auto">
          <a:xfrm>
            <a:off x="1055688" y="937681"/>
            <a:ext cx="5832400" cy="444032"/>
          </a:xfrm>
          <a:prstGeom prst="rect">
            <a:avLst/>
          </a:prstGeom>
          <a:noFill/>
        </p:spPr>
        <p:txBody>
          <a:bodyPr wrap="square" rtlCol="0">
            <a:spAutoFit/>
            <a:scene3d>
              <a:camera prst="orthographicFront"/>
              <a:lightRig rig="flat" dir="tl">
                <a:rot lat="0" lon="0" rev="6600000"/>
              </a:lightRig>
            </a:scene3d>
            <a:sp3d>
              <a:contourClr>
                <a:schemeClr val="bg1"/>
              </a:contourClr>
            </a:sp3d>
          </a:bodyPr>
          <a:lstStyle/>
          <a:p>
            <a:pPr algn="l"/>
            <a:r>
              <a:rPr lang="en-US" altLang="zh-CN" sz="2800" b="0">
                <a:ln w="11430">
                  <a:noFill/>
                </a:ln>
                <a:solidFill>
                  <a:schemeClr val="tx1"/>
                </a:solidFill>
                <a:latin typeface="思源黑体 CN Heavy" panose="020B0A00000000000000" pitchFamily="34" charset="-122"/>
                <a:ea typeface="思源黑体 CN Heavy" panose="020B0A00000000000000" pitchFamily="34" charset="-122"/>
              </a:rPr>
              <a:t>2.3.3 </a:t>
            </a:r>
            <a:r>
              <a:rPr lang="zh-CN" altLang="en-US" sz="2800" b="0">
                <a:ln w="11430">
                  <a:noFill/>
                </a:ln>
                <a:solidFill>
                  <a:schemeClr val="tx1"/>
                </a:solidFill>
                <a:latin typeface="思源黑体 CN Heavy" panose="020B0A00000000000000" pitchFamily="34" charset="-122"/>
                <a:ea typeface="思源黑体 CN Heavy" panose="020B0A00000000000000" pitchFamily="34" charset="-122"/>
              </a:rPr>
              <a:t>双链表 </a:t>
            </a:r>
          </a:p>
        </p:txBody>
      </p:sp>
      <p:pic>
        <p:nvPicPr>
          <p:cNvPr id="3" name="图片 2" descr="卡通人物&#10;&#10;中度可信度描述已自动生成">
            <a:extLst>
              <a:ext uri="{FF2B5EF4-FFF2-40B4-BE49-F238E27FC236}">
                <a16:creationId xmlns:a16="http://schemas.microsoft.com/office/drawing/2014/main" id="{C37B93C1-E64D-4B46-ABC9-E3444A979A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0216" y="2852936"/>
            <a:ext cx="3789040" cy="3789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9949</TotalTime>
  <Words>3232</Words>
  <Application>Microsoft Office PowerPoint</Application>
  <PresentationFormat>宽屏</PresentationFormat>
  <Paragraphs>444</Paragraphs>
  <Slides>34</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方正启体简体</vt:lpstr>
      <vt:lpstr>仿宋</vt:lpstr>
      <vt:lpstr>黑体</vt:lpstr>
      <vt:lpstr>楷体</vt:lpstr>
      <vt:lpstr>思源黑体 CN Heavy</vt:lpstr>
      <vt:lpstr>宋体</vt:lpstr>
      <vt:lpstr>微软雅黑</vt:lpstr>
      <vt:lpstr>Arial</vt:lpstr>
      <vt:lpstr>Calibri</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A83381</cp:lastModifiedBy>
  <cp:revision>1441</cp:revision>
  <dcterms:created xsi:type="dcterms:W3CDTF">2004-03-31T23:50:14Z</dcterms:created>
  <dcterms:modified xsi:type="dcterms:W3CDTF">2022-06-23T15:18:08Z</dcterms:modified>
</cp:coreProperties>
</file>