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2"/>
  </p:notesMasterIdLst>
  <p:handoutMasterIdLst>
    <p:handoutMasterId r:id="rId23"/>
  </p:handoutMasterIdLst>
  <p:sldIdLst>
    <p:sldId id="442" r:id="rId2"/>
    <p:sldId id="479" r:id="rId3"/>
    <p:sldId id="447" r:id="rId4"/>
    <p:sldId id="470" r:id="rId5"/>
    <p:sldId id="449" r:id="rId6"/>
    <p:sldId id="450" r:id="rId7"/>
    <p:sldId id="463" r:id="rId8"/>
    <p:sldId id="452" r:id="rId9"/>
    <p:sldId id="453" r:id="rId10"/>
    <p:sldId id="471" r:id="rId11"/>
    <p:sldId id="454" r:id="rId12"/>
    <p:sldId id="455" r:id="rId13"/>
    <p:sldId id="456" r:id="rId14"/>
    <p:sldId id="467" r:id="rId15"/>
    <p:sldId id="458" r:id="rId16"/>
    <p:sldId id="468" r:id="rId17"/>
    <p:sldId id="459" r:id="rId18"/>
    <p:sldId id="460" r:id="rId19"/>
    <p:sldId id="461" r:id="rId20"/>
    <p:sldId id="418" r:id="rId21"/>
  </p:sldIdLst>
  <p:sldSz cx="12192000" cy="6858000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2" userDrawn="1">
          <p15:clr>
            <a:srgbClr val="A4A3A4"/>
          </p15:clr>
        </p15:guide>
        <p15:guide id="4" pos="876" userDrawn="1">
          <p15:clr>
            <a:srgbClr val="A4A3A4"/>
          </p15:clr>
        </p15:guide>
        <p15:guide id="5" pos="6623" userDrawn="1">
          <p15:clr>
            <a:srgbClr val="A4A3A4"/>
          </p15:clr>
        </p15:guide>
        <p15:guide id="6" pos="5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903"/>
    <a:srgbClr val="CE3B37"/>
    <a:srgbClr val="FFE985"/>
    <a:srgbClr val="FFFFFF"/>
    <a:srgbClr val="DFE1E0"/>
    <a:srgbClr val="FA772E"/>
    <a:srgbClr val="FBFDFC"/>
    <a:srgbClr val="F39801"/>
    <a:srgbClr val="9789C2"/>
    <a:srgbClr val="FC9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8" autoAdjust="0"/>
    <p:restoredTop sz="94581" autoAdjust="0"/>
  </p:normalViewPr>
  <p:slideViewPr>
    <p:cSldViewPr>
      <p:cViewPr varScale="1">
        <p:scale>
          <a:sx n="74" d="100"/>
          <a:sy n="74" d="100"/>
        </p:scale>
        <p:origin x="144" y="110"/>
      </p:cViewPr>
      <p:guideLst>
        <p:guide orient="horz" pos="2160"/>
        <p:guide pos="3840"/>
        <p:guide pos="332"/>
        <p:guide pos="876"/>
        <p:guide pos="6623"/>
        <p:guide pos="5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2022/6/23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E7FCE-5F1B-4A35-AAF7-4A4010AF6E06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E7FCE-5F1B-4A35-AAF7-4A4010AF6E0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1E143C-F18F-4DD8-9BF6-9277B8C558B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0FEFB-5419-4D35-BDA0-EF6CFE63D4C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EE284-77B2-4902-A1D4-C9BD4DB4EC4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1BD34-86AA-4B31-B254-14A9DA9F88E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F50472-63FB-4C3D-9E3A-2492789CF32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E01BC60-E5BF-46AE-9C12-C5D2A4F77DF1}"/>
              </a:ext>
            </a:extLst>
          </p:cNvPr>
          <p:cNvCxnSpPr>
            <a:cxnSpLocks/>
          </p:cNvCxnSpPr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2B4607-9D89-4658-8817-6A2A8071E143}"/>
              </a:ext>
            </a:extLst>
          </p:cNvPr>
          <p:cNvCxnSpPr>
            <a:cxnSpLocks/>
          </p:cNvCxnSpPr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8D5B7B2-7F12-4AFB-AD4D-7703F7A819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-145081"/>
            <a:ext cx="2691329" cy="1053801"/>
          </a:xfrm>
          <a:prstGeom prst="rect">
            <a:avLst/>
          </a:prstGeom>
        </p:spPr>
      </p:pic>
      <p:sp>
        <p:nvSpPr>
          <p:cNvPr id="6" name="fountain-pen-of-large-size_33358">
            <a:extLst>
              <a:ext uri="{FF2B5EF4-FFF2-40B4-BE49-F238E27FC236}">
                <a16:creationId xmlns:a16="http://schemas.microsoft.com/office/drawing/2014/main" id="{8E712B4F-4CB1-465E-BBE1-FE5B1E5979B5}"/>
              </a:ext>
            </a:extLst>
          </p:cNvPr>
          <p:cNvSpPr/>
          <p:nvPr userDrawn="1"/>
        </p:nvSpPr>
        <p:spPr>
          <a:xfrm>
            <a:off x="11640616" y="181925"/>
            <a:ext cx="475891" cy="474767"/>
          </a:xfrm>
          <a:custGeom>
            <a:avLst/>
            <a:gdLst>
              <a:gd name="T0" fmla="*/ 21 w 1156"/>
              <a:gd name="T1" fmla="*/ 1088 h 1155"/>
              <a:gd name="T2" fmla="*/ 67 w 1156"/>
              <a:gd name="T3" fmla="*/ 1134 h 1155"/>
              <a:gd name="T4" fmla="*/ 8 w 1156"/>
              <a:gd name="T5" fmla="*/ 1147 h 1155"/>
              <a:gd name="T6" fmla="*/ 21 w 1156"/>
              <a:gd name="T7" fmla="*/ 1088 h 1155"/>
              <a:gd name="T8" fmla="*/ 10 w 1156"/>
              <a:gd name="T9" fmla="*/ 1052 h 1155"/>
              <a:gd name="T10" fmla="*/ 103 w 1156"/>
              <a:gd name="T11" fmla="*/ 1146 h 1155"/>
              <a:gd name="T12" fmla="*/ 294 w 1156"/>
              <a:gd name="T13" fmla="*/ 1035 h 1155"/>
              <a:gd name="T14" fmla="*/ 120 w 1156"/>
              <a:gd name="T15" fmla="*/ 861 h 1155"/>
              <a:gd name="T16" fmla="*/ 10 w 1156"/>
              <a:gd name="T17" fmla="*/ 1052 h 1155"/>
              <a:gd name="T18" fmla="*/ 443 w 1156"/>
              <a:gd name="T19" fmla="*/ 511 h 1155"/>
              <a:gd name="T20" fmla="*/ 644 w 1156"/>
              <a:gd name="T21" fmla="*/ 712 h 1155"/>
              <a:gd name="T22" fmla="*/ 547 w 1156"/>
              <a:gd name="T23" fmla="*/ 816 h 1155"/>
              <a:gd name="T24" fmla="*/ 316 w 1156"/>
              <a:gd name="T25" fmla="*/ 1019 h 1155"/>
              <a:gd name="T26" fmla="*/ 136 w 1156"/>
              <a:gd name="T27" fmla="*/ 839 h 1155"/>
              <a:gd name="T28" fmla="*/ 339 w 1156"/>
              <a:gd name="T29" fmla="*/ 608 h 1155"/>
              <a:gd name="T30" fmla="*/ 443 w 1156"/>
              <a:gd name="T31" fmla="*/ 511 h 1155"/>
              <a:gd name="T32" fmla="*/ 326 w 1156"/>
              <a:gd name="T33" fmla="*/ 929 h 1155"/>
              <a:gd name="T34" fmla="*/ 339 w 1156"/>
              <a:gd name="T35" fmla="*/ 952 h 1155"/>
              <a:gd name="T36" fmla="*/ 583 w 1156"/>
              <a:gd name="T37" fmla="*/ 720 h 1155"/>
              <a:gd name="T38" fmla="*/ 564 w 1156"/>
              <a:gd name="T39" fmla="*/ 702 h 1155"/>
              <a:gd name="T40" fmla="*/ 326 w 1156"/>
              <a:gd name="T41" fmla="*/ 929 h 1155"/>
              <a:gd name="T42" fmla="*/ 1094 w 1156"/>
              <a:gd name="T43" fmla="*/ 287 h 1155"/>
              <a:gd name="T44" fmla="*/ 715 w 1156"/>
              <a:gd name="T45" fmla="*/ 665 h 1155"/>
              <a:gd name="T46" fmla="*/ 667 w 1156"/>
              <a:gd name="T47" fmla="*/ 698 h 1155"/>
              <a:gd name="T48" fmla="*/ 457 w 1156"/>
              <a:gd name="T49" fmla="*/ 488 h 1155"/>
              <a:gd name="T50" fmla="*/ 490 w 1156"/>
              <a:gd name="T51" fmla="*/ 440 h 1155"/>
              <a:gd name="T52" fmla="*/ 818 w 1156"/>
              <a:gd name="T53" fmla="*/ 112 h 1155"/>
              <a:gd name="T54" fmla="*/ 763 w 1156"/>
              <a:gd name="T55" fmla="*/ 128 h 1155"/>
              <a:gd name="T56" fmla="*/ 481 w 1156"/>
              <a:gd name="T57" fmla="*/ 410 h 1155"/>
              <a:gd name="T58" fmla="*/ 452 w 1156"/>
              <a:gd name="T59" fmla="*/ 410 h 1155"/>
              <a:gd name="T60" fmla="*/ 452 w 1156"/>
              <a:gd name="T61" fmla="*/ 382 h 1155"/>
              <a:gd name="T62" fmla="*/ 738 w 1156"/>
              <a:gd name="T63" fmla="*/ 96 h 1155"/>
              <a:gd name="T64" fmla="*/ 747 w 1156"/>
              <a:gd name="T65" fmla="*/ 91 h 1155"/>
              <a:gd name="T66" fmla="*/ 879 w 1156"/>
              <a:gd name="T67" fmla="*/ 52 h 1155"/>
              <a:gd name="T68" fmla="*/ 1094 w 1156"/>
              <a:gd name="T69" fmla="*/ 62 h 1155"/>
              <a:gd name="T70" fmla="*/ 1094 w 1156"/>
              <a:gd name="T71" fmla="*/ 287 h 1155"/>
              <a:gd name="T72" fmla="*/ 1043 w 1156"/>
              <a:gd name="T73" fmla="*/ 82 h 1155"/>
              <a:gd name="T74" fmla="*/ 1024 w 1156"/>
              <a:gd name="T75" fmla="*/ 101 h 1155"/>
              <a:gd name="T76" fmla="*/ 1048 w 1156"/>
              <a:gd name="T77" fmla="*/ 238 h 1155"/>
              <a:gd name="T78" fmla="*/ 1071 w 1156"/>
              <a:gd name="T79" fmla="*/ 251 h 1155"/>
              <a:gd name="T80" fmla="*/ 1043 w 1156"/>
              <a:gd name="T81" fmla="*/ 82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6" h="1155">
                <a:moveTo>
                  <a:pt x="21" y="1088"/>
                </a:moveTo>
                <a:lnTo>
                  <a:pt x="67" y="1134"/>
                </a:lnTo>
                <a:cubicBezTo>
                  <a:pt x="37" y="1150"/>
                  <a:pt x="16" y="1155"/>
                  <a:pt x="8" y="1147"/>
                </a:cubicBezTo>
                <a:cubicBezTo>
                  <a:pt x="0" y="1139"/>
                  <a:pt x="5" y="1118"/>
                  <a:pt x="21" y="1088"/>
                </a:cubicBezTo>
                <a:close/>
                <a:moveTo>
                  <a:pt x="10" y="1052"/>
                </a:moveTo>
                <a:lnTo>
                  <a:pt x="103" y="1146"/>
                </a:lnTo>
                <a:cubicBezTo>
                  <a:pt x="155" y="1127"/>
                  <a:pt x="221" y="1089"/>
                  <a:pt x="294" y="1035"/>
                </a:cubicBezTo>
                <a:lnTo>
                  <a:pt x="120" y="861"/>
                </a:lnTo>
                <a:cubicBezTo>
                  <a:pt x="66" y="935"/>
                  <a:pt x="28" y="1001"/>
                  <a:pt x="10" y="1052"/>
                </a:cubicBezTo>
                <a:close/>
                <a:moveTo>
                  <a:pt x="443" y="511"/>
                </a:moveTo>
                <a:lnTo>
                  <a:pt x="644" y="712"/>
                </a:lnTo>
                <a:cubicBezTo>
                  <a:pt x="614" y="747"/>
                  <a:pt x="581" y="781"/>
                  <a:pt x="547" y="816"/>
                </a:cubicBezTo>
                <a:cubicBezTo>
                  <a:pt x="468" y="895"/>
                  <a:pt x="389" y="964"/>
                  <a:pt x="316" y="1019"/>
                </a:cubicBezTo>
                <a:lnTo>
                  <a:pt x="136" y="839"/>
                </a:lnTo>
                <a:cubicBezTo>
                  <a:pt x="191" y="767"/>
                  <a:pt x="260" y="687"/>
                  <a:pt x="339" y="608"/>
                </a:cubicBezTo>
                <a:cubicBezTo>
                  <a:pt x="374" y="574"/>
                  <a:pt x="409" y="541"/>
                  <a:pt x="443" y="511"/>
                </a:cubicBezTo>
                <a:close/>
                <a:moveTo>
                  <a:pt x="326" y="929"/>
                </a:moveTo>
                <a:cubicBezTo>
                  <a:pt x="312" y="939"/>
                  <a:pt x="325" y="963"/>
                  <a:pt x="339" y="952"/>
                </a:cubicBezTo>
                <a:cubicBezTo>
                  <a:pt x="429" y="884"/>
                  <a:pt x="504" y="800"/>
                  <a:pt x="583" y="720"/>
                </a:cubicBezTo>
                <a:cubicBezTo>
                  <a:pt x="595" y="708"/>
                  <a:pt x="576" y="689"/>
                  <a:pt x="564" y="702"/>
                </a:cubicBezTo>
                <a:cubicBezTo>
                  <a:pt x="487" y="780"/>
                  <a:pt x="414" y="862"/>
                  <a:pt x="326" y="929"/>
                </a:cubicBezTo>
                <a:close/>
                <a:moveTo>
                  <a:pt x="1094" y="287"/>
                </a:moveTo>
                <a:lnTo>
                  <a:pt x="715" y="665"/>
                </a:lnTo>
                <a:cubicBezTo>
                  <a:pt x="701" y="679"/>
                  <a:pt x="685" y="690"/>
                  <a:pt x="667" y="698"/>
                </a:cubicBezTo>
                <a:lnTo>
                  <a:pt x="457" y="488"/>
                </a:lnTo>
                <a:cubicBezTo>
                  <a:pt x="465" y="470"/>
                  <a:pt x="476" y="454"/>
                  <a:pt x="490" y="440"/>
                </a:cubicBezTo>
                <a:lnTo>
                  <a:pt x="818" y="112"/>
                </a:lnTo>
                <a:lnTo>
                  <a:pt x="763" y="128"/>
                </a:lnTo>
                <a:lnTo>
                  <a:pt x="481" y="410"/>
                </a:lnTo>
                <a:cubicBezTo>
                  <a:pt x="473" y="418"/>
                  <a:pt x="460" y="418"/>
                  <a:pt x="452" y="410"/>
                </a:cubicBezTo>
                <a:cubicBezTo>
                  <a:pt x="445" y="403"/>
                  <a:pt x="445" y="390"/>
                  <a:pt x="452" y="382"/>
                </a:cubicBezTo>
                <a:lnTo>
                  <a:pt x="738" y="96"/>
                </a:lnTo>
                <a:cubicBezTo>
                  <a:pt x="741" y="94"/>
                  <a:pt x="744" y="92"/>
                  <a:pt x="747" y="91"/>
                </a:cubicBezTo>
                <a:lnTo>
                  <a:pt x="879" y="52"/>
                </a:lnTo>
                <a:cubicBezTo>
                  <a:pt x="941" y="0"/>
                  <a:pt x="1035" y="3"/>
                  <a:pt x="1094" y="62"/>
                </a:cubicBezTo>
                <a:cubicBezTo>
                  <a:pt x="1156" y="124"/>
                  <a:pt x="1156" y="225"/>
                  <a:pt x="1094" y="287"/>
                </a:cubicBezTo>
                <a:close/>
                <a:moveTo>
                  <a:pt x="1043" y="82"/>
                </a:moveTo>
                <a:cubicBezTo>
                  <a:pt x="1029" y="71"/>
                  <a:pt x="1010" y="90"/>
                  <a:pt x="1024" y="101"/>
                </a:cubicBezTo>
                <a:cubicBezTo>
                  <a:pt x="1066" y="133"/>
                  <a:pt x="1071" y="192"/>
                  <a:pt x="1048" y="238"/>
                </a:cubicBezTo>
                <a:cubicBezTo>
                  <a:pt x="1040" y="253"/>
                  <a:pt x="1063" y="266"/>
                  <a:pt x="1071" y="251"/>
                </a:cubicBezTo>
                <a:cubicBezTo>
                  <a:pt x="1099" y="196"/>
                  <a:pt x="1095" y="121"/>
                  <a:pt x="1043" y="82"/>
                </a:cubicBez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pen-book_299">
            <a:extLst>
              <a:ext uri="{FF2B5EF4-FFF2-40B4-BE49-F238E27FC236}">
                <a16:creationId xmlns:a16="http://schemas.microsoft.com/office/drawing/2014/main" id="{1FAD97C9-020E-460D-95C8-880A76FFC62A}"/>
              </a:ext>
            </a:extLst>
          </p:cNvPr>
          <p:cNvSpPr/>
          <p:nvPr userDrawn="1"/>
        </p:nvSpPr>
        <p:spPr>
          <a:xfrm>
            <a:off x="335360" y="114432"/>
            <a:ext cx="609685" cy="506257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88862 h 440259"/>
              <a:gd name="T41" fmla="*/ 88862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88862 h 440259"/>
              <a:gd name="T71" fmla="*/ 88862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88862 h 440259"/>
              <a:gd name="T97" fmla="*/ 88862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  <a:gd name="T108" fmla="*/ 278945 h 440259"/>
              <a:gd name="T109" fmla="*/ 278945 h 440259"/>
              <a:gd name="T110" fmla="*/ 278945 h 440259"/>
              <a:gd name="T111" fmla="*/ 278945 h 440259"/>
              <a:gd name="T112" fmla="*/ 278945 h 440259"/>
              <a:gd name="T113" fmla="*/ 278945 h 440259"/>
              <a:gd name="T114" fmla="*/ 278945 h 440259"/>
              <a:gd name="T115" fmla="*/ 278945 h 440259"/>
              <a:gd name="T116" fmla="*/ 278945 h 440259"/>
              <a:gd name="T11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36">
                <a:moveTo>
                  <a:pt x="387" y="133"/>
                </a:moveTo>
                <a:lnTo>
                  <a:pt x="387" y="108"/>
                </a:lnTo>
                <a:lnTo>
                  <a:pt x="386" y="102"/>
                </a:lnTo>
                <a:cubicBezTo>
                  <a:pt x="385" y="101"/>
                  <a:pt x="377" y="87"/>
                  <a:pt x="361" y="72"/>
                </a:cubicBezTo>
                <a:cubicBezTo>
                  <a:pt x="348" y="61"/>
                  <a:pt x="331" y="50"/>
                  <a:pt x="308" y="45"/>
                </a:cubicBezTo>
                <a:lnTo>
                  <a:pt x="308" y="0"/>
                </a:lnTo>
                <a:cubicBezTo>
                  <a:pt x="210" y="7"/>
                  <a:pt x="200" y="84"/>
                  <a:pt x="200" y="84"/>
                </a:cubicBezTo>
                <a:lnTo>
                  <a:pt x="200" y="85"/>
                </a:lnTo>
                <a:cubicBezTo>
                  <a:pt x="200" y="85"/>
                  <a:pt x="200" y="85"/>
                  <a:pt x="200" y="85"/>
                </a:cubicBezTo>
                <a:cubicBezTo>
                  <a:pt x="196" y="81"/>
                  <a:pt x="192" y="77"/>
                  <a:pt x="187" y="72"/>
                </a:cubicBezTo>
                <a:cubicBezTo>
                  <a:pt x="171" y="57"/>
                  <a:pt x="145" y="42"/>
                  <a:pt x="112" y="42"/>
                </a:cubicBezTo>
                <a:cubicBezTo>
                  <a:pt x="79" y="42"/>
                  <a:pt x="54" y="58"/>
                  <a:pt x="38" y="72"/>
                </a:cubicBezTo>
                <a:cubicBezTo>
                  <a:pt x="22" y="87"/>
                  <a:pt x="14" y="101"/>
                  <a:pt x="14" y="102"/>
                </a:cubicBezTo>
                <a:lnTo>
                  <a:pt x="12" y="108"/>
                </a:lnTo>
                <a:lnTo>
                  <a:pt x="12" y="133"/>
                </a:lnTo>
                <a:lnTo>
                  <a:pt x="0" y="133"/>
                </a:lnTo>
                <a:lnTo>
                  <a:pt x="0" y="336"/>
                </a:lnTo>
                <a:lnTo>
                  <a:pt x="404" y="336"/>
                </a:lnTo>
                <a:lnTo>
                  <a:pt x="404" y="133"/>
                </a:lnTo>
                <a:lnTo>
                  <a:pt x="387" y="133"/>
                </a:lnTo>
                <a:close/>
                <a:moveTo>
                  <a:pt x="72" y="295"/>
                </a:moveTo>
                <a:cubicBezTo>
                  <a:pt x="83" y="289"/>
                  <a:pt x="96" y="284"/>
                  <a:pt x="112" y="284"/>
                </a:cubicBezTo>
                <a:cubicBezTo>
                  <a:pt x="128" y="284"/>
                  <a:pt x="141" y="289"/>
                  <a:pt x="152" y="295"/>
                </a:cubicBezTo>
                <a:lnTo>
                  <a:pt x="72" y="295"/>
                </a:lnTo>
                <a:close/>
                <a:moveTo>
                  <a:pt x="186" y="286"/>
                </a:moveTo>
                <a:cubicBezTo>
                  <a:pt x="170" y="271"/>
                  <a:pt x="145" y="257"/>
                  <a:pt x="112" y="257"/>
                </a:cubicBezTo>
                <a:lnTo>
                  <a:pt x="112" y="257"/>
                </a:lnTo>
                <a:cubicBezTo>
                  <a:pt x="80" y="257"/>
                  <a:pt x="56" y="271"/>
                  <a:pt x="40" y="285"/>
                </a:cubicBezTo>
                <a:lnTo>
                  <a:pt x="40" y="112"/>
                </a:lnTo>
                <a:cubicBezTo>
                  <a:pt x="42" y="108"/>
                  <a:pt x="49" y="99"/>
                  <a:pt x="58" y="91"/>
                </a:cubicBezTo>
                <a:cubicBezTo>
                  <a:pt x="71" y="80"/>
                  <a:pt x="88" y="70"/>
                  <a:pt x="112" y="70"/>
                </a:cubicBezTo>
                <a:cubicBezTo>
                  <a:pt x="137" y="70"/>
                  <a:pt x="155" y="81"/>
                  <a:pt x="169" y="93"/>
                </a:cubicBezTo>
                <a:cubicBezTo>
                  <a:pt x="175" y="98"/>
                  <a:pt x="180" y="104"/>
                  <a:pt x="183" y="109"/>
                </a:cubicBezTo>
                <a:cubicBezTo>
                  <a:pt x="185" y="110"/>
                  <a:pt x="185" y="111"/>
                  <a:pt x="186" y="112"/>
                </a:cubicBezTo>
                <a:lnTo>
                  <a:pt x="186" y="286"/>
                </a:lnTo>
                <a:close/>
                <a:moveTo>
                  <a:pt x="286" y="24"/>
                </a:moveTo>
                <a:lnTo>
                  <a:pt x="286" y="42"/>
                </a:lnTo>
                <a:lnTo>
                  <a:pt x="286" y="70"/>
                </a:lnTo>
                <a:lnTo>
                  <a:pt x="286" y="229"/>
                </a:lnTo>
                <a:cubicBezTo>
                  <a:pt x="286" y="229"/>
                  <a:pt x="249" y="222"/>
                  <a:pt x="214" y="254"/>
                </a:cubicBezTo>
                <a:lnTo>
                  <a:pt x="214" y="112"/>
                </a:lnTo>
                <a:lnTo>
                  <a:pt x="214" y="112"/>
                </a:lnTo>
                <a:lnTo>
                  <a:pt x="214" y="96"/>
                </a:lnTo>
                <a:cubicBezTo>
                  <a:pt x="214" y="96"/>
                  <a:pt x="227" y="36"/>
                  <a:pt x="286" y="24"/>
                </a:cubicBezTo>
                <a:close/>
                <a:moveTo>
                  <a:pt x="246" y="295"/>
                </a:moveTo>
                <a:cubicBezTo>
                  <a:pt x="257" y="289"/>
                  <a:pt x="270" y="284"/>
                  <a:pt x="286" y="284"/>
                </a:cubicBezTo>
                <a:cubicBezTo>
                  <a:pt x="302" y="284"/>
                  <a:pt x="315" y="289"/>
                  <a:pt x="326" y="295"/>
                </a:cubicBezTo>
                <a:lnTo>
                  <a:pt x="246" y="295"/>
                </a:lnTo>
                <a:close/>
                <a:moveTo>
                  <a:pt x="360" y="286"/>
                </a:moveTo>
                <a:cubicBezTo>
                  <a:pt x="344" y="271"/>
                  <a:pt x="319" y="257"/>
                  <a:pt x="286" y="257"/>
                </a:cubicBezTo>
                <a:cubicBezTo>
                  <a:pt x="254" y="257"/>
                  <a:pt x="230" y="271"/>
                  <a:pt x="214" y="285"/>
                </a:cubicBezTo>
                <a:lnTo>
                  <a:pt x="214" y="284"/>
                </a:lnTo>
                <a:cubicBezTo>
                  <a:pt x="244" y="242"/>
                  <a:pt x="308" y="253"/>
                  <a:pt x="308" y="253"/>
                </a:cubicBezTo>
                <a:lnTo>
                  <a:pt x="308" y="73"/>
                </a:lnTo>
                <a:cubicBezTo>
                  <a:pt x="322" y="77"/>
                  <a:pt x="334" y="85"/>
                  <a:pt x="343" y="92"/>
                </a:cubicBezTo>
                <a:cubicBezTo>
                  <a:pt x="349" y="98"/>
                  <a:pt x="354" y="104"/>
                  <a:pt x="357" y="109"/>
                </a:cubicBezTo>
                <a:cubicBezTo>
                  <a:pt x="358" y="110"/>
                  <a:pt x="359" y="111"/>
                  <a:pt x="360" y="112"/>
                </a:cubicBezTo>
                <a:lnTo>
                  <a:pt x="360" y="286"/>
                </a:lnTo>
                <a:lnTo>
                  <a:pt x="360" y="286"/>
                </a:ln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乐高玩具&#10;&#10;低可信度描述已自动生成">
            <a:extLst>
              <a:ext uri="{FF2B5EF4-FFF2-40B4-BE49-F238E27FC236}">
                <a16:creationId xmlns:a16="http://schemas.microsoft.com/office/drawing/2014/main" id="{015977E4-E9F6-4A40-9C58-A8FEF94B9C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4503">
            <a:off x="-4328811" y="2590812"/>
            <a:ext cx="7620301" cy="5134055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2DA673F-1B2E-4A34-835B-4DF6DD11A313}"/>
              </a:ext>
            </a:extLst>
          </p:cNvPr>
          <p:cNvCxnSpPr>
            <a:cxnSpLocks/>
          </p:cNvCxnSpPr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B5028D0-D854-4B92-9DBB-E35180362934}"/>
              </a:ext>
            </a:extLst>
          </p:cNvPr>
          <p:cNvCxnSpPr>
            <a:cxnSpLocks/>
          </p:cNvCxnSpPr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AAD9B66B-CF94-4B12-B5B9-3FA8E069DC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-145081"/>
            <a:ext cx="2691329" cy="1053801"/>
          </a:xfrm>
          <a:prstGeom prst="rect">
            <a:avLst/>
          </a:prstGeom>
        </p:spPr>
      </p:pic>
      <p:sp>
        <p:nvSpPr>
          <p:cNvPr id="6" name="fountain-pen-of-large-size_33358">
            <a:extLst>
              <a:ext uri="{FF2B5EF4-FFF2-40B4-BE49-F238E27FC236}">
                <a16:creationId xmlns:a16="http://schemas.microsoft.com/office/drawing/2014/main" id="{A76AFFF0-7E35-4E97-A0D7-D9698A291CC0}"/>
              </a:ext>
            </a:extLst>
          </p:cNvPr>
          <p:cNvSpPr/>
          <p:nvPr userDrawn="1"/>
        </p:nvSpPr>
        <p:spPr>
          <a:xfrm>
            <a:off x="11640616" y="181925"/>
            <a:ext cx="475891" cy="474767"/>
          </a:xfrm>
          <a:custGeom>
            <a:avLst/>
            <a:gdLst>
              <a:gd name="T0" fmla="*/ 21 w 1156"/>
              <a:gd name="T1" fmla="*/ 1088 h 1155"/>
              <a:gd name="T2" fmla="*/ 67 w 1156"/>
              <a:gd name="T3" fmla="*/ 1134 h 1155"/>
              <a:gd name="T4" fmla="*/ 8 w 1156"/>
              <a:gd name="T5" fmla="*/ 1147 h 1155"/>
              <a:gd name="T6" fmla="*/ 21 w 1156"/>
              <a:gd name="T7" fmla="*/ 1088 h 1155"/>
              <a:gd name="T8" fmla="*/ 10 w 1156"/>
              <a:gd name="T9" fmla="*/ 1052 h 1155"/>
              <a:gd name="T10" fmla="*/ 103 w 1156"/>
              <a:gd name="T11" fmla="*/ 1146 h 1155"/>
              <a:gd name="T12" fmla="*/ 294 w 1156"/>
              <a:gd name="T13" fmla="*/ 1035 h 1155"/>
              <a:gd name="T14" fmla="*/ 120 w 1156"/>
              <a:gd name="T15" fmla="*/ 861 h 1155"/>
              <a:gd name="T16" fmla="*/ 10 w 1156"/>
              <a:gd name="T17" fmla="*/ 1052 h 1155"/>
              <a:gd name="T18" fmla="*/ 443 w 1156"/>
              <a:gd name="T19" fmla="*/ 511 h 1155"/>
              <a:gd name="T20" fmla="*/ 644 w 1156"/>
              <a:gd name="T21" fmla="*/ 712 h 1155"/>
              <a:gd name="T22" fmla="*/ 547 w 1156"/>
              <a:gd name="T23" fmla="*/ 816 h 1155"/>
              <a:gd name="T24" fmla="*/ 316 w 1156"/>
              <a:gd name="T25" fmla="*/ 1019 h 1155"/>
              <a:gd name="T26" fmla="*/ 136 w 1156"/>
              <a:gd name="T27" fmla="*/ 839 h 1155"/>
              <a:gd name="T28" fmla="*/ 339 w 1156"/>
              <a:gd name="T29" fmla="*/ 608 h 1155"/>
              <a:gd name="T30" fmla="*/ 443 w 1156"/>
              <a:gd name="T31" fmla="*/ 511 h 1155"/>
              <a:gd name="T32" fmla="*/ 326 w 1156"/>
              <a:gd name="T33" fmla="*/ 929 h 1155"/>
              <a:gd name="T34" fmla="*/ 339 w 1156"/>
              <a:gd name="T35" fmla="*/ 952 h 1155"/>
              <a:gd name="T36" fmla="*/ 583 w 1156"/>
              <a:gd name="T37" fmla="*/ 720 h 1155"/>
              <a:gd name="T38" fmla="*/ 564 w 1156"/>
              <a:gd name="T39" fmla="*/ 702 h 1155"/>
              <a:gd name="T40" fmla="*/ 326 w 1156"/>
              <a:gd name="T41" fmla="*/ 929 h 1155"/>
              <a:gd name="T42" fmla="*/ 1094 w 1156"/>
              <a:gd name="T43" fmla="*/ 287 h 1155"/>
              <a:gd name="T44" fmla="*/ 715 w 1156"/>
              <a:gd name="T45" fmla="*/ 665 h 1155"/>
              <a:gd name="T46" fmla="*/ 667 w 1156"/>
              <a:gd name="T47" fmla="*/ 698 h 1155"/>
              <a:gd name="T48" fmla="*/ 457 w 1156"/>
              <a:gd name="T49" fmla="*/ 488 h 1155"/>
              <a:gd name="T50" fmla="*/ 490 w 1156"/>
              <a:gd name="T51" fmla="*/ 440 h 1155"/>
              <a:gd name="T52" fmla="*/ 818 w 1156"/>
              <a:gd name="T53" fmla="*/ 112 h 1155"/>
              <a:gd name="T54" fmla="*/ 763 w 1156"/>
              <a:gd name="T55" fmla="*/ 128 h 1155"/>
              <a:gd name="T56" fmla="*/ 481 w 1156"/>
              <a:gd name="T57" fmla="*/ 410 h 1155"/>
              <a:gd name="T58" fmla="*/ 452 w 1156"/>
              <a:gd name="T59" fmla="*/ 410 h 1155"/>
              <a:gd name="T60" fmla="*/ 452 w 1156"/>
              <a:gd name="T61" fmla="*/ 382 h 1155"/>
              <a:gd name="T62" fmla="*/ 738 w 1156"/>
              <a:gd name="T63" fmla="*/ 96 h 1155"/>
              <a:gd name="T64" fmla="*/ 747 w 1156"/>
              <a:gd name="T65" fmla="*/ 91 h 1155"/>
              <a:gd name="T66" fmla="*/ 879 w 1156"/>
              <a:gd name="T67" fmla="*/ 52 h 1155"/>
              <a:gd name="T68" fmla="*/ 1094 w 1156"/>
              <a:gd name="T69" fmla="*/ 62 h 1155"/>
              <a:gd name="T70" fmla="*/ 1094 w 1156"/>
              <a:gd name="T71" fmla="*/ 287 h 1155"/>
              <a:gd name="T72" fmla="*/ 1043 w 1156"/>
              <a:gd name="T73" fmla="*/ 82 h 1155"/>
              <a:gd name="T74" fmla="*/ 1024 w 1156"/>
              <a:gd name="T75" fmla="*/ 101 h 1155"/>
              <a:gd name="T76" fmla="*/ 1048 w 1156"/>
              <a:gd name="T77" fmla="*/ 238 h 1155"/>
              <a:gd name="T78" fmla="*/ 1071 w 1156"/>
              <a:gd name="T79" fmla="*/ 251 h 1155"/>
              <a:gd name="T80" fmla="*/ 1043 w 1156"/>
              <a:gd name="T81" fmla="*/ 82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6" h="1155">
                <a:moveTo>
                  <a:pt x="21" y="1088"/>
                </a:moveTo>
                <a:lnTo>
                  <a:pt x="67" y="1134"/>
                </a:lnTo>
                <a:cubicBezTo>
                  <a:pt x="37" y="1150"/>
                  <a:pt x="16" y="1155"/>
                  <a:pt x="8" y="1147"/>
                </a:cubicBezTo>
                <a:cubicBezTo>
                  <a:pt x="0" y="1139"/>
                  <a:pt x="5" y="1118"/>
                  <a:pt x="21" y="1088"/>
                </a:cubicBezTo>
                <a:close/>
                <a:moveTo>
                  <a:pt x="10" y="1052"/>
                </a:moveTo>
                <a:lnTo>
                  <a:pt x="103" y="1146"/>
                </a:lnTo>
                <a:cubicBezTo>
                  <a:pt x="155" y="1127"/>
                  <a:pt x="221" y="1089"/>
                  <a:pt x="294" y="1035"/>
                </a:cubicBezTo>
                <a:lnTo>
                  <a:pt x="120" y="861"/>
                </a:lnTo>
                <a:cubicBezTo>
                  <a:pt x="66" y="935"/>
                  <a:pt x="28" y="1001"/>
                  <a:pt x="10" y="1052"/>
                </a:cubicBezTo>
                <a:close/>
                <a:moveTo>
                  <a:pt x="443" y="511"/>
                </a:moveTo>
                <a:lnTo>
                  <a:pt x="644" y="712"/>
                </a:lnTo>
                <a:cubicBezTo>
                  <a:pt x="614" y="747"/>
                  <a:pt x="581" y="781"/>
                  <a:pt x="547" y="816"/>
                </a:cubicBezTo>
                <a:cubicBezTo>
                  <a:pt x="468" y="895"/>
                  <a:pt x="389" y="964"/>
                  <a:pt x="316" y="1019"/>
                </a:cubicBezTo>
                <a:lnTo>
                  <a:pt x="136" y="839"/>
                </a:lnTo>
                <a:cubicBezTo>
                  <a:pt x="191" y="767"/>
                  <a:pt x="260" y="687"/>
                  <a:pt x="339" y="608"/>
                </a:cubicBezTo>
                <a:cubicBezTo>
                  <a:pt x="374" y="574"/>
                  <a:pt x="409" y="541"/>
                  <a:pt x="443" y="511"/>
                </a:cubicBezTo>
                <a:close/>
                <a:moveTo>
                  <a:pt x="326" y="929"/>
                </a:moveTo>
                <a:cubicBezTo>
                  <a:pt x="312" y="939"/>
                  <a:pt x="325" y="963"/>
                  <a:pt x="339" y="952"/>
                </a:cubicBezTo>
                <a:cubicBezTo>
                  <a:pt x="429" y="884"/>
                  <a:pt x="504" y="800"/>
                  <a:pt x="583" y="720"/>
                </a:cubicBezTo>
                <a:cubicBezTo>
                  <a:pt x="595" y="708"/>
                  <a:pt x="576" y="689"/>
                  <a:pt x="564" y="702"/>
                </a:cubicBezTo>
                <a:cubicBezTo>
                  <a:pt x="487" y="780"/>
                  <a:pt x="414" y="862"/>
                  <a:pt x="326" y="929"/>
                </a:cubicBezTo>
                <a:close/>
                <a:moveTo>
                  <a:pt x="1094" y="287"/>
                </a:moveTo>
                <a:lnTo>
                  <a:pt x="715" y="665"/>
                </a:lnTo>
                <a:cubicBezTo>
                  <a:pt x="701" y="679"/>
                  <a:pt x="685" y="690"/>
                  <a:pt x="667" y="698"/>
                </a:cubicBezTo>
                <a:lnTo>
                  <a:pt x="457" y="488"/>
                </a:lnTo>
                <a:cubicBezTo>
                  <a:pt x="465" y="470"/>
                  <a:pt x="476" y="454"/>
                  <a:pt x="490" y="440"/>
                </a:cubicBezTo>
                <a:lnTo>
                  <a:pt x="818" y="112"/>
                </a:lnTo>
                <a:lnTo>
                  <a:pt x="763" y="128"/>
                </a:lnTo>
                <a:lnTo>
                  <a:pt x="481" y="410"/>
                </a:lnTo>
                <a:cubicBezTo>
                  <a:pt x="473" y="418"/>
                  <a:pt x="460" y="418"/>
                  <a:pt x="452" y="410"/>
                </a:cubicBezTo>
                <a:cubicBezTo>
                  <a:pt x="445" y="403"/>
                  <a:pt x="445" y="390"/>
                  <a:pt x="452" y="382"/>
                </a:cubicBezTo>
                <a:lnTo>
                  <a:pt x="738" y="96"/>
                </a:lnTo>
                <a:cubicBezTo>
                  <a:pt x="741" y="94"/>
                  <a:pt x="744" y="92"/>
                  <a:pt x="747" y="91"/>
                </a:cubicBezTo>
                <a:lnTo>
                  <a:pt x="879" y="52"/>
                </a:lnTo>
                <a:cubicBezTo>
                  <a:pt x="941" y="0"/>
                  <a:pt x="1035" y="3"/>
                  <a:pt x="1094" y="62"/>
                </a:cubicBezTo>
                <a:cubicBezTo>
                  <a:pt x="1156" y="124"/>
                  <a:pt x="1156" y="225"/>
                  <a:pt x="1094" y="287"/>
                </a:cubicBezTo>
                <a:close/>
                <a:moveTo>
                  <a:pt x="1043" y="82"/>
                </a:moveTo>
                <a:cubicBezTo>
                  <a:pt x="1029" y="71"/>
                  <a:pt x="1010" y="90"/>
                  <a:pt x="1024" y="101"/>
                </a:cubicBezTo>
                <a:cubicBezTo>
                  <a:pt x="1066" y="133"/>
                  <a:pt x="1071" y="192"/>
                  <a:pt x="1048" y="238"/>
                </a:cubicBezTo>
                <a:cubicBezTo>
                  <a:pt x="1040" y="253"/>
                  <a:pt x="1063" y="266"/>
                  <a:pt x="1071" y="251"/>
                </a:cubicBezTo>
                <a:cubicBezTo>
                  <a:pt x="1099" y="196"/>
                  <a:pt x="1095" y="121"/>
                  <a:pt x="1043" y="82"/>
                </a:cubicBez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pen-book_299">
            <a:extLst>
              <a:ext uri="{FF2B5EF4-FFF2-40B4-BE49-F238E27FC236}">
                <a16:creationId xmlns:a16="http://schemas.microsoft.com/office/drawing/2014/main" id="{A0097848-EB4A-4FA3-91FD-9A5506340981}"/>
              </a:ext>
            </a:extLst>
          </p:cNvPr>
          <p:cNvSpPr/>
          <p:nvPr userDrawn="1"/>
        </p:nvSpPr>
        <p:spPr>
          <a:xfrm>
            <a:off x="335360" y="114432"/>
            <a:ext cx="609685" cy="506257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88862 h 440259"/>
              <a:gd name="T41" fmla="*/ 88862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88862 h 440259"/>
              <a:gd name="T71" fmla="*/ 88862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88862 h 440259"/>
              <a:gd name="T97" fmla="*/ 88862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  <a:gd name="T108" fmla="*/ 278945 h 440259"/>
              <a:gd name="T109" fmla="*/ 278945 h 440259"/>
              <a:gd name="T110" fmla="*/ 278945 h 440259"/>
              <a:gd name="T111" fmla="*/ 278945 h 440259"/>
              <a:gd name="T112" fmla="*/ 278945 h 440259"/>
              <a:gd name="T113" fmla="*/ 278945 h 440259"/>
              <a:gd name="T114" fmla="*/ 278945 h 440259"/>
              <a:gd name="T115" fmla="*/ 278945 h 440259"/>
              <a:gd name="T116" fmla="*/ 278945 h 440259"/>
              <a:gd name="T11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36">
                <a:moveTo>
                  <a:pt x="387" y="133"/>
                </a:moveTo>
                <a:lnTo>
                  <a:pt x="387" y="108"/>
                </a:lnTo>
                <a:lnTo>
                  <a:pt x="386" y="102"/>
                </a:lnTo>
                <a:cubicBezTo>
                  <a:pt x="385" y="101"/>
                  <a:pt x="377" y="87"/>
                  <a:pt x="361" y="72"/>
                </a:cubicBezTo>
                <a:cubicBezTo>
                  <a:pt x="348" y="61"/>
                  <a:pt x="331" y="50"/>
                  <a:pt x="308" y="45"/>
                </a:cubicBezTo>
                <a:lnTo>
                  <a:pt x="308" y="0"/>
                </a:lnTo>
                <a:cubicBezTo>
                  <a:pt x="210" y="7"/>
                  <a:pt x="200" y="84"/>
                  <a:pt x="200" y="84"/>
                </a:cubicBezTo>
                <a:lnTo>
                  <a:pt x="200" y="85"/>
                </a:lnTo>
                <a:cubicBezTo>
                  <a:pt x="200" y="85"/>
                  <a:pt x="200" y="85"/>
                  <a:pt x="200" y="85"/>
                </a:cubicBezTo>
                <a:cubicBezTo>
                  <a:pt x="196" y="81"/>
                  <a:pt x="192" y="77"/>
                  <a:pt x="187" y="72"/>
                </a:cubicBezTo>
                <a:cubicBezTo>
                  <a:pt x="171" y="57"/>
                  <a:pt x="145" y="42"/>
                  <a:pt x="112" y="42"/>
                </a:cubicBezTo>
                <a:cubicBezTo>
                  <a:pt x="79" y="42"/>
                  <a:pt x="54" y="58"/>
                  <a:pt x="38" y="72"/>
                </a:cubicBezTo>
                <a:cubicBezTo>
                  <a:pt x="22" y="87"/>
                  <a:pt x="14" y="101"/>
                  <a:pt x="14" y="102"/>
                </a:cubicBezTo>
                <a:lnTo>
                  <a:pt x="12" y="108"/>
                </a:lnTo>
                <a:lnTo>
                  <a:pt x="12" y="133"/>
                </a:lnTo>
                <a:lnTo>
                  <a:pt x="0" y="133"/>
                </a:lnTo>
                <a:lnTo>
                  <a:pt x="0" y="336"/>
                </a:lnTo>
                <a:lnTo>
                  <a:pt x="404" y="336"/>
                </a:lnTo>
                <a:lnTo>
                  <a:pt x="404" y="133"/>
                </a:lnTo>
                <a:lnTo>
                  <a:pt x="387" y="133"/>
                </a:lnTo>
                <a:close/>
                <a:moveTo>
                  <a:pt x="72" y="295"/>
                </a:moveTo>
                <a:cubicBezTo>
                  <a:pt x="83" y="289"/>
                  <a:pt x="96" y="284"/>
                  <a:pt x="112" y="284"/>
                </a:cubicBezTo>
                <a:cubicBezTo>
                  <a:pt x="128" y="284"/>
                  <a:pt x="141" y="289"/>
                  <a:pt x="152" y="295"/>
                </a:cubicBezTo>
                <a:lnTo>
                  <a:pt x="72" y="295"/>
                </a:lnTo>
                <a:close/>
                <a:moveTo>
                  <a:pt x="186" y="286"/>
                </a:moveTo>
                <a:cubicBezTo>
                  <a:pt x="170" y="271"/>
                  <a:pt x="145" y="257"/>
                  <a:pt x="112" y="257"/>
                </a:cubicBezTo>
                <a:lnTo>
                  <a:pt x="112" y="257"/>
                </a:lnTo>
                <a:cubicBezTo>
                  <a:pt x="80" y="257"/>
                  <a:pt x="56" y="271"/>
                  <a:pt x="40" y="285"/>
                </a:cubicBezTo>
                <a:lnTo>
                  <a:pt x="40" y="112"/>
                </a:lnTo>
                <a:cubicBezTo>
                  <a:pt x="42" y="108"/>
                  <a:pt x="49" y="99"/>
                  <a:pt x="58" y="91"/>
                </a:cubicBezTo>
                <a:cubicBezTo>
                  <a:pt x="71" y="80"/>
                  <a:pt x="88" y="70"/>
                  <a:pt x="112" y="70"/>
                </a:cubicBezTo>
                <a:cubicBezTo>
                  <a:pt x="137" y="70"/>
                  <a:pt x="155" y="81"/>
                  <a:pt x="169" y="93"/>
                </a:cubicBezTo>
                <a:cubicBezTo>
                  <a:pt x="175" y="98"/>
                  <a:pt x="180" y="104"/>
                  <a:pt x="183" y="109"/>
                </a:cubicBezTo>
                <a:cubicBezTo>
                  <a:pt x="185" y="110"/>
                  <a:pt x="185" y="111"/>
                  <a:pt x="186" y="112"/>
                </a:cubicBezTo>
                <a:lnTo>
                  <a:pt x="186" y="286"/>
                </a:lnTo>
                <a:close/>
                <a:moveTo>
                  <a:pt x="286" y="24"/>
                </a:moveTo>
                <a:lnTo>
                  <a:pt x="286" y="42"/>
                </a:lnTo>
                <a:lnTo>
                  <a:pt x="286" y="70"/>
                </a:lnTo>
                <a:lnTo>
                  <a:pt x="286" y="229"/>
                </a:lnTo>
                <a:cubicBezTo>
                  <a:pt x="286" y="229"/>
                  <a:pt x="249" y="222"/>
                  <a:pt x="214" y="254"/>
                </a:cubicBezTo>
                <a:lnTo>
                  <a:pt x="214" y="112"/>
                </a:lnTo>
                <a:lnTo>
                  <a:pt x="214" y="112"/>
                </a:lnTo>
                <a:lnTo>
                  <a:pt x="214" y="96"/>
                </a:lnTo>
                <a:cubicBezTo>
                  <a:pt x="214" y="96"/>
                  <a:pt x="227" y="36"/>
                  <a:pt x="286" y="24"/>
                </a:cubicBezTo>
                <a:close/>
                <a:moveTo>
                  <a:pt x="246" y="295"/>
                </a:moveTo>
                <a:cubicBezTo>
                  <a:pt x="257" y="289"/>
                  <a:pt x="270" y="284"/>
                  <a:pt x="286" y="284"/>
                </a:cubicBezTo>
                <a:cubicBezTo>
                  <a:pt x="302" y="284"/>
                  <a:pt x="315" y="289"/>
                  <a:pt x="326" y="295"/>
                </a:cubicBezTo>
                <a:lnTo>
                  <a:pt x="246" y="295"/>
                </a:lnTo>
                <a:close/>
                <a:moveTo>
                  <a:pt x="360" y="286"/>
                </a:moveTo>
                <a:cubicBezTo>
                  <a:pt x="344" y="271"/>
                  <a:pt x="319" y="257"/>
                  <a:pt x="286" y="257"/>
                </a:cubicBezTo>
                <a:cubicBezTo>
                  <a:pt x="254" y="257"/>
                  <a:pt x="230" y="271"/>
                  <a:pt x="214" y="285"/>
                </a:cubicBezTo>
                <a:lnTo>
                  <a:pt x="214" y="284"/>
                </a:lnTo>
                <a:cubicBezTo>
                  <a:pt x="244" y="242"/>
                  <a:pt x="308" y="253"/>
                  <a:pt x="308" y="253"/>
                </a:cubicBezTo>
                <a:lnTo>
                  <a:pt x="308" y="73"/>
                </a:lnTo>
                <a:cubicBezTo>
                  <a:pt x="322" y="77"/>
                  <a:pt x="334" y="85"/>
                  <a:pt x="343" y="92"/>
                </a:cubicBezTo>
                <a:cubicBezTo>
                  <a:pt x="349" y="98"/>
                  <a:pt x="354" y="104"/>
                  <a:pt x="357" y="109"/>
                </a:cubicBezTo>
                <a:cubicBezTo>
                  <a:pt x="358" y="110"/>
                  <a:pt x="359" y="111"/>
                  <a:pt x="360" y="112"/>
                </a:cubicBezTo>
                <a:lnTo>
                  <a:pt x="360" y="286"/>
                </a:lnTo>
                <a:lnTo>
                  <a:pt x="360" y="286"/>
                </a:ln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4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20A4CA-ED3A-4615-B59E-6C46FD1E6363}"/>
              </a:ext>
            </a:extLst>
          </p:cNvPr>
          <p:cNvCxnSpPr>
            <a:cxnSpLocks/>
          </p:cNvCxnSpPr>
          <p:nvPr/>
        </p:nvCxnSpPr>
        <p:spPr>
          <a:xfrm>
            <a:off x="0" y="645794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0854DD6-35D6-43AC-94FE-A7B6E7D1525A}"/>
              </a:ext>
            </a:extLst>
          </p:cNvPr>
          <p:cNvSpPr/>
          <p:nvPr/>
        </p:nvSpPr>
        <p:spPr>
          <a:xfrm>
            <a:off x="0" y="-36192"/>
            <a:ext cx="12192000" cy="5628586"/>
          </a:xfrm>
          <a:prstGeom prst="rect">
            <a:avLst/>
          </a:prstGeom>
          <a:solidFill>
            <a:srgbClr val="F298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D83B6D7-2B32-4B37-9AA1-346B6A2D9A93}"/>
              </a:ext>
            </a:extLst>
          </p:cNvPr>
          <p:cNvCxnSpPr>
            <a:cxnSpLocks/>
          </p:cNvCxnSpPr>
          <p:nvPr/>
        </p:nvCxnSpPr>
        <p:spPr>
          <a:xfrm>
            <a:off x="0" y="674136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E4E91E-9AD3-4FC0-9AA2-8E8CB7989F0B}"/>
              </a:ext>
            </a:extLst>
          </p:cNvPr>
          <p:cNvCxnSpPr>
            <a:cxnSpLocks/>
          </p:cNvCxnSpPr>
          <p:nvPr/>
        </p:nvCxnSpPr>
        <p:spPr>
          <a:xfrm>
            <a:off x="0" y="617451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0C07E38-3BCE-4824-AD13-0BEC6799FCCF}"/>
              </a:ext>
            </a:extLst>
          </p:cNvPr>
          <p:cNvCxnSpPr>
            <a:cxnSpLocks/>
          </p:cNvCxnSpPr>
          <p:nvPr/>
        </p:nvCxnSpPr>
        <p:spPr>
          <a:xfrm>
            <a:off x="0" y="589109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5CE14DBA-877D-4A0D-BEF9-84D062CC2A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248" y="-15977"/>
            <a:ext cx="1241778" cy="3684349"/>
          </a:xfrm>
          <a:prstGeom prst="rect">
            <a:avLst/>
          </a:prstGeom>
        </p:spPr>
      </p:pic>
      <p:pic>
        <p:nvPicPr>
          <p:cNvPr id="5" name="图片 4" descr="乐高玩具&#10;&#10;低可信度描述已自动生成">
            <a:extLst>
              <a:ext uri="{FF2B5EF4-FFF2-40B4-BE49-F238E27FC236}">
                <a16:creationId xmlns:a16="http://schemas.microsoft.com/office/drawing/2014/main" id="{46D642E3-2E81-4160-AAA1-E21ED5D01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92" y="3559870"/>
            <a:ext cx="4810764" cy="3241174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7D5EB10-A3E5-4387-8040-27984BF399E5}"/>
              </a:ext>
            </a:extLst>
          </p:cNvPr>
          <p:cNvGrpSpPr/>
          <p:nvPr/>
        </p:nvGrpSpPr>
        <p:grpSpPr>
          <a:xfrm>
            <a:off x="2099555" y="986920"/>
            <a:ext cx="7992888" cy="4182101"/>
            <a:chOff x="575555" y="986919"/>
            <a:chExt cx="7992888" cy="418210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A98A3B2-149E-4B6A-B14D-5AAD9EBFCD82}"/>
                </a:ext>
              </a:extLst>
            </p:cNvPr>
            <p:cNvSpPr txBox="1"/>
            <p:nvPr/>
          </p:nvSpPr>
          <p:spPr>
            <a:xfrm>
              <a:off x="575555" y="986919"/>
              <a:ext cx="7992888" cy="129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6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数据结构教程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EC15FDB-DB76-48BC-B60A-5721EB64E6C8}"/>
                </a:ext>
              </a:extLst>
            </p:cNvPr>
            <p:cNvSpPr txBox="1"/>
            <p:nvPr/>
          </p:nvSpPr>
          <p:spPr>
            <a:xfrm>
              <a:off x="4925030" y="2480519"/>
              <a:ext cx="3379829" cy="392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第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6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版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Wingdings 2" panose="05020102010507070707" pitchFamily="18" charset="2"/>
                </a:rPr>
                <a:t>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微课视频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Wingdings 2" panose="05020102010507070707" pitchFamily="18" charset="2"/>
                </a:rPr>
                <a:t>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题库版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2C96F2C-8C60-4220-B67C-C88D06EA09A3}"/>
                </a:ext>
              </a:extLst>
            </p:cNvPr>
            <p:cNvSpPr txBox="1"/>
            <p:nvPr/>
          </p:nvSpPr>
          <p:spPr>
            <a:xfrm>
              <a:off x="7020272" y="3102600"/>
              <a:ext cx="1241779" cy="28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李春葆  主编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F2EA3A3-6097-4A72-88FB-1C4E189A49D0}"/>
                </a:ext>
              </a:extLst>
            </p:cNvPr>
            <p:cNvSpPr txBox="1"/>
            <p:nvPr/>
          </p:nvSpPr>
          <p:spPr>
            <a:xfrm>
              <a:off x="2175708" y="4323019"/>
              <a:ext cx="4810764" cy="846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第</a:t>
              </a:r>
              <a:r>
                <a:rPr lang="en-US" altLang="zh-CN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2</a:t>
              </a:r>
              <a:r>
                <a:rPr lang="zh-CN" altLang="en-US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章  线性表</a:t>
              </a:r>
            </a:p>
          </p:txBody>
        </p:sp>
        <p:sp>
          <p:nvSpPr>
            <p:cNvPr id="3" name="圆: 空心 2">
              <a:extLst>
                <a:ext uri="{FF2B5EF4-FFF2-40B4-BE49-F238E27FC236}">
                  <a16:creationId xmlns:a16="http://schemas.microsoft.com/office/drawing/2014/main" id="{84334E00-098C-4CD3-BEC9-545F8671567F}"/>
                </a:ext>
              </a:extLst>
            </p:cNvPr>
            <p:cNvSpPr/>
            <p:nvPr/>
          </p:nvSpPr>
          <p:spPr>
            <a:xfrm>
              <a:off x="6825308" y="3118424"/>
              <a:ext cx="194964" cy="194964"/>
            </a:xfrm>
            <a:prstGeom prst="don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B6BD611-19BC-4DD2-BBD3-156746E37A77}"/>
              </a:ext>
            </a:extLst>
          </p:cNvPr>
          <p:cNvGrpSpPr/>
          <p:nvPr/>
        </p:nvGrpSpPr>
        <p:grpSpPr>
          <a:xfrm>
            <a:off x="-240704" y="5592394"/>
            <a:ext cx="1889956" cy="1256377"/>
            <a:chOff x="-235082" y="5592394"/>
            <a:chExt cx="1889956" cy="125637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C55F5AC-FC50-4DF5-B799-6ED5FEA9F221}"/>
                </a:ext>
              </a:extLst>
            </p:cNvPr>
            <p:cNvSpPr/>
            <p:nvPr/>
          </p:nvSpPr>
          <p:spPr>
            <a:xfrm>
              <a:off x="245" y="5592394"/>
              <a:ext cx="1489055" cy="1254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32BA342-A11C-46B0-B1E8-16492C55D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764" y="5640408"/>
              <a:ext cx="1187624" cy="106822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07351D0-63BD-41F6-A03D-BAB674BE1F84}"/>
                </a:ext>
              </a:extLst>
            </p:cNvPr>
            <p:cNvSpPr txBox="1"/>
            <p:nvPr/>
          </p:nvSpPr>
          <p:spPr>
            <a:xfrm>
              <a:off x="-235082" y="6627172"/>
              <a:ext cx="1889956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定价：</a:t>
              </a:r>
              <a:r>
                <a:rPr lang="en-US" altLang="zh-CN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65.00</a:t>
              </a:r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74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8112224" y="2107542"/>
            <a:ext cx="1589085" cy="979544"/>
            <a:chOff x="1142976" y="2100196"/>
            <a:chExt cx="1589085" cy="979544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1247723" y="2719377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1752548" y="2719377"/>
              <a:ext cx="503237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228823" y="2719377"/>
              <a:ext cx="503238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6" name="Arc 7"/>
            <p:cNvSpPr>
              <a:spLocks/>
            </p:cNvSpPr>
            <p:nvPr/>
          </p:nvSpPr>
          <p:spPr bwMode="auto">
            <a:xfrm>
              <a:off x="1428728" y="2285992"/>
              <a:ext cx="295270" cy="43338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142976" y="2100196"/>
              <a:ext cx="357190" cy="317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20385" y="947913"/>
            <a:ext cx="692948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为什么与一般尾插法建表不一样？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8772614" y="3679179"/>
            <a:ext cx="1571636" cy="1015447"/>
            <a:chOff x="2857488" y="4342379"/>
            <a:chExt cx="1571636" cy="1015447"/>
          </a:xfrm>
        </p:grpSpPr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062287" y="4997463"/>
              <a:ext cx="90011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1 2 3</a:t>
              </a: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3925887" y="4997463"/>
              <a:ext cx="503237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16200000" flipH="1">
              <a:off x="3000364" y="4711711"/>
              <a:ext cx="357190" cy="214314"/>
            </a:xfrm>
            <a:prstGeom prst="straightConnector1">
              <a:avLst/>
            </a:prstGeom>
            <a:ln w="28575">
              <a:solidFill>
                <a:srgbClr val="F199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857488" y="4342379"/>
              <a:ext cx="357190" cy="317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41169" y="1476934"/>
            <a:ext cx="790920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原因是头结点与数据结点类型不同！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r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不能指向头结点。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2998" y="2107542"/>
            <a:ext cx="3588350" cy="3877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创建头结点</a:t>
            </a:r>
            <a:r>
              <a:rPr lang="en-US" altLang="zh-CN" i="1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endParaRPr lang="zh-CN" altLang="en-US" i="1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60706" y="3264933"/>
            <a:ext cx="3772367" cy="3877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创建第一个数据结点</a:t>
            </a:r>
            <a:r>
              <a:rPr lang="en-US" altLang="zh-CN" i="1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endParaRPr lang="zh-CN" altLang="en-US" i="1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558432" y="3694493"/>
            <a:ext cx="428628" cy="655084"/>
            <a:chOff x="3714744" y="3587191"/>
            <a:chExt cx="428628" cy="655084"/>
          </a:xfrm>
        </p:grpSpPr>
        <p:cxnSp>
          <p:nvCxnSpPr>
            <p:cNvPr id="18" name="直接箭头连接符 17"/>
            <p:cNvCxnSpPr/>
            <p:nvPr/>
          </p:nvCxnSpPr>
          <p:spPr>
            <a:xfrm rot="16200000" flipH="1">
              <a:off x="3857620" y="3956523"/>
              <a:ext cx="357190" cy="214314"/>
            </a:xfrm>
            <a:prstGeom prst="straightConnector1">
              <a:avLst/>
            </a:prstGeom>
            <a:ln w="28575">
              <a:solidFill>
                <a:srgbClr val="F199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3714744" y="3587191"/>
              <a:ext cx="357190" cy="317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</p:grp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9191194" y="2730389"/>
            <a:ext cx="5032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15987" y="3639068"/>
            <a:ext cx="2428892" cy="139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(h-&gt;next==NULL) </a:t>
            </a:r>
          </a:p>
          <a:p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h-&gt;next=s;</a:t>
            </a:r>
          </a:p>
          <a:p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r=s;</a:t>
            </a:r>
          </a:p>
          <a:p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	</a:t>
            </a:r>
            <a:endParaRPr lang="zh-CN" altLang="en-US" sz="1800">
              <a:solidFill>
                <a:srgbClr val="CE3B37"/>
              </a:solidFill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9357617" y="2947535"/>
            <a:ext cx="185894" cy="1376625"/>
          </a:xfrm>
          <a:custGeom>
            <a:avLst/>
            <a:gdLst>
              <a:gd name="connsiteX0" fmla="*/ 0 w 185894"/>
              <a:gd name="connsiteY0" fmla="*/ 0 h 1376625"/>
              <a:gd name="connsiteX1" fmla="*/ 130629 w 185894"/>
              <a:gd name="connsiteY1" fmla="*/ 331596 h 1376625"/>
              <a:gd name="connsiteX2" fmla="*/ 170822 w 185894"/>
              <a:gd name="connsiteY2" fmla="*/ 713433 h 1376625"/>
              <a:gd name="connsiteX3" fmla="*/ 40194 w 185894"/>
              <a:gd name="connsiteY3" fmla="*/ 1376625 h 13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894" h="1376625">
                <a:moveTo>
                  <a:pt x="0" y="0"/>
                </a:moveTo>
                <a:cubicBezTo>
                  <a:pt x="51079" y="106345"/>
                  <a:pt x="102159" y="212691"/>
                  <a:pt x="130629" y="331596"/>
                </a:cubicBezTo>
                <a:cubicBezTo>
                  <a:pt x="159099" y="450502"/>
                  <a:pt x="185894" y="539262"/>
                  <a:pt x="170822" y="713433"/>
                </a:cubicBezTo>
                <a:cubicBezTo>
                  <a:pt x="155750" y="887604"/>
                  <a:pt x="97972" y="1132114"/>
                  <a:pt x="40194" y="1376625"/>
                </a:cubicBezTo>
              </a:path>
            </a:pathLst>
          </a:custGeom>
          <a:ln w="28575">
            <a:solidFill>
              <a:srgbClr val="F1990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143782" y="5116687"/>
            <a:ext cx="7424774" cy="3877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创建其他数据结点</a:t>
            </a:r>
            <a:r>
              <a:rPr lang="en-US" altLang="zh-CN" i="1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，直接链接到</a:t>
            </a:r>
            <a:r>
              <a:rPr lang="en-US" altLang="zh-CN" i="1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结点的后面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76110" y="5530503"/>
            <a:ext cx="2428892" cy="139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(h-&gt;next!=NULL) </a:t>
            </a:r>
          </a:p>
          <a:p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-&gt;next=s;</a:t>
            </a:r>
          </a:p>
          <a:p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=s;</a:t>
            </a:r>
          </a:p>
          <a:p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	</a:t>
            </a:r>
            <a:endParaRPr lang="zh-CN" altLang="en-US" sz="1800">
              <a:solidFill>
                <a:srgbClr val="CE3B37"/>
              </a:solidFill>
            </a:endParaRP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9FACBDF2-40CA-417F-BDEC-7B8C6F84EF1F}"/>
              </a:ext>
            </a:extLst>
          </p:cNvPr>
          <p:cNvSpPr txBox="1"/>
          <p:nvPr/>
        </p:nvSpPr>
        <p:spPr>
          <a:xfrm>
            <a:off x="1055688" y="126386"/>
            <a:ext cx="34561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2.4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线性表的应用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2" grpId="0" animBg="1"/>
      <p:bldP spid="23" grpId="0"/>
      <p:bldP spid="24" grpId="0" animBg="1"/>
      <p:bldP spid="25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3345637" y="1719221"/>
            <a:ext cx="5643602" cy="4311272"/>
          </a:xfrm>
          <a:prstGeom prst="rect">
            <a:avLst/>
          </a:prstGeom>
          <a:solidFill>
            <a:schemeClr val="bg1"/>
          </a:solidFill>
          <a:ln w="19050">
            <a:solidFill>
              <a:srgbClr val="F19903"/>
            </a:solidFill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44000" rIns="288000" bIns="144000">
            <a:spAutoFit/>
          </a:bodyPr>
          <a:lstStyle/>
          <a:p>
            <a:pPr algn="l"/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DestroyTable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*&amp;h)</a:t>
            </a: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*pre=h-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p=pre-&gt;next;</a:t>
            </a:r>
          </a:p>
          <a:p>
            <a:pPr algn="l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(p!=NULL)</a:t>
            </a:r>
          </a:p>
          <a:p>
            <a:pPr algn="l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free(pre);</a:t>
            </a: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pre=p;</a:t>
            </a: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pPr algn="l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free(pre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1990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free(h</a:t>
            </a:r>
            <a:r>
              <a:rPr lang="en-US" altLang="zh-CN" sz="1800" dirty="0">
                <a:solidFill>
                  <a:srgbClr val="F1990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C6485AE-2486-48A3-8CA1-11714BB86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6655" y="947573"/>
            <a:ext cx="3456136" cy="391839"/>
          </a:xfrm>
          <a:prstGeom prst="rect">
            <a:avLst/>
          </a:prstGeom>
          <a:solidFill>
            <a:srgbClr val="F19903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Consolas" pitchFamily="49" charset="0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Consolas" pitchFamily="49" charset="0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Consolas" pitchFamily="49" charset="0"/>
              </a:rPr>
              <a:t>）销毁单链表算法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D839F279-5AA3-45FE-B106-AA2E0A93C581}"/>
              </a:ext>
            </a:extLst>
          </p:cNvPr>
          <p:cNvSpPr txBox="1"/>
          <p:nvPr/>
        </p:nvSpPr>
        <p:spPr>
          <a:xfrm>
            <a:off x="1055688" y="126386"/>
            <a:ext cx="34561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2.4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线性表的应用 </a:t>
            </a:r>
          </a:p>
        </p:txBody>
      </p:sp>
      <p:pic>
        <p:nvPicPr>
          <p:cNvPr id="3" name="图片 2" descr="图片包含 游戏机&#10;&#10;描述已自动生成">
            <a:extLst>
              <a:ext uri="{FF2B5EF4-FFF2-40B4-BE49-F238E27FC236}">
                <a16:creationId xmlns:a16="http://schemas.microsoft.com/office/drawing/2014/main" id="{C98D3810-7F7E-4A29-937C-A3D467347D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4319">
            <a:off x="8785945" y="3412582"/>
            <a:ext cx="3456136" cy="3456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2891644" y="1490755"/>
            <a:ext cx="6408712" cy="28743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19903"/>
            </a:solidFill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08000" rIns="252000" bIns="108000">
            <a:spAutoFit/>
          </a:bodyPr>
          <a:lstStyle/>
          <a:p>
            <a:pPr algn="l">
              <a:lnSpc>
                <a:spcPct val="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</a:t>
            </a:r>
            <a:r>
              <a:rPr lang="en-US" altLang="zh-CN" sz="18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DispTable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*h)</a:t>
            </a:r>
          </a:p>
          <a:p>
            <a:pPr algn="l">
              <a:lnSpc>
                <a:spcPct val="50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</a:p>
          <a:p>
            <a:pPr algn="l">
              <a:lnSpc>
                <a:spcPct val="50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DList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*p=h-&gt;next;		</a:t>
            </a:r>
            <a:r>
              <a:rPr lang="en-US" altLang="zh-CN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//p</a:t>
            </a:r>
            <a:r>
              <a:rPr lang="zh-CN" altLang="en-US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指向</a:t>
            </a:r>
            <a:r>
              <a:rPr lang="zh-CN" altLang="en-US" sz="18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开始行结点</a:t>
            </a:r>
            <a:endParaRPr lang="zh-CN" altLang="en-US" sz="18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>
              <a:lnSpc>
                <a:spcPct val="50000"/>
              </a:lnSpc>
            </a:pP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	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扫描所有行</a:t>
            </a:r>
          </a:p>
          <a:p>
            <a:pPr algn="l">
              <a:lnSpc>
                <a:spcPct val="50000"/>
              </a:lnSpc>
            </a:pP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&lt;h-&gt;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Col;j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输出一行的数据</a:t>
            </a:r>
          </a:p>
          <a:p>
            <a:pPr algn="l">
              <a:lnSpc>
                <a:spcPct val="50000"/>
              </a:lnSpc>
            </a:pP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en-US" altLang="zh-CN" sz="180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4d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&gt;data[j]);</a:t>
            </a:r>
          </a:p>
          <a:p>
            <a:pPr algn="l">
              <a:lnSpc>
                <a:spcPct val="50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 algn="l">
              <a:lnSpc>
                <a:spcPct val="50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	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en-US" altLang="zh-CN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</a:t>
            </a:r>
            <a:r>
              <a:rPr lang="zh-CN" altLang="en-US" sz="18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下一行结点</a:t>
            </a:r>
            <a:endParaRPr lang="zh-CN" altLang="en-US" sz="18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7928" y="4590920"/>
            <a:ext cx="1571636" cy="1758302"/>
          </a:xfrm>
          <a:prstGeom prst="rect">
            <a:avLst/>
          </a:prstGeom>
          <a:solidFill>
            <a:schemeClr val="bg1"/>
          </a:solidFill>
          <a:ln>
            <a:solidFill>
              <a:srgbClr val="F1990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1 2 3 3 5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1 2 3 3 4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2 3 3 3 5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2 3 3 3 4</a:t>
            </a:r>
          </a:p>
          <a:p>
            <a:pPr algn="ctr"/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1 1 1 1 6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6867" y="4590920"/>
            <a:ext cx="298639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例如，输出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一个表：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D0443C0-0688-416F-81A4-F1846FB16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650" y="844440"/>
            <a:ext cx="3312616" cy="391839"/>
          </a:xfrm>
          <a:prstGeom prst="rect">
            <a:avLst/>
          </a:prstGeom>
          <a:solidFill>
            <a:srgbClr val="F19903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Consolas" pitchFamily="49" charset="0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Consolas" pitchFamily="49" charset="0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Consolas" pitchFamily="49" charset="0"/>
              </a:rPr>
              <a:t>）输出单链表算法</a:t>
            </a:r>
            <a:endParaRPr lang="zh-CN" altLang="en-US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Consolas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7E1B59DA-04F7-45DC-BF88-EB676A08606C}"/>
              </a:ext>
            </a:extLst>
          </p:cNvPr>
          <p:cNvSpPr txBox="1"/>
          <p:nvPr/>
        </p:nvSpPr>
        <p:spPr>
          <a:xfrm>
            <a:off x="1055688" y="126386"/>
            <a:ext cx="34561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2.4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线性表的应用 </a:t>
            </a:r>
          </a:p>
        </p:txBody>
      </p:sp>
      <p:pic>
        <p:nvPicPr>
          <p:cNvPr id="10" name="图片 9" descr="乐高玩具&#10;&#10;低可信度描述已自动生成">
            <a:extLst>
              <a:ext uri="{FF2B5EF4-FFF2-40B4-BE49-F238E27FC236}">
                <a16:creationId xmlns:a16="http://schemas.microsoft.com/office/drawing/2014/main" id="{595EE866-2368-4C63-98B2-953E299E43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4324">
            <a:off x="8115068" y="3086749"/>
            <a:ext cx="5040774" cy="33961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7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133669"/>
              </p:ext>
            </p:extLst>
          </p:nvPr>
        </p:nvGraphicFramePr>
        <p:xfrm>
          <a:off x="4278398" y="3370886"/>
          <a:ext cx="1525588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公式" r:id="rId3" imgW="609480" imgH="507960" progId="">
                  <p:embed/>
                </p:oleObj>
              </mc:Choice>
              <mc:Fallback>
                <p:oleObj name="公式" r:id="rId3" imgW="609480" imgH="507960" progId="">
                  <p:embed/>
                  <p:pic>
                    <p:nvPicPr>
                      <p:cNvPr id="2447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98" y="3370886"/>
                        <a:ext cx="1525588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392215"/>
              </p:ext>
            </p:extLst>
          </p:nvPr>
        </p:nvGraphicFramePr>
        <p:xfrm>
          <a:off x="6091323" y="3339137"/>
          <a:ext cx="11874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公式" r:id="rId5" imgW="469800" imgH="507960" progId="">
                  <p:embed/>
                </p:oleObj>
              </mc:Choice>
              <mc:Fallback>
                <p:oleObj name="公式" r:id="rId5" imgW="469800" imgH="507960" progId="">
                  <p:embed/>
                  <p:pic>
                    <p:nvPicPr>
                      <p:cNvPr id="2447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323" y="3339137"/>
                        <a:ext cx="1187450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4902286" y="4539286"/>
            <a:ext cx="647700" cy="34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h1 </a:t>
            </a:r>
            <a:endParaRPr lang="en-US" altLang="zh-CN" sz="2000" b="0">
              <a:solidFill>
                <a:srgbClr val="CE3B37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pic>
        <p:nvPicPr>
          <p:cNvPr id="244743" name="Picture 7" descr="符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6862" y="3696325"/>
            <a:ext cx="331787" cy="331787"/>
          </a:xfrm>
          <a:prstGeom prst="rect">
            <a:avLst/>
          </a:prstGeom>
          <a:noFill/>
        </p:spPr>
      </p:pic>
      <p:sp>
        <p:nvSpPr>
          <p:cNvPr id="244744" name="Text Box 8"/>
          <p:cNvSpPr txBox="1">
            <a:spLocks noChangeArrowheads="1"/>
          </p:cNvSpPr>
          <p:nvPr/>
        </p:nvSpPr>
        <p:spPr bwMode="auto">
          <a:xfrm>
            <a:off x="5964324" y="4093200"/>
            <a:ext cx="301625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1600">
                <a:solidFill>
                  <a:srgbClr val="CE3B37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3=1</a:t>
            </a:r>
          </a:p>
        </p:txBody>
      </p:sp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6558049" y="4569449"/>
            <a:ext cx="720725" cy="34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h2</a:t>
            </a:r>
            <a:endParaRPr lang="en-US" altLang="zh-CN" sz="2000" b="0">
              <a:solidFill>
                <a:srgbClr val="CE3B37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44746" name="Freeform 10"/>
          <p:cNvSpPr>
            <a:spLocks/>
          </p:cNvSpPr>
          <p:nvPr/>
        </p:nvSpPr>
        <p:spPr bwMode="auto">
          <a:xfrm>
            <a:off x="5530936" y="2980361"/>
            <a:ext cx="1160462" cy="1588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731" y="0"/>
              </a:cxn>
            </a:cxnLst>
            <a:rect l="0" t="0" r="r" b="b"/>
            <a:pathLst>
              <a:path w="731" h="8">
                <a:moveTo>
                  <a:pt x="0" y="8"/>
                </a:moveTo>
                <a:lnTo>
                  <a:pt x="731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4747" name="Line 11"/>
          <p:cNvSpPr>
            <a:spLocks noChangeShapeType="1"/>
          </p:cNvSpPr>
          <p:nvPr/>
        </p:nvSpPr>
        <p:spPr bwMode="auto">
          <a:xfrm>
            <a:off x="5546811" y="2980361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4748" name="Line 12"/>
          <p:cNvSpPr>
            <a:spLocks noChangeShapeType="1"/>
          </p:cNvSpPr>
          <p:nvPr/>
        </p:nvSpPr>
        <p:spPr bwMode="auto">
          <a:xfrm>
            <a:off x="6699336" y="2980361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2402755" y="5248517"/>
            <a:ext cx="7416824" cy="1127974"/>
          </a:xfrm>
          <a:prstGeom prst="rect">
            <a:avLst/>
          </a:prstGeom>
          <a:ln>
            <a:solidFill>
              <a:srgbClr val="F19903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342900" indent="-342900" algn="l">
              <a:lnSpc>
                <a:spcPts val="3000"/>
              </a:lnSpc>
              <a:buClr>
                <a:srgbClr val="F19903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一旦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条件成立，就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新建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一个结点插入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到单链表</a:t>
            </a:r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h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中。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buClr>
                <a:srgbClr val="F19903"/>
              </a:buClr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单链表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h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采用尾插法建表方法创建。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244750" name="AutoShape 14"/>
          <p:cNvSpPr>
            <a:spLocks noChangeArrowheads="1"/>
          </p:cNvSpPr>
          <p:nvPr/>
        </p:nvSpPr>
        <p:spPr bwMode="auto">
          <a:xfrm>
            <a:off x="7629621" y="3809955"/>
            <a:ext cx="790575" cy="288000"/>
          </a:xfrm>
          <a:prstGeom prst="rightArrow">
            <a:avLst>
              <a:gd name="adj1" fmla="val 50000"/>
              <a:gd name="adj2" fmla="val 4577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4751" name="Text Box 15"/>
          <p:cNvSpPr txBox="1">
            <a:spLocks noChangeArrowheads="1"/>
          </p:cNvSpPr>
          <p:nvPr/>
        </p:nvSpPr>
        <p:spPr bwMode="auto">
          <a:xfrm>
            <a:off x="8491634" y="3771486"/>
            <a:ext cx="504825" cy="34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81488" y="2265869"/>
            <a:ext cx="3946760" cy="34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&gt;data[</a:t>
            </a:r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]==q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&gt;data[</a:t>
            </a:r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0663" y="1651628"/>
            <a:ext cx="657229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lang="en-US" altLang="zh-CN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h1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的数据结点，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lang="en-US" altLang="zh-CN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h2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的数据结点。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E6DBEF6F-69AD-4DCF-9245-32EF6730C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290" y="935334"/>
            <a:ext cx="3283558" cy="391839"/>
          </a:xfrm>
          <a:prstGeom prst="rect">
            <a:avLst/>
          </a:prstGeom>
          <a:solidFill>
            <a:srgbClr val="F19903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Consolas" pitchFamily="49" charset="0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Consolas" pitchFamily="49" charset="0"/>
              </a:rPr>
              <a:t>4</a:t>
            </a:r>
            <a:r>
              <a:rPr lang="zh-CN" altLang="en-US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Consolas" pitchFamily="49" charset="0"/>
              </a:rPr>
              <a:t>）表连接运算算法</a:t>
            </a:r>
            <a:endParaRPr lang="zh-CN" altLang="en-US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Consolas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36A4E34-AEE2-4DC9-8A57-4873890F564E}"/>
              </a:ext>
            </a:extLst>
          </p:cNvPr>
          <p:cNvSpPr txBox="1"/>
          <p:nvPr/>
        </p:nvSpPr>
        <p:spPr>
          <a:xfrm>
            <a:off x="1055688" y="126386"/>
            <a:ext cx="34561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2.4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线性表的应用 </a:t>
            </a:r>
          </a:p>
        </p:txBody>
      </p:sp>
      <p:pic>
        <p:nvPicPr>
          <p:cNvPr id="21" name="图片 20" descr="乐高玩具&#10;&#10;低可信度描述已自动生成">
            <a:extLst>
              <a:ext uri="{FF2B5EF4-FFF2-40B4-BE49-F238E27FC236}">
                <a16:creationId xmlns:a16="http://schemas.microsoft.com/office/drawing/2014/main" id="{0520C6FB-AAC2-44A3-A183-AE38006B778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16613">
            <a:off x="8559745" y="2046872"/>
            <a:ext cx="6992894" cy="47113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3312113" y="1770236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3816938" y="1770236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4320177" y="1770236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8293" name="Group 5"/>
          <p:cNvGrpSpPr>
            <a:grpSpLocks/>
          </p:cNvGrpSpPr>
          <p:nvPr/>
        </p:nvGrpSpPr>
        <p:grpSpPr bwMode="auto">
          <a:xfrm>
            <a:off x="5112338" y="1770236"/>
            <a:ext cx="1295400" cy="431800"/>
            <a:chOff x="2200" y="919"/>
            <a:chExt cx="816" cy="272"/>
          </a:xfrm>
        </p:grpSpPr>
        <p:sp>
          <p:nvSpPr>
            <p:cNvPr id="268294" name="Rectangle 6"/>
            <p:cNvSpPr>
              <a:spLocks noChangeArrowheads="1"/>
            </p:cNvSpPr>
            <p:nvPr/>
          </p:nvSpPr>
          <p:spPr bwMode="auto">
            <a:xfrm>
              <a:off x="2200" y="919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1 2 </a:t>
              </a:r>
              <a:r>
                <a:rPr lang="en-US" altLang="zh-CN" sz="1600" dirty="0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68295" name="Rectangle 7"/>
            <p:cNvSpPr>
              <a:spLocks noChangeArrowheads="1"/>
            </p:cNvSpPr>
            <p:nvPr/>
          </p:nvSpPr>
          <p:spPr bwMode="auto">
            <a:xfrm>
              <a:off x="2699" y="919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8296" name="Line 8"/>
          <p:cNvSpPr>
            <a:spLocks noChangeShapeType="1"/>
          </p:cNvSpPr>
          <p:nvPr/>
        </p:nvSpPr>
        <p:spPr bwMode="auto">
          <a:xfrm>
            <a:off x="3528013" y="1409874"/>
            <a:ext cx="0" cy="36036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3023189" y="1366361"/>
            <a:ext cx="504825" cy="31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h1</a:t>
            </a:r>
          </a:p>
        </p:txBody>
      </p:sp>
      <p:sp>
        <p:nvSpPr>
          <p:cNvPr id="268298" name="Line 10"/>
          <p:cNvSpPr>
            <a:spLocks noChangeShapeType="1"/>
          </p:cNvSpPr>
          <p:nvPr/>
        </p:nvSpPr>
        <p:spPr bwMode="auto">
          <a:xfrm>
            <a:off x="4536076" y="1986136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8299" name="Group 11"/>
          <p:cNvGrpSpPr>
            <a:grpSpLocks/>
          </p:cNvGrpSpPr>
          <p:nvPr/>
        </p:nvGrpSpPr>
        <p:grpSpPr bwMode="auto">
          <a:xfrm>
            <a:off x="6768101" y="1770236"/>
            <a:ext cx="1295400" cy="431800"/>
            <a:chOff x="3243" y="919"/>
            <a:chExt cx="816" cy="272"/>
          </a:xfrm>
        </p:grpSpPr>
        <p:sp>
          <p:nvSpPr>
            <p:cNvPr id="268300" name="Rectangle 12"/>
            <p:cNvSpPr>
              <a:spLocks noChangeArrowheads="1"/>
            </p:cNvSpPr>
            <p:nvPr/>
          </p:nvSpPr>
          <p:spPr bwMode="auto">
            <a:xfrm>
              <a:off x="3243" y="919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2 3 </a:t>
              </a:r>
              <a:r>
                <a:rPr lang="en-US" altLang="zh-CN" sz="1600" dirty="0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68301" name="Rectangle 13"/>
            <p:cNvSpPr>
              <a:spLocks noChangeArrowheads="1"/>
            </p:cNvSpPr>
            <p:nvPr/>
          </p:nvSpPr>
          <p:spPr bwMode="auto">
            <a:xfrm>
              <a:off x="3742" y="919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8302" name="Line 14"/>
          <p:cNvSpPr>
            <a:spLocks noChangeShapeType="1"/>
          </p:cNvSpPr>
          <p:nvPr/>
        </p:nvSpPr>
        <p:spPr bwMode="auto">
          <a:xfrm>
            <a:off x="6191839" y="1986136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8303" name="Group 15"/>
          <p:cNvGrpSpPr>
            <a:grpSpLocks/>
          </p:cNvGrpSpPr>
          <p:nvPr/>
        </p:nvGrpSpPr>
        <p:grpSpPr bwMode="auto">
          <a:xfrm>
            <a:off x="8423863" y="1770236"/>
            <a:ext cx="1295400" cy="431800"/>
            <a:chOff x="4286" y="919"/>
            <a:chExt cx="816" cy="272"/>
          </a:xfrm>
        </p:grpSpPr>
        <p:sp>
          <p:nvSpPr>
            <p:cNvPr id="268304" name="Rectangle 16"/>
            <p:cNvSpPr>
              <a:spLocks noChangeArrowheads="1"/>
            </p:cNvSpPr>
            <p:nvPr/>
          </p:nvSpPr>
          <p:spPr bwMode="auto">
            <a:xfrm>
              <a:off x="4286" y="919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1 1 </a:t>
              </a:r>
              <a:r>
                <a:rPr lang="en-US" altLang="zh-CN" sz="1600" dirty="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8305" name="Rectangle 17"/>
            <p:cNvSpPr>
              <a:spLocks noChangeArrowheads="1"/>
            </p:cNvSpPr>
            <p:nvPr/>
          </p:nvSpPr>
          <p:spPr bwMode="auto">
            <a:xfrm>
              <a:off x="4785" y="919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∧ </a:t>
              </a:r>
            </a:p>
          </p:txBody>
        </p:sp>
      </p:grpSp>
      <p:sp>
        <p:nvSpPr>
          <p:cNvPr id="268306" name="Line 18"/>
          <p:cNvSpPr>
            <a:spLocks noChangeShapeType="1"/>
          </p:cNvSpPr>
          <p:nvPr/>
        </p:nvSpPr>
        <p:spPr bwMode="auto">
          <a:xfrm>
            <a:off x="7847601" y="1986136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307" name="Rectangle 19"/>
          <p:cNvSpPr>
            <a:spLocks noChangeArrowheads="1"/>
          </p:cNvSpPr>
          <p:nvPr/>
        </p:nvSpPr>
        <p:spPr bwMode="auto">
          <a:xfrm>
            <a:off x="3313702" y="2986261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8308" name="Rectangle 20"/>
          <p:cNvSpPr>
            <a:spLocks noChangeArrowheads="1"/>
          </p:cNvSpPr>
          <p:nvPr/>
        </p:nvSpPr>
        <p:spPr bwMode="auto">
          <a:xfrm>
            <a:off x="3818527" y="2986261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68309" name="Rectangle 21"/>
          <p:cNvSpPr>
            <a:spLocks noChangeArrowheads="1"/>
          </p:cNvSpPr>
          <p:nvPr/>
        </p:nvSpPr>
        <p:spPr bwMode="auto">
          <a:xfrm>
            <a:off x="4321763" y="2986261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8310" name="Group 22"/>
          <p:cNvGrpSpPr>
            <a:grpSpLocks/>
          </p:cNvGrpSpPr>
          <p:nvPr/>
        </p:nvGrpSpPr>
        <p:grpSpPr bwMode="auto">
          <a:xfrm>
            <a:off x="5113926" y="2986261"/>
            <a:ext cx="1295400" cy="431800"/>
            <a:chOff x="2201" y="1685"/>
            <a:chExt cx="816" cy="272"/>
          </a:xfrm>
        </p:grpSpPr>
        <p:sp>
          <p:nvSpPr>
            <p:cNvPr id="268311" name="Rectangle 23"/>
            <p:cNvSpPr>
              <a:spLocks noChangeArrowheads="1"/>
            </p:cNvSpPr>
            <p:nvPr/>
          </p:nvSpPr>
          <p:spPr bwMode="auto">
            <a:xfrm>
              <a:off x="2201" y="1685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 5</a:t>
              </a:r>
            </a:p>
          </p:txBody>
        </p:sp>
        <p:sp>
          <p:nvSpPr>
            <p:cNvPr id="268312" name="Rectangle 24"/>
            <p:cNvSpPr>
              <a:spLocks noChangeArrowheads="1"/>
            </p:cNvSpPr>
            <p:nvPr/>
          </p:nvSpPr>
          <p:spPr bwMode="auto">
            <a:xfrm>
              <a:off x="2700" y="1685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8313" name="Line 25"/>
          <p:cNvSpPr>
            <a:spLocks noChangeShapeType="1"/>
          </p:cNvSpPr>
          <p:nvPr/>
        </p:nvSpPr>
        <p:spPr bwMode="auto">
          <a:xfrm>
            <a:off x="3529601" y="2625899"/>
            <a:ext cx="0" cy="36036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314" name="Text Box 26"/>
          <p:cNvSpPr txBox="1">
            <a:spLocks noChangeArrowheads="1"/>
          </p:cNvSpPr>
          <p:nvPr/>
        </p:nvSpPr>
        <p:spPr bwMode="auto">
          <a:xfrm>
            <a:off x="3024777" y="2582386"/>
            <a:ext cx="504825" cy="31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h2</a:t>
            </a:r>
          </a:p>
        </p:txBody>
      </p:sp>
      <p:sp>
        <p:nvSpPr>
          <p:cNvPr id="268315" name="Line 27"/>
          <p:cNvSpPr>
            <a:spLocks noChangeShapeType="1"/>
          </p:cNvSpPr>
          <p:nvPr/>
        </p:nvSpPr>
        <p:spPr bwMode="auto">
          <a:xfrm>
            <a:off x="4537664" y="3202161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8316" name="Group 28"/>
          <p:cNvGrpSpPr>
            <a:grpSpLocks/>
          </p:cNvGrpSpPr>
          <p:nvPr/>
        </p:nvGrpSpPr>
        <p:grpSpPr bwMode="auto">
          <a:xfrm>
            <a:off x="6769688" y="2986261"/>
            <a:ext cx="1295400" cy="431800"/>
            <a:chOff x="3244" y="1685"/>
            <a:chExt cx="816" cy="272"/>
          </a:xfrm>
        </p:grpSpPr>
        <p:sp>
          <p:nvSpPr>
            <p:cNvPr id="268317" name="Rectangle 29"/>
            <p:cNvSpPr>
              <a:spLocks noChangeArrowheads="1"/>
            </p:cNvSpPr>
            <p:nvPr/>
          </p:nvSpPr>
          <p:spPr bwMode="auto">
            <a:xfrm>
              <a:off x="3244" y="1685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 6</a:t>
              </a:r>
            </a:p>
          </p:txBody>
        </p:sp>
        <p:sp>
          <p:nvSpPr>
            <p:cNvPr id="268318" name="Rectangle 30"/>
            <p:cNvSpPr>
              <a:spLocks noChangeArrowheads="1"/>
            </p:cNvSpPr>
            <p:nvPr/>
          </p:nvSpPr>
          <p:spPr bwMode="auto">
            <a:xfrm>
              <a:off x="3743" y="1685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8319" name="Line 31"/>
          <p:cNvSpPr>
            <a:spLocks noChangeShapeType="1"/>
          </p:cNvSpPr>
          <p:nvPr/>
        </p:nvSpPr>
        <p:spPr bwMode="auto">
          <a:xfrm>
            <a:off x="6193426" y="3202161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8320" name="Group 32"/>
          <p:cNvGrpSpPr>
            <a:grpSpLocks/>
          </p:cNvGrpSpPr>
          <p:nvPr/>
        </p:nvGrpSpPr>
        <p:grpSpPr bwMode="auto">
          <a:xfrm>
            <a:off x="8425451" y="2986261"/>
            <a:ext cx="1295400" cy="431800"/>
            <a:chOff x="4287" y="1685"/>
            <a:chExt cx="816" cy="272"/>
          </a:xfrm>
        </p:grpSpPr>
        <p:sp>
          <p:nvSpPr>
            <p:cNvPr id="268321" name="Rectangle 33"/>
            <p:cNvSpPr>
              <a:spLocks noChangeArrowheads="1"/>
            </p:cNvSpPr>
            <p:nvPr/>
          </p:nvSpPr>
          <p:spPr bwMode="auto">
            <a:xfrm>
              <a:off x="4287" y="1685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sp>
          <p:nvSpPr>
            <p:cNvPr id="268322" name="Rectangle 34"/>
            <p:cNvSpPr>
              <a:spLocks noChangeArrowheads="1"/>
            </p:cNvSpPr>
            <p:nvPr/>
          </p:nvSpPr>
          <p:spPr bwMode="auto">
            <a:xfrm>
              <a:off x="4786" y="1685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∧ </a:t>
              </a:r>
            </a:p>
          </p:txBody>
        </p:sp>
      </p:grpSp>
      <p:sp>
        <p:nvSpPr>
          <p:cNvPr id="268323" name="Line 35"/>
          <p:cNvSpPr>
            <a:spLocks noChangeShapeType="1"/>
          </p:cNvSpPr>
          <p:nvPr/>
        </p:nvSpPr>
        <p:spPr bwMode="auto">
          <a:xfrm>
            <a:off x="7849189" y="3202161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324" name="Text Box 36"/>
          <p:cNvSpPr txBox="1">
            <a:spLocks noChangeArrowheads="1"/>
          </p:cNvSpPr>
          <p:nvPr/>
        </p:nvSpPr>
        <p:spPr bwMode="auto">
          <a:xfrm>
            <a:off x="5112339" y="1250298"/>
            <a:ext cx="20875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连接条件为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3=1</a:t>
            </a:r>
          </a:p>
        </p:txBody>
      </p:sp>
      <p:sp>
        <p:nvSpPr>
          <p:cNvPr id="268325" name="Rectangle 37"/>
          <p:cNvSpPr>
            <a:spLocks noChangeArrowheads="1"/>
          </p:cNvSpPr>
          <p:nvPr/>
        </p:nvSpPr>
        <p:spPr bwMode="auto">
          <a:xfrm>
            <a:off x="2519952" y="4642023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68326" name="Rectangle 38"/>
          <p:cNvSpPr>
            <a:spLocks noChangeArrowheads="1"/>
          </p:cNvSpPr>
          <p:nvPr/>
        </p:nvSpPr>
        <p:spPr bwMode="auto">
          <a:xfrm>
            <a:off x="3024777" y="4642023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68327" name="Rectangle 39"/>
          <p:cNvSpPr>
            <a:spLocks noChangeArrowheads="1"/>
          </p:cNvSpPr>
          <p:nvPr/>
        </p:nvSpPr>
        <p:spPr bwMode="auto">
          <a:xfrm>
            <a:off x="3528013" y="4642023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328" name="Line 40"/>
          <p:cNvSpPr>
            <a:spLocks noChangeShapeType="1"/>
          </p:cNvSpPr>
          <p:nvPr/>
        </p:nvSpPr>
        <p:spPr bwMode="auto">
          <a:xfrm>
            <a:off x="2735851" y="4281661"/>
            <a:ext cx="0" cy="3603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329" name="Text Box 41"/>
          <p:cNvSpPr txBox="1">
            <a:spLocks noChangeArrowheads="1"/>
          </p:cNvSpPr>
          <p:nvPr/>
        </p:nvSpPr>
        <p:spPr bwMode="auto">
          <a:xfrm>
            <a:off x="2231027" y="4238150"/>
            <a:ext cx="388912" cy="34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grpSp>
        <p:nvGrpSpPr>
          <p:cNvPr id="268330" name="Group 42"/>
          <p:cNvGrpSpPr>
            <a:grpSpLocks/>
          </p:cNvGrpSpPr>
          <p:nvPr/>
        </p:nvGrpSpPr>
        <p:grpSpPr bwMode="auto">
          <a:xfrm>
            <a:off x="3743914" y="4640436"/>
            <a:ext cx="2024063" cy="431800"/>
            <a:chOff x="1338" y="2727"/>
            <a:chExt cx="1275" cy="272"/>
          </a:xfrm>
        </p:grpSpPr>
        <p:sp>
          <p:nvSpPr>
            <p:cNvPr id="268331" name="Rectangle 43"/>
            <p:cNvSpPr>
              <a:spLocks noChangeArrowheads="1"/>
            </p:cNvSpPr>
            <p:nvPr/>
          </p:nvSpPr>
          <p:spPr bwMode="auto">
            <a:xfrm>
              <a:off x="1706" y="2727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36000" anchor="ctr"/>
            <a:lstStyle/>
            <a:p>
              <a:r>
                <a:rPr lang="en-US" altLang="zh-CN" sz="1600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1 2 </a:t>
              </a:r>
              <a:r>
                <a:rPr lang="en-US" altLang="zh-CN" sz="1600" dirty="0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3 3 5</a:t>
              </a:r>
            </a:p>
          </p:txBody>
        </p:sp>
        <p:sp>
          <p:nvSpPr>
            <p:cNvPr id="268332" name="Rectangle 44"/>
            <p:cNvSpPr>
              <a:spLocks noChangeArrowheads="1"/>
            </p:cNvSpPr>
            <p:nvPr/>
          </p:nvSpPr>
          <p:spPr bwMode="auto">
            <a:xfrm>
              <a:off x="2386" y="2727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33" name="Line 45"/>
            <p:cNvSpPr>
              <a:spLocks noChangeShapeType="1"/>
            </p:cNvSpPr>
            <p:nvPr/>
          </p:nvSpPr>
          <p:spPr bwMode="auto">
            <a:xfrm>
              <a:off x="1338" y="2864"/>
              <a:ext cx="3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8334" name="Group 46"/>
          <p:cNvGrpSpPr>
            <a:grpSpLocks/>
          </p:cNvGrpSpPr>
          <p:nvPr/>
        </p:nvGrpSpPr>
        <p:grpSpPr bwMode="auto">
          <a:xfrm>
            <a:off x="5534614" y="4643611"/>
            <a:ext cx="2024063" cy="431800"/>
            <a:chOff x="2466" y="2729"/>
            <a:chExt cx="1275" cy="272"/>
          </a:xfrm>
        </p:grpSpPr>
        <p:sp>
          <p:nvSpPr>
            <p:cNvPr id="268335" name="Rectangle 47"/>
            <p:cNvSpPr>
              <a:spLocks noChangeArrowheads="1"/>
            </p:cNvSpPr>
            <p:nvPr/>
          </p:nvSpPr>
          <p:spPr bwMode="auto">
            <a:xfrm>
              <a:off x="2834" y="2729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36000" anchor="ctr"/>
            <a:lstStyle/>
            <a:p>
              <a:r>
                <a:rPr lang="en-US" altLang="zh-CN" sz="1600" dirty="0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1 2 3 3 4</a:t>
              </a:r>
            </a:p>
          </p:txBody>
        </p:sp>
        <p:sp>
          <p:nvSpPr>
            <p:cNvPr id="268336" name="Rectangle 48"/>
            <p:cNvSpPr>
              <a:spLocks noChangeArrowheads="1"/>
            </p:cNvSpPr>
            <p:nvPr/>
          </p:nvSpPr>
          <p:spPr bwMode="auto">
            <a:xfrm>
              <a:off x="3514" y="2729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>
                <a:solidFill>
                  <a:srgbClr val="CE3B37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37" name="Line 49"/>
            <p:cNvSpPr>
              <a:spLocks noChangeShapeType="1"/>
            </p:cNvSpPr>
            <p:nvPr/>
          </p:nvSpPr>
          <p:spPr bwMode="auto">
            <a:xfrm>
              <a:off x="2466" y="2866"/>
              <a:ext cx="3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solidFill>
                  <a:srgbClr val="CE3B37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8338" name="Group 50"/>
          <p:cNvGrpSpPr>
            <a:grpSpLocks/>
          </p:cNvGrpSpPr>
          <p:nvPr/>
        </p:nvGrpSpPr>
        <p:grpSpPr bwMode="auto">
          <a:xfrm>
            <a:off x="7342776" y="4653136"/>
            <a:ext cx="2024062" cy="431800"/>
            <a:chOff x="3605" y="2735"/>
            <a:chExt cx="1275" cy="272"/>
          </a:xfrm>
        </p:grpSpPr>
        <p:sp>
          <p:nvSpPr>
            <p:cNvPr id="268339" name="Rectangle 51"/>
            <p:cNvSpPr>
              <a:spLocks noChangeArrowheads="1"/>
            </p:cNvSpPr>
            <p:nvPr/>
          </p:nvSpPr>
          <p:spPr bwMode="auto">
            <a:xfrm>
              <a:off x="3973" y="2735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36000" anchor="ctr"/>
            <a:lstStyle/>
            <a:p>
              <a:r>
                <a:rPr lang="en-US" altLang="zh-CN" sz="1600" dirty="0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2 3 3 3 5</a:t>
              </a:r>
            </a:p>
          </p:txBody>
        </p:sp>
        <p:sp>
          <p:nvSpPr>
            <p:cNvPr id="268340" name="Rectangle 52"/>
            <p:cNvSpPr>
              <a:spLocks noChangeArrowheads="1"/>
            </p:cNvSpPr>
            <p:nvPr/>
          </p:nvSpPr>
          <p:spPr bwMode="auto">
            <a:xfrm>
              <a:off x="4653" y="2735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>
                <a:solidFill>
                  <a:srgbClr val="CE3B37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41" name="Line 53"/>
            <p:cNvSpPr>
              <a:spLocks noChangeShapeType="1"/>
            </p:cNvSpPr>
            <p:nvPr/>
          </p:nvSpPr>
          <p:spPr bwMode="auto">
            <a:xfrm>
              <a:off x="3605" y="2872"/>
              <a:ext cx="3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solidFill>
                  <a:srgbClr val="CE3B37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8342" name="Group 54"/>
          <p:cNvGrpSpPr>
            <a:grpSpLocks/>
          </p:cNvGrpSpPr>
          <p:nvPr/>
        </p:nvGrpSpPr>
        <p:grpSpPr bwMode="auto">
          <a:xfrm>
            <a:off x="7911101" y="4821411"/>
            <a:ext cx="1439862" cy="1066800"/>
            <a:chOff x="3963" y="2841"/>
            <a:chExt cx="907" cy="672"/>
          </a:xfrm>
        </p:grpSpPr>
        <p:sp>
          <p:nvSpPr>
            <p:cNvPr id="268343" name="Rectangle 55"/>
            <p:cNvSpPr>
              <a:spLocks noChangeArrowheads="1"/>
            </p:cNvSpPr>
            <p:nvPr/>
          </p:nvSpPr>
          <p:spPr bwMode="auto">
            <a:xfrm>
              <a:off x="3963" y="3241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36000" anchor="ctr"/>
            <a:lstStyle/>
            <a:p>
              <a:r>
                <a:rPr lang="en-US" altLang="zh-CN" sz="1600" dirty="0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2 3 3 3 4</a:t>
              </a:r>
            </a:p>
          </p:txBody>
        </p:sp>
        <p:sp>
          <p:nvSpPr>
            <p:cNvPr id="268344" name="Rectangle 56"/>
            <p:cNvSpPr>
              <a:spLocks noChangeArrowheads="1"/>
            </p:cNvSpPr>
            <p:nvPr/>
          </p:nvSpPr>
          <p:spPr bwMode="auto">
            <a:xfrm>
              <a:off x="4643" y="3241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>
                <a:solidFill>
                  <a:srgbClr val="CE3B37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45" name="Line 57"/>
            <p:cNvSpPr>
              <a:spLocks noChangeShapeType="1"/>
            </p:cNvSpPr>
            <p:nvPr/>
          </p:nvSpPr>
          <p:spPr bwMode="auto">
            <a:xfrm>
              <a:off x="4739" y="2841"/>
              <a:ext cx="0" cy="40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solidFill>
                  <a:srgbClr val="CE3B37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8346" name="Group 58"/>
          <p:cNvGrpSpPr>
            <a:grpSpLocks/>
          </p:cNvGrpSpPr>
          <p:nvPr/>
        </p:nvGrpSpPr>
        <p:grpSpPr bwMode="auto">
          <a:xfrm>
            <a:off x="7906339" y="5653261"/>
            <a:ext cx="1439863" cy="1066800"/>
            <a:chOff x="3960" y="3365"/>
            <a:chExt cx="907" cy="672"/>
          </a:xfrm>
        </p:grpSpPr>
        <p:sp>
          <p:nvSpPr>
            <p:cNvPr id="268347" name="Rectangle 59"/>
            <p:cNvSpPr>
              <a:spLocks noChangeArrowheads="1"/>
            </p:cNvSpPr>
            <p:nvPr/>
          </p:nvSpPr>
          <p:spPr bwMode="auto">
            <a:xfrm>
              <a:off x="3960" y="3765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36000" anchor="ctr"/>
            <a:lstStyle/>
            <a:p>
              <a:r>
                <a:rPr lang="en-US" altLang="zh-CN" sz="1600" dirty="0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1 1 1 1 6</a:t>
              </a:r>
            </a:p>
          </p:txBody>
        </p:sp>
        <p:sp>
          <p:nvSpPr>
            <p:cNvPr id="268348" name="Rectangle 60"/>
            <p:cNvSpPr>
              <a:spLocks noChangeArrowheads="1"/>
            </p:cNvSpPr>
            <p:nvPr/>
          </p:nvSpPr>
          <p:spPr bwMode="auto">
            <a:xfrm>
              <a:off x="4640" y="3765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1600">
                <a:solidFill>
                  <a:srgbClr val="CE3B37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49" name="Line 61"/>
            <p:cNvSpPr>
              <a:spLocks noChangeShapeType="1"/>
            </p:cNvSpPr>
            <p:nvPr/>
          </p:nvSpPr>
          <p:spPr bwMode="auto">
            <a:xfrm>
              <a:off x="4736" y="3365"/>
              <a:ext cx="0" cy="40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solidFill>
                  <a:srgbClr val="CE3B37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8350" name="AutoShape 62"/>
          <p:cNvSpPr>
            <a:spLocks noChangeArrowheads="1"/>
          </p:cNvSpPr>
          <p:nvPr/>
        </p:nvSpPr>
        <p:spPr bwMode="auto">
          <a:xfrm>
            <a:off x="6477590" y="3811761"/>
            <a:ext cx="285752" cy="500066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352" name="Text Box 64"/>
          <p:cNvSpPr txBox="1">
            <a:spLocks noChangeArrowheads="1"/>
          </p:cNvSpPr>
          <p:nvPr/>
        </p:nvSpPr>
        <p:spPr bwMode="auto">
          <a:xfrm>
            <a:off x="9063067" y="6395091"/>
            <a:ext cx="287337" cy="19967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68353" name="Text Box 65"/>
          <p:cNvSpPr txBox="1">
            <a:spLocks noChangeArrowheads="1"/>
          </p:cNvSpPr>
          <p:nvPr/>
        </p:nvSpPr>
        <p:spPr bwMode="auto">
          <a:xfrm>
            <a:off x="3528014" y="5827886"/>
            <a:ext cx="2879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h</a:t>
            </a:r>
            <a:r>
              <a:rPr lang="zh-CN" altLang="en-US" sz="2000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单链表创建完毕</a:t>
            </a:r>
          </a:p>
        </p:txBody>
      </p:sp>
      <p:sp>
        <p:nvSpPr>
          <p:cNvPr id="6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C67332-3A02-415F-9366-7DFDDCA4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120" y="895431"/>
            <a:ext cx="5904656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>
                <a:ln w="11430">
                  <a:noFill/>
                </a:ln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两表条件连接实现的演示</a:t>
            </a:r>
          </a:p>
        </p:txBody>
      </p:sp>
      <p:sp>
        <p:nvSpPr>
          <p:cNvPr id="68" name="TextBox 3">
            <a:extLst>
              <a:ext uri="{FF2B5EF4-FFF2-40B4-BE49-F238E27FC236}">
                <a16:creationId xmlns:a16="http://schemas.microsoft.com/office/drawing/2014/main" id="{C41DE7FB-BE13-440F-A6B2-CE411A933761}"/>
              </a:ext>
            </a:extLst>
          </p:cNvPr>
          <p:cNvSpPr txBox="1"/>
          <p:nvPr/>
        </p:nvSpPr>
        <p:spPr>
          <a:xfrm>
            <a:off x="1055688" y="126386"/>
            <a:ext cx="34561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2.4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线性表的应用 </a:t>
            </a:r>
          </a:p>
        </p:txBody>
      </p:sp>
      <p:pic>
        <p:nvPicPr>
          <p:cNvPr id="70" name="图片 69" descr="乐高玩具&#10;&#10;低可信度描述已自动生成">
            <a:extLst>
              <a:ext uri="{FF2B5EF4-FFF2-40B4-BE49-F238E27FC236}">
                <a16:creationId xmlns:a16="http://schemas.microsoft.com/office/drawing/2014/main" id="{D3155D58-65E2-49D8-A198-FA7B087793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16613">
            <a:off x="8559745" y="2046872"/>
            <a:ext cx="6992894" cy="47113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6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6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10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52" grpId="0"/>
      <p:bldP spid="2683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1666938" y="1196752"/>
            <a:ext cx="9001000" cy="50655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19903"/>
            </a:solidFill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08000" rIns="252000" bIns="108000">
            <a:spAutoFit/>
          </a:bodyPr>
          <a:lstStyle>
            <a:defPPr>
              <a:defRPr lang="zh-CN"/>
            </a:defPPr>
            <a:lvl1pPr algn="l">
              <a:lnSpc>
                <a:spcPct val="50000"/>
              </a:lnSpc>
              <a:defRPr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/>
              <a:t>void </a:t>
            </a:r>
            <a:r>
              <a:rPr lang="en-US" altLang="zh-CN">
                <a:solidFill>
                  <a:srgbClr val="CE3B37"/>
                </a:solidFill>
              </a:rPr>
              <a:t>LinkTable</a:t>
            </a:r>
            <a:r>
              <a:rPr lang="en-US" altLang="zh-CN"/>
              <a:t>(HList *h1</a:t>
            </a:r>
            <a:r>
              <a:rPr lang="zh-CN" altLang="en-US"/>
              <a:t>，</a:t>
            </a:r>
            <a:r>
              <a:rPr lang="en-US" altLang="zh-CN"/>
              <a:t>HList *h2</a:t>
            </a:r>
            <a:r>
              <a:rPr lang="zh-CN" altLang="en-US"/>
              <a:t>，</a:t>
            </a:r>
            <a:r>
              <a:rPr lang="en-US" altLang="zh-CN"/>
              <a:t>HList </a:t>
            </a:r>
            <a:r>
              <a:rPr lang="en-US" altLang="zh-CN" dirty="0"/>
              <a:t>*&amp;h)</a:t>
            </a:r>
          </a:p>
          <a:p>
            <a:pPr>
              <a:lnSpc>
                <a:spcPct val="100000"/>
              </a:lnSpc>
            </a:pPr>
            <a:r>
              <a:rPr lang="en-US" altLang="zh-CN"/>
              <a:t>{    int i</a:t>
            </a:r>
            <a:r>
              <a:rPr lang="zh-CN" altLang="en-US"/>
              <a:t>，</a:t>
            </a:r>
            <a:r>
              <a:rPr lang="en-US" altLang="zh-CN"/>
              <a:t>j</a:t>
            </a:r>
            <a:r>
              <a:rPr lang="zh-CN" altLang="en-US"/>
              <a:t>，</a:t>
            </a:r>
            <a:r>
              <a:rPr lang="en-US" altLang="zh-CN"/>
              <a:t>k</a:t>
            </a:r>
            <a:r>
              <a:rPr lang="en-US" altLang="zh-CN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zh-CN"/>
              <a:t>     DList </a:t>
            </a:r>
            <a:r>
              <a:rPr lang="en-US" altLang="zh-CN" dirty="0"/>
              <a:t>*</a:t>
            </a:r>
            <a:r>
              <a:rPr lang="en-US" altLang="zh-CN"/>
              <a:t>p=h1-&gt;next</a:t>
            </a:r>
            <a:r>
              <a:rPr lang="zh-CN" altLang="en-US"/>
              <a:t>，</a:t>
            </a:r>
            <a:r>
              <a:rPr lang="en-US" altLang="zh-CN"/>
              <a:t>*q</a:t>
            </a:r>
            <a:r>
              <a:rPr lang="zh-CN" altLang="en-US"/>
              <a:t>，</a:t>
            </a:r>
            <a:r>
              <a:rPr lang="en-US" altLang="zh-CN"/>
              <a:t>*s</a:t>
            </a:r>
            <a:r>
              <a:rPr lang="zh-CN" altLang="en-US"/>
              <a:t>，</a:t>
            </a:r>
            <a:r>
              <a:rPr lang="en-US" altLang="zh-CN"/>
              <a:t>*r</a:t>
            </a:r>
            <a:r>
              <a:rPr lang="en-US" altLang="zh-CN" dirty="0"/>
              <a:t>;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/>
              <a:t>     printf</a:t>
            </a:r>
            <a:r>
              <a:rPr lang="en-US" altLang="zh-CN" dirty="0"/>
              <a:t>("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连接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字段是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表序号，第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表序号</a:t>
            </a:r>
            <a:r>
              <a:rPr lang="en-US" altLang="zh-CN" dirty="0"/>
              <a:t>:");</a:t>
            </a:r>
          </a:p>
          <a:p>
            <a:pPr>
              <a:lnSpc>
                <a:spcPct val="100000"/>
              </a:lnSpc>
            </a:pPr>
            <a:r>
              <a:rPr lang="en-US" altLang="zh-CN"/>
              <a:t>     scanf("%</a:t>
            </a:r>
            <a:r>
              <a:rPr lang="en-US" altLang="zh-CN" err="1"/>
              <a:t>d%</a:t>
            </a:r>
            <a:r>
              <a:rPr lang="en-US" altLang="zh-CN"/>
              <a:t>d"</a:t>
            </a:r>
            <a:r>
              <a:rPr lang="zh-CN" altLang="en-US"/>
              <a:t>，</a:t>
            </a:r>
            <a:r>
              <a:rPr lang="en-US" altLang="zh-CN"/>
              <a:t>&amp;i</a:t>
            </a:r>
            <a:r>
              <a:rPr lang="zh-CN" altLang="en-US"/>
              <a:t>，</a:t>
            </a:r>
            <a:r>
              <a:rPr lang="en-US" altLang="zh-CN"/>
              <a:t>&amp;j</a:t>
            </a:r>
            <a:r>
              <a:rPr lang="en-US" altLang="zh-CN" dirty="0"/>
              <a:t>);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/>
              <a:t>     h=(HList *)malloc(sizeof(HList</a:t>
            </a:r>
            <a:r>
              <a:rPr lang="en-US" altLang="zh-CN" dirty="0"/>
              <a:t>));</a:t>
            </a:r>
            <a:r>
              <a:rPr lang="en-US" altLang="zh-CN"/>
              <a:t>	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创建结果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表头结点</a:t>
            </a:r>
            <a:endParaRPr lang="zh-CN" altLang="en-US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/>
              <a:t>     </a:t>
            </a:r>
            <a:r>
              <a:rPr lang="en-US" altLang="zh-CN"/>
              <a:t>h-</a:t>
            </a:r>
            <a:r>
              <a:rPr lang="en-US" altLang="zh-CN" dirty="0"/>
              <a:t>&gt;next=NULL;	</a:t>
            </a:r>
            <a:r>
              <a:rPr lang="en-US" altLang="zh-CN"/>
              <a:t>	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置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next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域为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NULL</a:t>
            </a:r>
          </a:p>
          <a:p>
            <a:pPr>
              <a:lnSpc>
                <a:spcPct val="100000"/>
              </a:lnSpc>
            </a:pPr>
            <a:r>
              <a:rPr lang="en-US" altLang="zh-CN"/>
              <a:t>     h-</a:t>
            </a:r>
            <a:r>
              <a:rPr lang="en-US" altLang="zh-CN" dirty="0"/>
              <a:t>&gt;Row=0;		</a:t>
            </a:r>
            <a:r>
              <a:rPr lang="en-US" altLang="zh-CN"/>
              <a:t>	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置行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数为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pPr>
              <a:lnSpc>
                <a:spcPct val="100000"/>
              </a:lnSpc>
            </a:pPr>
            <a:r>
              <a:rPr lang="en-US" altLang="zh-CN"/>
              <a:t>     h-</a:t>
            </a:r>
            <a:r>
              <a:rPr lang="en-US" altLang="zh-CN" dirty="0"/>
              <a:t>&gt;</a:t>
            </a:r>
            <a:r>
              <a:rPr lang="en-US" altLang="zh-CN"/>
              <a:t>Col=h1-&gt;</a:t>
            </a:r>
            <a:r>
              <a:rPr lang="en-US" altLang="zh-CN" dirty="0" err="1"/>
              <a:t>Col</a:t>
            </a:r>
            <a:r>
              <a:rPr lang="en-US" altLang="zh-CN" err="1"/>
              <a:t>+</a:t>
            </a:r>
            <a:r>
              <a:rPr lang="en-US" altLang="zh-CN"/>
              <a:t>h2</a:t>
            </a:r>
            <a:r>
              <a:rPr lang="en-US" altLang="zh-CN" dirty="0"/>
              <a:t>-&gt;Col;</a:t>
            </a:r>
            <a:r>
              <a:rPr lang="en-US" altLang="zh-CN"/>
              <a:t>	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置列数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为表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和表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的列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数和</a:t>
            </a:r>
            <a:endParaRPr lang="en-US" altLang="zh-CN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C93E3-B42F-495B-AA2D-2E4924AA288C}"/>
              </a:ext>
            </a:extLst>
          </p:cNvPr>
          <p:cNvSpPr txBox="1"/>
          <p:nvPr/>
        </p:nvSpPr>
        <p:spPr>
          <a:xfrm>
            <a:off x="1055688" y="126386"/>
            <a:ext cx="34561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2.4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线性表的应用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1855118" y="1412776"/>
            <a:ext cx="8712646" cy="46500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19903"/>
            </a:solidFill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08000" rIns="252000" bIns="108000">
            <a:spAutoFit/>
          </a:bodyPr>
          <a:lstStyle>
            <a:defPPr>
              <a:defRPr lang="zh-CN"/>
            </a:defPPr>
            <a:lvl1pPr algn="l">
              <a:lnSpc>
                <a:spcPct val="50000"/>
              </a:lnSpc>
              <a:defRPr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/>
              <a:t>   while </a:t>
            </a:r>
            <a:r>
              <a:rPr lang="en-US" altLang="zh-CN" dirty="0"/>
              <a:t>(p!=NULL) 	</a:t>
            </a:r>
            <a:r>
              <a:rPr lang="en-US" altLang="zh-CN"/>
              <a:t>			  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扫描表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en-US" altLang="zh-CN"/>
              <a:t>   {  q=h2-</a:t>
            </a:r>
            <a:r>
              <a:rPr lang="en-US" altLang="zh-CN" dirty="0"/>
              <a:t>&gt;next;		</a:t>
            </a:r>
            <a:r>
              <a:rPr lang="en-US" altLang="zh-CN"/>
              <a:t>		  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指向表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的开始结点</a:t>
            </a:r>
            <a:endParaRPr lang="zh-CN" altLang="en-US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/>
              <a:t>      </a:t>
            </a:r>
            <a:r>
              <a:rPr lang="en-US" altLang="zh-CN"/>
              <a:t>while </a:t>
            </a:r>
            <a:r>
              <a:rPr lang="en-US" altLang="zh-CN" dirty="0"/>
              <a:t>(q!=NULL)	</a:t>
            </a:r>
            <a:r>
              <a:rPr lang="en-US" altLang="zh-CN"/>
              <a:t>			  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扫描表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  <a:p>
            <a:pPr>
              <a:lnSpc>
                <a:spcPct val="100000"/>
              </a:lnSpc>
            </a:pPr>
            <a:r>
              <a:rPr lang="en-US" altLang="zh-CN"/>
              <a:t>      {  if (</a:t>
            </a:r>
            <a:r>
              <a:rPr lang="en-US" altLang="zh-CN" dirty="0">
                <a:solidFill>
                  <a:srgbClr val="CE3B37"/>
                </a:solidFill>
              </a:rPr>
              <a:t>p-&gt;</a:t>
            </a:r>
            <a:r>
              <a:rPr lang="en-US" altLang="zh-CN">
                <a:solidFill>
                  <a:srgbClr val="CE3B37"/>
                </a:solidFill>
              </a:rPr>
              <a:t>data[i</a:t>
            </a:r>
            <a:r>
              <a:rPr lang="en-US" altLang="zh-CN" dirty="0">
                <a:solidFill>
                  <a:srgbClr val="CE3B37"/>
                </a:solidFill>
              </a:rPr>
              <a:t>-1]==q-&gt;data</a:t>
            </a:r>
            <a:r>
              <a:rPr lang="en-US" altLang="zh-CN">
                <a:solidFill>
                  <a:srgbClr val="CE3B37"/>
                </a:solidFill>
              </a:rPr>
              <a:t>[j-1])</a:t>
            </a:r>
            <a:r>
              <a:rPr lang="en-US" altLang="zh-CN"/>
              <a:t>	  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对应字段值相等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  </a:t>
            </a:r>
            <a:r>
              <a:rPr lang="zh-CN" altLang="en-US"/>
              <a:t>	  </a:t>
            </a:r>
            <a:r>
              <a:rPr lang="en-US" altLang="zh-CN" dirty="0"/>
              <a:t>{ </a:t>
            </a:r>
          </a:p>
          <a:p>
            <a:pPr>
              <a:lnSpc>
                <a:spcPct val="100000"/>
              </a:lnSpc>
            </a:pPr>
            <a:r>
              <a:rPr lang="en-US" altLang="zh-CN"/>
              <a:t>            s=(DList *)malloc(sizeof(DList)); 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创建结点</a:t>
            </a:r>
            <a:endParaRPr lang="zh-CN" altLang="en-US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/>
              <a:t>	     </a:t>
            </a:r>
            <a:r>
              <a:rPr lang="en-US" altLang="zh-CN"/>
              <a:t>for </a:t>
            </a:r>
            <a:r>
              <a:rPr lang="en-US" altLang="zh-CN" dirty="0"/>
              <a:t>(</a:t>
            </a:r>
            <a:r>
              <a:rPr lang="en-US" altLang="zh-CN"/>
              <a:t>k=</a:t>
            </a:r>
            <a:r>
              <a:rPr lang="en-US" altLang="zh-CN" dirty="0" err="1"/>
              <a:t>0</a:t>
            </a:r>
            <a:r>
              <a:rPr lang="en-US" altLang="zh-CN" err="1"/>
              <a:t>;</a:t>
            </a:r>
            <a:r>
              <a:rPr lang="en-US" altLang="zh-CN"/>
              <a:t>k&lt;h1-&gt;</a:t>
            </a:r>
            <a:r>
              <a:rPr lang="en-US" altLang="zh-CN" dirty="0" err="1"/>
              <a:t>Col</a:t>
            </a:r>
            <a:r>
              <a:rPr lang="en-US" altLang="zh-CN" err="1"/>
              <a:t>;</a:t>
            </a:r>
            <a:r>
              <a:rPr lang="en-US" altLang="zh-CN"/>
              <a:t>k</a:t>
            </a:r>
            <a:r>
              <a:rPr lang="en-US" altLang="zh-CN" dirty="0"/>
              <a:t>++)</a:t>
            </a:r>
            <a:r>
              <a:rPr lang="en-US" altLang="zh-CN"/>
              <a:t>		  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复制表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的当前行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	</a:t>
            </a:r>
            <a:r>
              <a:rPr lang="zh-CN" altLang="en-US"/>
              <a:t>	 </a:t>
            </a:r>
            <a:r>
              <a:rPr lang="en-US" altLang="zh-CN" dirty="0"/>
              <a:t>s-&gt;data[k]=p-&gt;data[k];</a:t>
            </a:r>
          </a:p>
          <a:p>
            <a:pPr>
              <a:lnSpc>
                <a:spcPct val="100000"/>
              </a:lnSpc>
            </a:pPr>
            <a:r>
              <a:rPr lang="en-US" altLang="zh-CN"/>
              <a:t>	     for </a:t>
            </a:r>
            <a:r>
              <a:rPr lang="en-US" altLang="zh-CN" dirty="0"/>
              <a:t>(</a:t>
            </a:r>
            <a:r>
              <a:rPr lang="en-US" altLang="zh-CN"/>
              <a:t>k=</a:t>
            </a:r>
            <a:r>
              <a:rPr lang="en-US" altLang="zh-CN" dirty="0" err="1"/>
              <a:t>0</a:t>
            </a:r>
            <a:r>
              <a:rPr lang="en-US" altLang="zh-CN" err="1"/>
              <a:t>;</a:t>
            </a:r>
            <a:r>
              <a:rPr lang="en-US" altLang="zh-CN"/>
              <a:t>k&lt;h2-&gt;</a:t>
            </a:r>
            <a:r>
              <a:rPr lang="en-US" altLang="zh-CN" dirty="0" err="1"/>
              <a:t>Col</a:t>
            </a:r>
            <a:r>
              <a:rPr lang="en-US" altLang="zh-CN" err="1"/>
              <a:t>;</a:t>
            </a:r>
            <a:r>
              <a:rPr lang="en-US" altLang="zh-CN"/>
              <a:t>k</a:t>
            </a:r>
            <a:r>
              <a:rPr lang="en-US" altLang="zh-CN" dirty="0"/>
              <a:t>++)</a:t>
            </a:r>
            <a:r>
              <a:rPr lang="en-US" altLang="zh-CN"/>
              <a:t>		  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复制表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的当前行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	</a:t>
            </a:r>
            <a:r>
              <a:rPr lang="zh-CN" altLang="en-US"/>
              <a:t>	 </a:t>
            </a:r>
            <a:r>
              <a:rPr lang="en-US" altLang="zh-CN"/>
              <a:t>s-</a:t>
            </a:r>
            <a:r>
              <a:rPr lang="en-US" altLang="zh-CN" dirty="0"/>
              <a:t>&gt;</a:t>
            </a:r>
            <a:r>
              <a:rPr lang="en-US" altLang="zh-CN"/>
              <a:t>data[h1-&gt;</a:t>
            </a:r>
            <a:r>
              <a:rPr lang="en-US" altLang="zh-CN" dirty="0" err="1"/>
              <a:t>Col</a:t>
            </a:r>
            <a:r>
              <a:rPr lang="en-US" altLang="zh-CN" err="1"/>
              <a:t>+</a:t>
            </a:r>
            <a:r>
              <a:rPr lang="en-US" altLang="zh-CN"/>
              <a:t>k</a:t>
            </a:r>
            <a:r>
              <a:rPr lang="en-US" altLang="zh-CN" dirty="0"/>
              <a:t>]=q-&gt;data</a:t>
            </a:r>
            <a:r>
              <a:rPr lang="en-US" altLang="zh-CN"/>
              <a:t>[k</a:t>
            </a:r>
            <a:r>
              <a:rPr lang="en-US" altLang="zh-CN" dirty="0"/>
              <a:t>];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F58F3-4318-4F6F-9353-6E4108A4FDD3}"/>
              </a:ext>
            </a:extLst>
          </p:cNvPr>
          <p:cNvSpPr txBox="1"/>
          <p:nvPr/>
        </p:nvSpPr>
        <p:spPr>
          <a:xfrm>
            <a:off x="1055688" y="126386"/>
            <a:ext cx="34561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2.4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线性表的应用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1957374" y="980728"/>
            <a:ext cx="8420128" cy="54850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19903"/>
            </a:solidFill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08000" rIns="252000" bIns="108000">
            <a:spAutoFit/>
          </a:bodyPr>
          <a:lstStyle>
            <a:defPPr>
              <a:defRPr lang="zh-CN"/>
            </a:defPPr>
            <a:lvl1pPr algn="l">
              <a:lnSpc>
                <a:spcPct val="100000"/>
              </a:lnSpc>
              <a:defRPr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</a:lstStyle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	</a:t>
            </a:r>
            <a:r>
              <a:rPr lang="en-US" altLang="zh-CN">
                <a:solidFill>
                  <a:srgbClr val="CE3B37"/>
                </a:solidFill>
              </a:rPr>
              <a:t>	</a:t>
            </a:r>
            <a:r>
              <a:rPr lang="en-US" altLang="zh-CN" dirty="0">
                <a:solidFill>
                  <a:srgbClr val="CE3B37"/>
                </a:solidFill>
              </a:rPr>
              <a:t>if (h-&gt;next</a:t>
            </a:r>
            <a:r>
              <a:rPr lang="en-US" altLang="zh-CN">
                <a:solidFill>
                  <a:srgbClr val="CE3B37"/>
                </a:solidFill>
              </a:rPr>
              <a:t>==NULL</a:t>
            </a:r>
            <a:r>
              <a:rPr lang="en-US" altLang="zh-CN" dirty="0">
                <a:solidFill>
                  <a:srgbClr val="CE3B37"/>
                </a:solidFill>
              </a:rPr>
              <a:t>)</a:t>
            </a:r>
            <a:r>
              <a:rPr lang="en-US" altLang="zh-CN">
                <a:solidFill>
                  <a:srgbClr val="CE3B37"/>
                </a:solidFill>
              </a:rPr>
              <a:t>	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若插入第一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个数据结点</a:t>
            </a:r>
            <a:endParaRPr lang="zh-CN" altLang="en-US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CE3B37"/>
                </a:solidFill>
              </a:rPr>
              <a:t>		</a:t>
            </a:r>
            <a:r>
              <a:rPr lang="zh-CN" altLang="en-US">
                <a:solidFill>
                  <a:srgbClr val="CE3B37"/>
                </a:solidFill>
              </a:rPr>
              <a:t>    </a:t>
            </a:r>
            <a:r>
              <a:rPr lang="en-US" altLang="zh-CN">
                <a:solidFill>
                  <a:srgbClr val="CE3B37"/>
                </a:solidFill>
              </a:rPr>
              <a:t>h-&gt;next=s;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插入到头结点之后</a:t>
            </a:r>
            <a:endParaRPr lang="zh-CN" altLang="en-US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CE3B37"/>
                </a:solidFill>
              </a:rPr>
              <a:t>	</a:t>
            </a:r>
            <a:r>
              <a:rPr lang="zh-CN" altLang="en-US">
                <a:solidFill>
                  <a:srgbClr val="CE3B37"/>
                </a:solidFill>
              </a:rPr>
              <a:t>	</a:t>
            </a:r>
            <a:r>
              <a:rPr lang="en-US" altLang="zh-CN" dirty="0">
                <a:solidFill>
                  <a:srgbClr val="CE3B37"/>
                </a:solidFill>
              </a:rPr>
              <a:t>else		</a:t>
            </a:r>
            <a:r>
              <a:rPr lang="en-US" altLang="zh-CN">
                <a:solidFill>
                  <a:srgbClr val="CE3B37"/>
                </a:solidFill>
              </a:rPr>
              <a:t>	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若插入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其他数据结点</a:t>
            </a:r>
            <a:endParaRPr lang="zh-CN" altLang="en-US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CE3B37"/>
                </a:solidFill>
              </a:rPr>
              <a:t>		</a:t>
            </a:r>
            <a:r>
              <a:rPr lang="zh-CN" altLang="en-US">
                <a:solidFill>
                  <a:srgbClr val="CE3B37"/>
                </a:solidFill>
              </a:rPr>
              <a:t>    </a:t>
            </a:r>
            <a:r>
              <a:rPr lang="en-US" altLang="zh-CN">
                <a:solidFill>
                  <a:srgbClr val="CE3B37"/>
                </a:solidFill>
              </a:rPr>
              <a:t>r-&gt;next=s;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插入到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结点之后</a:t>
            </a:r>
            <a:endParaRPr lang="zh-CN" altLang="en-US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CE3B37"/>
                </a:solidFill>
              </a:rPr>
              <a:t>	</a:t>
            </a:r>
            <a:r>
              <a:rPr lang="zh-CN" altLang="en-US">
                <a:solidFill>
                  <a:srgbClr val="CE3B37"/>
                </a:solidFill>
              </a:rPr>
              <a:t>	</a:t>
            </a:r>
            <a:r>
              <a:rPr lang="en-US" altLang="zh-CN" dirty="0">
                <a:solidFill>
                  <a:srgbClr val="CE3B37"/>
                </a:solidFill>
              </a:rPr>
              <a:t>r=s;</a:t>
            </a:r>
            <a:r>
              <a:rPr lang="en-US" altLang="zh-CN" dirty="0"/>
              <a:t>		</a:t>
            </a:r>
            <a:r>
              <a:rPr lang="en-US" altLang="zh-CN"/>
              <a:t>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始终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指向尾结点</a:t>
            </a:r>
            <a:endParaRPr lang="en-US" altLang="zh-CN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	</a:t>
            </a:r>
            <a:r>
              <a:rPr lang="zh-CN" altLang="en-US"/>
              <a:t>	</a:t>
            </a:r>
            <a:r>
              <a:rPr lang="en-US" altLang="zh-CN" dirty="0"/>
              <a:t>h-&gt;</a:t>
            </a:r>
            <a:r>
              <a:rPr lang="en-US" altLang="zh-CN"/>
              <a:t>Row++;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表行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数增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altLang="zh-CN"/>
              <a:t>	     }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/>
              <a:t>	     q=q-</a:t>
            </a:r>
            <a:r>
              <a:rPr lang="en-US" altLang="zh-CN" dirty="0"/>
              <a:t>&gt;</a:t>
            </a:r>
            <a:r>
              <a:rPr lang="en-US" altLang="zh-CN"/>
              <a:t>next;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下移一个记录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	</a:t>
            </a:r>
            <a:r>
              <a:rPr lang="zh-CN" altLang="en-US"/>
              <a:t> </a:t>
            </a:r>
            <a:r>
              <a:rPr lang="en-US" altLang="zh-CN" dirty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 p=p-&gt;next;	</a:t>
            </a:r>
            <a:r>
              <a:rPr lang="en-US" altLang="zh-CN"/>
              <a:t>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下移一个记录</a:t>
            </a:r>
          </a:p>
          <a:p>
            <a:pPr>
              <a:lnSpc>
                <a:spcPct val="80000"/>
              </a:lnSpc>
            </a:pPr>
            <a:r>
              <a:rPr lang="zh-CN" altLang="en-US"/>
              <a:t>     </a:t>
            </a:r>
            <a:r>
              <a:rPr lang="en-US" altLang="zh-CN"/>
              <a:t>}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CE3B37"/>
                </a:solidFill>
              </a:rPr>
              <a:t>     r-</a:t>
            </a:r>
            <a:r>
              <a:rPr lang="en-US" altLang="zh-CN" dirty="0">
                <a:solidFill>
                  <a:srgbClr val="CE3B37"/>
                </a:solidFill>
              </a:rPr>
              <a:t>&gt;next=NULL;</a:t>
            </a:r>
            <a:r>
              <a:rPr lang="en-US" altLang="zh-CN" dirty="0"/>
              <a:t>	 	</a:t>
            </a:r>
            <a:r>
              <a:rPr lang="en-US" altLang="zh-CN"/>
              <a:t> 	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表尾结点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next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域置空</a:t>
            </a:r>
          </a:p>
          <a:p>
            <a:pPr>
              <a:lnSpc>
                <a:spcPct val="80000"/>
              </a:lnSpc>
            </a:pPr>
            <a:r>
              <a:rPr lang="zh-CN" altLang="en-US"/>
              <a:t>  </a:t>
            </a:r>
            <a:r>
              <a:rPr lang="en-US" altLang="zh-CN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6031AE-A1B5-4521-B0A2-BBD2F024E137}"/>
              </a:ext>
            </a:extLst>
          </p:cNvPr>
          <p:cNvSpPr txBox="1"/>
          <p:nvPr/>
        </p:nvSpPr>
        <p:spPr>
          <a:xfrm>
            <a:off x="1055688" y="126386"/>
            <a:ext cx="34561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2.4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线性表的应用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2579677" y="1966747"/>
            <a:ext cx="7032645" cy="476486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19903"/>
            </a:solidFill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08000" rIns="252000" bIns="108000">
            <a:spAutoFit/>
          </a:bodyPr>
          <a:lstStyle>
            <a:defPPr>
              <a:defRPr lang="zh-CN"/>
            </a:defPPr>
            <a:lvl1pPr algn="l">
              <a:lnSpc>
                <a:spcPct val="100000"/>
              </a:lnSpc>
              <a:defRPr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altLang="zh-CN"/>
              <a:t>void main()</a:t>
            </a:r>
          </a:p>
          <a:p>
            <a:pPr>
              <a:lnSpc>
                <a:spcPct val="80000"/>
              </a:lnSpc>
            </a:pPr>
            <a:r>
              <a:rPr lang="en-US" altLang="zh-CN"/>
              <a:t>{  HList *h1</a:t>
            </a:r>
            <a:r>
              <a:rPr lang="zh-CN" altLang="en-US"/>
              <a:t>，</a:t>
            </a:r>
            <a:r>
              <a:rPr lang="en-US" altLang="zh-CN"/>
              <a:t>*h2</a:t>
            </a:r>
            <a:r>
              <a:rPr lang="zh-CN" altLang="en-US"/>
              <a:t>，</a:t>
            </a:r>
            <a:r>
              <a:rPr lang="en-US" altLang="zh-CN"/>
              <a:t>*h;</a:t>
            </a:r>
          </a:p>
          <a:p>
            <a:pPr>
              <a:lnSpc>
                <a:spcPct val="80000"/>
              </a:lnSpc>
            </a:pPr>
            <a:r>
              <a:rPr lang="en-US" altLang="zh-CN"/>
              <a:t>   printf("</a:t>
            </a:r>
            <a:r>
              <a:rPr lang="zh-CN" altLang="en-US"/>
              <a:t>表</a:t>
            </a:r>
            <a:r>
              <a:rPr lang="en-US" altLang="zh-CN"/>
              <a:t>1:\n");	</a:t>
            </a:r>
          </a:p>
          <a:p>
            <a:pPr>
              <a:lnSpc>
                <a:spcPct val="80000"/>
              </a:lnSpc>
            </a:pPr>
            <a:r>
              <a:rPr lang="en-US" altLang="zh-CN"/>
              <a:t>   </a:t>
            </a:r>
            <a:r>
              <a:rPr lang="en-US" altLang="zh-CN">
                <a:solidFill>
                  <a:srgbClr val="CE3B37"/>
                </a:solidFill>
              </a:rPr>
              <a:t>CreateTable(h1);	</a:t>
            </a:r>
            <a:r>
              <a:rPr lang="en-US" altLang="zh-CN"/>
              <a:t>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创建表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altLang="zh-CN"/>
              <a:t>   printf("</a:t>
            </a:r>
            <a:r>
              <a:rPr lang="zh-CN" altLang="en-US"/>
              <a:t>表</a:t>
            </a:r>
            <a:r>
              <a:rPr lang="en-US" altLang="zh-CN"/>
              <a:t>2:\n");</a:t>
            </a:r>
          </a:p>
          <a:p>
            <a:pPr>
              <a:lnSpc>
                <a:spcPct val="80000"/>
              </a:lnSpc>
            </a:pPr>
            <a:r>
              <a:rPr lang="en-US" altLang="zh-CN"/>
              <a:t>   </a:t>
            </a:r>
            <a:r>
              <a:rPr lang="en-US" altLang="zh-CN">
                <a:solidFill>
                  <a:srgbClr val="CE3B37"/>
                </a:solidFill>
              </a:rPr>
              <a:t>CreateTable(h2);</a:t>
            </a:r>
            <a:r>
              <a:rPr lang="en-US" altLang="zh-CN"/>
              <a:t>	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创建表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altLang="zh-CN"/>
              <a:t>   </a:t>
            </a:r>
            <a:r>
              <a:rPr lang="en-US" altLang="zh-CN">
                <a:solidFill>
                  <a:srgbClr val="CE3B37"/>
                </a:solidFill>
              </a:rPr>
              <a:t>LinkTable(h1</a:t>
            </a:r>
            <a:r>
              <a:rPr lang="zh-CN" altLang="en-US">
                <a:solidFill>
                  <a:srgbClr val="CE3B37"/>
                </a:solidFill>
              </a:rPr>
              <a:t>，</a:t>
            </a:r>
            <a:r>
              <a:rPr lang="en-US" altLang="zh-CN">
                <a:solidFill>
                  <a:srgbClr val="CE3B37"/>
                </a:solidFill>
              </a:rPr>
              <a:t>h2</a:t>
            </a:r>
            <a:r>
              <a:rPr lang="zh-CN" altLang="en-US">
                <a:solidFill>
                  <a:srgbClr val="CE3B37"/>
                </a:solidFill>
              </a:rPr>
              <a:t>，</a:t>
            </a:r>
            <a:r>
              <a:rPr lang="en-US" altLang="zh-CN">
                <a:solidFill>
                  <a:srgbClr val="CE3B37"/>
                </a:solidFill>
              </a:rPr>
              <a:t>h);</a:t>
            </a:r>
            <a:r>
              <a:rPr lang="en-US" altLang="zh-CN"/>
              <a:t>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连接两个表</a:t>
            </a:r>
          </a:p>
          <a:p>
            <a:pPr>
              <a:lnSpc>
                <a:spcPct val="80000"/>
              </a:lnSpc>
            </a:pPr>
            <a:r>
              <a:rPr lang="zh-CN" altLang="en-US"/>
              <a:t>   </a:t>
            </a:r>
            <a:r>
              <a:rPr lang="en-US" altLang="zh-CN"/>
              <a:t>printf("</a:t>
            </a:r>
            <a:r>
              <a:rPr lang="zh-CN" altLang="en-US"/>
              <a:t>连接结果表</a:t>
            </a:r>
            <a:r>
              <a:rPr lang="en-US" altLang="zh-CN"/>
              <a:t>:\n");	</a:t>
            </a:r>
          </a:p>
          <a:p>
            <a:pPr>
              <a:lnSpc>
                <a:spcPct val="80000"/>
              </a:lnSpc>
            </a:pPr>
            <a:r>
              <a:rPr lang="en-US" altLang="zh-CN"/>
              <a:t>   </a:t>
            </a:r>
            <a:r>
              <a:rPr lang="en-US" altLang="zh-CN">
                <a:solidFill>
                  <a:srgbClr val="CE3B37"/>
                </a:solidFill>
              </a:rPr>
              <a:t>DispTable(h);	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输出连接结果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rgbClr val="CE3B37"/>
                </a:solidFill>
              </a:rPr>
              <a:t>   </a:t>
            </a:r>
            <a:r>
              <a:rPr lang="en-US" altLang="zh-CN">
                <a:solidFill>
                  <a:srgbClr val="CE3B37"/>
                </a:solidFill>
              </a:rPr>
              <a:t>DestroyTable(h1);	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销毁单链表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h1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CE3B37"/>
                </a:solidFill>
              </a:rPr>
              <a:t>   DestroyTable(h2); 	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销毁单链表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h2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CE3B37"/>
                </a:solidFill>
              </a:rPr>
              <a:t>   DestroyTable(h); </a:t>
            </a:r>
            <a:r>
              <a:rPr lang="en-US" altLang="zh-CN"/>
              <a:t>	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销毁单链表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</a:p>
          <a:p>
            <a:pPr>
              <a:lnSpc>
                <a:spcPct val="80000"/>
              </a:lnSpc>
            </a:pPr>
            <a:r>
              <a:rPr lang="en-US" altLang="zh-CN"/>
              <a:t>}</a:t>
            </a:r>
            <a:endParaRPr lang="en-US" altLang="zh-CN" dirty="0"/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1364948" y="1516980"/>
            <a:ext cx="4819654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建立如下主函数调用上述算法：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CAC581E-F168-4906-B146-39E8BCFBE5BF}"/>
              </a:ext>
            </a:extLst>
          </p:cNvPr>
          <p:cNvSpPr txBox="1"/>
          <p:nvPr/>
        </p:nvSpPr>
        <p:spPr>
          <a:xfrm>
            <a:off x="1055688" y="126386"/>
            <a:ext cx="34561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2.4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线性表的应用 </a:t>
            </a:r>
          </a:p>
        </p:txBody>
      </p:sp>
      <p:sp>
        <p:nvSpPr>
          <p:cNvPr id="8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D636FB-C866-41D8-A39A-192F894A1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345613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求解程序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3575720" y="976250"/>
            <a:ext cx="5689600" cy="5810538"/>
          </a:xfrm>
          <a:prstGeom prst="rect">
            <a:avLst/>
          </a:prstGeom>
          <a:solidFill>
            <a:schemeClr val="bg1"/>
          </a:solidFill>
          <a:ln w="19050">
            <a:solidFill>
              <a:srgbClr val="F19903"/>
            </a:solidFill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l"/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/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表的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行数，列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3↙</a:t>
            </a:r>
            <a:endParaRPr lang="en-US" altLang="zh-CN" sz="1800" dirty="0">
              <a:solidFill>
                <a:srgbClr val="CE3B37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1 2 </a:t>
            </a:r>
            <a:r>
              <a:rPr lang="en-US" altLang="zh-CN" sz="1800" u="sng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3↙</a:t>
            </a:r>
            <a:endParaRPr lang="en-US" altLang="zh-CN" sz="1800" u="sng" dirty="0">
              <a:solidFill>
                <a:srgbClr val="CE3B37"/>
              </a:solidFill>
              <a:latin typeface="Consolas" pitchFamily="49" charset="0"/>
              <a:ea typeface="楷体" pitchFamily="49" charset="-122"/>
            </a:endParaRPr>
          </a:p>
          <a:p>
            <a:pPr algn="l"/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2 3 </a:t>
            </a:r>
            <a:r>
              <a:rPr lang="en-US" altLang="zh-CN" sz="1800" u="sng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3↙</a:t>
            </a:r>
            <a:endParaRPr lang="en-US" altLang="zh-CN" sz="1800" u="sng" dirty="0">
              <a:solidFill>
                <a:srgbClr val="CE3B37"/>
              </a:solidFill>
              <a:latin typeface="Consolas" pitchFamily="49" charset="0"/>
              <a:ea typeface="楷体" pitchFamily="49" charset="-122"/>
            </a:endParaRPr>
          </a:p>
          <a:p>
            <a:pPr algn="l"/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1 1 </a:t>
            </a:r>
            <a:r>
              <a:rPr lang="en-US" altLang="zh-CN" sz="1800" u="sng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1↙</a:t>
            </a:r>
            <a:endParaRPr lang="en-US" altLang="zh-CN" sz="1800" u="sng" dirty="0">
              <a:solidFill>
                <a:srgbClr val="CE3B37"/>
              </a:solidFill>
              <a:latin typeface="Consolas" pitchFamily="49" charset="0"/>
              <a:ea typeface="楷体" pitchFamily="49" charset="-122"/>
            </a:endParaRPr>
          </a:p>
          <a:p>
            <a:pPr algn="l"/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/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表的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行数，列数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3 </a:t>
            </a:r>
            <a:r>
              <a:rPr lang="en-US" altLang="zh-CN" sz="1800" u="sng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2↙</a:t>
            </a:r>
            <a:endParaRPr lang="en-US" altLang="zh-CN" sz="1800" u="sng" dirty="0">
              <a:solidFill>
                <a:srgbClr val="CE3B37"/>
              </a:solidFill>
              <a:latin typeface="Consolas" pitchFamily="49" charset="0"/>
              <a:ea typeface="楷体" pitchFamily="49" charset="-122"/>
            </a:endParaRPr>
          </a:p>
          <a:p>
            <a:pPr algn="l"/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3 </a:t>
            </a:r>
            <a:r>
              <a:rPr lang="en-US" altLang="zh-CN" sz="1800" u="sng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5↙</a:t>
            </a:r>
            <a:endParaRPr lang="en-US" altLang="zh-CN" sz="1800" u="sng" dirty="0">
              <a:solidFill>
                <a:srgbClr val="CE3B37"/>
              </a:solidFill>
              <a:latin typeface="Consolas" pitchFamily="49" charset="0"/>
              <a:ea typeface="楷体" pitchFamily="49" charset="-122"/>
            </a:endParaRPr>
          </a:p>
          <a:p>
            <a:pPr algn="l"/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1 </a:t>
            </a:r>
            <a:r>
              <a:rPr lang="en-US" altLang="zh-CN" sz="1800" u="sng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6↙</a:t>
            </a:r>
            <a:endParaRPr lang="en-US" altLang="zh-CN" sz="1800" u="sng" dirty="0">
              <a:solidFill>
                <a:srgbClr val="CE3B37"/>
              </a:solidFill>
              <a:latin typeface="Consolas" pitchFamily="49" charset="0"/>
              <a:ea typeface="楷体" pitchFamily="49" charset="-122"/>
            </a:endParaRPr>
          </a:p>
          <a:p>
            <a:pPr algn="l"/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3 </a:t>
            </a:r>
            <a:r>
              <a:rPr lang="en-US" altLang="zh-CN" sz="1800" u="sng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4↙</a:t>
            </a:r>
            <a:endParaRPr lang="en-US" altLang="zh-CN" sz="1800" u="sng" dirty="0">
              <a:solidFill>
                <a:srgbClr val="CE3B37"/>
              </a:solidFill>
              <a:latin typeface="Consolas" pitchFamily="49" charset="0"/>
              <a:ea typeface="楷体" pitchFamily="49" charset="-122"/>
            </a:endParaRPr>
          </a:p>
          <a:p>
            <a:pPr algn="l"/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连接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字段是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表位序，第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个表位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3 </a:t>
            </a:r>
            <a:r>
              <a:rPr lang="en-US" altLang="zh-CN" sz="1800" u="sng">
                <a:solidFill>
                  <a:srgbClr val="CE3B37"/>
                </a:solidFill>
                <a:latin typeface="Consolas" pitchFamily="49" charset="0"/>
                <a:ea typeface="楷体" pitchFamily="49" charset="-122"/>
              </a:rPr>
              <a:t>1↙</a:t>
            </a:r>
            <a:endParaRPr lang="en-US" altLang="zh-CN" sz="1800" u="sng" dirty="0">
              <a:solidFill>
                <a:srgbClr val="CE3B37"/>
              </a:solidFill>
              <a:latin typeface="Consolas" pitchFamily="49" charset="0"/>
              <a:ea typeface="楷体" pitchFamily="49" charset="-122"/>
            </a:endParaRPr>
          </a:p>
          <a:p>
            <a:pPr algn="l"/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连接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结果表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  <a:p>
            <a:pPr algn="l">
              <a:lnSpc>
                <a:spcPct val="50000"/>
              </a:lnSpc>
            </a:pP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1 2 3 3 5</a:t>
            </a:r>
          </a:p>
          <a:p>
            <a:pPr algn="l">
              <a:lnSpc>
                <a:spcPct val="50000"/>
              </a:lnSpc>
            </a:pP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1 2 3 3 4</a:t>
            </a:r>
          </a:p>
          <a:p>
            <a:pPr algn="l">
              <a:lnSpc>
                <a:spcPct val="50000"/>
              </a:lnSpc>
            </a:pP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2 3 3 3 5</a:t>
            </a:r>
          </a:p>
          <a:p>
            <a:pPr algn="l">
              <a:lnSpc>
                <a:spcPct val="50000"/>
              </a:lnSpc>
            </a:pP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2 3 3 3 4</a:t>
            </a:r>
          </a:p>
          <a:p>
            <a:pPr algn="l">
              <a:lnSpc>
                <a:spcPct val="50000"/>
              </a:lnSpc>
            </a:pP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1 1 1 1 6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06C57E1-FC5E-4BAC-8C63-82785E2F1165}"/>
              </a:ext>
            </a:extLst>
          </p:cNvPr>
          <p:cNvSpPr txBox="1"/>
          <p:nvPr/>
        </p:nvSpPr>
        <p:spPr>
          <a:xfrm>
            <a:off x="1055688" y="126386"/>
            <a:ext cx="34561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2.4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线性表的应用 </a:t>
            </a:r>
          </a:p>
        </p:txBody>
      </p:sp>
      <p:sp>
        <p:nvSpPr>
          <p:cNvPr id="6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60D405-61D8-43C9-B33A-D5DAD8829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345613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运行结果</a:t>
            </a:r>
          </a:p>
        </p:txBody>
      </p:sp>
      <p:pic>
        <p:nvPicPr>
          <p:cNvPr id="3" name="图片 2" descr="卡通人物&#10;&#10;描述已自动生成">
            <a:extLst>
              <a:ext uri="{FF2B5EF4-FFF2-40B4-BE49-F238E27FC236}">
                <a16:creationId xmlns:a16="http://schemas.microsoft.com/office/drawing/2014/main" id="{C0975FB4-8594-4AAB-B84E-C2E5E05ACB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2842">
            <a:off x="8655496" y="2872485"/>
            <a:ext cx="3717032" cy="3717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3">
            <a:extLst>
              <a:ext uri="{FF2B5EF4-FFF2-40B4-BE49-F238E27FC236}">
                <a16:creationId xmlns:a16="http://schemas.microsoft.com/office/drawing/2014/main" id="{0E09F2C4-EE23-4183-832C-A7E0D59CC755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 线性表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167642" y="836712"/>
            <a:ext cx="1482451" cy="1346106"/>
            <a:chOff x="520608" y="500043"/>
            <a:chExt cx="1482451" cy="1346106"/>
          </a:xfrm>
          <a:gradFill>
            <a:gsLst>
              <a:gs pos="0">
                <a:srgbClr val="F39801"/>
              </a:gs>
              <a:gs pos="100000">
                <a:srgbClr val="FC9A48"/>
              </a:gs>
            </a:gsLst>
            <a:lin ang="16200000" scaled="1"/>
          </a:gradFill>
        </p:grpSpPr>
        <p:grpSp>
          <p:nvGrpSpPr>
            <p:cNvPr id="17" name="组合 79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  <a:grpFill/>
          </p:grpSpPr>
          <p:sp>
            <p:nvSpPr>
              <p:cNvPr id="20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21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solidFill>
                <a:srgbClr val="F39801"/>
              </a:soli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" name="文本框 20"/>
            <p:cNvSpPr txBox="1">
              <a:spLocks noChangeArrowheads="1"/>
            </p:cNvSpPr>
            <p:nvPr/>
          </p:nvSpPr>
          <p:spPr bwMode="auto">
            <a:xfrm>
              <a:off x="520608" y="1243969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bg1"/>
                  </a:solidFill>
                </a:rPr>
                <a:t>CONTENTS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文本框 20"/>
            <p:cNvSpPr txBox="1">
              <a:spLocks noChangeArrowheads="1"/>
            </p:cNvSpPr>
            <p:nvPr/>
          </p:nvSpPr>
          <p:spPr bwMode="auto">
            <a:xfrm>
              <a:off x="830365" y="750133"/>
              <a:ext cx="862938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pc="150" dirty="0">
                  <a:ln w="11430"/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提纲</a:t>
              </a:r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789B57D-EA10-41EB-8A82-71B7246E31F2}"/>
              </a:ext>
            </a:extLst>
          </p:cNvPr>
          <p:cNvSpPr/>
          <p:nvPr/>
        </p:nvSpPr>
        <p:spPr>
          <a:xfrm rot="5400000">
            <a:off x="3114635" y="4624099"/>
            <a:ext cx="523220" cy="398950"/>
          </a:xfrm>
          <a:prstGeom prst="triangle">
            <a:avLst/>
          </a:prstGeom>
          <a:solidFill>
            <a:srgbClr val="F39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6" descr="新闻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5358095-2CE5-44FF-8F8A-12332DDF2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844" y="2060848"/>
            <a:ext cx="5105524" cy="523220"/>
          </a:xfrm>
          <a:prstGeom prst="rect">
            <a:avLst/>
          </a:prstGeom>
          <a:solidFill>
            <a:srgbClr val="F39801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2.1 </a:t>
            </a:r>
            <a:r>
              <a:rPr lang="zh-CN" altLang="en-US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线性表及其逻辑结构 </a:t>
            </a:r>
          </a:p>
        </p:txBody>
      </p:sp>
      <p:sp>
        <p:nvSpPr>
          <p:cNvPr id="23" name="Rectangle 4" descr="新闻纸">
            <a:hlinkClick r:id="" action="ppaction://noaction"/>
            <a:extLst>
              <a:ext uri="{FF2B5EF4-FFF2-40B4-BE49-F238E27FC236}">
                <a16:creationId xmlns:a16="http://schemas.microsoft.com/office/drawing/2014/main" id="{F3B8E4EE-22E5-42DB-A7F2-DF3AFA913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844" y="2902151"/>
            <a:ext cx="5105524" cy="523220"/>
          </a:xfrm>
          <a:prstGeom prst="rect">
            <a:avLst/>
          </a:prstGeom>
          <a:solidFill>
            <a:srgbClr val="DFE1E0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2.2 </a:t>
            </a:r>
            <a:r>
              <a:rPr lang="zh-CN" altLang="en-US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线性表的顺序存储结构</a:t>
            </a:r>
          </a:p>
        </p:txBody>
      </p:sp>
      <p:sp>
        <p:nvSpPr>
          <p:cNvPr id="25" name="Rectangle 4" descr="新闻纸">
            <a:hlinkClick r:id="" action="ppaction://noaction"/>
            <a:extLst>
              <a:ext uri="{FF2B5EF4-FFF2-40B4-BE49-F238E27FC236}">
                <a16:creationId xmlns:a16="http://schemas.microsoft.com/office/drawing/2014/main" id="{12F5FE4C-3906-4C05-BE73-52678080A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844" y="3743454"/>
            <a:ext cx="5105524" cy="523220"/>
          </a:xfrm>
          <a:prstGeom prst="rect">
            <a:avLst/>
          </a:prstGeom>
          <a:solidFill>
            <a:srgbClr val="F39801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2.3 </a:t>
            </a:r>
            <a:r>
              <a:rPr lang="zh-CN" altLang="en-US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线性表的链式存储结构</a:t>
            </a:r>
          </a:p>
        </p:txBody>
      </p:sp>
      <p:sp>
        <p:nvSpPr>
          <p:cNvPr id="26" name="Rectangle 4" descr="新闻纸">
            <a:hlinkClick r:id="" action="ppaction://noaction"/>
            <a:extLst>
              <a:ext uri="{FF2B5EF4-FFF2-40B4-BE49-F238E27FC236}">
                <a16:creationId xmlns:a16="http://schemas.microsoft.com/office/drawing/2014/main" id="{205B75EA-EC97-4259-832E-C89319A19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844" y="4584757"/>
            <a:ext cx="5078771" cy="523220"/>
          </a:xfrm>
          <a:prstGeom prst="rect">
            <a:avLst/>
          </a:prstGeom>
          <a:solidFill>
            <a:srgbClr val="DFE1E0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2.4 </a:t>
            </a:r>
            <a:r>
              <a:rPr lang="zh-CN" altLang="en-US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线性表的应用 </a:t>
            </a:r>
          </a:p>
        </p:txBody>
      </p:sp>
      <p:sp>
        <p:nvSpPr>
          <p:cNvPr id="27" name="Rectangle 4" descr="新闻纸">
            <a:hlinkClick r:id="" action="ppaction://noaction"/>
            <a:extLst>
              <a:ext uri="{FF2B5EF4-FFF2-40B4-BE49-F238E27FC236}">
                <a16:creationId xmlns:a16="http://schemas.microsoft.com/office/drawing/2014/main" id="{59D55B12-FD15-4521-BE82-46F864AFC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844" y="5426060"/>
            <a:ext cx="5105524" cy="523220"/>
          </a:xfrm>
          <a:prstGeom prst="rect">
            <a:avLst/>
          </a:prstGeom>
          <a:solidFill>
            <a:srgbClr val="F39801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2.5 </a:t>
            </a:r>
            <a:r>
              <a:rPr lang="zh-CN" altLang="en-US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有序表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图示&#10;&#10;描述已自动生成">
            <a:extLst>
              <a:ext uri="{FF2B5EF4-FFF2-40B4-BE49-F238E27FC236}">
                <a16:creationId xmlns:a16="http://schemas.microsoft.com/office/drawing/2014/main" id="{E4474444-EAA6-4DA3-81B1-71AB46250B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241757"/>
            <a:ext cx="7776864" cy="43744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22F3505-3F24-451F-8D23-5A461839BDDA}"/>
              </a:ext>
            </a:extLst>
          </p:cNvPr>
          <p:cNvSpPr txBox="1"/>
          <p:nvPr/>
        </p:nvSpPr>
        <p:spPr>
          <a:xfrm>
            <a:off x="1811524" y="5877273"/>
            <a:ext cx="8424936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本课件版权归清华大学出版社所有，仅提供教师教学使用，其他用途一律视为侵权</a:t>
            </a:r>
          </a:p>
        </p:txBody>
      </p:sp>
    </p:spTree>
    <p:extLst>
      <p:ext uri="{BB962C8B-B14F-4D97-AF65-F5344CB8AC3E}">
        <p14:creationId xmlns:p14="http://schemas.microsoft.com/office/powerpoint/2010/main" val="409831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0815" y="1810231"/>
            <a:ext cx="316835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两个表自然连接问题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11928"/>
              </p:ext>
            </p:extLst>
          </p:nvPr>
        </p:nvGraphicFramePr>
        <p:xfrm>
          <a:off x="3274008" y="4179099"/>
          <a:ext cx="2928958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59496" y="2733182"/>
            <a:ext cx="635798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19903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表：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m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行、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列。假设所有元素为整数。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1198" y="5536421"/>
            <a:ext cx="235745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一个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行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列的表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059694" y="3650515"/>
            <a:ext cx="3357586" cy="1643868"/>
            <a:chOff x="3929058" y="3000372"/>
            <a:chExt cx="3357586" cy="1643868"/>
          </a:xfrm>
        </p:grpSpPr>
        <p:sp>
          <p:nvSpPr>
            <p:cNvPr id="11" name="TextBox 10"/>
            <p:cNvSpPr txBox="1"/>
            <p:nvPr/>
          </p:nvSpPr>
          <p:spPr>
            <a:xfrm>
              <a:off x="3929058" y="3000372"/>
              <a:ext cx="857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第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列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3714744" y="4000504"/>
              <a:ext cx="1285884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29190" y="3000372"/>
              <a:ext cx="857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第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2</a:t>
              </a:r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列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 rot="5400000">
              <a:off x="4714876" y="4000504"/>
              <a:ext cx="1285884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429388" y="3000372"/>
              <a:ext cx="857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第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3</a:t>
              </a:r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列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 rot="5400000">
              <a:off x="6215074" y="4000504"/>
              <a:ext cx="1285884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04380F46-6A24-41D8-A8AC-F26078702A6E}"/>
              </a:ext>
            </a:extLst>
          </p:cNvPr>
          <p:cNvSpPr txBox="1"/>
          <p:nvPr/>
        </p:nvSpPr>
        <p:spPr>
          <a:xfrm>
            <a:off x="1055688" y="126386"/>
            <a:ext cx="34561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2.4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线性表的应用 </a:t>
            </a:r>
          </a:p>
        </p:txBody>
      </p:sp>
      <p:sp>
        <p:nvSpPr>
          <p:cNvPr id="22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64EE86-8F06-41A6-A1F2-B2A1E0C01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5832400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问题描述</a:t>
            </a:r>
          </a:p>
        </p:txBody>
      </p:sp>
      <p:pic>
        <p:nvPicPr>
          <p:cNvPr id="3" name="图片 2" descr="卡通人物&#10;&#10;低可信度描述已自动生成">
            <a:extLst>
              <a:ext uri="{FF2B5EF4-FFF2-40B4-BE49-F238E27FC236}">
                <a16:creationId xmlns:a16="http://schemas.microsoft.com/office/drawing/2014/main" id="{F43FD00C-15CD-4D7F-8FFB-39A00062FB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062" y="371180"/>
            <a:ext cx="6858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59620" y="962514"/>
            <a:ext cx="32147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buClr>
                <a:srgbClr val="F19903"/>
              </a:buClr>
              <a:buFont typeface="Wingdings" panose="05000000000000000000" pitchFamily="2" charset="2"/>
              <a:buChar char="l"/>
              <a:defRPr sz="200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</a:lstStyle>
          <a:p>
            <a:r>
              <a:rPr lang="zh-CN" altLang="en-US" sz="2400"/>
              <a:t>两个表自然连接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39476"/>
              </p:ext>
            </p:extLst>
          </p:nvPr>
        </p:nvGraphicFramePr>
        <p:xfrm>
          <a:off x="3024166" y="1624240"/>
          <a:ext cx="2571768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024297" y="1247421"/>
            <a:ext cx="500066" cy="34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i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56510"/>
              </p:ext>
            </p:extLst>
          </p:nvPr>
        </p:nvGraphicFramePr>
        <p:xfrm>
          <a:off x="6953256" y="1662641"/>
          <a:ext cx="181298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426292" y="1285822"/>
            <a:ext cx="500066" cy="34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097588" y="1905234"/>
            <a:ext cx="355603" cy="576263"/>
            <a:chOff x="4714876" y="1957080"/>
            <a:chExt cx="355603" cy="576263"/>
          </a:xfrm>
        </p:grpSpPr>
        <p:pic>
          <p:nvPicPr>
            <p:cNvPr id="22" name="Picture 4" descr="符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4876" y="1957080"/>
              <a:ext cx="331788" cy="331787"/>
            </a:xfrm>
            <a:prstGeom prst="rect">
              <a:avLst/>
            </a:prstGeom>
            <a:noFill/>
          </p:spPr>
        </p:pic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4714876" y="2385705"/>
              <a:ext cx="355603" cy="147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72000"/>
                </a:lnSpc>
              </a:pPr>
              <a:r>
                <a:rPr lang="en-US" altLang="zh-CN" sz="1400">
                  <a:solidFill>
                    <a:srgbClr val="CE3B37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3=1</a:t>
              </a:r>
            </a:p>
          </p:txBody>
        </p:sp>
      </p:grp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291724"/>
              </p:ext>
            </p:extLst>
          </p:nvPr>
        </p:nvGraphicFramePr>
        <p:xfrm>
          <a:off x="3952862" y="3767380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52874"/>
              </p:ext>
            </p:extLst>
          </p:nvPr>
        </p:nvGraphicFramePr>
        <p:xfrm>
          <a:off x="3952861" y="4196008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07863"/>
              </p:ext>
            </p:extLst>
          </p:nvPr>
        </p:nvGraphicFramePr>
        <p:xfrm>
          <a:off x="3952862" y="4624636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21276"/>
              </p:ext>
            </p:extLst>
          </p:nvPr>
        </p:nvGraphicFramePr>
        <p:xfrm>
          <a:off x="3952862" y="5053264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58683"/>
              </p:ext>
            </p:extLst>
          </p:nvPr>
        </p:nvGraphicFramePr>
        <p:xfrm>
          <a:off x="3952863" y="5481892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63859"/>
              </p:ext>
            </p:extLst>
          </p:nvPr>
        </p:nvGraphicFramePr>
        <p:xfrm>
          <a:off x="4622832" y="1629303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52121"/>
              </p:ext>
            </p:extLst>
          </p:nvPr>
        </p:nvGraphicFramePr>
        <p:xfrm>
          <a:off x="4622832" y="1993481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64916"/>
              </p:ext>
            </p:extLst>
          </p:nvPr>
        </p:nvGraphicFramePr>
        <p:xfrm>
          <a:off x="4621202" y="2364321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282621"/>
              </p:ext>
            </p:extLst>
          </p:nvPr>
        </p:nvGraphicFramePr>
        <p:xfrm>
          <a:off x="6954886" y="1662641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48389"/>
              </p:ext>
            </p:extLst>
          </p:nvPr>
        </p:nvGraphicFramePr>
        <p:xfrm>
          <a:off x="6953256" y="2397659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31705"/>
              </p:ext>
            </p:extLst>
          </p:nvPr>
        </p:nvGraphicFramePr>
        <p:xfrm>
          <a:off x="6953256" y="2039218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3238480" y="2910124"/>
            <a:ext cx="4071966" cy="1167198"/>
            <a:chOff x="1714480" y="2500306"/>
            <a:chExt cx="4071966" cy="1167198"/>
          </a:xfrm>
        </p:grpSpPr>
        <p:sp>
          <p:nvSpPr>
            <p:cNvPr id="44" name="TextBox 43"/>
            <p:cNvSpPr txBox="1"/>
            <p:nvPr/>
          </p:nvSpPr>
          <p:spPr>
            <a:xfrm>
              <a:off x="1714480" y="3324525"/>
              <a:ext cx="500066" cy="34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下箭头 36"/>
            <p:cNvSpPr/>
            <p:nvPr/>
          </p:nvSpPr>
          <p:spPr>
            <a:xfrm>
              <a:off x="4000496" y="2500306"/>
              <a:ext cx="214314" cy="71438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14810" y="2571744"/>
              <a:ext cx="785818" cy="34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altLang="zh-CN" sz="20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4857752" y="2638423"/>
              <a:ext cx="355603" cy="576263"/>
              <a:chOff x="4498975" y="1957080"/>
              <a:chExt cx="355603" cy="576263"/>
            </a:xfrm>
          </p:grpSpPr>
          <p:pic>
            <p:nvPicPr>
              <p:cNvPr id="53" name="Picture 4" descr="符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98975" y="1957080"/>
                <a:ext cx="331788" cy="331787"/>
              </a:xfrm>
              <a:prstGeom prst="rect">
                <a:avLst/>
              </a:prstGeom>
              <a:noFill/>
            </p:spPr>
          </p:pic>
          <p:sp>
            <p:nvSpPr>
              <p:cNvPr id="54" name="Text Box 5"/>
              <p:cNvSpPr txBox="1">
                <a:spLocks noChangeArrowheads="1"/>
              </p:cNvSpPr>
              <p:nvPr/>
            </p:nvSpPr>
            <p:spPr bwMode="auto">
              <a:xfrm>
                <a:off x="4498975" y="2385705"/>
                <a:ext cx="355603" cy="147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lnSpc>
                    <a:spcPct val="72000"/>
                  </a:lnSpc>
                </a:pPr>
                <a:r>
                  <a:rPr lang="en-US" altLang="zh-CN" sz="1400">
                    <a:solidFill>
                      <a:srgbClr val="CE3B37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3=1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5286380" y="2571744"/>
              <a:ext cx="500066" cy="34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760" y="4070611"/>
            <a:ext cx="840300" cy="1465240"/>
            <a:chOff x="6000760" y="3660793"/>
            <a:chExt cx="840300" cy="1465240"/>
          </a:xfrm>
        </p:grpSpPr>
        <p:sp>
          <p:nvSpPr>
            <p:cNvPr id="58" name="TextBox 57"/>
            <p:cNvSpPr txBox="1"/>
            <p:nvPr/>
          </p:nvSpPr>
          <p:spPr>
            <a:xfrm>
              <a:off x="6360929" y="3660793"/>
              <a:ext cx="480131" cy="14652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pc="3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连接结果</a:t>
              </a:r>
            </a:p>
          </p:txBody>
        </p:sp>
        <p:sp>
          <p:nvSpPr>
            <p:cNvPr id="59" name="左箭头 58"/>
            <p:cNvSpPr/>
            <p:nvPr/>
          </p:nvSpPr>
          <p:spPr>
            <a:xfrm>
              <a:off x="6000760" y="4286256"/>
              <a:ext cx="285752" cy="214314"/>
            </a:xfrm>
            <a:prstGeom prst="leftArrow">
              <a:avLst/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833002" y="6133152"/>
            <a:ext cx="3382987" cy="583646"/>
            <a:chOff x="2143107" y="5845750"/>
            <a:chExt cx="3382987" cy="583646"/>
          </a:xfrm>
        </p:grpSpPr>
        <p:pic>
          <p:nvPicPr>
            <p:cNvPr id="235524" name="Picture 4" descr="符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43425" y="5929330"/>
              <a:ext cx="331788" cy="331787"/>
            </a:xfrm>
            <a:prstGeom prst="rect">
              <a:avLst/>
            </a:prstGeom>
            <a:noFill/>
          </p:spPr>
        </p:pic>
        <p:sp>
          <p:nvSpPr>
            <p:cNvPr id="235525" name="Text Box 5"/>
            <p:cNvSpPr txBox="1">
              <a:spLocks noChangeArrowheads="1"/>
            </p:cNvSpPr>
            <p:nvPr/>
          </p:nvSpPr>
          <p:spPr bwMode="auto">
            <a:xfrm>
              <a:off x="4500562" y="6286517"/>
              <a:ext cx="401639" cy="142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72000"/>
                </a:lnSpc>
              </a:pPr>
              <a:r>
                <a:rPr lang="en-US" altLang="zh-CN" sz="1400" i="1">
                  <a:solidFill>
                    <a:srgbClr val="CE3B37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lang="en-US" altLang="zh-CN" sz="1400">
                  <a:solidFill>
                    <a:srgbClr val="CE3B37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=</a:t>
              </a:r>
              <a:r>
                <a:rPr lang="en-US" altLang="zh-CN" sz="1400" i="1">
                  <a:solidFill>
                    <a:srgbClr val="CE3B37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43107" y="5845750"/>
              <a:ext cx="1533537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一般格式：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40144" y="5870893"/>
              <a:ext cx="1071570" cy="34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altLang="zh-CN" sz="20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97466" y="5870893"/>
              <a:ext cx="428628" cy="34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5" name="TextBox 3">
            <a:extLst>
              <a:ext uri="{FF2B5EF4-FFF2-40B4-BE49-F238E27FC236}">
                <a16:creationId xmlns:a16="http://schemas.microsoft.com/office/drawing/2014/main" id="{A012A004-F17D-4522-A070-2D60E3D4622A}"/>
              </a:ext>
            </a:extLst>
          </p:cNvPr>
          <p:cNvSpPr txBox="1"/>
          <p:nvPr/>
        </p:nvSpPr>
        <p:spPr>
          <a:xfrm>
            <a:off x="1055688" y="126386"/>
            <a:ext cx="34561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2.4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线性表的应用 </a:t>
            </a:r>
          </a:p>
        </p:txBody>
      </p:sp>
      <p:pic>
        <p:nvPicPr>
          <p:cNvPr id="66" name="图片 65" descr="乐高玩具&#10;&#10;低可信度描述已自动生成">
            <a:extLst>
              <a:ext uri="{FF2B5EF4-FFF2-40B4-BE49-F238E27FC236}">
                <a16:creationId xmlns:a16="http://schemas.microsoft.com/office/drawing/2014/main" id="{0210DE0F-499D-4086-B4F4-C7440AAE39D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80228">
            <a:off x="7821641" y="2467031"/>
            <a:ext cx="8099126" cy="54566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1896872" y="3055562"/>
            <a:ext cx="184731" cy="39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396905" y="2060848"/>
            <a:ext cx="7202488" cy="1079500"/>
            <a:chOff x="500034" y="1920872"/>
            <a:chExt cx="7202488" cy="1079500"/>
          </a:xfrm>
        </p:grpSpPr>
        <p:sp>
          <p:nvSpPr>
            <p:cNvPr id="237574" name="Rectangle 6"/>
            <p:cNvSpPr>
              <a:spLocks noChangeArrowheads="1"/>
            </p:cNvSpPr>
            <p:nvPr/>
          </p:nvSpPr>
          <p:spPr bwMode="auto">
            <a:xfrm>
              <a:off x="1006447" y="2640009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37575" name="Rectangle 7"/>
            <p:cNvSpPr>
              <a:spLocks noChangeArrowheads="1"/>
            </p:cNvSpPr>
            <p:nvPr/>
          </p:nvSpPr>
          <p:spPr bwMode="auto">
            <a:xfrm>
              <a:off x="1511272" y="2640009"/>
              <a:ext cx="503237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37576" name="Rectangle 8"/>
            <p:cNvSpPr>
              <a:spLocks noChangeArrowheads="1"/>
            </p:cNvSpPr>
            <p:nvPr/>
          </p:nvSpPr>
          <p:spPr bwMode="auto">
            <a:xfrm>
              <a:off x="2014509" y="2640009"/>
              <a:ext cx="503238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77" name="Arc 9"/>
            <p:cNvSpPr>
              <a:spLocks/>
            </p:cNvSpPr>
            <p:nvPr/>
          </p:nvSpPr>
          <p:spPr bwMode="auto">
            <a:xfrm>
              <a:off x="933422" y="2136772"/>
              <a:ext cx="576262" cy="50323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78" name="Text Box 10"/>
            <p:cNvSpPr txBox="1">
              <a:spLocks noChangeArrowheads="1"/>
            </p:cNvSpPr>
            <p:nvPr/>
          </p:nvSpPr>
          <p:spPr bwMode="auto">
            <a:xfrm>
              <a:off x="500034" y="1920872"/>
              <a:ext cx="649288" cy="342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h1</a:t>
              </a:r>
            </a:p>
          </p:txBody>
        </p:sp>
        <p:sp>
          <p:nvSpPr>
            <p:cNvPr id="237579" name="Rectangle 11"/>
            <p:cNvSpPr>
              <a:spLocks noChangeArrowheads="1"/>
            </p:cNvSpPr>
            <p:nvPr/>
          </p:nvSpPr>
          <p:spPr bwMode="auto">
            <a:xfrm>
              <a:off x="2879697" y="2640009"/>
              <a:ext cx="90011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1 2 3</a:t>
              </a:r>
            </a:p>
          </p:txBody>
        </p:sp>
        <p:sp>
          <p:nvSpPr>
            <p:cNvPr id="237580" name="Rectangle 12"/>
            <p:cNvSpPr>
              <a:spLocks noChangeArrowheads="1"/>
            </p:cNvSpPr>
            <p:nvPr/>
          </p:nvSpPr>
          <p:spPr bwMode="auto">
            <a:xfrm>
              <a:off x="3743297" y="2640009"/>
              <a:ext cx="503237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81" name="Line 13"/>
            <p:cNvSpPr>
              <a:spLocks noChangeShapeType="1"/>
            </p:cNvSpPr>
            <p:nvPr/>
          </p:nvSpPr>
          <p:spPr bwMode="auto">
            <a:xfrm>
              <a:off x="2230409" y="2830509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82" name="Rectangle 14"/>
            <p:cNvSpPr>
              <a:spLocks noChangeArrowheads="1"/>
            </p:cNvSpPr>
            <p:nvPr/>
          </p:nvSpPr>
          <p:spPr bwMode="auto">
            <a:xfrm>
              <a:off x="4606897" y="2640009"/>
              <a:ext cx="90011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2 3 3</a:t>
              </a:r>
            </a:p>
          </p:txBody>
        </p:sp>
        <p:sp>
          <p:nvSpPr>
            <p:cNvPr id="237583" name="Rectangle 15"/>
            <p:cNvSpPr>
              <a:spLocks noChangeArrowheads="1"/>
            </p:cNvSpPr>
            <p:nvPr/>
          </p:nvSpPr>
          <p:spPr bwMode="auto">
            <a:xfrm>
              <a:off x="5470497" y="2640009"/>
              <a:ext cx="503237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84" name="Line 16"/>
            <p:cNvSpPr>
              <a:spLocks noChangeShapeType="1"/>
            </p:cNvSpPr>
            <p:nvPr/>
          </p:nvSpPr>
          <p:spPr bwMode="auto">
            <a:xfrm>
              <a:off x="3957609" y="2830509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85" name="Rectangle 17"/>
            <p:cNvSpPr>
              <a:spLocks noChangeArrowheads="1"/>
            </p:cNvSpPr>
            <p:nvPr/>
          </p:nvSpPr>
          <p:spPr bwMode="auto">
            <a:xfrm>
              <a:off x="6335684" y="2640009"/>
              <a:ext cx="90011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1 1 1</a:t>
              </a:r>
            </a:p>
          </p:txBody>
        </p:sp>
        <p:sp>
          <p:nvSpPr>
            <p:cNvPr id="237586" name="Rectangle 18"/>
            <p:cNvSpPr>
              <a:spLocks noChangeArrowheads="1"/>
            </p:cNvSpPr>
            <p:nvPr/>
          </p:nvSpPr>
          <p:spPr bwMode="auto">
            <a:xfrm>
              <a:off x="7199284" y="2640009"/>
              <a:ext cx="503238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37587" name="Line 19"/>
            <p:cNvSpPr>
              <a:spLocks noChangeShapeType="1"/>
            </p:cNvSpPr>
            <p:nvPr/>
          </p:nvSpPr>
          <p:spPr bwMode="auto">
            <a:xfrm>
              <a:off x="5686397" y="2830509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94580" y="5698388"/>
            <a:ext cx="5951563" cy="971773"/>
            <a:chOff x="1297708" y="5558411"/>
            <a:chExt cx="5951563" cy="971773"/>
          </a:xfrm>
        </p:grpSpPr>
        <p:sp>
          <p:nvSpPr>
            <p:cNvPr id="237573" name="Text Box 5"/>
            <p:cNvSpPr txBox="1">
              <a:spLocks noChangeArrowheads="1"/>
            </p:cNvSpPr>
            <p:nvPr/>
          </p:nvSpPr>
          <p:spPr bwMode="auto">
            <a:xfrm>
              <a:off x="1297708" y="6142386"/>
              <a:ext cx="5951563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注意</a:t>
              </a:r>
              <a:r>
                <a:rPr lang="zh-CN" altLang="en-US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：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头结点和数据结点的</a:t>
              </a: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类型不同！！！</a:t>
              </a:r>
            </a:p>
          </p:txBody>
        </p:sp>
        <p:sp>
          <p:nvSpPr>
            <p:cNvPr id="237602" name="Freeform 34"/>
            <p:cNvSpPr>
              <a:spLocks/>
            </p:cNvSpPr>
            <p:nvPr/>
          </p:nvSpPr>
          <p:spPr bwMode="auto">
            <a:xfrm>
              <a:off x="2268547" y="5559998"/>
              <a:ext cx="563562" cy="533400"/>
            </a:xfrm>
            <a:custGeom>
              <a:avLst/>
              <a:gdLst/>
              <a:ahLst/>
              <a:cxnLst>
                <a:cxn ang="0">
                  <a:pos x="355" y="336"/>
                </a:cxn>
                <a:cxn ang="0">
                  <a:pos x="0" y="0"/>
                </a:cxn>
              </a:cxnLst>
              <a:rect l="0" t="0" r="r" b="b"/>
              <a:pathLst>
                <a:path w="355" h="336">
                  <a:moveTo>
                    <a:pt x="355" y="33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19903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603" name="Freeform 35"/>
            <p:cNvSpPr>
              <a:spLocks/>
            </p:cNvSpPr>
            <p:nvPr/>
          </p:nvSpPr>
          <p:spPr bwMode="auto">
            <a:xfrm>
              <a:off x="4397398" y="5558411"/>
              <a:ext cx="434975" cy="484187"/>
            </a:xfrm>
            <a:custGeom>
              <a:avLst/>
              <a:gdLst/>
              <a:ahLst/>
              <a:cxnLst>
                <a:cxn ang="0">
                  <a:pos x="0" y="305"/>
                </a:cxn>
                <a:cxn ang="0">
                  <a:pos x="274" y="0"/>
                </a:cxn>
              </a:cxnLst>
              <a:rect l="0" t="0" r="r" b="b"/>
              <a:pathLst>
                <a:path w="274" h="305">
                  <a:moveTo>
                    <a:pt x="0" y="305"/>
                  </a:moveTo>
                  <a:lnTo>
                    <a:pt x="274" y="0"/>
                  </a:lnTo>
                </a:path>
              </a:pathLst>
            </a:custGeom>
            <a:noFill/>
            <a:ln w="28575" cap="flat" cmpd="sng">
              <a:solidFill>
                <a:srgbClr val="F19903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>
                <a:latin typeface="Consolas" pitchFamily="49" charset="0"/>
                <a:cs typeface="Consolas" pitchFamily="49" charset="0"/>
              </a:endParaRPr>
            </a:p>
          </p:txBody>
        </p:sp>
      </p:grp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17982"/>
              </p:ext>
            </p:extLst>
          </p:nvPr>
        </p:nvGraphicFramePr>
        <p:xfrm>
          <a:off x="4881554" y="1021170"/>
          <a:ext cx="2571768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27177"/>
              </p:ext>
            </p:extLst>
          </p:nvPr>
        </p:nvGraphicFramePr>
        <p:xfrm>
          <a:off x="5260948" y="3656737"/>
          <a:ext cx="181298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下箭头 46"/>
          <p:cNvSpPr/>
          <p:nvPr/>
        </p:nvSpPr>
        <p:spPr>
          <a:xfrm>
            <a:off x="6013280" y="2218799"/>
            <a:ext cx="280989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2481095" y="4547449"/>
            <a:ext cx="7202487" cy="1079500"/>
            <a:chOff x="584223" y="4407473"/>
            <a:chExt cx="7202487" cy="1079500"/>
          </a:xfrm>
        </p:grpSpPr>
        <p:sp>
          <p:nvSpPr>
            <p:cNvPr id="237588" name="Rectangle 20"/>
            <p:cNvSpPr>
              <a:spLocks noChangeArrowheads="1"/>
            </p:cNvSpPr>
            <p:nvPr/>
          </p:nvSpPr>
          <p:spPr bwMode="auto">
            <a:xfrm>
              <a:off x="1090635" y="5126611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37589" name="Rectangle 21"/>
            <p:cNvSpPr>
              <a:spLocks noChangeArrowheads="1"/>
            </p:cNvSpPr>
            <p:nvPr/>
          </p:nvSpPr>
          <p:spPr bwMode="auto">
            <a:xfrm>
              <a:off x="1595460" y="5126611"/>
              <a:ext cx="503238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37590" name="Rectangle 22"/>
            <p:cNvSpPr>
              <a:spLocks noChangeArrowheads="1"/>
            </p:cNvSpPr>
            <p:nvPr/>
          </p:nvSpPr>
          <p:spPr bwMode="auto">
            <a:xfrm>
              <a:off x="2098698" y="5126611"/>
              <a:ext cx="503237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91" name="Arc 23"/>
            <p:cNvSpPr>
              <a:spLocks/>
            </p:cNvSpPr>
            <p:nvPr/>
          </p:nvSpPr>
          <p:spPr bwMode="auto">
            <a:xfrm>
              <a:off x="1017610" y="4623373"/>
              <a:ext cx="576263" cy="5032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92" name="Text Box 24"/>
            <p:cNvSpPr txBox="1">
              <a:spLocks noChangeArrowheads="1"/>
            </p:cNvSpPr>
            <p:nvPr/>
          </p:nvSpPr>
          <p:spPr bwMode="auto">
            <a:xfrm>
              <a:off x="584223" y="4407473"/>
              <a:ext cx="649287" cy="342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h2</a:t>
              </a:r>
            </a:p>
          </p:txBody>
        </p:sp>
        <p:sp>
          <p:nvSpPr>
            <p:cNvPr id="237593" name="Rectangle 25"/>
            <p:cNvSpPr>
              <a:spLocks noChangeArrowheads="1"/>
            </p:cNvSpPr>
            <p:nvPr/>
          </p:nvSpPr>
          <p:spPr bwMode="auto">
            <a:xfrm>
              <a:off x="2963885" y="5126611"/>
              <a:ext cx="90011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3 5</a:t>
              </a:r>
            </a:p>
          </p:txBody>
        </p:sp>
        <p:sp>
          <p:nvSpPr>
            <p:cNvPr id="237594" name="Rectangle 26"/>
            <p:cNvSpPr>
              <a:spLocks noChangeArrowheads="1"/>
            </p:cNvSpPr>
            <p:nvPr/>
          </p:nvSpPr>
          <p:spPr bwMode="auto">
            <a:xfrm>
              <a:off x="3827485" y="5126611"/>
              <a:ext cx="503238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95" name="Line 27"/>
            <p:cNvSpPr>
              <a:spLocks noChangeShapeType="1"/>
            </p:cNvSpPr>
            <p:nvPr/>
          </p:nvSpPr>
          <p:spPr bwMode="auto">
            <a:xfrm>
              <a:off x="2314598" y="5317111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96" name="Rectangle 28"/>
            <p:cNvSpPr>
              <a:spLocks noChangeArrowheads="1"/>
            </p:cNvSpPr>
            <p:nvPr/>
          </p:nvSpPr>
          <p:spPr bwMode="auto">
            <a:xfrm>
              <a:off x="4691085" y="5126611"/>
              <a:ext cx="90011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1 6</a:t>
              </a:r>
            </a:p>
          </p:txBody>
        </p:sp>
        <p:sp>
          <p:nvSpPr>
            <p:cNvPr id="237597" name="Rectangle 29"/>
            <p:cNvSpPr>
              <a:spLocks noChangeArrowheads="1"/>
            </p:cNvSpPr>
            <p:nvPr/>
          </p:nvSpPr>
          <p:spPr bwMode="auto">
            <a:xfrm>
              <a:off x="5554685" y="5126611"/>
              <a:ext cx="503238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98" name="Line 30"/>
            <p:cNvSpPr>
              <a:spLocks noChangeShapeType="1"/>
            </p:cNvSpPr>
            <p:nvPr/>
          </p:nvSpPr>
          <p:spPr bwMode="auto">
            <a:xfrm>
              <a:off x="4041798" y="5317111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99" name="Rectangle 31"/>
            <p:cNvSpPr>
              <a:spLocks noChangeArrowheads="1"/>
            </p:cNvSpPr>
            <p:nvPr/>
          </p:nvSpPr>
          <p:spPr bwMode="auto">
            <a:xfrm>
              <a:off x="6419873" y="5126611"/>
              <a:ext cx="90011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3 4</a:t>
              </a:r>
            </a:p>
          </p:txBody>
        </p:sp>
        <p:sp>
          <p:nvSpPr>
            <p:cNvPr id="237600" name="Rectangle 32"/>
            <p:cNvSpPr>
              <a:spLocks noChangeArrowheads="1"/>
            </p:cNvSpPr>
            <p:nvPr/>
          </p:nvSpPr>
          <p:spPr bwMode="auto">
            <a:xfrm>
              <a:off x="7283473" y="5126611"/>
              <a:ext cx="503237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37601" name="Line 33"/>
            <p:cNvSpPr>
              <a:spLocks noChangeShapeType="1"/>
            </p:cNvSpPr>
            <p:nvPr/>
          </p:nvSpPr>
          <p:spPr bwMode="auto">
            <a:xfrm>
              <a:off x="5770585" y="5317111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下箭头 47"/>
            <p:cNvSpPr/>
            <p:nvPr/>
          </p:nvSpPr>
          <p:spPr>
            <a:xfrm>
              <a:off x="4127929" y="4706717"/>
              <a:ext cx="312859" cy="35719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3">
            <a:extLst>
              <a:ext uri="{FF2B5EF4-FFF2-40B4-BE49-F238E27FC236}">
                <a16:creationId xmlns:a16="http://schemas.microsoft.com/office/drawing/2014/main" id="{FA3EC624-7299-4611-865F-E90B6CAB43A5}"/>
              </a:ext>
            </a:extLst>
          </p:cNvPr>
          <p:cNvSpPr txBox="1"/>
          <p:nvPr/>
        </p:nvSpPr>
        <p:spPr>
          <a:xfrm>
            <a:off x="1055688" y="126386"/>
            <a:ext cx="34561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2.4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线性表的应用 </a:t>
            </a:r>
          </a:p>
        </p:txBody>
      </p:sp>
      <p:sp>
        <p:nvSpPr>
          <p:cNvPr id="45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C8C2401-9D6C-43CD-B29D-D7944D09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2173094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数据组织</a:t>
            </a:r>
          </a:p>
        </p:txBody>
      </p:sp>
      <p:pic>
        <p:nvPicPr>
          <p:cNvPr id="46" name="图片 45" descr="乐高玩具&#10;&#10;低可信度描述已自动生成">
            <a:extLst>
              <a:ext uri="{FF2B5EF4-FFF2-40B4-BE49-F238E27FC236}">
                <a16:creationId xmlns:a16="http://schemas.microsoft.com/office/drawing/2014/main" id="{F766563E-9C18-4ABB-B5DA-0DCA923C5D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80228">
            <a:off x="7976022" y="2475556"/>
            <a:ext cx="8099126" cy="54566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1531898" y="1188891"/>
            <a:ext cx="5857916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中数据结点类型声明如下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  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1911442" y="1904626"/>
            <a:ext cx="8379370" cy="26052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19903"/>
            </a:solidFill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MaxCol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10	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    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最大列数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定义数据结点类型</a:t>
            </a:r>
            <a:endParaRPr lang="zh-CN" altLang="en-US" sz="20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ts val="28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MaxCol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2800"/>
              </a:lnSpc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struct 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*next;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   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后继数据结点</a:t>
            </a:r>
            <a:endParaRPr lang="zh-CN" altLang="en-US" sz="20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2281237" y="5444901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2786062" y="5444901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3262336" y="5444901"/>
            <a:ext cx="5032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599" name="Arc 7"/>
          <p:cNvSpPr>
            <a:spLocks/>
          </p:cNvSpPr>
          <p:nvPr/>
        </p:nvSpPr>
        <p:spPr bwMode="auto">
          <a:xfrm>
            <a:off x="2181249" y="4941664"/>
            <a:ext cx="576262" cy="5032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1747861" y="4725763"/>
            <a:ext cx="649288" cy="31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h1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4154486" y="5444901"/>
            <a:ext cx="90011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1 2 3</a:t>
            </a: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4991125" y="5444901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603" name="Line 11"/>
          <p:cNvSpPr>
            <a:spLocks noChangeShapeType="1"/>
          </p:cNvSpPr>
          <p:nvPr/>
        </p:nvSpPr>
        <p:spPr bwMode="auto">
          <a:xfrm>
            <a:off x="3478236" y="5635400"/>
            <a:ext cx="6477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5881686" y="5444901"/>
            <a:ext cx="90011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2 3 3</a:t>
            </a:r>
          </a:p>
        </p:txBody>
      </p:sp>
      <p:sp>
        <p:nvSpPr>
          <p:cNvPr id="238605" name="Rectangle 13"/>
          <p:cNvSpPr>
            <a:spLocks noChangeArrowheads="1"/>
          </p:cNvSpPr>
          <p:nvPr/>
        </p:nvSpPr>
        <p:spPr bwMode="auto">
          <a:xfrm>
            <a:off x="6718325" y="5444901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606" name="Line 14"/>
          <p:cNvSpPr>
            <a:spLocks noChangeShapeType="1"/>
          </p:cNvSpPr>
          <p:nvPr/>
        </p:nvSpPr>
        <p:spPr bwMode="auto">
          <a:xfrm>
            <a:off x="5205436" y="5635400"/>
            <a:ext cx="6477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607" name="Rectangle 15"/>
          <p:cNvSpPr>
            <a:spLocks noChangeArrowheads="1"/>
          </p:cNvSpPr>
          <p:nvPr/>
        </p:nvSpPr>
        <p:spPr bwMode="auto">
          <a:xfrm>
            <a:off x="7583512" y="5444901"/>
            <a:ext cx="90011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1 1 1</a:t>
            </a:r>
          </a:p>
        </p:txBody>
      </p:sp>
      <p:sp>
        <p:nvSpPr>
          <p:cNvPr id="238608" name="Rectangle 16"/>
          <p:cNvSpPr>
            <a:spLocks noChangeArrowheads="1"/>
          </p:cNvSpPr>
          <p:nvPr/>
        </p:nvSpPr>
        <p:spPr bwMode="auto">
          <a:xfrm>
            <a:off x="8447111" y="5444901"/>
            <a:ext cx="5032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38609" name="Line 17"/>
          <p:cNvSpPr>
            <a:spLocks noChangeShapeType="1"/>
          </p:cNvSpPr>
          <p:nvPr/>
        </p:nvSpPr>
        <p:spPr bwMode="auto">
          <a:xfrm>
            <a:off x="6934224" y="5635400"/>
            <a:ext cx="6477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610" name="Line 18"/>
          <p:cNvSpPr>
            <a:spLocks noChangeShapeType="1"/>
          </p:cNvSpPr>
          <p:nvPr/>
        </p:nvSpPr>
        <p:spPr bwMode="auto">
          <a:xfrm>
            <a:off x="3096738" y="4437117"/>
            <a:ext cx="1364118" cy="936348"/>
          </a:xfrm>
          <a:prstGeom prst="line">
            <a:avLst/>
          </a:prstGeom>
          <a:noFill/>
          <a:ln w="28575">
            <a:solidFill>
              <a:srgbClr val="F19903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F07FFD29-F04F-4066-9A52-7289F097C71F}"/>
              </a:ext>
            </a:extLst>
          </p:cNvPr>
          <p:cNvSpPr txBox="1"/>
          <p:nvPr/>
        </p:nvSpPr>
        <p:spPr>
          <a:xfrm>
            <a:off x="1055688" y="126386"/>
            <a:ext cx="34561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2.4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线性表的应用 </a:t>
            </a:r>
          </a:p>
        </p:txBody>
      </p:sp>
      <p:pic>
        <p:nvPicPr>
          <p:cNvPr id="22" name="图片 21" descr="乐高玩具&#10;&#10;低可信度描述已自动生成">
            <a:extLst>
              <a:ext uri="{FF2B5EF4-FFF2-40B4-BE49-F238E27FC236}">
                <a16:creationId xmlns:a16="http://schemas.microsoft.com/office/drawing/2014/main" id="{E09B3BE1-B4A7-4040-A148-A8C64C3A18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4324">
            <a:off x="9192344" y="4207137"/>
            <a:ext cx="3674341" cy="24755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2355988" y="1968833"/>
            <a:ext cx="7558980" cy="16690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19903"/>
            </a:solidFill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Node2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定义头结点类型</a:t>
            </a:r>
            <a:endParaRPr lang="zh-CN" altLang="en-US" sz="20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Row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    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行数和列数</a:t>
            </a:r>
          </a:p>
          <a:p>
            <a:pPr algn="just"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000">
                <a:solidFill>
                  <a:srgbClr val="F1990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*next;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    </a:t>
            </a:r>
            <a:r>
              <a:rPr lang="en-US" altLang="zh-CN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</a:t>
            </a:r>
            <a:r>
              <a:rPr lang="zh-CN" altLang="en-US" sz="20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</a:t>
            </a:r>
            <a:r>
              <a:rPr lang="zh-CN" altLang="en-US" sz="20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个数据结点</a:t>
            </a:r>
            <a:endParaRPr lang="zh-CN" altLang="en-US" sz="20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2524100" y="5765194"/>
            <a:ext cx="4392612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顺序表和链表混合使用！！！</a:t>
            </a:r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2354264" y="4987307"/>
            <a:ext cx="504825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2859089" y="4987307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3362325" y="4987307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199" name="Arc 7"/>
          <p:cNvSpPr>
            <a:spLocks/>
          </p:cNvSpPr>
          <p:nvPr/>
        </p:nvSpPr>
        <p:spPr bwMode="auto">
          <a:xfrm>
            <a:off x="2281238" y="4484069"/>
            <a:ext cx="576262" cy="5032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1847850" y="4268169"/>
            <a:ext cx="649288" cy="31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h1</a:t>
            </a:r>
          </a:p>
        </p:txBody>
      </p:sp>
      <p:sp>
        <p:nvSpPr>
          <p:cNvPr id="264201" name="Rectangle 9"/>
          <p:cNvSpPr>
            <a:spLocks noChangeArrowheads="1"/>
          </p:cNvSpPr>
          <p:nvPr/>
        </p:nvSpPr>
        <p:spPr bwMode="auto">
          <a:xfrm>
            <a:off x="4227513" y="4987307"/>
            <a:ext cx="90011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1 2 3</a:t>
            </a:r>
          </a:p>
        </p:txBody>
      </p:sp>
      <p:sp>
        <p:nvSpPr>
          <p:cNvPr id="264202" name="Rectangle 10"/>
          <p:cNvSpPr>
            <a:spLocks noChangeArrowheads="1"/>
          </p:cNvSpPr>
          <p:nvPr/>
        </p:nvSpPr>
        <p:spPr bwMode="auto">
          <a:xfrm>
            <a:off x="5091114" y="4987307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03" name="Line 11"/>
          <p:cNvSpPr>
            <a:spLocks noChangeShapeType="1"/>
          </p:cNvSpPr>
          <p:nvPr/>
        </p:nvSpPr>
        <p:spPr bwMode="auto">
          <a:xfrm>
            <a:off x="3578225" y="5177807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04" name="Rectangle 12"/>
          <p:cNvSpPr>
            <a:spLocks noChangeArrowheads="1"/>
          </p:cNvSpPr>
          <p:nvPr/>
        </p:nvSpPr>
        <p:spPr bwMode="auto">
          <a:xfrm>
            <a:off x="5954713" y="4987307"/>
            <a:ext cx="90011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2 3 3</a:t>
            </a: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6818314" y="4987307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06" name="Line 14"/>
          <p:cNvSpPr>
            <a:spLocks noChangeShapeType="1"/>
          </p:cNvSpPr>
          <p:nvPr/>
        </p:nvSpPr>
        <p:spPr bwMode="auto">
          <a:xfrm>
            <a:off x="5305425" y="5177807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07" name="Rectangle 15"/>
          <p:cNvSpPr>
            <a:spLocks noChangeArrowheads="1"/>
          </p:cNvSpPr>
          <p:nvPr/>
        </p:nvSpPr>
        <p:spPr bwMode="auto">
          <a:xfrm>
            <a:off x="7683501" y="4987307"/>
            <a:ext cx="90011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1 1 1</a:t>
            </a:r>
          </a:p>
        </p:txBody>
      </p:sp>
      <p:sp>
        <p:nvSpPr>
          <p:cNvPr id="264208" name="Rectangle 16"/>
          <p:cNvSpPr>
            <a:spLocks noChangeArrowheads="1"/>
          </p:cNvSpPr>
          <p:nvPr/>
        </p:nvSpPr>
        <p:spPr bwMode="auto">
          <a:xfrm>
            <a:off x="8547100" y="4987307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64209" name="Line 17"/>
          <p:cNvSpPr>
            <a:spLocks noChangeShapeType="1"/>
          </p:cNvSpPr>
          <p:nvPr/>
        </p:nvSpPr>
        <p:spPr bwMode="auto">
          <a:xfrm>
            <a:off x="7034213" y="5177807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11" name="Text Box 19"/>
          <p:cNvSpPr txBox="1">
            <a:spLocks noChangeArrowheads="1"/>
          </p:cNvSpPr>
          <p:nvPr/>
        </p:nvSpPr>
        <p:spPr bwMode="auto">
          <a:xfrm>
            <a:off x="1396711" y="1050065"/>
            <a:ext cx="4464051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头结点类型声明如下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2572198" y="4241657"/>
            <a:ext cx="1404000" cy="71438"/>
          </a:xfrm>
          <a:prstGeom prst="straightConnector1">
            <a:avLst/>
          </a:prstGeom>
          <a:ln w="28575">
            <a:solidFill>
              <a:srgbClr val="F1990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">
            <a:extLst>
              <a:ext uri="{FF2B5EF4-FFF2-40B4-BE49-F238E27FC236}">
                <a16:creationId xmlns:a16="http://schemas.microsoft.com/office/drawing/2014/main" id="{8E06D7FE-84B7-4252-8BFE-8DDE394F01B8}"/>
              </a:ext>
            </a:extLst>
          </p:cNvPr>
          <p:cNvSpPr txBox="1"/>
          <p:nvPr/>
        </p:nvSpPr>
        <p:spPr>
          <a:xfrm>
            <a:off x="1055688" y="126386"/>
            <a:ext cx="34561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2.4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线性表的应用 </a:t>
            </a:r>
          </a:p>
        </p:txBody>
      </p:sp>
      <p:pic>
        <p:nvPicPr>
          <p:cNvPr id="24" name="图片 23" descr="乐高玩具&#10;&#10;低可信度描述已自动生成">
            <a:extLst>
              <a:ext uri="{FF2B5EF4-FFF2-40B4-BE49-F238E27FC236}">
                <a16:creationId xmlns:a16="http://schemas.microsoft.com/office/drawing/2014/main" id="{627C2750-C44D-415A-8940-0D6C15A5E3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4324">
            <a:off x="9192344" y="4207137"/>
            <a:ext cx="3674341" cy="24755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1390650" y="1556792"/>
            <a:ext cx="10352870" cy="2346668"/>
          </a:xfrm>
          <a:prstGeom prst="rect">
            <a:avLst/>
          </a:prstGeom>
          <a:solidFill>
            <a:schemeClr val="bg1"/>
          </a:solidFill>
          <a:ln>
            <a:solidFill>
              <a:srgbClr val="F19903"/>
            </a:solidFill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CreateTable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*&amp;h)</a:t>
            </a:r>
            <a:r>
              <a:rPr lang="zh-CN" altLang="en-US" sz="20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交互式创建单链表。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DestroyTable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*&amp;h) </a:t>
            </a:r>
            <a:r>
              <a:rPr lang="zh-CN" altLang="en-US" sz="20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销毁单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链表。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DispTable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(</a:t>
            </a:r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*h)</a:t>
            </a:r>
            <a:r>
              <a:rPr lang="zh-CN" altLang="en-US" sz="20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输出单链表。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LinkTable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*h1</a:t>
            </a:r>
            <a:r>
              <a:rPr lang="zh-CN" altLang="en-US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 *h2</a:t>
            </a:r>
            <a:r>
              <a:rPr lang="zh-CN" altLang="en-US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 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*&amp;h)</a:t>
            </a:r>
            <a:r>
              <a:rPr lang="zh-CN" altLang="en-US" sz="2000" dirty="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实现两个单链表的自然连接运算。</a:t>
            </a: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3143672" y="4864449"/>
            <a:ext cx="6170632" cy="1737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19903"/>
            </a:solidFill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rIns="144000" bIns="144000">
            <a:spAutoFit/>
          </a:bodyPr>
          <a:lstStyle/>
          <a:p>
            <a:pPr marL="457200" indent="-457200"/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CreateTable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HList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 *&amp;h)</a:t>
            </a:r>
          </a:p>
          <a:p>
            <a:pPr marL="457200" indent="-457200"/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DestroyTable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HList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 *&amp;h)</a:t>
            </a:r>
          </a:p>
          <a:p>
            <a:pPr marL="457200" indent="-457200"/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DispTable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HList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 *h)</a:t>
            </a:r>
          </a:p>
          <a:p>
            <a:pPr marL="457200" indent="-457200"/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LinkTable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HList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*h1</a:t>
            </a:r>
            <a:r>
              <a:rPr lang="zh-CN" altLang="en-US" sz="200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HList *h2</a:t>
            </a:r>
            <a:r>
              <a:rPr lang="zh-CN" altLang="en-US" sz="200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HList </a:t>
            </a:r>
            <a:r>
              <a:rPr lang="en-US" altLang="zh-CN" sz="2000" dirty="0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*&amp;h)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5352698" y="4051396"/>
            <a:ext cx="1439863" cy="338554"/>
          </a:xfrm>
          <a:prstGeom prst="rect">
            <a:avLst/>
          </a:prstGeom>
          <a:gradFill>
            <a:gsLst>
              <a:gs pos="0">
                <a:srgbClr val="CE3B37"/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  <a:ln>
            <a:solidFill>
              <a:srgbClr val="CE3B37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程序</a:t>
            </a:r>
          </a:p>
        </p:txBody>
      </p:sp>
      <p:sp>
        <p:nvSpPr>
          <p:cNvPr id="240646" name="Line 6"/>
          <p:cNvSpPr>
            <a:spLocks noChangeShapeType="1"/>
          </p:cNvSpPr>
          <p:nvPr/>
        </p:nvSpPr>
        <p:spPr bwMode="auto">
          <a:xfrm>
            <a:off x="6072629" y="4389511"/>
            <a:ext cx="0" cy="50323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803401B-A9F7-4528-B6FF-3E24B56E4C60}"/>
              </a:ext>
            </a:extLst>
          </p:cNvPr>
          <p:cNvSpPr txBox="1"/>
          <p:nvPr/>
        </p:nvSpPr>
        <p:spPr>
          <a:xfrm>
            <a:off x="1055688" y="126386"/>
            <a:ext cx="34561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2.4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线性表的应用 </a:t>
            </a:r>
          </a:p>
        </p:txBody>
      </p:sp>
      <p:sp>
        <p:nvSpPr>
          <p:cNvPr id="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798E65B-5123-4F02-9C6A-6871479AF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345613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设计基本运算算法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1774825" y="1364274"/>
            <a:ext cx="8642350" cy="53673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19903"/>
            </a:solidFill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>
            <a:defPPr>
              <a:defRPr lang="zh-CN"/>
            </a:defPPr>
            <a:lvl1pPr algn="just">
              <a:defRPr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</a:lstStyle>
          <a:p>
            <a:pPr>
              <a:lnSpc>
                <a:spcPct val="50000"/>
              </a:lnSpc>
            </a:pPr>
            <a:r>
              <a:rPr lang="en-US" altLang="zh-CN"/>
              <a:t>void </a:t>
            </a:r>
            <a:r>
              <a:rPr lang="en-US" altLang="zh-CN">
                <a:solidFill>
                  <a:srgbClr val="CE3B37"/>
                </a:solidFill>
              </a:rPr>
              <a:t>CreateTable</a:t>
            </a:r>
            <a:r>
              <a:rPr lang="en-US" altLang="zh-CN"/>
              <a:t>(HList</a:t>
            </a:r>
            <a:r>
              <a:rPr lang="en-US" altLang="zh-CN" dirty="0"/>
              <a:t> *&amp;h)</a:t>
            </a:r>
          </a:p>
          <a:p>
            <a:pPr>
              <a:lnSpc>
                <a:spcPct val="50000"/>
              </a:lnSpc>
            </a:pPr>
            <a:r>
              <a:rPr lang="en-US" altLang="zh-CN"/>
              <a:t>{  int i</a:t>
            </a:r>
            <a:r>
              <a:rPr lang="zh-CN" altLang="en-US"/>
              <a:t>，</a:t>
            </a:r>
            <a:r>
              <a:rPr lang="en-US" altLang="zh-CN"/>
              <a:t>j;  DList *r</a:t>
            </a:r>
            <a:r>
              <a:rPr lang="zh-CN" altLang="en-US"/>
              <a:t>，</a:t>
            </a:r>
            <a:r>
              <a:rPr lang="en-US" altLang="zh-CN"/>
              <a:t>*</a:t>
            </a:r>
            <a:r>
              <a:rPr lang="en-US" altLang="zh-CN" dirty="0"/>
              <a:t>s;</a:t>
            </a:r>
          </a:p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19903"/>
                </a:solidFill>
              </a:rPr>
              <a:t>   h=(HList *)malloc(sizeof(HList));    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创建头结点</a:t>
            </a:r>
            <a:endParaRPr lang="zh-CN" altLang="en-US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rgbClr val="F19903"/>
                </a:solidFill>
              </a:rPr>
              <a:t>   </a:t>
            </a:r>
            <a:r>
              <a:rPr lang="en-US" altLang="zh-CN">
                <a:solidFill>
                  <a:srgbClr val="F19903"/>
                </a:solidFill>
              </a:rPr>
              <a:t>h-</a:t>
            </a:r>
            <a:r>
              <a:rPr lang="en-US" altLang="zh-CN" dirty="0">
                <a:solidFill>
                  <a:srgbClr val="F19903"/>
                </a:solidFill>
              </a:rPr>
              <a:t>&gt;next=NULL;</a:t>
            </a:r>
          </a:p>
          <a:p>
            <a:pPr>
              <a:lnSpc>
                <a:spcPct val="50000"/>
              </a:lnSpc>
            </a:pPr>
            <a:r>
              <a:rPr lang="en-US" altLang="zh-CN"/>
              <a:t>   printf</a:t>
            </a:r>
            <a:r>
              <a:rPr lang="en-US" altLang="zh-CN" dirty="0"/>
              <a:t>("</a:t>
            </a:r>
            <a:r>
              <a:rPr lang="zh-CN" altLang="en-US" dirty="0"/>
              <a:t>表的</a:t>
            </a:r>
            <a:r>
              <a:rPr lang="zh-CN" altLang="en-US"/>
              <a:t>行数，列数</a:t>
            </a:r>
            <a:r>
              <a:rPr lang="en-US" altLang="zh-CN" dirty="0"/>
              <a:t>:");</a:t>
            </a:r>
          </a:p>
          <a:p>
            <a:pPr>
              <a:lnSpc>
                <a:spcPct val="50000"/>
              </a:lnSpc>
            </a:pPr>
            <a:r>
              <a:rPr lang="en-US" altLang="zh-CN"/>
              <a:t>   scanf("%</a:t>
            </a:r>
            <a:r>
              <a:rPr lang="en-US" altLang="zh-CN" err="1"/>
              <a:t>d%</a:t>
            </a:r>
            <a:r>
              <a:rPr lang="en-US" altLang="zh-CN"/>
              <a:t>d"</a:t>
            </a:r>
            <a:r>
              <a:rPr lang="zh-CN" altLang="en-US"/>
              <a:t>，</a:t>
            </a:r>
            <a:r>
              <a:rPr lang="en-US" altLang="zh-CN"/>
              <a:t>&amp;h-&gt;Row</a:t>
            </a:r>
            <a:r>
              <a:rPr lang="zh-CN" altLang="en-US"/>
              <a:t>，</a:t>
            </a:r>
            <a:r>
              <a:rPr lang="en-US" altLang="zh-CN"/>
              <a:t>&amp;h-&gt;Col);      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输入表的行数和列数</a:t>
            </a:r>
          </a:p>
          <a:p>
            <a:pPr>
              <a:lnSpc>
                <a:spcPct val="50000"/>
              </a:lnSpc>
            </a:pPr>
            <a:r>
              <a:rPr lang="zh-CN" altLang="en-US"/>
              <a:t>   </a:t>
            </a:r>
            <a:r>
              <a:rPr lang="en-US" altLang="zh-CN"/>
              <a:t>for (i=</a:t>
            </a:r>
            <a:r>
              <a:rPr lang="en-US" altLang="zh-CN" dirty="0" err="1"/>
              <a:t>0</a:t>
            </a:r>
            <a:r>
              <a:rPr lang="en-US" altLang="zh-CN" err="1"/>
              <a:t>;</a:t>
            </a:r>
            <a:r>
              <a:rPr lang="en-US" altLang="zh-CN"/>
              <a:t>i</a:t>
            </a:r>
            <a:r>
              <a:rPr lang="en-US" altLang="zh-CN" dirty="0"/>
              <a:t>&lt;</a:t>
            </a:r>
            <a:r>
              <a:rPr lang="en-US" altLang="zh-CN"/>
              <a:t>h-&gt;</a:t>
            </a:r>
            <a:r>
              <a:rPr lang="en-US" altLang="zh-CN" dirty="0" err="1"/>
              <a:t>Row</a:t>
            </a:r>
            <a:r>
              <a:rPr lang="en-US" altLang="zh-CN" err="1"/>
              <a:t>;</a:t>
            </a:r>
            <a:r>
              <a:rPr lang="en-US" altLang="zh-CN"/>
              <a:t>i</a:t>
            </a:r>
            <a:r>
              <a:rPr lang="en-US" altLang="zh-CN" dirty="0"/>
              <a:t>++)</a:t>
            </a:r>
            <a:r>
              <a:rPr lang="en-US" altLang="zh-CN"/>
              <a:t>		      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输入所有行的数据</a:t>
            </a:r>
          </a:p>
          <a:p>
            <a:pPr>
              <a:lnSpc>
                <a:spcPct val="50000"/>
              </a:lnSpc>
            </a:pPr>
            <a:r>
              <a:rPr lang="zh-CN" altLang="en-US"/>
              <a:t>   </a:t>
            </a:r>
            <a:r>
              <a:rPr lang="en-US" altLang="zh-CN"/>
              <a:t>{  printf("  </a:t>
            </a:r>
            <a:r>
              <a:rPr lang="zh-CN" altLang="en-US"/>
              <a:t>第</a:t>
            </a:r>
            <a:r>
              <a:rPr lang="en-US" altLang="zh-CN" dirty="0"/>
              <a:t>%</a:t>
            </a:r>
            <a:r>
              <a:rPr lang="en-US" altLang="zh-CN"/>
              <a:t>d</a:t>
            </a:r>
            <a:r>
              <a:rPr lang="zh-CN" altLang="en-US"/>
              <a:t>行</a:t>
            </a:r>
            <a:r>
              <a:rPr lang="en-US" altLang="zh-CN"/>
              <a:t>:"</a:t>
            </a:r>
            <a:r>
              <a:rPr lang="zh-CN" altLang="en-US"/>
              <a:t>，</a:t>
            </a:r>
            <a:r>
              <a:rPr lang="en-US" altLang="zh-CN"/>
              <a:t>i+1</a:t>
            </a:r>
            <a:r>
              <a:rPr lang="en-US" altLang="zh-CN" dirty="0"/>
              <a:t>);</a:t>
            </a:r>
          </a:p>
          <a:p>
            <a:pPr>
              <a:lnSpc>
                <a:spcPct val="50000"/>
              </a:lnSpc>
            </a:pPr>
            <a:r>
              <a:rPr lang="en-US" altLang="zh-CN"/>
              <a:t>      s=(DList *)malloc(sizeof(DList));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创建数据结点</a:t>
            </a:r>
            <a:endParaRPr lang="zh-CN" altLang="en-US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50000"/>
              </a:lnSpc>
            </a:pPr>
            <a:r>
              <a:rPr lang="zh-CN" altLang="en-US"/>
              <a:t>      </a:t>
            </a:r>
            <a:r>
              <a:rPr lang="en-US" altLang="zh-CN"/>
              <a:t>for </a:t>
            </a:r>
            <a:r>
              <a:rPr lang="en-US" altLang="zh-CN" dirty="0"/>
              <a:t>(</a:t>
            </a:r>
            <a:r>
              <a:rPr lang="en-US" altLang="zh-CN"/>
              <a:t>j=</a:t>
            </a:r>
            <a:r>
              <a:rPr lang="en-US" altLang="zh-CN" dirty="0" err="1"/>
              <a:t>0</a:t>
            </a:r>
            <a:r>
              <a:rPr lang="en-US" altLang="zh-CN" err="1"/>
              <a:t>;</a:t>
            </a:r>
            <a:r>
              <a:rPr lang="en-US" altLang="zh-CN"/>
              <a:t>j</a:t>
            </a:r>
            <a:r>
              <a:rPr lang="en-US" altLang="zh-CN" dirty="0"/>
              <a:t>&lt;</a:t>
            </a:r>
            <a:r>
              <a:rPr lang="en-US" altLang="zh-CN"/>
              <a:t>h-&gt;</a:t>
            </a:r>
            <a:r>
              <a:rPr lang="en-US" altLang="zh-CN" dirty="0" err="1"/>
              <a:t>Col</a:t>
            </a:r>
            <a:r>
              <a:rPr lang="en-US" altLang="zh-CN" err="1"/>
              <a:t>;</a:t>
            </a:r>
            <a:r>
              <a:rPr lang="en-US" altLang="zh-CN"/>
              <a:t>j</a:t>
            </a:r>
            <a:r>
              <a:rPr lang="en-US" altLang="zh-CN" dirty="0"/>
              <a:t>++)</a:t>
            </a:r>
            <a:r>
              <a:rPr lang="en-US" altLang="zh-CN"/>
              <a:t>		      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输入一行的数据</a:t>
            </a:r>
          </a:p>
          <a:p>
            <a:pPr>
              <a:lnSpc>
                <a:spcPct val="50000"/>
              </a:lnSpc>
            </a:pPr>
            <a:r>
              <a:rPr lang="zh-CN" altLang="en-US" dirty="0"/>
              <a:t>  </a:t>
            </a:r>
            <a:r>
              <a:rPr lang="zh-CN" altLang="en-US"/>
              <a:t>	 </a:t>
            </a:r>
            <a:r>
              <a:rPr lang="en-US" altLang="zh-CN"/>
              <a:t>scanf("%d"</a:t>
            </a:r>
            <a:r>
              <a:rPr lang="zh-CN" altLang="en-US"/>
              <a:t>，</a:t>
            </a:r>
            <a:r>
              <a:rPr lang="en-US" altLang="zh-CN"/>
              <a:t>&amp;s</a:t>
            </a:r>
            <a:r>
              <a:rPr lang="en-US" altLang="zh-CN" dirty="0"/>
              <a:t>-&gt;data[j]);</a:t>
            </a:r>
          </a:p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19903"/>
                </a:solidFill>
              </a:rPr>
              <a:t>      if </a:t>
            </a:r>
            <a:r>
              <a:rPr lang="en-US" altLang="zh-CN" dirty="0">
                <a:solidFill>
                  <a:srgbClr val="F19903"/>
                </a:solidFill>
              </a:rPr>
              <a:t>(h-&gt;next</a:t>
            </a:r>
            <a:r>
              <a:rPr lang="en-US" altLang="zh-CN">
                <a:solidFill>
                  <a:srgbClr val="F19903"/>
                </a:solidFill>
              </a:rPr>
              <a:t>==NULL)	            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插入第一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个数据结点</a:t>
            </a:r>
            <a:endParaRPr lang="en-US" altLang="zh-CN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19903"/>
                </a:solidFill>
              </a:rPr>
              <a:t>        h-</a:t>
            </a:r>
            <a:r>
              <a:rPr lang="en-US" altLang="zh-CN" dirty="0">
                <a:solidFill>
                  <a:srgbClr val="F19903"/>
                </a:solidFill>
              </a:rPr>
              <a:t>&gt;next=s;</a:t>
            </a:r>
          </a:p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19903"/>
                </a:solidFill>
              </a:rPr>
              <a:t>      else</a:t>
            </a:r>
            <a:r>
              <a:rPr lang="en-US" altLang="zh-CN" dirty="0">
                <a:solidFill>
                  <a:srgbClr val="F19903"/>
                </a:solidFill>
              </a:rPr>
              <a:t>	</a:t>
            </a:r>
            <a:r>
              <a:rPr lang="en-US" altLang="zh-CN">
                <a:solidFill>
                  <a:srgbClr val="F19903"/>
                </a:solidFill>
              </a:rPr>
              <a:t>		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其他数据结点</a:t>
            </a:r>
            <a:endParaRPr lang="en-US" altLang="zh-CN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19903"/>
                </a:solidFill>
              </a:rPr>
              <a:t>        r-</a:t>
            </a:r>
            <a:r>
              <a:rPr lang="en-US" altLang="zh-CN" dirty="0">
                <a:solidFill>
                  <a:srgbClr val="F19903"/>
                </a:solidFill>
              </a:rPr>
              <a:t>&gt;next=s;</a:t>
            </a:r>
            <a:r>
              <a:rPr lang="en-US" altLang="zh-CN">
                <a:solidFill>
                  <a:srgbClr val="F19903"/>
                </a:solidFill>
              </a:rPr>
              <a:t>		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插入到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结点之后</a:t>
            </a:r>
            <a:endParaRPr lang="zh-CN" altLang="en-US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rgbClr val="F19903"/>
                </a:solidFill>
              </a:rPr>
              <a:t>      </a:t>
            </a:r>
            <a:r>
              <a:rPr lang="en-US" altLang="zh-CN">
                <a:solidFill>
                  <a:srgbClr val="F19903"/>
                </a:solidFill>
              </a:rPr>
              <a:t>r=s</a:t>
            </a:r>
            <a:r>
              <a:rPr lang="en-US" altLang="zh-CN" dirty="0">
                <a:solidFill>
                  <a:srgbClr val="F19903"/>
                </a:solidFill>
              </a:rPr>
              <a:t>;</a:t>
            </a:r>
            <a:r>
              <a:rPr lang="en-US" altLang="zh-CN" dirty="0"/>
              <a:t>	</a:t>
            </a:r>
            <a:r>
              <a:rPr lang="en-US" altLang="zh-CN"/>
              <a:t>		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始终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指向尾结点</a:t>
            </a:r>
            <a:endParaRPr lang="zh-CN" altLang="en-US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50000"/>
              </a:lnSpc>
            </a:pPr>
            <a:r>
              <a:rPr lang="zh-CN" altLang="en-US"/>
              <a:t>   </a:t>
            </a:r>
            <a:r>
              <a:rPr lang="en-US" altLang="zh-CN"/>
              <a:t>}</a:t>
            </a:r>
            <a:endParaRPr lang="en-US" altLang="zh-CN" dirty="0"/>
          </a:p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19903"/>
                </a:solidFill>
              </a:rPr>
              <a:t>   r-</a:t>
            </a:r>
            <a:r>
              <a:rPr lang="en-US" altLang="zh-CN" dirty="0">
                <a:solidFill>
                  <a:srgbClr val="F19903"/>
                </a:solidFill>
              </a:rPr>
              <a:t>&gt;next=NULL;</a:t>
            </a:r>
            <a:r>
              <a:rPr lang="en-US" altLang="zh-CN"/>
              <a:t>		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尾结点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next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域置空</a:t>
            </a:r>
          </a:p>
          <a:p>
            <a:pPr>
              <a:lnSpc>
                <a:spcPct val="50000"/>
              </a:lnSpc>
            </a:pPr>
            <a:r>
              <a:rPr lang="en-US" altLang="zh-CN" dirty="0"/>
              <a:t>}</a:t>
            </a:r>
          </a:p>
        </p:txBody>
      </p:sp>
      <p:sp>
        <p:nvSpPr>
          <p:cNvPr id="241667" name="AutoShape 3"/>
          <p:cNvSpPr>
            <a:spLocks noChangeArrowheads="1"/>
          </p:cNvSpPr>
          <p:nvPr/>
        </p:nvSpPr>
        <p:spPr bwMode="auto">
          <a:xfrm>
            <a:off x="4799856" y="6123998"/>
            <a:ext cx="2159000" cy="719137"/>
          </a:xfrm>
          <a:prstGeom prst="leftArrow">
            <a:avLst>
              <a:gd name="adj1" fmla="val 50000"/>
              <a:gd name="adj2" fmla="val 75055"/>
            </a:avLst>
          </a:prstGeom>
          <a:gradFill>
            <a:gsLst>
              <a:gs pos="0">
                <a:srgbClr val="CE3B37"/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1800" dirty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</a:rPr>
              <a:t>采用尾插法建表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1398306" y="876243"/>
            <a:ext cx="4176712" cy="391839"/>
          </a:xfrm>
          <a:prstGeom prst="rect">
            <a:avLst/>
          </a:prstGeom>
          <a:solidFill>
            <a:srgbClr val="F19903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Consolas" pitchFamily="49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Consolas" pitchFamily="49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Consolas" pitchFamily="49" charset="0"/>
              </a:rPr>
              <a:t>）交互式创建单链表算法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F171DFFE-F4DE-4CB9-80B6-014017ACB936}"/>
              </a:ext>
            </a:extLst>
          </p:cNvPr>
          <p:cNvSpPr txBox="1"/>
          <p:nvPr/>
        </p:nvSpPr>
        <p:spPr>
          <a:xfrm>
            <a:off x="1055688" y="126386"/>
            <a:ext cx="3456136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2.4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线性表的应用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9977</TotalTime>
  <Words>2050</Words>
  <Application>Microsoft Office PowerPoint</Application>
  <PresentationFormat>宽屏</PresentationFormat>
  <Paragraphs>354</Paragraphs>
  <Slides>20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方正启体简体</vt:lpstr>
      <vt:lpstr>黑体</vt:lpstr>
      <vt:lpstr>楷体</vt:lpstr>
      <vt:lpstr>思源黑体 CN Heavy</vt:lpstr>
      <vt:lpstr>微软雅黑</vt:lpstr>
      <vt:lpstr>Arial</vt:lpstr>
      <vt:lpstr>Calibri</vt:lpstr>
      <vt:lpstr>Consolas</vt:lpstr>
      <vt:lpstr>Times New Roman</vt:lpstr>
      <vt:lpstr>Wingdings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A83381</cp:lastModifiedBy>
  <cp:revision>1461</cp:revision>
  <dcterms:created xsi:type="dcterms:W3CDTF">2004-03-31T23:50:14Z</dcterms:created>
  <dcterms:modified xsi:type="dcterms:W3CDTF">2022-06-23T15:44:35Z</dcterms:modified>
</cp:coreProperties>
</file>