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7"/>
  </p:notesMasterIdLst>
  <p:handoutMasterIdLst>
    <p:handoutMasterId r:id="rId28"/>
  </p:handoutMasterIdLst>
  <p:sldIdLst>
    <p:sldId id="442" r:id="rId2"/>
    <p:sldId id="479" r:id="rId3"/>
    <p:sldId id="368" r:id="rId4"/>
    <p:sldId id="484" r:id="rId5"/>
    <p:sldId id="483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418" r:id="rId26"/>
  </p:sldIdLst>
  <p:sldSz cx="12192000" cy="6858000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1" userDrawn="1">
          <p15:clr>
            <a:srgbClr val="A4A3A4"/>
          </p15:clr>
        </p15:guide>
        <p15:guide id="3" pos="332" userDrawn="1">
          <p15:clr>
            <a:srgbClr val="A4A3A4"/>
          </p15:clr>
        </p15:guide>
        <p15:guide id="4" pos="876" userDrawn="1">
          <p15:clr>
            <a:srgbClr val="A4A3A4"/>
          </p15:clr>
        </p15:guide>
        <p15:guide id="5" pos="6623" userDrawn="1">
          <p15:clr>
            <a:srgbClr val="A4A3A4"/>
          </p15:clr>
        </p15:guide>
        <p15:guide id="6" pos="5111" userDrawn="1">
          <p15:clr>
            <a:srgbClr val="A4A3A4"/>
          </p15:clr>
        </p15:guide>
        <p15:guide id="7" pos="1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903"/>
    <a:srgbClr val="CE3B37"/>
    <a:srgbClr val="FFE985"/>
    <a:srgbClr val="FFFFFF"/>
    <a:srgbClr val="DFE1E0"/>
    <a:srgbClr val="FA772E"/>
    <a:srgbClr val="FBFDFC"/>
    <a:srgbClr val="F39801"/>
    <a:srgbClr val="9789C2"/>
    <a:srgbClr val="FC9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581" autoAdjust="0"/>
  </p:normalViewPr>
  <p:slideViewPr>
    <p:cSldViewPr>
      <p:cViewPr>
        <p:scale>
          <a:sx n="75" d="100"/>
          <a:sy n="75" d="100"/>
        </p:scale>
        <p:origin x="19" y="53"/>
      </p:cViewPr>
      <p:guideLst>
        <p:guide orient="horz" pos="2160"/>
        <p:guide pos="3931"/>
        <p:guide pos="332"/>
        <p:guide pos="876"/>
        <p:guide pos="6623"/>
        <p:guide pos="5111"/>
        <p:guide pos="1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2022/6/23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FE1E2-FBAA-4B85-A24D-E5545E8D523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01BC60-E5BF-46AE-9C12-C5D2A4F77DF1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2B4607-9D89-4658-8817-6A2A8071E143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47550C95-7841-4F75-B2A7-7994ADDDC7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01EFABEB-F3C1-4D18-970E-18015E067AA5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27A8D078-B55B-4F5B-8529-DDAFE5FF8B00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乐高玩具&#10;&#10;低可信度描述已自动生成">
            <a:extLst>
              <a:ext uri="{FF2B5EF4-FFF2-40B4-BE49-F238E27FC236}">
                <a16:creationId xmlns:a16="http://schemas.microsoft.com/office/drawing/2014/main" id="{AD018876-17BE-4B72-9AE2-04B67B5E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4503">
            <a:off x="-4328811" y="2590812"/>
            <a:ext cx="7620301" cy="513405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61455A-11C3-46B9-ACE8-696296342F50}"/>
              </a:ext>
            </a:extLst>
          </p:cNvPr>
          <p:cNvCxnSpPr>
            <a:cxnSpLocks/>
          </p:cNvCxnSpPr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25A427D-5A30-4849-983A-3E561C6C9D0B}"/>
              </a:ext>
            </a:extLst>
          </p:cNvPr>
          <p:cNvCxnSpPr>
            <a:cxnSpLocks/>
          </p:cNvCxnSpPr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38100">
            <a:solidFill>
              <a:srgbClr val="F1990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822DA2D-0701-443A-B5F0-6929701626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-145081"/>
            <a:ext cx="2691329" cy="1053801"/>
          </a:xfrm>
          <a:prstGeom prst="rect">
            <a:avLst/>
          </a:prstGeom>
        </p:spPr>
      </p:pic>
      <p:sp>
        <p:nvSpPr>
          <p:cNvPr id="6" name="fountain-pen-of-large-size_33358">
            <a:extLst>
              <a:ext uri="{FF2B5EF4-FFF2-40B4-BE49-F238E27FC236}">
                <a16:creationId xmlns:a16="http://schemas.microsoft.com/office/drawing/2014/main" id="{B00F3896-285C-4FD7-8763-4D3B19D6FDFF}"/>
              </a:ext>
            </a:extLst>
          </p:cNvPr>
          <p:cNvSpPr/>
          <p:nvPr userDrawn="1"/>
        </p:nvSpPr>
        <p:spPr>
          <a:xfrm>
            <a:off x="11640616" y="181925"/>
            <a:ext cx="475891" cy="474767"/>
          </a:xfrm>
          <a:custGeom>
            <a:avLst/>
            <a:gdLst>
              <a:gd name="T0" fmla="*/ 21 w 1156"/>
              <a:gd name="T1" fmla="*/ 1088 h 1155"/>
              <a:gd name="T2" fmla="*/ 67 w 1156"/>
              <a:gd name="T3" fmla="*/ 1134 h 1155"/>
              <a:gd name="T4" fmla="*/ 8 w 1156"/>
              <a:gd name="T5" fmla="*/ 1147 h 1155"/>
              <a:gd name="T6" fmla="*/ 21 w 1156"/>
              <a:gd name="T7" fmla="*/ 1088 h 1155"/>
              <a:gd name="T8" fmla="*/ 10 w 1156"/>
              <a:gd name="T9" fmla="*/ 1052 h 1155"/>
              <a:gd name="T10" fmla="*/ 103 w 1156"/>
              <a:gd name="T11" fmla="*/ 1146 h 1155"/>
              <a:gd name="T12" fmla="*/ 294 w 1156"/>
              <a:gd name="T13" fmla="*/ 1035 h 1155"/>
              <a:gd name="T14" fmla="*/ 120 w 1156"/>
              <a:gd name="T15" fmla="*/ 861 h 1155"/>
              <a:gd name="T16" fmla="*/ 10 w 1156"/>
              <a:gd name="T17" fmla="*/ 1052 h 1155"/>
              <a:gd name="T18" fmla="*/ 443 w 1156"/>
              <a:gd name="T19" fmla="*/ 511 h 1155"/>
              <a:gd name="T20" fmla="*/ 644 w 1156"/>
              <a:gd name="T21" fmla="*/ 712 h 1155"/>
              <a:gd name="T22" fmla="*/ 547 w 1156"/>
              <a:gd name="T23" fmla="*/ 816 h 1155"/>
              <a:gd name="T24" fmla="*/ 316 w 1156"/>
              <a:gd name="T25" fmla="*/ 1019 h 1155"/>
              <a:gd name="T26" fmla="*/ 136 w 1156"/>
              <a:gd name="T27" fmla="*/ 839 h 1155"/>
              <a:gd name="T28" fmla="*/ 339 w 1156"/>
              <a:gd name="T29" fmla="*/ 608 h 1155"/>
              <a:gd name="T30" fmla="*/ 443 w 1156"/>
              <a:gd name="T31" fmla="*/ 511 h 1155"/>
              <a:gd name="T32" fmla="*/ 326 w 1156"/>
              <a:gd name="T33" fmla="*/ 929 h 1155"/>
              <a:gd name="T34" fmla="*/ 339 w 1156"/>
              <a:gd name="T35" fmla="*/ 952 h 1155"/>
              <a:gd name="T36" fmla="*/ 583 w 1156"/>
              <a:gd name="T37" fmla="*/ 720 h 1155"/>
              <a:gd name="T38" fmla="*/ 564 w 1156"/>
              <a:gd name="T39" fmla="*/ 702 h 1155"/>
              <a:gd name="T40" fmla="*/ 326 w 1156"/>
              <a:gd name="T41" fmla="*/ 929 h 1155"/>
              <a:gd name="T42" fmla="*/ 1094 w 1156"/>
              <a:gd name="T43" fmla="*/ 287 h 1155"/>
              <a:gd name="T44" fmla="*/ 715 w 1156"/>
              <a:gd name="T45" fmla="*/ 665 h 1155"/>
              <a:gd name="T46" fmla="*/ 667 w 1156"/>
              <a:gd name="T47" fmla="*/ 698 h 1155"/>
              <a:gd name="T48" fmla="*/ 457 w 1156"/>
              <a:gd name="T49" fmla="*/ 488 h 1155"/>
              <a:gd name="T50" fmla="*/ 490 w 1156"/>
              <a:gd name="T51" fmla="*/ 440 h 1155"/>
              <a:gd name="T52" fmla="*/ 818 w 1156"/>
              <a:gd name="T53" fmla="*/ 112 h 1155"/>
              <a:gd name="T54" fmla="*/ 763 w 1156"/>
              <a:gd name="T55" fmla="*/ 128 h 1155"/>
              <a:gd name="T56" fmla="*/ 481 w 1156"/>
              <a:gd name="T57" fmla="*/ 410 h 1155"/>
              <a:gd name="T58" fmla="*/ 452 w 1156"/>
              <a:gd name="T59" fmla="*/ 410 h 1155"/>
              <a:gd name="T60" fmla="*/ 452 w 1156"/>
              <a:gd name="T61" fmla="*/ 382 h 1155"/>
              <a:gd name="T62" fmla="*/ 738 w 1156"/>
              <a:gd name="T63" fmla="*/ 96 h 1155"/>
              <a:gd name="T64" fmla="*/ 747 w 1156"/>
              <a:gd name="T65" fmla="*/ 91 h 1155"/>
              <a:gd name="T66" fmla="*/ 879 w 1156"/>
              <a:gd name="T67" fmla="*/ 52 h 1155"/>
              <a:gd name="T68" fmla="*/ 1094 w 1156"/>
              <a:gd name="T69" fmla="*/ 62 h 1155"/>
              <a:gd name="T70" fmla="*/ 1094 w 1156"/>
              <a:gd name="T71" fmla="*/ 287 h 1155"/>
              <a:gd name="T72" fmla="*/ 1043 w 1156"/>
              <a:gd name="T73" fmla="*/ 82 h 1155"/>
              <a:gd name="T74" fmla="*/ 1024 w 1156"/>
              <a:gd name="T75" fmla="*/ 101 h 1155"/>
              <a:gd name="T76" fmla="*/ 1048 w 1156"/>
              <a:gd name="T77" fmla="*/ 238 h 1155"/>
              <a:gd name="T78" fmla="*/ 1071 w 1156"/>
              <a:gd name="T79" fmla="*/ 251 h 1155"/>
              <a:gd name="T80" fmla="*/ 1043 w 1156"/>
              <a:gd name="T81" fmla="*/ 82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6" h="1155">
                <a:moveTo>
                  <a:pt x="21" y="1088"/>
                </a:moveTo>
                <a:lnTo>
                  <a:pt x="67" y="1134"/>
                </a:lnTo>
                <a:cubicBezTo>
                  <a:pt x="37" y="1150"/>
                  <a:pt x="16" y="1155"/>
                  <a:pt x="8" y="1147"/>
                </a:cubicBezTo>
                <a:cubicBezTo>
                  <a:pt x="0" y="1139"/>
                  <a:pt x="5" y="1118"/>
                  <a:pt x="21" y="1088"/>
                </a:cubicBezTo>
                <a:close/>
                <a:moveTo>
                  <a:pt x="10" y="1052"/>
                </a:moveTo>
                <a:lnTo>
                  <a:pt x="103" y="1146"/>
                </a:lnTo>
                <a:cubicBezTo>
                  <a:pt x="155" y="1127"/>
                  <a:pt x="221" y="1089"/>
                  <a:pt x="294" y="1035"/>
                </a:cubicBezTo>
                <a:lnTo>
                  <a:pt x="120" y="861"/>
                </a:lnTo>
                <a:cubicBezTo>
                  <a:pt x="66" y="935"/>
                  <a:pt x="28" y="1001"/>
                  <a:pt x="10" y="1052"/>
                </a:cubicBezTo>
                <a:close/>
                <a:moveTo>
                  <a:pt x="443" y="511"/>
                </a:moveTo>
                <a:lnTo>
                  <a:pt x="644" y="712"/>
                </a:lnTo>
                <a:cubicBezTo>
                  <a:pt x="614" y="747"/>
                  <a:pt x="581" y="781"/>
                  <a:pt x="547" y="816"/>
                </a:cubicBezTo>
                <a:cubicBezTo>
                  <a:pt x="468" y="895"/>
                  <a:pt x="389" y="964"/>
                  <a:pt x="316" y="1019"/>
                </a:cubicBezTo>
                <a:lnTo>
                  <a:pt x="136" y="839"/>
                </a:lnTo>
                <a:cubicBezTo>
                  <a:pt x="191" y="767"/>
                  <a:pt x="260" y="687"/>
                  <a:pt x="339" y="608"/>
                </a:cubicBezTo>
                <a:cubicBezTo>
                  <a:pt x="374" y="574"/>
                  <a:pt x="409" y="541"/>
                  <a:pt x="443" y="511"/>
                </a:cubicBezTo>
                <a:close/>
                <a:moveTo>
                  <a:pt x="326" y="929"/>
                </a:moveTo>
                <a:cubicBezTo>
                  <a:pt x="312" y="939"/>
                  <a:pt x="325" y="963"/>
                  <a:pt x="339" y="952"/>
                </a:cubicBezTo>
                <a:cubicBezTo>
                  <a:pt x="429" y="884"/>
                  <a:pt x="504" y="800"/>
                  <a:pt x="583" y="720"/>
                </a:cubicBezTo>
                <a:cubicBezTo>
                  <a:pt x="595" y="708"/>
                  <a:pt x="576" y="689"/>
                  <a:pt x="564" y="702"/>
                </a:cubicBezTo>
                <a:cubicBezTo>
                  <a:pt x="487" y="780"/>
                  <a:pt x="414" y="862"/>
                  <a:pt x="326" y="929"/>
                </a:cubicBezTo>
                <a:close/>
                <a:moveTo>
                  <a:pt x="1094" y="287"/>
                </a:moveTo>
                <a:lnTo>
                  <a:pt x="715" y="665"/>
                </a:lnTo>
                <a:cubicBezTo>
                  <a:pt x="701" y="679"/>
                  <a:pt x="685" y="690"/>
                  <a:pt x="667" y="698"/>
                </a:cubicBezTo>
                <a:lnTo>
                  <a:pt x="457" y="488"/>
                </a:lnTo>
                <a:cubicBezTo>
                  <a:pt x="465" y="470"/>
                  <a:pt x="476" y="454"/>
                  <a:pt x="490" y="440"/>
                </a:cubicBezTo>
                <a:lnTo>
                  <a:pt x="818" y="112"/>
                </a:lnTo>
                <a:lnTo>
                  <a:pt x="763" y="128"/>
                </a:lnTo>
                <a:lnTo>
                  <a:pt x="481" y="410"/>
                </a:lnTo>
                <a:cubicBezTo>
                  <a:pt x="473" y="418"/>
                  <a:pt x="460" y="418"/>
                  <a:pt x="452" y="410"/>
                </a:cubicBezTo>
                <a:cubicBezTo>
                  <a:pt x="445" y="403"/>
                  <a:pt x="445" y="390"/>
                  <a:pt x="452" y="382"/>
                </a:cubicBezTo>
                <a:lnTo>
                  <a:pt x="738" y="96"/>
                </a:lnTo>
                <a:cubicBezTo>
                  <a:pt x="741" y="94"/>
                  <a:pt x="744" y="92"/>
                  <a:pt x="747" y="91"/>
                </a:cubicBezTo>
                <a:lnTo>
                  <a:pt x="879" y="52"/>
                </a:lnTo>
                <a:cubicBezTo>
                  <a:pt x="941" y="0"/>
                  <a:pt x="1035" y="3"/>
                  <a:pt x="1094" y="62"/>
                </a:cubicBezTo>
                <a:cubicBezTo>
                  <a:pt x="1156" y="124"/>
                  <a:pt x="1156" y="225"/>
                  <a:pt x="1094" y="287"/>
                </a:cubicBezTo>
                <a:close/>
                <a:moveTo>
                  <a:pt x="1043" y="82"/>
                </a:moveTo>
                <a:cubicBezTo>
                  <a:pt x="1029" y="71"/>
                  <a:pt x="1010" y="90"/>
                  <a:pt x="1024" y="101"/>
                </a:cubicBezTo>
                <a:cubicBezTo>
                  <a:pt x="1066" y="133"/>
                  <a:pt x="1071" y="192"/>
                  <a:pt x="1048" y="238"/>
                </a:cubicBezTo>
                <a:cubicBezTo>
                  <a:pt x="1040" y="253"/>
                  <a:pt x="1063" y="266"/>
                  <a:pt x="1071" y="251"/>
                </a:cubicBezTo>
                <a:cubicBezTo>
                  <a:pt x="1099" y="196"/>
                  <a:pt x="1095" y="121"/>
                  <a:pt x="1043" y="82"/>
                </a:cubicBez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pen-book_299">
            <a:extLst>
              <a:ext uri="{FF2B5EF4-FFF2-40B4-BE49-F238E27FC236}">
                <a16:creationId xmlns:a16="http://schemas.microsoft.com/office/drawing/2014/main" id="{62410011-E456-45D1-86E1-D1F0552AB13E}"/>
              </a:ext>
            </a:extLst>
          </p:cNvPr>
          <p:cNvSpPr/>
          <p:nvPr userDrawn="1"/>
        </p:nvSpPr>
        <p:spPr>
          <a:xfrm>
            <a:off x="335360" y="114432"/>
            <a:ext cx="609685" cy="506257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88862 h 440259"/>
              <a:gd name="T41" fmla="*/ 88862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88862 h 440259"/>
              <a:gd name="T49" fmla="*/ 88862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88862 h 440259"/>
              <a:gd name="T71" fmla="*/ 88862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278945 h 440259"/>
              <a:gd name="T87" fmla="*/ 278945 h 440259"/>
              <a:gd name="T88" fmla="*/ 88862 h 440259"/>
              <a:gd name="T89" fmla="*/ 88862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88862 h 440259"/>
              <a:gd name="T97" fmla="*/ 88862 h 440259"/>
              <a:gd name="T98" fmla="*/ 278945 h 440259"/>
              <a:gd name="T99" fmla="*/ 278945 h 440259"/>
              <a:gd name="T100" fmla="*/ 278945 h 440259"/>
              <a:gd name="T101" fmla="*/ 278945 h 440259"/>
              <a:gd name="T102" fmla="*/ 278945 h 440259"/>
              <a:gd name="T103" fmla="*/ 278945 h 440259"/>
              <a:gd name="T104" fmla="*/ 278945 h 440259"/>
              <a:gd name="T105" fmla="*/ 278945 h 440259"/>
              <a:gd name="T106" fmla="*/ 278945 h 440259"/>
              <a:gd name="T107" fmla="*/ 278945 h 440259"/>
              <a:gd name="T108" fmla="*/ 278945 h 440259"/>
              <a:gd name="T109" fmla="*/ 278945 h 440259"/>
              <a:gd name="T110" fmla="*/ 278945 h 440259"/>
              <a:gd name="T111" fmla="*/ 278945 h 440259"/>
              <a:gd name="T112" fmla="*/ 278945 h 440259"/>
              <a:gd name="T113" fmla="*/ 278945 h 440259"/>
              <a:gd name="T114" fmla="*/ 278945 h 440259"/>
              <a:gd name="T115" fmla="*/ 278945 h 440259"/>
              <a:gd name="T116" fmla="*/ 278945 h 440259"/>
              <a:gd name="T117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336">
                <a:moveTo>
                  <a:pt x="387" y="133"/>
                </a:moveTo>
                <a:lnTo>
                  <a:pt x="387" y="108"/>
                </a:lnTo>
                <a:lnTo>
                  <a:pt x="386" y="102"/>
                </a:lnTo>
                <a:cubicBezTo>
                  <a:pt x="385" y="101"/>
                  <a:pt x="377" y="87"/>
                  <a:pt x="361" y="72"/>
                </a:cubicBezTo>
                <a:cubicBezTo>
                  <a:pt x="348" y="61"/>
                  <a:pt x="331" y="50"/>
                  <a:pt x="308" y="45"/>
                </a:cubicBezTo>
                <a:lnTo>
                  <a:pt x="308" y="0"/>
                </a:lnTo>
                <a:cubicBezTo>
                  <a:pt x="210" y="7"/>
                  <a:pt x="200" y="84"/>
                  <a:pt x="200" y="84"/>
                </a:cubicBezTo>
                <a:lnTo>
                  <a:pt x="200" y="85"/>
                </a:lnTo>
                <a:cubicBezTo>
                  <a:pt x="200" y="85"/>
                  <a:pt x="200" y="85"/>
                  <a:pt x="200" y="85"/>
                </a:cubicBezTo>
                <a:cubicBezTo>
                  <a:pt x="196" y="81"/>
                  <a:pt x="192" y="77"/>
                  <a:pt x="187" y="72"/>
                </a:cubicBezTo>
                <a:cubicBezTo>
                  <a:pt x="171" y="57"/>
                  <a:pt x="145" y="42"/>
                  <a:pt x="112" y="42"/>
                </a:cubicBezTo>
                <a:cubicBezTo>
                  <a:pt x="79" y="42"/>
                  <a:pt x="54" y="58"/>
                  <a:pt x="38" y="72"/>
                </a:cubicBezTo>
                <a:cubicBezTo>
                  <a:pt x="22" y="87"/>
                  <a:pt x="14" y="101"/>
                  <a:pt x="14" y="102"/>
                </a:cubicBezTo>
                <a:lnTo>
                  <a:pt x="12" y="108"/>
                </a:lnTo>
                <a:lnTo>
                  <a:pt x="12" y="133"/>
                </a:lnTo>
                <a:lnTo>
                  <a:pt x="0" y="133"/>
                </a:lnTo>
                <a:lnTo>
                  <a:pt x="0" y="336"/>
                </a:lnTo>
                <a:lnTo>
                  <a:pt x="404" y="336"/>
                </a:lnTo>
                <a:lnTo>
                  <a:pt x="404" y="133"/>
                </a:lnTo>
                <a:lnTo>
                  <a:pt x="387" y="133"/>
                </a:lnTo>
                <a:close/>
                <a:moveTo>
                  <a:pt x="72" y="295"/>
                </a:moveTo>
                <a:cubicBezTo>
                  <a:pt x="83" y="289"/>
                  <a:pt x="96" y="284"/>
                  <a:pt x="112" y="284"/>
                </a:cubicBezTo>
                <a:cubicBezTo>
                  <a:pt x="128" y="284"/>
                  <a:pt x="141" y="289"/>
                  <a:pt x="152" y="295"/>
                </a:cubicBezTo>
                <a:lnTo>
                  <a:pt x="72" y="295"/>
                </a:lnTo>
                <a:close/>
                <a:moveTo>
                  <a:pt x="186" y="286"/>
                </a:moveTo>
                <a:cubicBezTo>
                  <a:pt x="170" y="271"/>
                  <a:pt x="145" y="257"/>
                  <a:pt x="112" y="257"/>
                </a:cubicBezTo>
                <a:lnTo>
                  <a:pt x="112" y="257"/>
                </a:lnTo>
                <a:cubicBezTo>
                  <a:pt x="80" y="257"/>
                  <a:pt x="56" y="271"/>
                  <a:pt x="40" y="285"/>
                </a:cubicBezTo>
                <a:lnTo>
                  <a:pt x="40" y="112"/>
                </a:lnTo>
                <a:cubicBezTo>
                  <a:pt x="42" y="108"/>
                  <a:pt x="49" y="99"/>
                  <a:pt x="58" y="91"/>
                </a:cubicBezTo>
                <a:cubicBezTo>
                  <a:pt x="71" y="80"/>
                  <a:pt x="88" y="70"/>
                  <a:pt x="112" y="70"/>
                </a:cubicBezTo>
                <a:cubicBezTo>
                  <a:pt x="137" y="70"/>
                  <a:pt x="155" y="81"/>
                  <a:pt x="169" y="93"/>
                </a:cubicBezTo>
                <a:cubicBezTo>
                  <a:pt x="175" y="98"/>
                  <a:pt x="180" y="104"/>
                  <a:pt x="183" y="109"/>
                </a:cubicBezTo>
                <a:cubicBezTo>
                  <a:pt x="185" y="110"/>
                  <a:pt x="185" y="111"/>
                  <a:pt x="186" y="112"/>
                </a:cubicBezTo>
                <a:lnTo>
                  <a:pt x="186" y="286"/>
                </a:lnTo>
                <a:close/>
                <a:moveTo>
                  <a:pt x="286" y="24"/>
                </a:moveTo>
                <a:lnTo>
                  <a:pt x="286" y="42"/>
                </a:lnTo>
                <a:lnTo>
                  <a:pt x="286" y="70"/>
                </a:lnTo>
                <a:lnTo>
                  <a:pt x="286" y="229"/>
                </a:lnTo>
                <a:cubicBezTo>
                  <a:pt x="286" y="229"/>
                  <a:pt x="249" y="222"/>
                  <a:pt x="214" y="254"/>
                </a:cubicBezTo>
                <a:lnTo>
                  <a:pt x="214" y="112"/>
                </a:lnTo>
                <a:lnTo>
                  <a:pt x="214" y="112"/>
                </a:lnTo>
                <a:lnTo>
                  <a:pt x="214" y="96"/>
                </a:lnTo>
                <a:cubicBezTo>
                  <a:pt x="214" y="96"/>
                  <a:pt x="227" y="36"/>
                  <a:pt x="286" y="24"/>
                </a:cubicBezTo>
                <a:close/>
                <a:moveTo>
                  <a:pt x="246" y="295"/>
                </a:moveTo>
                <a:cubicBezTo>
                  <a:pt x="257" y="289"/>
                  <a:pt x="270" y="284"/>
                  <a:pt x="286" y="284"/>
                </a:cubicBezTo>
                <a:cubicBezTo>
                  <a:pt x="302" y="284"/>
                  <a:pt x="315" y="289"/>
                  <a:pt x="326" y="295"/>
                </a:cubicBezTo>
                <a:lnTo>
                  <a:pt x="246" y="295"/>
                </a:lnTo>
                <a:close/>
                <a:moveTo>
                  <a:pt x="360" y="286"/>
                </a:moveTo>
                <a:cubicBezTo>
                  <a:pt x="344" y="271"/>
                  <a:pt x="319" y="257"/>
                  <a:pt x="286" y="257"/>
                </a:cubicBezTo>
                <a:cubicBezTo>
                  <a:pt x="254" y="257"/>
                  <a:pt x="230" y="271"/>
                  <a:pt x="214" y="285"/>
                </a:cubicBezTo>
                <a:lnTo>
                  <a:pt x="214" y="284"/>
                </a:lnTo>
                <a:cubicBezTo>
                  <a:pt x="244" y="242"/>
                  <a:pt x="308" y="253"/>
                  <a:pt x="308" y="253"/>
                </a:cubicBezTo>
                <a:lnTo>
                  <a:pt x="308" y="73"/>
                </a:lnTo>
                <a:cubicBezTo>
                  <a:pt x="322" y="77"/>
                  <a:pt x="334" y="85"/>
                  <a:pt x="343" y="92"/>
                </a:cubicBezTo>
                <a:cubicBezTo>
                  <a:pt x="349" y="98"/>
                  <a:pt x="354" y="104"/>
                  <a:pt x="357" y="109"/>
                </a:cubicBezTo>
                <a:cubicBezTo>
                  <a:pt x="358" y="110"/>
                  <a:pt x="359" y="111"/>
                  <a:pt x="360" y="112"/>
                </a:cubicBezTo>
                <a:lnTo>
                  <a:pt x="360" y="286"/>
                </a:lnTo>
                <a:lnTo>
                  <a:pt x="360" y="286"/>
                </a:lnTo>
                <a:close/>
              </a:path>
            </a:pathLst>
          </a:custGeom>
          <a:solidFill>
            <a:srgbClr val="F19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20A4CA-ED3A-4615-B59E-6C46FD1E6363}"/>
              </a:ext>
            </a:extLst>
          </p:cNvPr>
          <p:cNvCxnSpPr>
            <a:cxnSpLocks/>
          </p:cNvCxnSpPr>
          <p:nvPr/>
        </p:nvCxnSpPr>
        <p:spPr>
          <a:xfrm>
            <a:off x="0" y="645794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0854DD6-35D6-43AC-94FE-A7B6E7D1525A}"/>
              </a:ext>
            </a:extLst>
          </p:cNvPr>
          <p:cNvSpPr/>
          <p:nvPr/>
        </p:nvSpPr>
        <p:spPr>
          <a:xfrm>
            <a:off x="0" y="-36192"/>
            <a:ext cx="12192000" cy="5628586"/>
          </a:xfrm>
          <a:prstGeom prst="rect">
            <a:avLst/>
          </a:prstGeom>
          <a:solidFill>
            <a:srgbClr val="F298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83B6D7-2B32-4B37-9AA1-346B6A2D9A93}"/>
              </a:ext>
            </a:extLst>
          </p:cNvPr>
          <p:cNvCxnSpPr>
            <a:cxnSpLocks/>
          </p:cNvCxnSpPr>
          <p:nvPr/>
        </p:nvCxnSpPr>
        <p:spPr>
          <a:xfrm>
            <a:off x="0" y="674136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E4E91E-9AD3-4FC0-9AA2-8E8CB7989F0B}"/>
              </a:ext>
            </a:extLst>
          </p:cNvPr>
          <p:cNvCxnSpPr>
            <a:cxnSpLocks/>
          </p:cNvCxnSpPr>
          <p:nvPr/>
        </p:nvCxnSpPr>
        <p:spPr>
          <a:xfrm>
            <a:off x="0" y="6174518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0C07E38-3BCE-4824-AD13-0BEC6799FCCF}"/>
              </a:ext>
            </a:extLst>
          </p:cNvPr>
          <p:cNvCxnSpPr>
            <a:cxnSpLocks/>
          </p:cNvCxnSpPr>
          <p:nvPr/>
        </p:nvCxnSpPr>
        <p:spPr>
          <a:xfrm>
            <a:off x="0" y="5891093"/>
            <a:ext cx="12192000" cy="0"/>
          </a:xfrm>
          <a:prstGeom prst="line">
            <a:avLst/>
          </a:prstGeom>
          <a:ln w="66675">
            <a:solidFill>
              <a:srgbClr val="F298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图片包含 游戏机&#10;&#10;描述已自动生成">
            <a:extLst>
              <a:ext uri="{FF2B5EF4-FFF2-40B4-BE49-F238E27FC236}">
                <a16:creationId xmlns:a16="http://schemas.microsoft.com/office/drawing/2014/main" id="{5CE14DBA-877D-4A0D-BEF9-84D062CC2A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248" y="-15977"/>
            <a:ext cx="1241778" cy="3684349"/>
          </a:xfrm>
          <a:prstGeom prst="rect">
            <a:avLst/>
          </a:prstGeom>
        </p:spPr>
      </p:pic>
      <p:pic>
        <p:nvPicPr>
          <p:cNvPr id="5" name="图片 4" descr="乐高玩具&#10;&#10;低可信度描述已自动生成">
            <a:extLst>
              <a:ext uri="{FF2B5EF4-FFF2-40B4-BE49-F238E27FC236}">
                <a16:creationId xmlns:a16="http://schemas.microsoft.com/office/drawing/2014/main" id="{46D642E3-2E81-4160-AAA1-E21ED5D01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92" y="3559870"/>
            <a:ext cx="4810764" cy="324117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7D5EB10-A3E5-4387-8040-27984BF399E5}"/>
              </a:ext>
            </a:extLst>
          </p:cNvPr>
          <p:cNvGrpSpPr/>
          <p:nvPr/>
        </p:nvGrpSpPr>
        <p:grpSpPr>
          <a:xfrm>
            <a:off x="2099555" y="986920"/>
            <a:ext cx="7992888" cy="4182101"/>
            <a:chOff x="575555" y="986919"/>
            <a:chExt cx="7992888" cy="418210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A98A3B2-149E-4B6A-B14D-5AAD9EBFCD82}"/>
                </a:ext>
              </a:extLst>
            </p:cNvPr>
            <p:cNvSpPr txBox="1"/>
            <p:nvPr/>
          </p:nvSpPr>
          <p:spPr>
            <a:xfrm>
              <a:off x="575555" y="986919"/>
              <a:ext cx="7992888" cy="1298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6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数据结构教程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C15FDB-DB76-48BC-B60A-5721EB64E6C8}"/>
                </a:ext>
              </a:extLst>
            </p:cNvPr>
            <p:cNvSpPr txBox="1"/>
            <p:nvPr/>
          </p:nvSpPr>
          <p:spPr>
            <a:xfrm>
              <a:off x="4925030" y="2480519"/>
              <a:ext cx="3379829" cy="392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6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版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微课视频</a:t>
              </a:r>
              <a:r>
                <a:rPr lang="en-US" altLang="zh-CN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sym typeface="Wingdings 2" panose="05020102010507070707" pitchFamily="18" charset="2"/>
                </a:rPr>
                <a:t></a:t>
              </a:r>
              <a:r>
                <a:rPr lang="zh-CN" altLang="en-US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题库版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96F2C-8C60-4220-B67C-C88D06EA09A3}"/>
                </a:ext>
              </a:extLst>
            </p:cNvPr>
            <p:cNvSpPr txBox="1"/>
            <p:nvPr/>
          </p:nvSpPr>
          <p:spPr>
            <a:xfrm>
              <a:off x="7020272" y="3102600"/>
              <a:ext cx="124177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00"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李春葆  主编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F2EA3A3-6097-4A72-88FB-1C4E189A49D0}"/>
                </a:ext>
              </a:extLst>
            </p:cNvPr>
            <p:cNvSpPr txBox="1"/>
            <p:nvPr/>
          </p:nvSpPr>
          <p:spPr>
            <a:xfrm>
              <a:off x="2175708" y="4323019"/>
              <a:ext cx="4810764" cy="84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第</a:t>
              </a:r>
              <a:r>
                <a:rPr lang="en-US" altLang="zh-CN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2</a:t>
              </a:r>
              <a:r>
                <a:rPr lang="zh-CN" altLang="en-US" sz="600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章  线性表</a:t>
              </a:r>
            </a:p>
          </p:txBody>
        </p:sp>
        <p:sp>
          <p:nvSpPr>
            <p:cNvPr id="3" name="圆: 空心 2">
              <a:extLst>
                <a:ext uri="{FF2B5EF4-FFF2-40B4-BE49-F238E27FC236}">
                  <a16:creationId xmlns:a16="http://schemas.microsoft.com/office/drawing/2014/main" id="{84334E00-098C-4CD3-BEC9-545F8671567F}"/>
                </a:ext>
              </a:extLst>
            </p:cNvPr>
            <p:cNvSpPr/>
            <p:nvPr/>
          </p:nvSpPr>
          <p:spPr>
            <a:xfrm>
              <a:off x="6825308" y="3118424"/>
              <a:ext cx="194964" cy="194964"/>
            </a:xfrm>
            <a:prstGeom prst="don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6BD611-19BC-4DD2-BBD3-156746E37A77}"/>
              </a:ext>
            </a:extLst>
          </p:cNvPr>
          <p:cNvGrpSpPr/>
          <p:nvPr/>
        </p:nvGrpSpPr>
        <p:grpSpPr>
          <a:xfrm>
            <a:off x="-240704" y="5592394"/>
            <a:ext cx="1889956" cy="1256377"/>
            <a:chOff x="-235082" y="5592394"/>
            <a:chExt cx="1889956" cy="125637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55F5AC-FC50-4DF5-B799-6ED5FEA9F221}"/>
                </a:ext>
              </a:extLst>
            </p:cNvPr>
            <p:cNvSpPr/>
            <p:nvPr/>
          </p:nvSpPr>
          <p:spPr>
            <a:xfrm>
              <a:off x="245" y="5592394"/>
              <a:ext cx="1489055" cy="1254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32BA342-A11C-46B0-B1E8-16492C5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764" y="5640408"/>
              <a:ext cx="1187624" cy="106822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7351D0-63BD-41F6-A03D-BAB674BE1F84}"/>
                </a:ext>
              </a:extLst>
            </p:cNvPr>
            <p:cNvSpPr txBox="1"/>
            <p:nvPr/>
          </p:nvSpPr>
          <p:spPr>
            <a:xfrm>
              <a:off x="-235082" y="6627172"/>
              <a:ext cx="1889956" cy="221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定价：</a:t>
              </a:r>
              <a:r>
                <a:rPr lang="en-US" altLang="zh-CN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65.00</a:t>
              </a:r>
              <a:r>
                <a:rPr lang="zh-CN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74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97" name="Text Box 33"/>
          <p:cNvSpPr txBox="1">
            <a:spLocks noChangeArrowheads="1"/>
          </p:cNvSpPr>
          <p:nvPr/>
        </p:nvSpPr>
        <p:spPr bwMode="auto">
          <a:xfrm>
            <a:off x="1159611" y="1510816"/>
            <a:ext cx="10264981" cy="11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2.14】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设有两个有序表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LB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。设计一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个算法，将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它们合并成一个有序表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LC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90500" name="Text Box 36"/>
          <p:cNvSpPr txBox="1">
            <a:spLocks noChangeArrowheads="1"/>
          </p:cNvSpPr>
          <p:nvPr/>
        </p:nvSpPr>
        <p:spPr bwMode="auto">
          <a:xfrm>
            <a:off x="4786330" y="4796000"/>
            <a:ext cx="272605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二路归并示意图 </a:t>
            </a:r>
          </a:p>
        </p:txBody>
      </p:sp>
      <p:sp>
        <p:nvSpPr>
          <p:cNvPr id="190502" name="Rectangle 38"/>
          <p:cNvSpPr>
            <a:spLocks noChangeArrowheads="1"/>
          </p:cNvSpPr>
          <p:nvPr/>
        </p:nvSpPr>
        <p:spPr bwMode="auto">
          <a:xfrm>
            <a:off x="5062566" y="3359309"/>
            <a:ext cx="2209744" cy="1081088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CE3B37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二路归并</a:t>
            </a:r>
          </a:p>
        </p:txBody>
      </p:sp>
      <p:sp>
        <p:nvSpPr>
          <p:cNvPr id="190503" name="Line 39"/>
          <p:cNvSpPr>
            <a:spLocks noChangeShapeType="1"/>
          </p:cNvSpPr>
          <p:nvPr/>
        </p:nvSpPr>
        <p:spPr bwMode="auto">
          <a:xfrm>
            <a:off x="4414866" y="3648234"/>
            <a:ext cx="662436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4" name="Text Box 40"/>
          <p:cNvSpPr txBox="1">
            <a:spLocks noChangeArrowheads="1"/>
          </p:cNvSpPr>
          <p:nvPr/>
        </p:nvSpPr>
        <p:spPr bwMode="auto">
          <a:xfrm>
            <a:off x="3765579" y="3406935"/>
            <a:ext cx="957935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</a:t>
            </a:r>
          </a:p>
        </p:txBody>
      </p:sp>
      <p:sp>
        <p:nvSpPr>
          <p:cNvPr id="190505" name="Line 41"/>
          <p:cNvSpPr>
            <a:spLocks noChangeShapeType="1"/>
          </p:cNvSpPr>
          <p:nvPr/>
        </p:nvSpPr>
        <p:spPr bwMode="auto">
          <a:xfrm>
            <a:off x="4414866" y="4080034"/>
            <a:ext cx="662436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6" name="Text Box 42"/>
          <p:cNvSpPr txBox="1">
            <a:spLocks noChangeArrowheads="1"/>
          </p:cNvSpPr>
          <p:nvPr/>
        </p:nvSpPr>
        <p:spPr bwMode="auto">
          <a:xfrm>
            <a:off x="3765579" y="3838735"/>
            <a:ext cx="957935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LB</a:t>
            </a:r>
          </a:p>
        </p:txBody>
      </p:sp>
      <p:sp>
        <p:nvSpPr>
          <p:cNvPr id="190507" name="Line 43"/>
          <p:cNvSpPr>
            <a:spLocks noChangeShapeType="1"/>
          </p:cNvSpPr>
          <p:nvPr/>
        </p:nvSpPr>
        <p:spPr bwMode="auto">
          <a:xfrm>
            <a:off x="7223153" y="3864134"/>
            <a:ext cx="662436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508" name="Text Box 44"/>
          <p:cNvSpPr txBox="1">
            <a:spLocks noChangeArrowheads="1"/>
          </p:cNvSpPr>
          <p:nvPr/>
        </p:nvSpPr>
        <p:spPr bwMode="auto">
          <a:xfrm>
            <a:off x="7942292" y="3622835"/>
            <a:ext cx="957935" cy="39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LC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088B491-8FB6-4E63-AA02-E7D0441C22DF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B37AAC-2584-4CA2-99D1-AF573396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  <p:pic>
        <p:nvPicPr>
          <p:cNvPr id="3" name="图片 2" descr="乐高玩具&#10;&#10;中度可信度描述已自动生成">
            <a:extLst>
              <a:ext uri="{FF2B5EF4-FFF2-40B4-BE49-F238E27FC236}">
                <a16:creationId xmlns:a16="http://schemas.microsoft.com/office/drawing/2014/main" id="{8AAFD27D-CF0B-4F44-92B2-503506D12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9811" y="1674202"/>
            <a:ext cx="5802285" cy="580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1704902" y="3386442"/>
            <a:ext cx="184731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1976133" y="2032879"/>
            <a:ext cx="6392889" cy="83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LA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LB=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其二路归并过程如下： 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2184317" y="3645496"/>
            <a:ext cx="2232025" cy="39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LA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1  3  5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2184317" y="4366221"/>
            <a:ext cx="2543531" cy="39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LB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2  4  6  8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654214" y="2767137"/>
            <a:ext cx="647700" cy="796925"/>
            <a:chOff x="545" y="1055"/>
            <a:chExt cx="408" cy="502"/>
          </a:xfrm>
        </p:grpSpPr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>
              <a:off x="681" y="1285"/>
              <a:ext cx="0" cy="27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545" y="1055"/>
              <a:ext cx="40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04989" y="4763099"/>
            <a:ext cx="647700" cy="928688"/>
            <a:chOff x="567" y="2229"/>
            <a:chExt cx="408" cy="585"/>
          </a:xfrm>
        </p:grpSpPr>
        <p:sp>
          <p:nvSpPr>
            <p:cNvPr id="184331" name="Line 11"/>
            <p:cNvSpPr>
              <a:spLocks noChangeShapeType="1"/>
            </p:cNvSpPr>
            <p:nvPr/>
          </p:nvSpPr>
          <p:spPr bwMode="auto">
            <a:xfrm flipV="1">
              <a:off x="673" y="2229"/>
              <a:ext cx="0" cy="31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333" name="Text Box 13"/>
            <p:cNvSpPr txBox="1">
              <a:spLocks noChangeArrowheads="1"/>
            </p:cNvSpPr>
            <p:nvPr/>
          </p:nvSpPr>
          <p:spPr bwMode="auto">
            <a:xfrm>
              <a:off x="567" y="2598"/>
              <a:ext cx="40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</a:p>
          </p:txBody>
        </p:sp>
      </p:grpSp>
      <p:sp>
        <p:nvSpPr>
          <p:cNvPr id="184334" name="AutoShape 14"/>
          <p:cNvSpPr>
            <a:spLocks noChangeArrowheads="1"/>
          </p:cNvSpPr>
          <p:nvPr/>
        </p:nvSpPr>
        <p:spPr bwMode="auto">
          <a:xfrm>
            <a:off x="4615588" y="4108552"/>
            <a:ext cx="2232025" cy="360363"/>
          </a:xfrm>
          <a:prstGeom prst="rightArrow">
            <a:avLst>
              <a:gd name="adj1" fmla="val 50000"/>
              <a:gd name="adj2" fmla="val 154846"/>
            </a:avLst>
          </a:prstGeom>
          <a:gradFill>
            <a:gsLst>
              <a:gs pos="0">
                <a:srgbClr val="CE3B37"/>
              </a:gs>
              <a:gs pos="100000">
                <a:srgbClr val="FFE985"/>
              </a:gs>
            </a:gsLst>
          </a:gradFill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4619553" y="3716932"/>
            <a:ext cx="20145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较小者复制到</a:t>
            </a:r>
            <a:r>
              <a:rPr lang="en-US" altLang="zh-CN" sz="2000" dirty="0">
                <a:solidFill>
                  <a:srgbClr val="6600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LC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6919844" y="4148733"/>
            <a:ext cx="720725" cy="39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LC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：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1878738" y="1438655"/>
            <a:ext cx="3748084" cy="389980"/>
          </a:xfrm>
          <a:prstGeom prst="rect">
            <a:avLst/>
          </a:prstGeom>
          <a:solidFill>
            <a:srgbClr val="F19903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46800" rIns="0" bIns="468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顺序表二路归并示例的演示</a:t>
            </a:r>
          </a:p>
        </p:txBody>
      </p:sp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7735818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8167618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4341" name="Text Box 21"/>
          <p:cNvSpPr txBox="1">
            <a:spLocks noChangeArrowheads="1"/>
          </p:cNvSpPr>
          <p:nvPr/>
        </p:nvSpPr>
        <p:spPr bwMode="auto">
          <a:xfrm>
            <a:off x="8526393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8958193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9318555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9750355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10109130" y="4191595"/>
            <a:ext cx="215900" cy="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CE3B37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2243262" y="5860742"/>
            <a:ext cx="786586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LA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LB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中每个元素恰好遍历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一次，时间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复杂度为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B8029B3-5B9D-4E6F-A2D8-BA4BAB7C5371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2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4076B-5875-4AEF-93D3-38C21FB3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  <p:pic>
        <p:nvPicPr>
          <p:cNvPr id="29" name="图片 28" descr="乐高玩具&#10;&#10;低可信度描述已自动生成">
            <a:extLst>
              <a:ext uri="{FF2B5EF4-FFF2-40B4-BE49-F238E27FC236}">
                <a16:creationId xmlns:a16="http://schemas.microsoft.com/office/drawing/2014/main" id="{6D83129D-4C2F-46C5-B0D4-1ACEF7CC1D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90745">
            <a:off x="8480101" y="1343283"/>
            <a:ext cx="7046251" cy="474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13 -0.12084 L 0.02726 -0.12084 " pathEditMode="fixed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1 -0.13171 L 0.02361 -0.13611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5 -4.07407E-6 L 0.09305 0.0018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4.81481E-6 L 0.09323 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5 0.00186 L 0.13229 -4.0740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4.81481E-6 L 0.13473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3 0.00185 L 0.16615 0.0018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9" grpId="0"/>
      <p:bldP spid="184340" grpId="0"/>
      <p:bldP spid="184341" grpId="0"/>
      <p:bldP spid="184342" grpId="0"/>
      <p:bldP spid="184343" grpId="0"/>
      <p:bldP spid="184344" grpId="0"/>
      <p:bldP spid="184345" grpId="0"/>
      <p:bldP spid="1843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735758" y="1407861"/>
            <a:ext cx="657707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采用顺序表存放有序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表时，二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946380" y="1903798"/>
            <a:ext cx="8358246" cy="483757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*LA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*LB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*&amp;LC)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k=0;	 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en-US" altLang="zh-CN" sz="18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j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分别为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LA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、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LB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的下标，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LC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中元素个数</a:t>
            </a:r>
          </a:p>
          <a:p>
            <a:pPr algn="l"/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LC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建立有序顺序表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LC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&lt;LA-&gt;length &amp;&amp; j&lt;LB-&gt;length)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LA-&gt;data[</a:t>
            </a:r>
            <a:r>
              <a:rPr lang="en-US" altLang="zh-CN" sz="1800" dirty="0" err="1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F1990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]&lt;LB-&gt;data[j])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LC-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&gt;data[k]=LA-&gt;data[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       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LA-&gt;data[</a:t>
            </a:r>
            <a:r>
              <a:rPr lang="en-US" altLang="zh-CN" sz="1800" dirty="0" err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]&gt;LB-&gt;data[j]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LC-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&gt;data[k]=LB-&gt;data[j];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++;k++;</a:t>
            </a: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   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8184233" y="3143843"/>
            <a:ext cx="1711339" cy="3011499"/>
            <a:chOff x="6443663" y="2060575"/>
            <a:chExt cx="1711339" cy="3011499"/>
          </a:xfrm>
        </p:grpSpPr>
        <p:sp>
          <p:nvSpPr>
            <p:cNvPr id="229382" name="AutoShape 6"/>
            <p:cNvSpPr>
              <a:spLocks/>
            </p:cNvSpPr>
            <p:nvPr/>
          </p:nvSpPr>
          <p:spPr bwMode="auto">
            <a:xfrm>
              <a:off x="6443663" y="2060575"/>
              <a:ext cx="128601" cy="3011499"/>
            </a:xfrm>
            <a:prstGeom prst="rightBrace">
              <a:avLst>
                <a:gd name="adj1" fmla="val 191118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6586539" y="3214688"/>
              <a:ext cx="1568463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F1990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两个有序表均没有遍历完</a:t>
              </a:r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0C29CA96-46AC-48F8-A691-05578533DEA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2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33FB5F-EFD6-4D46-B0ED-19986ED01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2030398" y="1550363"/>
            <a:ext cx="8321703" cy="37572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     while (</a:t>
            </a:r>
            <a:r>
              <a:rPr lang="en-US" altLang="zh-CN">
                <a:solidFill>
                  <a:srgbClr val="F19903"/>
                </a:solidFill>
              </a:rPr>
              <a:t>i&lt;LA-&gt;length</a:t>
            </a:r>
            <a:r>
              <a:rPr lang="en-US" altLang="zh-CN"/>
              <a:t>)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//LA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尚未扫描完，将其余元素插入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r>
              <a:rPr lang="zh-CN" altLang="en-US"/>
              <a:t>     </a:t>
            </a:r>
            <a:r>
              <a:rPr lang="en-US" altLang="zh-CN"/>
              <a:t>{</a:t>
            </a:r>
            <a:r>
              <a:rPr lang="en-US" altLang="zh-CN" dirty="0"/>
              <a:t>	LC-&gt;data[k]=LA-&gt;</a:t>
            </a:r>
            <a:r>
              <a:rPr lang="en-US" altLang="zh-CN"/>
              <a:t>data[i</a:t>
            </a:r>
            <a:r>
              <a:rPr lang="en-US" altLang="zh-CN" dirty="0"/>
              <a:t>];</a:t>
            </a:r>
          </a:p>
          <a:p>
            <a:r>
              <a:rPr lang="en-US" altLang="zh-CN"/>
              <a:t>	i</a:t>
            </a:r>
            <a:r>
              <a:rPr lang="en-US" altLang="zh-CN" dirty="0"/>
              <a:t>++;k++;</a:t>
            </a:r>
          </a:p>
          <a:p>
            <a:r>
              <a:rPr lang="en-US" altLang="zh-CN"/>
              <a:t>     }</a:t>
            </a:r>
            <a:endParaRPr lang="en-US" altLang="zh-CN" dirty="0"/>
          </a:p>
          <a:p>
            <a:r>
              <a:rPr lang="en-US" altLang="zh-CN"/>
              <a:t>   </a:t>
            </a:r>
            <a:r>
              <a:rPr lang="en-US" altLang="zh-CN" dirty="0"/>
              <a:t>  </a:t>
            </a:r>
            <a:r>
              <a:rPr lang="en-US" altLang="zh-CN"/>
              <a:t>while (</a:t>
            </a:r>
            <a:r>
              <a:rPr lang="en-US" altLang="zh-CN" dirty="0">
                <a:solidFill>
                  <a:srgbClr val="F19903"/>
                </a:solidFill>
              </a:rPr>
              <a:t>j&lt;LB-</a:t>
            </a:r>
            <a:r>
              <a:rPr lang="en-US" altLang="zh-CN">
                <a:solidFill>
                  <a:srgbClr val="F19903"/>
                </a:solidFill>
              </a:rPr>
              <a:t>&gt;length</a:t>
            </a:r>
            <a:r>
              <a:rPr lang="en-US" altLang="zh-CN"/>
              <a:t>)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//LB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尚未扫描完，将其余元素插入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r>
              <a:rPr lang="zh-CN" altLang="en-US"/>
              <a:t>     </a:t>
            </a:r>
            <a:r>
              <a:rPr lang="en-US" altLang="zh-CN"/>
              <a:t>{	LC-&gt;data[k]=LB-&gt;data[j];</a:t>
            </a:r>
          </a:p>
          <a:p>
            <a:r>
              <a:rPr lang="en-US" altLang="zh-CN" dirty="0"/>
              <a:t>	j++;k++;</a:t>
            </a:r>
          </a:p>
          <a:p>
            <a:r>
              <a:rPr lang="en-US" altLang="zh-CN"/>
              <a:t>     }</a:t>
            </a:r>
            <a:endParaRPr lang="en-US" altLang="zh-CN" dirty="0"/>
          </a:p>
          <a:p>
            <a:r>
              <a:rPr lang="en-US" altLang="zh-CN"/>
              <a:t>     LC-</a:t>
            </a:r>
            <a:r>
              <a:rPr lang="en-US" altLang="zh-CN" dirty="0"/>
              <a:t>&gt;length=k;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2135560" y="5589240"/>
            <a:ext cx="725046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本算法的时间复杂度为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en-US" altLang="zh-CN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，空间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复杂度为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9737F18-D3E3-45DF-B78E-33C963085AFB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EA7B3E-0F7B-44A1-80D5-682152F4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791305" y="1406550"/>
            <a:ext cx="6696744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采用单链表存放有序</a:t>
            </a:r>
            <a:r>
              <a:rPr lang="zh-CN" altLang="en-US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表时，二</a:t>
            </a:r>
            <a:r>
              <a:rPr lang="zh-CN" altLang="en-US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路归并算法如下：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1847528" y="1794348"/>
            <a:ext cx="8715404" cy="50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zh-CN"/>
              <a:t>void </a:t>
            </a:r>
            <a:r>
              <a:rPr lang="en-US" altLang="zh-CN">
                <a:solidFill>
                  <a:srgbClr val="CE3B37"/>
                </a:solidFill>
              </a:rPr>
              <a:t>UnionList1</a:t>
            </a:r>
            <a:r>
              <a:rPr lang="en-US" altLang="zh-CN"/>
              <a:t>(LinkNode *LA</a:t>
            </a:r>
            <a:r>
              <a:rPr lang="zh-CN" altLang="en-US"/>
              <a:t>，</a:t>
            </a:r>
            <a:r>
              <a:rPr lang="en-US" altLang="zh-CN"/>
              <a:t>LinkNode *LB</a:t>
            </a:r>
            <a:r>
              <a:rPr lang="zh-CN" altLang="en-US"/>
              <a:t>，</a:t>
            </a:r>
            <a:r>
              <a:rPr lang="en-US" altLang="zh-CN"/>
              <a:t>LinkNode </a:t>
            </a:r>
            <a:r>
              <a:rPr lang="en-US" altLang="zh-CN" dirty="0"/>
              <a:t>*&amp;LC)</a:t>
            </a:r>
          </a:p>
          <a:p>
            <a:pPr>
              <a:lnSpc>
                <a:spcPct val="50000"/>
              </a:lnSpc>
            </a:pPr>
            <a:r>
              <a:rPr lang="en-US" altLang="zh-CN"/>
              <a:t>{  LinkNode </a:t>
            </a:r>
            <a:r>
              <a:rPr lang="en-US" altLang="zh-CN" dirty="0"/>
              <a:t>*pa</a:t>
            </a:r>
            <a:r>
              <a:rPr lang="en-US" altLang="zh-CN"/>
              <a:t>=LA-&gt;next</a:t>
            </a:r>
            <a:r>
              <a:rPr lang="zh-CN" altLang="en-US"/>
              <a:t>，</a:t>
            </a:r>
            <a:r>
              <a:rPr lang="en-US" altLang="zh-CN"/>
              <a:t>*pb=LB-&gt;next</a:t>
            </a:r>
            <a:r>
              <a:rPr lang="zh-CN" altLang="en-US"/>
              <a:t>，</a:t>
            </a:r>
            <a:r>
              <a:rPr lang="en-US" altLang="zh-CN"/>
              <a:t>*r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en-US" altLang="zh-CN" dirty="0"/>
              <a:t>s;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LC=(LinkNode *)malloc(sizeof(LinkNode));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的头结点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/>
              <a:t>   </a:t>
            </a:r>
            <a:r>
              <a:rPr lang="en-US" altLang="zh-CN"/>
              <a:t>r=LC</a:t>
            </a:r>
            <a:r>
              <a:rPr lang="en-US" altLang="zh-CN" dirty="0"/>
              <a:t>;		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始终指向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的尾结点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/>
              <a:t>   </a:t>
            </a:r>
            <a:r>
              <a:rPr lang="en-US" altLang="zh-CN"/>
              <a:t>while </a:t>
            </a:r>
            <a:r>
              <a:rPr lang="en-US" altLang="zh-CN" dirty="0"/>
              <a:t>(pa!=NULL </a:t>
            </a:r>
            <a:r>
              <a:rPr lang="en-US" altLang="zh-CN"/>
              <a:t>&amp;&amp; pb</a:t>
            </a:r>
            <a:r>
              <a:rPr lang="en-US" altLang="zh-CN" dirty="0"/>
              <a:t>!=NULL)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{  if (</a:t>
            </a:r>
            <a:r>
              <a:rPr lang="en-US" altLang="zh-CN">
                <a:solidFill>
                  <a:srgbClr val="CE3B37"/>
                </a:solidFill>
              </a:rPr>
              <a:t>pa-&gt;data&lt;pb-&gt;data</a:t>
            </a:r>
            <a:r>
              <a:rPr lang="en-US" altLang="zh-CN"/>
              <a:t>)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/>
              <a:t>      {  s=(LinkNode *)malloc(sizeof(LinkNode));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 dirty="0"/>
              <a:t>	</a:t>
            </a:r>
            <a:r>
              <a:rPr lang="zh-CN" altLang="en-US"/>
              <a:t>  </a:t>
            </a:r>
            <a:r>
              <a:rPr lang="en-US" altLang="zh-CN"/>
              <a:t>s-</a:t>
            </a:r>
            <a:r>
              <a:rPr lang="en-US" altLang="zh-CN" dirty="0"/>
              <a:t>&gt;data=pa-&gt;data;</a:t>
            </a:r>
          </a:p>
          <a:p>
            <a:pPr>
              <a:lnSpc>
                <a:spcPct val="50000"/>
              </a:lnSpc>
            </a:pPr>
            <a:r>
              <a:rPr lang="en-US" altLang="zh-CN"/>
              <a:t>	</a:t>
            </a:r>
            <a:r>
              <a:rPr lang="en-US" altLang="zh-CN">
                <a:solidFill>
                  <a:srgbClr val="F19903"/>
                </a:solidFill>
              </a:rPr>
              <a:t>  r-</a:t>
            </a:r>
            <a:r>
              <a:rPr lang="en-US" altLang="zh-CN" dirty="0">
                <a:solidFill>
                  <a:srgbClr val="F19903"/>
                </a:solidFill>
              </a:rPr>
              <a:t>&gt;</a:t>
            </a:r>
            <a:r>
              <a:rPr lang="en-US" altLang="zh-CN">
                <a:solidFill>
                  <a:srgbClr val="F19903"/>
                </a:solidFill>
              </a:rPr>
              <a:t>next=</a:t>
            </a:r>
            <a:r>
              <a:rPr lang="en-US" altLang="zh-CN" dirty="0" err="1">
                <a:solidFill>
                  <a:srgbClr val="F19903"/>
                </a:solidFill>
              </a:rPr>
              <a:t>s</a:t>
            </a:r>
            <a:r>
              <a:rPr lang="en-US" altLang="zh-CN" err="1">
                <a:solidFill>
                  <a:srgbClr val="F19903"/>
                </a:solidFill>
              </a:rPr>
              <a:t>;</a:t>
            </a:r>
            <a:r>
              <a:rPr lang="en-US" altLang="zh-CN">
                <a:solidFill>
                  <a:srgbClr val="F19903"/>
                </a:solidFill>
              </a:rPr>
              <a:t>r</a:t>
            </a:r>
            <a:r>
              <a:rPr lang="en-US" altLang="zh-CN" dirty="0">
                <a:solidFill>
                  <a:srgbClr val="F19903"/>
                </a:solidFill>
              </a:rPr>
              <a:t>=s;</a:t>
            </a:r>
            <a:r>
              <a:rPr lang="en-US" altLang="zh-CN">
                <a:solidFill>
                  <a:srgbClr val="F19903"/>
                </a:solidFill>
              </a:rPr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采用尾插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rgbClr val="F19903"/>
                </a:solidFill>
              </a:rPr>
              <a:t>	</a:t>
            </a:r>
            <a:r>
              <a:rPr lang="zh-CN" altLang="en-US">
                <a:solidFill>
                  <a:srgbClr val="F19903"/>
                </a:solidFill>
              </a:rPr>
              <a:t>  </a:t>
            </a:r>
            <a:r>
              <a:rPr lang="en-US" altLang="zh-CN">
                <a:solidFill>
                  <a:srgbClr val="F19903"/>
                </a:solidFill>
              </a:rPr>
              <a:t>pa=pa-</a:t>
            </a:r>
            <a:r>
              <a:rPr lang="en-US" altLang="zh-CN" dirty="0">
                <a:solidFill>
                  <a:srgbClr val="F19903"/>
                </a:solidFill>
              </a:rPr>
              <a:t>&gt;</a:t>
            </a:r>
            <a:r>
              <a:rPr lang="en-US" altLang="zh-CN">
                <a:solidFill>
                  <a:srgbClr val="F19903"/>
                </a:solidFill>
              </a:rPr>
              <a:t>next;</a:t>
            </a:r>
            <a:endParaRPr lang="en-US" altLang="zh-CN" dirty="0">
              <a:solidFill>
                <a:srgbClr val="F19903"/>
              </a:solidFill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}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/>
              <a:t>      else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/>
              <a:t>      {  s=(LinkNode *)malloc(sizeof(LinkNode));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 dirty="0"/>
              <a:t>	</a:t>
            </a:r>
            <a:r>
              <a:rPr lang="zh-CN" altLang="en-US"/>
              <a:t>  </a:t>
            </a:r>
            <a:r>
              <a:rPr lang="en-US" altLang="zh-CN"/>
              <a:t>s-</a:t>
            </a:r>
            <a:r>
              <a:rPr lang="en-US" altLang="zh-CN" dirty="0"/>
              <a:t>&gt;</a:t>
            </a:r>
            <a:r>
              <a:rPr lang="en-US" altLang="zh-CN"/>
              <a:t>data=pb</a:t>
            </a:r>
            <a:r>
              <a:rPr lang="en-US" altLang="zh-CN" dirty="0"/>
              <a:t>-&gt;data;</a:t>
            </a:r>
          </a:p>
          <a:p>
            <a:pPr>
              <a:lnSpc>
                <a:spcPct val="50000"/>
              </a:lnSpc>
            </a:pPr>
            <a:r>
              <a:rPr lang="en-US" altLang="zh-CN"/>
              <a:t>	</a:t>
            </a:r>
            <a:r>
              <a:rPr lang="en-US" altLang="zh-CN">
                <a:solidFill>
                  <a:srgbClr val="F19903"/>
                </a:solidFill>
              </a:rPr>
              <a:t>  r-</a:t>
            </a:r>
            <a:r>
              <a:rPr lang="en-US" altLang="zh-CN" dirty="0">
                <a:solidFill>
                  <a:srgbClr val="F19903"/>
                </a:solidFill>
              </a:rPr>
              <a:t>&gt;</a:t>
            </a:r>
            <a:r>
              <a:rPr lang="en-US" altLang="zh-CN">
                <a:solidFill>
                  <a:srgbClr val="F19903"/>
                </a:solidFill>
              </a:rPr>
              <a:t>next=</a:t>
            </a:r>
            <a:r>
              <a:rPr lang="en-US" altLang="zh-CN" dirty="0" err="1">
                <a:solidFill>
                  <a:srgbClr val="F19903"/>
                </a:solidFill>
              </a:rPr>
              <a:t>s</a:t>
            </a:r>
            <a:r>
              <a:rPr lang="en-US" altLang="zh-CN" err="1">
                <a:solidFill>
                  <a:srgbClr val="F19903"/>
                </a:solidFill>
              </a:rPr>
              <a:t>;</a:t>
            </a:r>
            <a:r>
              <a:rPr lang="en-US" altLang="zh-CN">
                <a:solidFill>
                  <a:srgbClr val="F19903"/>
                </a:solidFill>
              </a:rPr>
              <a:t>r</a:t>
            </a:r>
            <a:r>
              <a:rPr lang="en-US" altLang="zh-CN" dirty="0">
                <a:solidFill>
                  <a:srgbClr val="F19903"/>
                </a:solidFill>
              </a:rPr>
              <a:t>=s;</a:t>
            </a:r>
            <a:r>
              <a:rPr lang="en-US" altLang="zh-CN">
                <a:solidFill>
                  <a:srgbClr val="F19903"/>
                </a:solidFill>
              </a:rPr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采用尾插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50000"/>
              </a:lnSpc>
            </a:pPr>
            <a:r>
              <a:rPr lang="zh-CN" altLang="en-US" dirty="0">
                <a:solidFill>
                  <a:srgbClr val="F19903"/>
                </a:solidFill>
              </a:rPr>
              <a:t>	</a:t>
            </a:r>
            <a:r>
              <a:rPr lang="zh-CN" altLang="en-US">
                <a:solidFill>
                  <a:srgbClr val="F19903"/>
                </a:solidFill>
              </a:rPr>
              <a:t>  </a:t>
            </a:r>
            <a:r>
              <a:rPr lang="en-US" altLang="zh-CN">
                <a:solidFill>
                  <a:srgbClr val="F19903"/>
                </a:solidFill>
              </a:rPr>
              <a:t>pb=pb-</a:t>
            </a:r>
            <a:r>
              <a:rPr lang="en-US" altLang="zh-CN" dirty="0">
                <a:solidFill>
                  <a:srgbClr val="F19903"/>
                </a:solidFill>
              </a:rPr>
              <a:t>&gt;next;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  }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/>
              <a:t>   }</a:t>
            </a: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30A103B-CCC1-483F-A560-294C2CCD2B38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CA78C-7C76-4E89-ADA0-DB5DF427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025621" y="1700610"/>
            <a:ext cx="8429684" cy="4055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zh-CN"/>
              <a:t>   while </a:t>
            </a:r>
            <a:r>
              <a:rPr lang="en-US" altLang="zh-CN" dirty="0"/>
              <a:t>(pa!=NULL)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{  s=(LinkNode *)malloc(sizeof(LinkNode));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/>
              <a:t>      </a:t>
            </a:r>
            <a:r>
              <a:rPr lang="en-US" altLang="zh-CN"/>
              <a:t>s-</a:t>
            </a:r>
            <a:r>
              <a:rPr lang="en-US" altLang="zh-CN" dirty="0"/>
              <a:t>&gt;data=pa-&gt;data;</a:t>
            </a:r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   r-</a:t>
            </a:r>
            <a:r>
              <a:rPr lang="en-US" altLang="zh-CN" dirty="0">
                <a:solidFill>
                  <a:srgbClr val="F19903"/>
                </a:solidFill>
              </a:rPr>
              <a:t>&gt;</a:t>
            </a:r>
            <a:r>
              <a:rPr lang="en-US" altLang="zh-CN">
                <a:solidFill>
                  <a:srgbClr val="F19903"/>
                </a:solidFill>
              </a:rPr>
              <a:t>next=</a:t>
            </a:r>
            <a:r>
              <a:rPr lang="en-US" altLang="zh-CN" dirty="0" err="1">
                <a:solidFill>
                  <a:srgbClr val="F19903"/>
                </a:solidFill>
              </a:rPr>
              <a:t>s</a:t>
            </a:r>
            <a:r>
              <a:rPr lang="en-US" altLang="zh-CN" err="1">
                <a:solidFill>
                  <a:srgbClr val="F19903"/>
                </a:solidFill>
              </a:rPr>
              <a:t>;</a:t>
            </a:r>
            <a:r>
              <a:rPr lang="en-US" altLang="zh-CN">
                <a:solidFill>
                  <a:srgbClr val="F19903"/>
                </a:solidFill>
              </a:rPr>
              <a:t>r</a:t>
            </a:r>
            <a:r>
              <a:rPr lang="en-US" altLang="zh-CN" dirty="0">
                <a:solidFill>
                  <a:srgbClr val="F19903"/>
                </a:solidFill>
              </a:rPr>
              <a:t>=s;</a:t>
            </a:r>
            <a:r>
              <a:rPr lang="en-US" altLang="zh-CN">
                <a:solidFill>
                  <a:srgbClr val="F19903"/>
                </a:solidFill>
              </a:rPr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采用尾插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rgbClr val="F19903"/>
                </a:solidFill>
              </a:rPr>
              <a:t>      </a:t>
            </a:r>
            <a:r>
              <a:rPr lang="en-US" altLang="zh-CN">
                <a:solidFill>
                  <a:srgbClr val="F19903"/>
                </a:solidFill>
              </a:rPr>
              <a:t>pa=pa-</a:t>
            </a:r>
            <a:r>
              <a:rPr lang="en-US" altLang="zh-CN" dirty="0">
                <a:solidFill>
                  <a:srgbClr val="F19903"/>
                </a:solidFill>
              </a:rPr>
              <a:t>&gt;next;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}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/>
              <a:t>   while (pb</a:t>
            </a:r>
            <a:r>
              <a:rPr lang="en-US" altLang="zh-CN" dirty="0"/>
              <a:t>!=NULL)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{  s=(LinkNode *)malloc(sizeof(LinkNode));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复制结点</a:t>
            </a:r>
            <a:endParaRPr lang="zh-CN" altLang="en-US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zh-CN" altLang="en-US"/>
              <a:t>      </a:t>
            </a:r>
            <a:r>
              <a:rPr lang="en-US" altLang="zh-CN"/>
              <a:t>s-</a:t>
            </a:r>
            <a:r>
              <a:rPr lang="en-US" altLang="zh-CN" dirty="0"/>
              <a:t>&gt;</a:t>
            </a:r>
            <a:r>
              <a:rPr lang="en-US" altLang="zh-CN"/>
              <a:t>data=pb</a:t>
            </a:r>
            <a:r>
              <a:rPr lang="en-US" altLang="zh-CN" dirty="0"/>
              <a:t>-&gt;data;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  </a:t>
            </a:r>
            <a:r>
              <a:rPr lang="en-US" altLang="zh-CN">
                <a:solidFill>
                  <a:srgbClr val="F19903"/>
                </a:solidFill>
              </a:rPr>
              <a:t>r-</a:t>
            </a:r>
            <a:r>
              <a:rPr lang="en-US" altLang="zh-CN" dirty="0">
                <a:solidFill>
                  <a:srgbClr val="F19903"/>
                </a:solidFill>
              </a:rPr>
              <a:t>&gt;</a:t>
            </a:r>
            <a:r>
              <a:rPr lang="en-US" altLang="zh-CN">
                <a:solidFill>
                  <a:srgbClr val="F19903"/>
                </a:solidFill>
              </a:rPr>
              <a:t>next=</a:t>
            </a:r>
            <a:r>
              <a:rPr lang="en-US" altLang="zh-CN" dirty="0" err="1">
                <a:solidFill>
                  <a:srgbClr val="F19903"/>
                </a:solidFill>
              </a:rPr>
              <a:t>s</a:t>
            </a:r>
            <a:r>
              <a:rPr lang="en-US" altLang="zh-CN" err="1">
                <a:solidFill>
                  <a:srgbClr val="F19903"/>
                </a:solidFill>
              </a:rPr>
              <a:t>;</a:t>
            </a:r>
            <a:r>
              <a:rPr lang="en-US" altLang="zh-CN">
                <a:solidFill>
                  <a:srgbClr val="F19903"/>
                </a:solidFill>
              </a:rPr>
              <a:t>r</a:t>
            </a:r>
            <a:r>
              <a:rPr lang="en-US" altLang="zh-CN" dirty="0">
                <a:solidFill>
                  <a:srgbClr val="F19903"/>
                </a:solidFill>
              </a:rPr>
              <a:t>=s;</a:t>
            </a:r>
            <a:r>
              <a:rPr lang="en-US" altLang="zh-CN">
                <a:solidFill>
                  <a:srgbClr val="F19903"/>
                </a:solidFill>
              </a:rPr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采用尾插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法将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LC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rgbClr val="F19903"/>
                </a:solidFill>
              </a:rPr>
              <a:t>      </a:t>
            </a:r>
            <a:r>
              <a:rPr lang="en-US" altLang="zh-CN">
                <a:solidFill>
                  <a:srgbClr val="F19903"/>
                </a:solidFill>
              </a:rPr>
              <a:t>pb=pb-</a:t>
            </a:r>
            <a:r>
              <a:rPr lang="en-US" altLang="zh-CN" dirty="0">
                <a:solidFill>
                  <a:srgbClr val="F19903"/>
                </a:solidFill>
              </a:rPr>
              <a:t>&gt;next;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}</a:t>
            </a:r>
            <a:endParaRPr lang="en-US" altLang="zh-CN" dirty="0"/>
          </a:p>
          <a:p>
            <a:pPr>
              <a:lnSpc>
                <a:spcPct val="50000"/>
              </a:lnSpc>
            </a:pPr>
            <a:r>
              <a:rPr lang="en-US" altLang="zh-CN">
                <a:solidFill>
                  <a:srgbClr val="F19903"/>
                </a:solidFill>
              </a:rPr>
              <a:t>   r-</a:t>
            </a:r>
            <a:r>
              <a:rPr lang="en-US" altLang="zh-CN" dirty="0">
                <a:solidFill>
                  <a:srgbClr val="F19903"/>
                </a:solidFill>
              </a:rPr>
              <a:t>&gt;next=NULL</a:t>
            </a:r>
            <a:r>
              <a:rPr lang="en-US" altLang="zh-CN"/>
              <a:t>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尾结点的</a:t>
            </a:r>
            <a:r>
              <a:rPr lang="en-US" altLang="zh-CN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next</a:t>
            </a:r>
            <a:r>
              <a:rPr lang="zh-CN" altLang="en-US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域置空</a:t>
            </a:r>
          </a:p>
          <a:p>
            <a:pPr>
              <a:lnSpc>
                <a:spcPct val="50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2058085" y="6209978"/>
            <a:ext cx="784887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本算法的时间复杂度为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en-US" altLang="zh-CN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</a:t>
            </a:r>
            <a:r>
              <a:rPr lang="en-US" altLang="zh-CN" i="1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，空间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复杂度为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en-US" altLang="zh-CN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</a:t>
            </a:r>
            <a:r>
              <a:rPr lang="en-US" altLang="zh-CN" i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972BA62-6E66-417F-8A0B-366C5D55BB59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214A5C-959C-463D-83ED-17A1DDBF3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5472" y="1553185"/>
            <a:ext cx="7643866" cy="163299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上述两个算法的时间复杂度均为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主要的时间花费在元素比较上。</a:t>
            </a:r>
            <a:endParaRPr lang="en-US" altLang="zh-CN" sz="20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两个长度分别为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，采用二路归并算法，最好情况下元素比较的次数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（即最少的比较次数）是多少？</a:t>
            </a:r>
            <a:endParaRPr lang="en-US" altLang="zh-CN" sz="20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4100" y="3410572"/>
            <a:ext cx="7072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MIN(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</a:t>
            </a:r>
            <a:endParaRPr lang="en-US" altLang="zh-CN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</a:pP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如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=(1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3)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=(5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6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7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8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9)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，元素比较次数为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472" y="4699306"/>
            <a:ext cx="7643866" cy="86355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两个长度分别为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的有序表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，采用二路归并算法，最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坏</a:t>
            </a:r>
            <a:r>
              <a:rPr lang="zh-CN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情况下元素比较的次数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（即最多的比较次数）是多少？</a:t>
            </a:r>
            <a:endParaRPr lang="en-US" altLang="zh-CN" sz="200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0204" y="5837202"/>
            <a:ext cx="74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-1</a:t>
            </a:r>
            <a:r>
              <a:rPr lang="zh-CN" altLang="en-US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如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=(2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6)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=(1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7) 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，元素比较次数为</a:t>
            </a:r>
            <a:r>
              <a:rPr lang="en-US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6</a:t>
            </a:r>
            <a:r>
              <a:rPr lang="zh-CN" altLang="zh-CN"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7C950241-E511-447C-AD52-2220BFF9684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AEC89E-4783-46B7-9323-B4ECDD3D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8880" y="1527358"/>
            <a:ext cx="9000876" cy="121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上述两个算法的空间复杂度均为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如何设计空间复杂度均为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的算法？</a:t>
            </a:r>
            <a:endParaRPr lang="en-US" altLang="zh-CN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8880" y="2984067"/>
            <a:ext cx="8075552" cy="183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采用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有序顺序表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:</a:t>
            </a:r>
          </a:p>
          <a:p>
            <a:pPr algn="l">
              <a:lnSpc>
                <a:spcPts val="1000"/>
              </a:lnSpc>
              <a:spcBef>
                <a:spcPts val="600"/>
              </a:spcBef>
            </a:pPr>
            <a:endParaRPr lang="en-US" altLang="zh-CN" sz="16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归并到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利用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或者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的空间（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或者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被破坏）。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的空间在算法外分配。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5272" y="5157192"/>
            <a:ext cx="80755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采用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有序单链表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:</a:t>
            </a:r>
          </a:p>
          <a:p>
            <a:pPr algn="l">
              <a:lnSpc>
                <a:spcPts val="1000"/>
              </a:lnSpc>
              <a:spcBef>
                <a:spcPts val="600"/>
              </a:spcBef>
            </a:pP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与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归并到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利用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的结点空间（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被破坏）。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E8F50E8-3455-453D-ACBC-6F39CEA2396A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0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C67ED0-FCFF-4F7F-971F-B31E1B1D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2.5.3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有序表的归并算法 </a:t>
            </a:r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F8649519-6318-48CA-82AF-3FC90AD11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1193089"/>
            <a:ext cx="4736737" cy="4736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 88" descr="乐高玩具&#10;&#10;低可信度描述已自动生成">
            <a:extLst>
              <a:ext uri="{FF2B5EF4-FFF2-40B4-BE49-F238E27FC236}">
                <a16:creationId xmlns:a16="http://schemas.microsoft.com/office/drawing/2014/main" id="{B622674C-B152-43A7-96DF-8F6344411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7"/>
          <a:stretch/>
        </p:blipFill>
        <p:spPr>
          <a:xfrm rot="6903109">
            <a:off x="7492203" y="3669168"/>
            <a:ext cx="8008793" cy="2758513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EED7425-8669-47B7-8445-4CFB996D4E4C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630022-2FCB-422A-8D0F-1F121EA5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05A767-7BD8-49F5-8A30-A74A0747A2CD}"/>
              </a:ext>
            </a:extLst>
          </p:cNvPr>
          <p:cNvGrpSpPr/>
          <p:nvPr/>
        </p:nvGrpSpPr>
        <p:grpSpPr>
          <a:xfrm>
            <a:off x="2243572" y="371633"/>
            <a:ext cx="7704856" cy="6858000"/>
            <a:chOff x="2243572" y="371633"/>
            <a:chExt cx="7704856" cy="6858000"/>
          </a:xfrm>
        </p:grpSpPr>
        <p:pic>
          <p:nvPicPr>
            <p:cNvPr id="12" name="图片 11" descr="图标&#10;&#10;描述已自动生成">
              <a:extLst>
                <a:ext uri="{FF2B5EF4-FFF2-40B4-BE49-F238E27FC236}">
                  <a16:creationId xmlns:a16="http://schemas.microsoft.com/office/drawing/2014/main" id="{C98BCC84-DEB8-428F-95D0-75A83ADA7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572" y="371633"/>
              <a:ext cx="7704856" cy="68580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8BFAACF-2B57-459A-862F-1DADD50D4817}"/>
                </a:ext>
              </a:extLst>
            </p:cNvPr>
            <p:cNvSpPr txBox="1"/>
            <p:nvPr/>
          </p:nvSpPr>
          <p:spPr>
            <a:xfrm>
              <a:off x="3288135" y="3416956"/>
              <a:ext cx="5904656" cy="208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Clr>
                  <a:srgbClr val="F19903"/>
                </a:buClr>
                <a:buFont typeface="Wingdings" panose="05000000000000000000" pitchFamily="2" charset="2"/>
                <a:buChar char="n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利用有序表元素的有序性提高查找效率</a:t>
              </a:r>
              <a:endPara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l">
                <a:buClr>
                  <a:srgbClr val="F19903"/>
                </a:buClr>
              </a:pP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342900" indent="-342900" algn="l">
                <a:buClr>
                  <a:srgbClr val="F19903"/>
                </a:buClr>
                <a:buFont typeface="Wingdings" panose="05000000000000000000" pitchFamily="2" charset="2"/>
                <a:buChar char="n"/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利用二路归并过程提高算法效率</a:t>
              </a:r>
            </a:p>
            <a:p>
              <a:pPr marL="342900" indent="-342900" algn="l">
                <a:buClr>
                  <a:srgbClr val="F19903"/>
                </a:buClr>
                <a:buFont typeface="Wingdings" panose="05000000000000000000" pitchFamily="2" charset="2"/>
                <a:buChar char="n"/>
              </a:pPr>
              <a:endPara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9456" y="1543144"/>
            <a:ext cx="9793088" cy="113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已知一个有序单链表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（允许出现值域重复的结点），设计一个高效算法删除值域重复的结点。并分析算法的时间复杂度。</a:t>
            </a:r>
            <a:endParaRPr lang="zh-CN" altLang="en-US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8381" y="3176543"/>
            <a:ext cx="7926338" cy="23274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>
            <a:defPPr>
              <a:defRPr lang="zh-CN"/>
            </a:defPPr>
            <a:lvl1pPr marL="457200" indent="-457200" algn="l">
              <a:lnSpc>
                <a:spcPct val="200000"/>
              </a:lnSpc>
              <a:spcBef>
                <a:spcPts val="600"/>
              </a:spcBef>
              <a:buClr>
                <a:srgbClr val="F19903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defRPr>
            </a:lvl1pPr>
          </a:lstStyle>
          <a:p>
            <a:r>
              <a:rPr lang="zh-CN" altLang="zh-CN" sz="2400"/>
              <a:t>由于是有序单链表，所以相同值域的结点都是相邻的。</a:t>
            </a:r>
            <a:endParaRPr lang="en-US" altLang="zh-CN" sz="2400"/>
          </a:p>
          <a:p>
            <a:r>
              <a:rPr lang="zh-CN" altLang="zh-CN" sz="2400"/>
              <a:t>用</a:t>
            </a:r>
            <a:r>
              <a:rPr lang="en-US" altLang="zh-CN" sz="2400"/>
              <a:t>p</a:t>
            </a:r>
            <a:r>
              <a:rPr lang="zh-CN" altLang="zh-CN" sz="2400"/>
              <a:t>扫描递增单链表，若</a:t>
            </a:r>
            <a:r>
              <a:rPr lang="en-US" altLang="zh-CN" sz="2400"/>
              <a:t>p</a:t>
            </a:r>
            <a:r>
              <a:rPr lang="zh-CN" altLang="zh-CN" sz="2400"/>
              <a:t>所指结点的值域等于其后继点的值域，则删除后者。</a:t>
            </a:r>
            <a:endParaRPr lang="zh-CN" altLang="en-US" sz="2400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1B577DD5-8EB7-4B62-8CC0-9C6190CB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281" y="3176543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31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5D1FE8F-ABA3-49DB-A47E-AADD031DE04C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5FAAF8-F75B-4FDD-88CD-44C1BC5D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  <p:pic>
        <p:nvPicPr>
          <p:cNvPr id="8" name="图片 7" descr="乐高玩具&#10;&#10;低可信度描述已自动生成">
            <a:extLst>
              <a:ext uri="{FF2B5EF4-FFF2-40B4-BE49-F238E27FC236}">
                <a16:creationId xmlns:a16="http://schemas.microsoft.com/office/drawing/2014/main" id="{BB10D445-909E-4E50-9E6B-2381868B65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7"/>
          <a:stretch/>
        </p:blipFill>
        <p:spPr>
          <a:xfrm rot="8615710">
            <a:off x="8140167" y="4384258"/>
            <a:ext cx="8008793" cy="2758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3">
            <a:extLst>
              <a:ext uri="{FF2B5EF4-FFF2-40B4-BE49-F238E27FC236}">
                <a16:creationId xmlns:a16="http://schemas.microsoft.com/office/drawing/2014/main" id="{0E09F2C4-EE23-4183-832C-A7E0D59CC755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</a:t>
            </a:r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章  线性表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67642" y="836712"/>
            <a:ext cx="1482451" cy="1346106"/>
            <a:chOff x="520608" y="500043"/>
            <a:chExt cx="1482451" cy="1346106"/>
          </a:xfrm>
          <a:gradFill>
            <a:gsLst>
              <a:gs pos="0">
                <a:srgbClr val="F39801"/>
              </a:gs>
              <a:gs pos="100000">
                <a:srgbClr val="FC9A48"/>
              </a:gs>
            </a:gsLst>
            <a:lin ang="16200000" scaled="1"/>
          </a:gradFill>
        </p:grpSpPr>
        <p:grpSp>
          <p:nvGrpSpPr>
            <p:cNvPr id="17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  <a:grpFill/>
          </p:grpSpPr>
          <p:sp>
            <p:nvSpPr>
              <p:cNvPr id="20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21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solidFill>
                <a:srgbClr val="F39801"/>
              </a:soli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文本框 20"/>
            <p:cNvSpPr txBox="1">
              <a:spLocks noChangeArrowheads="1"/>
            </p:cNvSpPr>
            <p:nvPr/>
          </p:nvSpPr>
          <p:spPr bwMode="auto">
            <a:xfrm>
              <a:off x="520608" y="1243969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bg1"/>
                  </a:solidFill>
                </a:rPr>
                <a:t>CONTENTS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20"/>
            <p:cNvSpPr txBox="1">
              <a:spLocks noChangeArrowheads="1"/>
            </p:cNvSpPr>
            <p:nvPr/>
          </p:nvSpPr>
          <p:spPr bwMode="auto">
            <a:xfrm>
              <a:off x="830365" y="750133"/>
              <a:ext cx="86293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pc="150" dirty="0">
                  <a:ln w="11430"/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提纲</a:t>
              </a: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789B57D-EA10-41EB-8A82-71B7246E31F2}"/>
              </a:ext>
            </a:extLst>
          </p:cNvPr>
          <p:cNvSpPr/>
          <p:nvPr/>
        </p:nvSpPr>
        <p:spPr>
          <a:xfrm rot="5400000">
            <a:off x="3114635" y="5488195"/>
            <a:ext cx="523220" cy="398950"/>
          </a:xfrm>
          <a:prstGeom prst="triangle">
            <a:avLst/>
          </a:prstGeom>
          <a:solidFill>
            <a:srgbClr val="F3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6" descr="新闻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358095-2CE5-44FF-8F8A-12332DDF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060848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2.1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线性表及其逻辑结构 </a:t>
            </a:r>
          </a:p>
        </p:txBody>
      </p:sp>
      <p:sp>
        <p:nvSpPr>
          <p:cNvPr id="23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F3B8E4EE-22E5-42DB-A7F2-DF3AFA91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2902151"/>
            <a:ext cx="5105524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2.2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线性表的顺序存储结构</a:t>
            </a:r>
          </a:p>
        </p:txBody>
      </p:sp>
      <p:sp>
        <p:nvSpPr>
          <p:cNvPr id="25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12F5FE4C-3906-4C05-BE73-52678080A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3743454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2.3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线性表的链式存储结构</a:t>
            </a:r>
          </a:p>
        </p:txBody>
      </p:sp>
      <p:sp>
        <p:nvSpPr>
          <p:cNvPr id="26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205B75EA-EC97-4259-832E-C89319A1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4584757"/>
            <a:ext cx="5078771" cy="523220"/>
          </a:xfrm>
          <a:prstGeom prst="rect">
            <a:avLst/>
          </a:prstGeom>
          <a:solidFill>
            <a:srgbClr val="DFE1E0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2.4 </a:t>
            </a:r>
            <a:r>
              <a:rPr lang="zh-CN" altLang="en-US" sz="2800" spc="50">
                <a:ln w="1143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ea typeface="微软雅黑" pitchFamily="34" charset="-122"/>
              </a:rPr>
              <a:t>线性表的应用 </a:t>
            </a:r>
          </a:p>
        </p:txBody>
      </p:sp>
      <p:sp>
        <p:nvSpPr>
          <p:cNvPr id="27" name="Rectangle 4" descr="新闻纸">
            <a:hlinkClick r:id="" action="ppaction://noaction"/>
            <a:extLst>
              <a:ext uri="{FF2B5EF4-FFF2-40B4-BE49-F238E27FC236}">
                <a16:creationId xmlns:a16="http://schemas.microsoft.com/office/drawing/2014/main" id="{59D55B12-FD15-4521-BE82-46F864AF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844" y="5426060"/>
            <a:ext cx="5105524" cy="523220"/>
          </a:xfrm>
          <a:prstGeom prst="rect">
            <a:avLst/>
          </a:prstGeom>
          <a:solidFill>
            <a:srgbClr val="F39801"/>
          </a:solidFill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88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2.5 </a:t>
            </a:r>
            <a:r>
              <a:rPr lang="zh-CN" altLang="en-US" sz="2800" spc="50">
                <a:ln w="11430">
                  <a:noFill/>
                </a:ln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有序表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9159" y="1489734"/>
            <a:ext cx="7704856" cy="45613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r>
              <a:rPr lang="en-US" altLang="zh-CN"/>
              <a:t>void </a:t>
            </a:r>
            <a:r>
              <a:rPr lang="en-US" altLang="zh-CN">
                <a:solidFill>
                  <a:srgbClr val="CE3B37"/>
                </a:solidFill>
              </a:rPr>
              <a:t>dels</a:t>
            </a:r>
            <a:r>
              <a:rPr lang="en-US" altLang="zh-CN"/>
              <a:t>(LinkNode *&amp;L)</a:t>
            </a:r>
            <a:endParaRPr lang="zh-CN" altLang="zh-CN"/>
          </a:p>
          <a:p>
            <a:r>
              <a:rPr lang="en-US" altLang="zh-CN"/>
              <a:t>{  LinkNode *p=L-&gt;next,*q;</a:t>
            </a:r>
            <a:endParaRPr lang="zh-CN" altLang="zh-CN"/>
          </a:p>
          <a:p>
            <a:r>
              <a:rPr lang="en-US" altLang="zh-CN"/>
              <a:t>   while (p-&gt;next!=NULL) </a:t>
            </a:r>
            <a:endParaRPr lang="zh-CN" altLang="zh-CN"/>
          </a:p>
          <a:p>
            <a:r>
              <a:rPr lang="en-US" altLang="zh-CN"/>
              <a:t>   {  if (p-&gt;data==p-&gt;next-&gt;data)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找到重复值的结点</a:t>
            </a:r>
          </a:p>
          <a:p>
            <a:r>
              <a:rPr lang="en-US" altLang="zh-CN"/>
              <a:t>      {  q=p-&gt;next;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//q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指向这个重复值的结点</a:t>
            </a:r>
          </a:p>
          <a:p>
            <a:r>
              <a:rPr lang="en-US" altLang="zh-CN"/>
              <a:t>         p-&gt;next=q-&gt;next;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结点</a:t>
            </a:r>
          </a:p>
          <a:p>
            <a:r>
              <a:rPr lang="en-US" altLang="zh-CN"/>
              <a:t>         free(q);</a:t>
            </a:r>
            <a:endParaRPr lang="zh-CN" altLang="zh-CN"/>
          </a:p>
          <a:p>
            <a:r>
              <a:rPr lang="en-US" altLang="zh-CN"/>
              <a:t>      }</a:t>
            </a:r>
            <a:endParaRPr lang="zh-CN" altLang="zh-CN"/>
          </a:p>
          <a:p>
            <a:r>
              <a:rPr lang="en-US" altLang="zh-CN"/>
              <a:t>      else				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不是重复结点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,p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指针下移</a:t>
            </a:r>
          </a:p>
          <a:p>
            <a:r>
              <a:rPr lang="en-US" altLang="zh-CN"/>
              <a:t>	  p=p-&gt;next;</a:t>
            </a:r>
            <a:endParaRPr lang="zh-CN" altLang="zh-CN"/>
          </a:p>
          <a:p>
            <a:r>
              <a:rPr lang="en-US" altLang="zh-CN"/>
              <a:t>   }</a:t>
            </a:r>
            <a:endParaRPr lang="zh-CN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08152" y="6202718"/>
            <a:ext cx="371477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算法的时间复杂度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O(n)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4CFDF08-D27B-4574-9EE2-A7E282EE2B6A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5EC95E-09B7-4178-BA60-2D017131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839416" y="1411916"/>
            <a:ext cx="10794677" cy="527516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2.17】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个长度为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</a:t>
            </a:r>
            <a:r>
              <a:rPr lang="en-US" altLang="zh-CN" dirty="0" err="1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）的升序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，处在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L/2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个位置的数称为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中位数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例如：若序列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两个序列的中位数是含它们所有元素的升序序列的中位数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。例如，若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的中位数是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现有两个等长的升序序列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，试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设计一个在时间和空间两方面都尽可能高效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的算法，找出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两个序列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的中位数。要求：</a:t>
            </a:r>
          </a:p>
          <a:p>
            <a:pPr algn="l">
              <a:lnSpc>
                <a:spcPts val="32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）给出算法的基本设计思想。</a:t>
            </a:r>
          </a:p>
          <a:p>
            <a:pPr algn="l">
              <a:lnSpc>
                <a:spcPts val="32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）根据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设计思想，采用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C++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Java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语言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描述算法，关键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之处给出注释。</a:t>
            </a:r>
          </a:p>
          <a:p>
            <a:pPr algn="l">
              <a:lnSpc>
                <a:spcPts val="3200"/>
              </a:lnSpc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（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）说明你所设计算法的时间复杂度和空间复杂度。　　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8328248" y="1012262"/>
            <a:ext cx="518477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注：本题为</a:t>
            </a:r>
            <a:r>
              <a:rPr lang="en-US" altLang="zh-CN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2011</a:t>
            </a:r>
            <a:r>
              <a:rPr lang="zh-CN" altLang="en-US" sz="18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年全国考研题。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8F82B0A-724C-458F-BA0E-8D12048DE3F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C3C0F9-7762-46D2-A1BB-931DA9F9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9095" y="2037979"/>
            <a:ext cx="3929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8712" y="2168751"/>
            <a:ext cx="350046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7955" y="2772485"/>
            <a:ext cx="1714512" cy="1086798"/>
          </a:xfrm>
          <a:prstGeom prst="rect">
            <a:avLst/>
          </a:prstGeom>
          <a:gradFill>
            <a:gsLst>
              <a:gs pos="0">
                <a:srgbClr val="F19903"/>
              </a:gs>
              <a:gs pos="100000">
                <a:schemeClr val="accent6">
                  <a:lumMod val="20000"/>
                  <a:lumOff val="8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二路归并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5193641" y="2397601"/>
            <a:ext cx="428628" cy="285752"/>
          </a:xfrm>
          <a:prstGeom prst="straightConnector1">
            <a:avLst/>
          </a:prstGeom>
          <a:ln w="38100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</p:cNvCxnSpPr>
          <p:nvPr/>
        </p:nvCxnSpPr>
        <p:spPr>
          <a:xfrm flipH="1">
            <a:off x="6908153" y="2326163"/>
            <a:ext cx="357190" cy="428629"/>
          </a:xfrm>
          <a:prstGeom prst="straightConnector1">
            <a:avLst/>
          </a:prstGeom>
          <a:ln w="38100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6305693" y="3841589"/>
            <a:ext cx="0" cy="701750"/>
          </a:xfrm>
          <a:prstGeom prst="straightConnector1">
            <a:avLst/>
          </a:prstGeom>
          <a:ln w="38100">
            <a:solidFill>
              <a:srgbClr val="F1990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96531" y="4512801"/>
            <a:ext cx="508786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5539130" y="4938664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30303" y="1502668"/>
            <a:ext cx="785818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1146" y="5128372"/>
            <a:ext cx="1058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中位数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1044" y="5694304"/>
            <a:ext cx="986350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实际上，不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需要求出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全部元素，用</a:t>
            </a:r>
            <a:r>
              <a:rPr lang="en-US" altLang="zh-CN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记录当前归并的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元素个数，当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时，归并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的那个元素就是中位数。</a:t>
            </a:r>
          </a:p>
        </p:txBody>
      </p:sp>
      <p:sp>
        <p:nvSpPr>
          <p:cNvPr id="27" name="AutoShape 8">
            <a:extLst>
              <a:ext uri="{FF2B5EF4-FFF2-40B4-BE49-F238E27FC236}">
                <a16:creationId xmlns:a16="http://schemas.microsoft.com/office/drawing/2014/main" id="{0E5EC183-988D-495A-A809-A220FF25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921" y="1473131"/>
            <a:ext cx="544513" cy="504913"/>
          </a:xfrm>
          <a:prstGeom prst="roundRect">
            <a:avLst>
              <a:gd name="adj" fmla="val 8380"/>
            </a:avLst>
          </a:prstGeom>
          <a:gradFill flip="none" rotWithShape="1">
            <a:gsLst>
              <a:gs pos="31000">
                <a:srgbClr val="CE3B37"/>
              </a:gs>
              <a:gs pos="100000">
                <a:srgbClr val="FFE985"/>
              </a:gs>
            </a:gsLst>
            <a:lin ang="13500000" scaled="1"/>
            <a:tileRect/>
          </a:gradFill>
          <a:ln w="9525" cap="flat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marL="342900" indent="-342900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endParaRPr lang="ru-RU" altLang="zh-CN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6000AA9B-0147-4122-954B-790E5201BA36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0CA260-3ECC-4595-A31B-464C4E3AA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  <p:pic>
        <p:nvPicPr>
          <p:cNvPr id="17" name="图片 16" descr="乐高玩具&#10;&#10;低可信度描述已自动生成">
            <a:extLst>
              <a:ext uri="{FF2B5EF4-FFF2-40B4-BE49-F238E27FC236}">
                <a16:creationId xmlns:a16="http://schemas.microsoft.com/office/drawing/2014/main" id="{939DD3EC-4189-459F-A97C-5B0ABE9953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0587">
            <a:off x="8305740" y="2011135"/>
            <a:ext cx="7046251" cy="474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534" y="3087251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=(11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13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15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17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19)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5534" y="3873069"/>
            <a:ext cx="3786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=(2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4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6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8</a:t>
            </a:r>
            <a:r>
              <a:rPr lang="zh-CN" altLang="en-US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20)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3291476" y="2477346"/>
            <a:ext cx="285752" cy="643736"/>
            <a:chOff x="1142976" y="571480"/>
            <a:chExt cx="285752" cy="643736"/>
          </a:xfrm>
        </p:grpSpPr>
        <p:cxnSp>
          <p:nvCxnSpPr>
            <p:cNvPr id="8" name="直接箭头连接符 7"/>
            <p:cNvCxnSpPr/>
            <p:nvPr/>
          </p:nvCxnSpPr>
          <p:spPr>
            <a:xfrm rot="5400000">
              <a:off x="1107257" y="1035827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42976" y="571480"/>
              <a:ext cx="285752" cy="3007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3296238" y="4335528"/>
            <a:ext cx="285752" cy="728622"/>
            <a:chOff x="1071538" y="2429662"/>
            <a:chExt cx="285752" cy="728622"/>
          </a:xfrm>
        </p:grpSpPr>
        <p:cxnSp>
          <p:nvCxnSpPr>
            <p:cNvPr id="10" name="直接箭头连接符 9"/>
            <p:cNvCxnSpPr/>
            <p:nvPr/>
          </p:nvCxnSpPr>
          <p:spPr>
            <a:xfrm rot="5400000" flipH="1" flipV="1">
              <a:off x="1035819" y="2607463"/>
              <a:ext cx="357190" cy="1588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8" y="2857496"/>
              <a:ext cx="285752" cy="3007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10948" y="3477478"/>
            <a:ext cx="642942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2452" y="3477478"/>
            <a:ext cx="500066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2452" y="3477478"/>
            <a:ext cx="500066" cy="34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1544" y="1895081"/>
            <a:ext cx="1143008" cy="39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=5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2452" y="3477478"/>
            <a:ext cx="500066" cy="34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82452" y="3477478"/>
            <a:ext cx="500066" cy="34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452" y="3477478"/>
            <a:ext cx="500066" cy="34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组合 21"/>
          <p:cNvGrpSpPr/>
          <p:nvPr/>
        </p:nvGrpSpPr>
        <p:grpSpPr>
          <a:xfrm>
            <a:off x="4367808" y="5038103"/>
            <a:ext cx="6768752" cy="1245054"/>
            <a:chOff x="2285984" y="3395963"/>
            <a:chExt cx="6768752" cy="1245054"/>
          </a:xfrm>
        </p:grpSpPr>
        <p:grpSp>
          <p:nvGrpSpPr>
            <p:cNvPr id="7" name="组合 24"/>
            <p:cNvGrpSpPr/>
            <p:nvPr/>
          </p:nvGrpSpPr>
          <p:grpSpPr>
            <a:xfrm>
              <a:off x="2285984" y="3395963"/>
              <a:ext cx="3286148" cy="1245054"/>
              <a:chOff x="2000232" y="3000372"/>
              <a:chExt cx="3286148" cy="1245054"/>
            </a:xfrm>
          </p:grpSpPr>
          <p:sp>
            <p:nvSpPr>
              <p:cNvPr id="23" name="下箭头 22"/>
              <p:cNvSpPr/>
              <p:nvPr/>
            </p:nvSpPr>
            <p:spPr>
              <a:xfrm>
                <a:off x="3357554" y="3000372"/>
                <a:ext cx="428628" cy="642942"/>
              </a:xfrm>
              <a:prstGeom prst="downArrow">
                <a:avLst/>
              </a:prstGeom>
              <a:gradFill>
                <a:gsLst>
                  <a:gs pos="0">
                    <a:srgbClr val="CE3B37"/>
                  </a:gs>
                  <a:gs pos="100000">
                    <a:srgbClr val="FFE985"/>
                  </a:gs>
                </a:gsLst>
              </a:gra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00232" y="3857628"/>
                <a:ext cx="3286148" cy="38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中位数</a:t>
                </a:r>
                <a:r>
                  <a:rPr lang="zh-CN" altLang="en-US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为</a:t>
                </a:r>
                <a:r>
                  <a:rPr lang="en-US" altLang="zh-CN" i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S</a:t>
                </a:r>
                <a:r>
                  <a:rPr lang="en-US" altLang="zh-CN" baseline="-250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1</a:t>
                </a:r>
                <a:r>
                  <a:rPr lang="en-US" altLang="zh-CN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[</a:t>
                </a:r>
                <a:r>
                  <a:rPr lang="en-US" altLang="zh-CN" i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Consolas" pitchFamily="49" charset="0"/>
                  </a:rPr>
                  <a:t>]=11</a:t>
                </a:r>
                <a:endPara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214810" y="3500438"/>
              <a:ext cx="483992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k</a:t>
              </a:r>
              <a:r>
                <a:rPr lang="en-US" altLang="zh-CN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=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n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，结果为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i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、</a:t>
              </a:r>
              <a:r>
                <a:rPr lang="en-US" altLang="zh-CN" i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j</a:t>
              </a: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所指较小的元素</a:t>
              </a:r>
            </a:p>
          </p:txBody>
        </p:sp>
      </p:grpSp>
      <p:sp>
        <p:nvSpPr>
          <p:cNvPr id="25" name="TextBox 3">
            <a:extLst>
              <a:ext uri="{FF2B5EF4-FFF2-40B4-BE49-F238E27FC236}">
                <a16:creationId xmlns:a16="http://schemas.microsoft.com/office/drawing/2014/main" id="{31FCF6B8-2695-423C-B611-77F373C1407D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2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471ED80-2B10-48A9-AC8C-626E6829C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  <p:pic>
        <p:nvPicPr>
          <p:cNvPr id="13" name="图片 12" descr="卡通人物&#10;&#10;中度可信度描述已自动生成">
            <a:extLst>
              <a:ext uri="{FF2B5EF4-FFF2-40B4-BE49-F238E27FC236}">
                <a16:creationId xmlns:a16="http://schemas.microsoft.com/office/drawing/2014/main" id="{4C828B64-83DE-4B90-B934-26644AD7E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22" y="615919"/>
            <a:ext cx="4653136" cy="4653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5053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53 -0.00116 L 0.10417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-0.00116 L 0.15157 -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7 -0.00116 L 0.22066 -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919536" y="1716968"/>
            <a:ext cx="8786874" cy="44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>
            <a:defPPr>
              <a:defRPr lang="zh-CN"/>
            </a:defPPr>
            <a:lvl1pPr algn="l">
              <a:defRPr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zh-CN"/>
              <a:t>ElemType </a:t>
            </a:r>
            <a:r>
              <a:rPr lang="en-US" altLang="zh-CN">
                <a:solidFill>
                  <a:srgbClr val="CE3B37"/>
                </a:solidFill>
              </a:rPr>
              <a:t>M_Search</a:t>
            </a:r>
            <a:r>
              <a:rPr lang="en-US" altLang="zh-CN"/>
              <a:t>(SqList *A, SqList *B)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//A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的长度相同</a:t>
            </a:r>
          </a:p>
          <a:p>
            <a:pPr>
              <a:lnSpc>
                <a:spcPct val="50000"/>
              </a:lnSpc>
            </a:pPr>
            <a:r>
              <a:rPr lang="en-US" altLang="zh-CN"/>
              <a:t>{  int i=0, j=0, k=0;</a:t>
            </a:r>
            <a:endParaRPr lang="zh-CN" altLang="zh-CN"/>
          </a:p>
          <a:p>
            <a:pPr>
              <a:lnSpc>
                <a:spcPct val="50000"/>
              </a:lnSpc>
            </a:pPr>
            <a:r>
              <a:rPr lang="en-US" altLang="zh-CN"/>
              <a:t>   while (</a:t>
            </a:r>
            <a:r>
              <a:rPr lang="en-US" altLang="zh-CN">
                <a:solidFill>
                  <a:srgbClr val="F19903"/>
                </a:solidFill>
              </a:rPr>
              <a:t>i&lt;A-&gt;length &amp;&amp; j&lt;B-&gt;length</a:t>
            </a:r>
            <a:r>
              <a:rPr lang="en-US" altLang="zh-CN"/>
              <a:t>)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两个序列均没有扫描完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{  k++;                          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当前归并的元素个数增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zh-CN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if (</a:t>
            </a:r>
            <a:r>
              <a:rPr lang="en-US" altLang="zh-CN">
                <a:solidFill>
                  <a:srgbClr val="CE3B37"/>
                </a:solidFill>
              </a:rPr>
              <a:t>A-&gt;data[i]&lt;B-&gt;data[j])    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归并较小的元素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A-&gt;data[i]</a:t>
            </a:r>
            <a:endParaRPr lang="zh-CN" altLang="zh-CN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{  if (k==A-&gt;length)		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若当前归并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的是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       return 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A-&gt;data[i];</a:t>
            </a:r>
            <a:r>
              <a:rPr lang="en-US" altLang="zh-CN"/>
              <a:t>		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A-&gt;data[i]</a:t>
            </a:r>
            <a:endParaRPr lang="zh-CN" altLang="zh-CN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   i++;</a:t>
            </a:r>
            <a:endParaRPr lang="zh-CN" altLang="zh-CN"/>
          </a:p>
          <a:p>
            <a:pPr>
              <a:lnSpc>
                <a:spcPct val="50000"/>
              </a:lnSpc>
            </a:pPr>
            <a:r>
              <a:rPr lang="en-US" altLang="zh-CN"/>
              <a:t>      }</a:t>
            </a:r>
            <a:endParaRPr lang="zh-CN" altLang="zh-CN"/>
          </a:p>
          <a:p>
            <a:pPr>
              <a:lnSpc>
                <a:spcPct val="50000"/>
              </a:lnSpc>
            </a:pPr>
            <a:r>
              <a:rPr lang="en-US" altLang="zh-CN"/>
              <a:t>      else				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归并较小的元素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B-&gt;data[j]</a:t>
            </a:r>
            <a:endParaRPr lang="zh-CN" altLang="zh-CN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{  if (k==B-&gt;length)		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若当前归并</a:t>
            </a:r>
            <a:r>
              <a:rPr lang="zh-CN" altLang="en-US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是第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个元素</a:t>
            </a:r>
          </a:p>
          <a:p>
            <a:pPr>
              <a:lnSpc>
                <a:spcPct val="50000"/>
              </a:lnSpc>
            </a:pPr>
            <a:r>
              <a:rPr lang="en-US" altLang="zh-CN"/>
              <a:t>           return 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</a:rPr>
              <a:t>B-&gt;data[j];</a:t>
            </a:r>
            <a:r>
              <a:rPr lang="en-US" altLang="zh-CN"/>
              <a:t>		    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</a:t>
            </a:r>
            <a:r>
              <a:rPr lang="en-US" altLang="zh-CN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B-&gt;data[j]</a:t>
            </a:r>
            <a:endParaRPr lang="zh-CN" altLang="zh-CN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50000"/>
              </a:lnSpc>
            </a:pPr>
            <a:r>
              <a:rPr lang="en-US" altLang="zh-CN"/>
              <a:t>         j++; </a:t>
            </a:r>
            <a:endParaRPr lang="zh-CN" altLang="zh-CN"/>
          </a:p>
          <a:p>
            <a:pPr>
              <a:lnSpc>
                <a:spcPct val="50000"/>
              </a:lnSpc>
            </a:pPr>
            <a:r>
              <a:rPr lang="en-US" altLang="zh-CN"/>
              <a:t>      }</a:t>
            </a:r>
            <a:endParaRPr lang="zh-CN" altLang="zh-CN"/>
          </a:p>
          <a:p>
            <a:pPr>
              <a:lnSpc>
                <a:spcPct val="50000"/>
              </a:lnSpc>
            </a:pPr>
            <a:r>
              <a:rPr lang="en-US" altLang="zh-CN"/>
              <a:t>   }</a:t>
            </a:r>
            <a:endParaRPr lang="zh-CN" altLang="zh-CN"/>
          </a:p>
          <a:p>
            <a:pPr>
              <a:lnSpc>
                <a:spcPct val="50000"/>
              </a:lnSpc>
            </a:pPr>
            <a:r>
              <a:rPr lang="en-US" altLang="zh-CN"/>
              <a:t>}</a:t>
            </a:r>
            <a:endParaRPr lang="zh-CN" altLang="zh-CN"/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1919536" y="1324386"/>
            <a:ext cx="288131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应的算法如下：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19536" y="6345720"/>
            <a:ext cx="6668164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算法的时间复杂度为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</a:t>
            </a:r>
            <a:r>
              <a:rPr lang="en-US" altLang="zh-CN" i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，空间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复杂度为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O(1)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6DA568-1A32-434C-98A8-CB32E540BBF8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6B91831-683A-43E2-8607-9E57FA92F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947212"/>
            <a:ext cx="4248224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　</a:t>
            </a:r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2.5.4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有序表的应用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图示&#10;&#10;描述已自动生成">
            <a:extLst>
              <a:ext uri="{FF2B5EF4-FFF2-40B4-BE49-F238E27FC236}">
                <a16:creationId xmlns:a16="http://schemas.microsoft.com/office/drawing/2014/main" id="{E4474444-EAA6-4DA3-81B1-71AB46250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41757"/>
            <a:ext cx="7776864" cy="43744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2F3505-3F24-451F-8D23-5A461839BDDA}"/>
              </a:ext>
            </a:extLst>
          </p:cNvPr>
          <p:cNvSpPr txBox="1"/>
          <p:nvPr/>
        </p:nvSpPr>
        <p:spPr>
          <a:xfrm>
            <a:off x="1811524" y="5877273"/>
            <a:ext cx="84249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  <p:extLst>
      <p:ext uri="{BB962C8B-B14F-4D97-AF65-F5344CB8AC3E}">
        <p14:creationId xmlns:p14="http://schemas.microsoft.com/office/powerpoint/2010/main" val="40983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186570" y="1634028"/>
            <a:ext cx="10009360" cy="143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    所谓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有序表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，是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指这样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的线性表，其中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所有元素以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递增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或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递减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方式有序排列。 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4825" y="3561017"/>
            <a:ext cx="6456935" cy="45204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后面讨论的有序表默认元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素是</a:t>
            </a:r>
            <a:r>
              <a:rPr lang="zh-CN" altLang="en-US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以递增方式排</a:t>
            </a:r>
            <a:r>
              <a:rPr lang="zh-CN" altLang="en-US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列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。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579" y="4820392"/>
            <a:ext cx="738775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例如：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L=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1,5,8,10,15,20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）就是一个整数有序表。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4EE1D32-F995-4A03-B48B-547EADFC86F4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6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39768E-A07C-4A1D-B3CB-8EF10F9B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有序表的概念</a:t>
            </a:r>
          </a:p>
        </p:txBody>
      </p:sp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0FE142E0-1881-4E2C-BE0E-F02E5C965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3049986"/>
            <a:ext cx="3789040" cy="378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774825" y="1700556"/>
            <a:ext cx="4177084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是线性表的一个子集。</a:t>
            </a:r>
            <a:endParaRPr lang="zh-CN" altLang="en-US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4825" y="3933056"/>
            <a:ext cx="9863358" cy="45204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有序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表和线性表中元素之间的逻辑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关系相同，其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区别是运算实现的不同。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1864" y="2746033"/>
            <a:ext cx="2943208" cy="440872"/>
          </a:xfrm>
          <a:prstGeom prst="rect">
            <a:avLst/>
          </a:prstGeom>
          <a:gradFill>
            <a:gsLst>
              <a:gs pos="0">
                <a:srgbClr val="CE3B37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CE3B37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有序表 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  <a:sym typeface="Symbol"/>
              </a:rPr>
              <a:t>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线性表</a:t>
            </a:r>
          </a:p>
        </p:txBody>
      </p:sp>
      <p:pic>
        <p:nvPicPr>
          <p:cNvPr id="9" name="图片 8" descr="乐高玩具&#10;&#10;低可信度描述已自动生成">
            <a:extLst>
              <a:ext uri="{FF2B5EF4-FFF2-40B4-BE49-F238E27FC236}">
                <a16:creationId xmlns:a16="http://schemas.microsoft.com/office/drawing/2014/main" id="{6B7D0520-53B5-42FD-92EE-93431FA078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22138">
            <a:off x="3461353" y="4506980"/>
            <a:ext cx="9203252" cy="6200541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A0F7A6DC-99B4-425C-8F66-B499828B4E5E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BC34FC-54B5-4EA9-8F35-D6B34D07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有序表的概念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F6FF1C0-1D79-43B5-A0E1-3AFB89E3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88640"/>
            <a:ext cx="8648098" cy="86480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4825" y="1568863"/>
            <a:ext cx="147007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5352" y="2392293"/>
            <a:ext cx="380490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有序表和顺序表的区别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668771" y="3061356"/>
            <a:ext cx="5153364" cy="2059127"/>
            <a:chOff x="916734" y="1348492"/>
            <a:chExt cx="4257250" cy="2059127"/>
          </a:xfrm>
        </p:grpSpPr>
        <p:sp>
          <p:nvSpPr>
            <p:cNvPr id="15" name="TextBox 14"/>
            <p:cNvSpPr txBox="1"/>
            <p:nvPr/>
          </p:nvSpPr>
          <p:spPr>
            <a:xfrm>
              <a:off x="916734" y="2724355"/>
              <a:ext cx="2000264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逻辑层面的概念</a:t>
              </a:r>
            </a:p>
          </p:txBody>
        </p: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V="1">
              <a:off x="1779009" y="1348492"/>
              <a:ext cx="573213" cy="1060612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73720" y="2716203"/>
              <a:ext cx="200026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物理层面的概念</a:t>
              </a:r>
            </a:p>
          </p:txBody>
        </p:sp>
        <p:cxnSp>
          <p:nvCxnSpPr>
            <p:cNvPr id="20" name="直接箭头连接符 19"/>
            <p:cNvCxnSpPr>
              <a:cxnSpLocks/>
            </p:cNvCxnSpPr>
            <p:nvPr/>
          </p:nvCxnSpPr>
          <p:spPr>
            <a:xfrm flipH="1" flipV="1">
              <a:off x="3695220" y="1348492"/>
              <a:ext cx="642799" cy="1060612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FC277942-D334-4ECB-B272-99C9FDFEB1EE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4DC613-C52E-477B-83AF-1C9C1C71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4357718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2.5.1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有序表的概念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041615" y="1602837"/>
            <a:ext cx="10022937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　　既然有序表中元素逻辑关系与线性表</a:t>
            </a:r>
            <a:r>
              <a:rPr lang="zh-CN" altLang="en-US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的相同，有序</a:t>
            </a:r>
            <a:r>
              <a:rPr lang="zh-CN" altLang="en-US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表可以采用与线性表相同的存储结构。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103668" y="3096788"/>
            <a:ext cx="1445381" cy="3877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有序表</a:t>
            </a:r>
          </a:p>
        </p:txBody>
      </p:sp>
      <p:sp>
        <p:nvSpPr>
          <p:cNvPr id="124934" name="Freeform 6"/>
          <p:cNvSpPr>
            <a:spLocks/>
          </p:cNvSpPr>
          <p:nvPr/>
        </p:nvSpPr>
        <p:spPr bwMode="auto">
          <a:xfrm>
            <a:off x="3968730" y="3535605"/>
            <a:ext cx="657976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4881555" y="3535605"/>
            <a:ext cx="582462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3167042" y="4247725"/>
            <a:ext cx="1650313" cy="3877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顺序表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038703" y="4247725"/>
            <a:ext cx="1339685" cy="3877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8588890" y="3096788"/>
            <a:ext cx="184446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1990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8547620" y="5094470"/>
            <a:ext cx="195663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19903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>
            <a:off x="9168373" y="3528588"/>
            <a:ext cx="32263" cy="137060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F1990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4166" y="5178678"/>
            <a:ext cx="21357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有序顺序表</a:t>
            </a:r>
          </a:p>
        </p:txBody>
      </p:sp>
      <p:sp>
        <p:nvSpPr>
          <p:cNvPr id="15" name="下箭头 14"/>
          <p:cNvSpPr/>
          <p:nvPr/>
        </p:nvSpPr>
        <p:spPr>
          <a:xfrm>
            <a:off x="3738545" y="4821488"/>
            <a:ext cx="194155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8678" y="5178678"/>
            <a:ext cx="21357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有序链表</a:t>
            </a:r>
          </a:p>
        </p:txBody>
      </p:sp>
      <p:sp>
        <p:nvSpPr>
          <p:cNvPr id="17" name="下箭头 16"/>
          <p:cNvSpPr/>
          <p:nvPr/>
        </p:nvSpPr>
        <p:spPr>
          <a:xfrm>
            <a:off x="5453057" y="4821488"/>
            <a:ext cx="194155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82B0651F-891B-4B5C-9478-4276345D4989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21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9F40A2-AD24-40CE-AB62-952D84CA0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75605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有序表的存储结构及其基本运算算法</a:t>
            </a:r>
          </a:p>
        </p:txBody>
      </p:sp>
      <p:pic>
        <p:nvPicPr>
          <p:cNvPr id="22" name="图片 21" descr="乐高玩具&#10;&#10;低可信度描述已自动生成">
            <a:extLst>
              <a:ext uri="{FF2B5EF4-FFF2-40B4-BE49-F238E27FC236}">
                <a16:creationId xmlns:a16="http://schemas.microsoft.com/office/drawing/2014/main" id="{A96DA4B9-583B-4669-9C9E-26017216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1539">
            <a:off x="4924310" y="4727456"/>
            <a:ext cx="9203252" cy="6200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84881" y="1857279"/>
            <a:ext cx="9328550" cy="194742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12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在以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顺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序表或者链表存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储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有序表时，许多基本运算算法与线性顺序表或者链表的算法相同（不考虑优化）。</a:t>
            </a:r>
            <a:endParaRPr lang="en-US" altLang="zh-CN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1200"/>
              </a:spcBef>
              <a:buClr>
                <a:srgbClr val="F19903"/>
              </a:buClr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只有插入运算</a:t>
            </a:r>
            <a:r>
              <a:rPr lang="en-US" altLang="zh-CN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—ListInsert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()</a:t>
            </a:r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算法有所差异。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783632" y="4797152"/>
            <a:ext cx="2816218" cy="1601223"/>
            <a:chOff x="827088" y="4632325"/>
            <a:chExt cx="2816218" cy="1601223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270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2588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906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1224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5558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chemeClr val="tx1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987675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71550" y="4632325"/>
              <a:ext cx="2671756" cy="34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CE3B37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06588" y="5011738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592224" y="5845750"/>
              <a:ext cx="1122388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线性表</a:t>
              </a: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7122480" y="4762529"/>
            <a:ext cx="2592388" cy="1560977"/>
            <a:chOff x="4572000" y="4613275"/>
            <a:chExt cx="2592388" cy="1560977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5720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0038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4356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+mn-ea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chemeClr val="tx1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867400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3007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+mn-ea"/>
                  <a:cs typeface="Consolas" pitchFamily="49" charset="0"/>
                </a:rPr>
                <a:t>…</a:t>
              </a:r>
              <a:endParaRPr lang="en-US" altLang="zh-CN" sz="2000" baseline="-25000">
                <a:solidFill>
                  <a:schemeClr val="tx1"/>
                </a:solidFill>
                <a:latin typeface="+mn-ea"/>
                <a:cs typeface="Consolas" pitchFamily="49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732588" y="5300663"/>
              <a:ext cx="431800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572000" y="4613275"/>
              <a:ext cx="2374900" cy="341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ListInsert(L</a:t>
              </a:r>
              <a:r>
                <a:rPr lang="zh-CN" altLang="en-US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651500" y="5011738"/>
              <a:ext cx="0" cy="2889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5164125" y="5786454"/>
              <a:ext cx="1408140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有序表</a:t>
              </a:r>
            </a:p>
          </p:txBody>
        </p:sp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A2F7D691-8449-46C4-A628-97FA893E89C0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28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9DDC14-9F3C-41C8-A9B0-79E70B91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75605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有序表的存储结构及其基本运算算法</a:t>
            </a:r>
          </a:p>
        </p:txBody>
      </p:sp>
      <p:pic>
        <p:nvPicPr>
          <p:cNvPr id="29" name="图片 28" descr="乐高玩具&#10;&#10;低可信度描述已自动生成">
            <a:extLst>
              <a:ext uri="{FF2B5EF4-FFF2-40B4-BE49-F238E27FC236}">
                <a16:creationId xmlns:a16="http://schemas.microsoft.com/office/drawing/2014/main" id="{14D4359F-43D4-4163-8795-976105D09B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1539">
            <a:off x="8189361" y="3513394"/>
            <a:ext cx="9203252" cy="62005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798985" y="1527382"/>
            <a:ext cx="743378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顺序表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算法算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法如下：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275654" y="2060849"/>
            <a:ext cx="7929618" cy="43756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19903"/>
            </a:solidFill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SqList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*&amp;L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i=0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&lt;L-&gt;length &amp;&amp; L-&gt;data[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]&lt;e)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查找值为</a:t>
            </a:r>
            <a:r>
              <a:rPr lang="en-US" altLang="zh-CN" sz="1800" i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的元素</a:t>
            </a: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ListLength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(L);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j&gt;</a:t>
            </a:r>
            <a:r>
              <a:rPr lang="en-US" altLang="zh-CN" sz="180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--)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data[i..n]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后移一个位置</a:t>
            </a:r>
            <a:endParaRPr lang="en-US" altLang="zh-CN" sz="1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&gt;data[j]=L-&gt;data[j-1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lang="en-US" altLang="zh-CN" sz="1800" dirty="0" err="1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]=e;</a:t>
            </a:r>
          </a:p>
          <a:p>
            <a:pPr algn="l">
              <a:lnSpc>
                <a:spcPts val="26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&gt;length++;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有序顺序表长度增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ts val="26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463AE9C-1EBC-4F05-860D-3C492E1FAAE1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9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7BC73A-71F1-444D-98AA-7C17E090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75605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有序表的存储结构及其基本运算算法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1774825" y="1311132"/>
            <a:ext cx="8497639" cy="47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</a:t>
            </a:r>
            <a:r>
              <a:rPr lang="zh-CN" altLang="en-US" dirty="0">
                <a:solidFill>
                  <a:srgbClr val="CE3B37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单链表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lang="zh-CN" altLang="en-US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有序表，</a:t>
            </a:r>
            <a:r>
              <a:rPr lang="en-US" altLang="zh-CN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ListInsert</a:t>
            </a:r>
            <a:r>
              <a:rPr lang="en-US" altLang="zh-CN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的算法如下：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586031" y="1872967"/>
            <a:ext cx="721523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1990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CE3B37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ListInsert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(LinkNode *&amp;L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 *pre=L</a:t>
            </a: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</a:p>
          <a:p>
            <a:pPr algn="l">
              <a:lnSpc>
                <a:spcPct val="100000"/>
              </a:lnSpc>
            </a:pP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(pre-&gt;next!=NULL &amp;&amp; pre-&gt;next-&gt;data&lt;e)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pre=pre-&gt;next; 	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查找插入结点的前驱结点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pre</a:t>
            </a:r>
            <a:endParaRPr lang="en-US" altLang="zh-CN" sz="1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p=(LinkNode *)malloc(sizeof(LinkNode));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	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创建存放</a:t>
            </a:r>
            <a:r>
              <a:rPr lang="en-US" altLang="zh-CN" sz="180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的数据结点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&gt;next=pre-&gt;next;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在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pre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结点之后插入</a:t>
            </a:r>
            <a:r>
              <a:rPr lang="en-US" altLang="zh-CN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pre-</a:t>
            </a: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</a:t>
            </a:r>
            <a:r>
              <a:rPr lang="en-US" altLang="zh-CN" sz="180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p;</a:t>
            </a:r>
            <a:endParaRPr lang="en-US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2943221" y="3472464"/>
            <a:ext cx="6715172" cy="3365535"/>
            <a:chOff x="1142976" y="2500306"/>
            <a:chExt cx="6715172" cy="3365535"/>
          </a:xfrm>
        </p:grpSpPr>
        <p:sp>
          <p:nvSpPr>
            <p:cNvPr id="4" name="矩形 3"/>
            <p:cNvSpPr/>
            <p:nvPr/>
          </p:nvSpPr>
          <p:spPr>
            <a:xfrm>
              <a:off x="1142976" y="2500306"/>
              <a:ext cx="6715172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F199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箭头连接符 5"/>
            <p:cNvCxnSpPr>
              <a:cxnSpLocks/>
              <a:stCxn id="4" idx="2"/>
            </p:cNvCxnSpPr>
            <p:nvPr/>
          </p:nvCxnSpPr>
          <p:spPr>
            <a:xfrm>
              <a:off x="4500562" y="3286124"/>
              <a:ext cx="1" cy="2230065"/>
            </a:xfrm>
            <a:prstGeom prst="straightConnector1">
              <a:avLst/>
            </a:prstGeom>
            <a:ln w="28575">
              <a:solidFill>
                <a:srgbClr val="F1990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393273" y="5527287"/>
              <a:ext cx="2846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F19903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查找插入</a:t>
              </a:r>
              <a:r>
                <a:rPr lang="zh-CN" altLang="en-US" sz="2000">
                  <a:solidFill>
                    <a:srgbClr val="F19903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的位置</a:t>
              </a:r>
              <a:r>
                <a:rPr lang="en-US" altLang="zh-CN" sz="2000">
                  <a:solidFill>
                    <a:srgbClr val="F19903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pre</a:t>
              </a:r>
              <a:endParaRPr lang="zh-CN" altLang="en-US" sz="2000" dirty="0">
                <a:solidFill>
                  <a:srgbClr val="F19903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2533606" y="4391688"/>
            <a:ext cx="6910473" cy="2435213"/>
            <a:chOff x="733361" y="3428999"/>
            <a:chExt cx="6910473" cy="2435213"/>
          </a:xfrm>
        </p:grpSpPr>
        <p:sp>
          <p:nvSpPr>
            <p:cNvPr id="8" name="矩形 7"/>
            <p:cNvSpPr/>
            <p:nvPr/>
          </p:nvSpPr>
          <p:spPr>
            <a:xfrm>
              <a:off x="1142976" y="3428999"/>
              <a:ext cx="6500858" cy="16427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E3B3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cxnSpLocks/>
            </p:cNvCxnSpPr>
            <p:nvPr/>
          </p:nvCxnSpPr>
          <p:spPr>
            <a:xfrm>
              <a:off x="1785918" y="5071712"/>
              <a:ext cx="0" cy="453946"/>
            </a:xfrm>
            <a:prstGeom prst="straightConnector1">
              <a:avLst/>
            </a:prstGeom>
            <a:ln w="28575">
              <a:solidFill>
                <a:srgbClr val="CE3B3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33361" y="5525658"/>
              <a:ext cx="26599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在</a:t>
              </a:r>
              <a:r>
                <a:rPr lang="en-US" altLang="zh-CN" sz="200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pre</a:t>
              </a:r>
              <a:r>
                <a:rPr lang="zh-CN" altLang="en-US" sz="200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之后插入</a:t>
              </a:r>
              <a:r>
                <a:rPr lang="en-US" altLang="zh-CN" sz="2000" i="1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p</a:t>
              </a:r>
              <a:r>
                <a:rPr lang="zh-CN" altLang="en-US" sz="2000">
                  <a:solidFill>
                    <a:srgbClr val="CE3B37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itchFamily="49" charset="0"/>
                </a:rPr>
                <a:t>结点</a:t>
              </a:r>
              <a:endParaRPr lang="zh-CN" altLang="en-US" sz="2000" dirty="0">
                <a:solidFill>
                  <a:srgbClr val="CE3B37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itchFamily="49" charset="0"/>
              </a:endParaRPr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C596325A-C51C-464F-B209-5C11C15D4C67}"/>
              </a:ext>
            </a:extLst>
          </p:cNvPr>
          <p:cNvSpPr txBox="1"/>
          <p:nvPr/>
        </p:nvSpPr>
        <p:spPr>
          <a:xfrm>
            <a:off x="1046698" y="124482"/>
            <a:ext cx="2740203" cy="494302"/>
          </a:xfrm>
          <a:prstGeom prst="rect">
            <a:avLst/>
          </a:prstGeom>
          <a:solidFill>
            <a:srgbClr val="F39801"/>
          </a:solidFill>
          <a:ln>
            <a:noFill/>
          </a:ln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 </a:t>
            </a:r>
            <a:r>
              <a:rPr lang="zh-CN" altLang="en-US" sz="3200" b="0">
                <a:ln w="11430">
                  <a:solidFill>
                    <a:schemeClr val="bg1"/>
                  </a:solidFill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</a:t>
            </a:r>
          </a:p>
        </p:txBody>
      </p:sp>
      <p:sp>
        <p:nvSpPr>
          <p:cNvPr id="17" name="Rectangle 7" descr="信纸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ECEE6A-B714-48A5-8D94-9976DD49C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937681"/>
            <a:ext cx="7560592" cy="4440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bg1"/>
              </a:contourClr>
            </a:sp3d>
          </a:bodyPr>
          <a:lstStyle/>
          <a:p>
            <a:pPr algn="l"/>
            <a:r>
              <a:rPr lang="en-US" altLang="zh-CN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2.5.2 </a:t>
            </a:r>
            <a:r>
              <a:rPr lang="zh-CN" altLang="en-US" sz="2800" b="0">
                <a:ln w="11430">
                  <a:noFill/>
                </a:ln>
                <a:solidFill>
                  <a:schemeClr val="tx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有序表的存储结构及其基本运算算法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205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0033CC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10030</TotalTime>
  <Words>2668</Words>
  <Application>Microsoft Office PowerPoint</Application>
  <PresentationFormat>宽屏</PresentationFormat>
  <Paragraphs>288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楷体</vt:lpstr>
      <vt:lpstr>思源黑体 CN Heavy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lcb;wbh</dc:creator>
  <cp:lastModifiedBy>A83381</cp:lastModifiedBy>
  <cp:revision>1487</cp:revision>
  <dcterms:created xsi:type="dcterms:W3CDTF">2004-03-31T23:50:14Z</dcterms:created>
  <dcterms:modified xsi:type="dcterms:W3CDTF">2022-06-23T16:23:05Z</dcterms:modified>
</cp:coreProperties>
</file>