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3"/>
  </p:notesMasterIdLst>
  <p:handoutMasterIdLst>
    <p:handoutMasterId r:id="rId34"/>
  </p:handoutMasterIdLst>
  <p:sldIdLst>
    <p:sldId id="442" r:id="rId2"/>
    <p:sldId id="414" r:id="rId3"/>
    <p:sldId id="404" r:id="rId4"/>
    <p:sldId id="405" r:id="rId5"/>
    <p:sldId id="403" r:id="rId6"/>
    <p:sldId id="415" r:id="rId7"/>
    <p:sldId id="416" r:id="rId8"/>
    <p:sldId id="419" r:id="rId9"/>
    <p:sldId id="417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18" r:id="rId32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23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pos="1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B37"/>
    <a:srgbClr val="F19903"/>
    <a:srgbClr val="FFE985"/>
    <a:srgbClr val="FFFFFF"/>
    <a:srgbClr val="DFE1E0"/>
    <a:srgbClr val="FA772E"/>
    <a:srgbClr val="FBFDFC"/>
    <a:srgbClr val="F39801"/>
    <a:srgbClr val="9789C2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581" autoAdjust="0"/>
  </p:normalViewPr>
  <p:slideViewPr>
    <p:cSldViewPr>
      <p:cViewPr varScale="1">
        <p:scale>
          <a:sx n="74" d="100"/>
          <a:sy n="74" d="100"/>
        </p:scale>
        <p:origin x="144" y="110"/>
      </p:cViewPr>
      <p:guideLst>
        <p:guide orient="horz" pos="2160"/>
        <p:guide pos="3900"/>
        <p:guide pos="332"/>
        <p:guide pos="876"/>
        <p:guide pos="6623"/>
        <p:guide pos="5110"/>
        <p:guide pos="1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9729FFA-AD80-42CC-BDC6-9900F740A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6969AFE3-6E93-4392-BFB6-E0AC7125429D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F464A827-3C2E-4C79-979B-01A9C8509B6F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AD018876-17BE-4B72-9AE2-04B67B5E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1455A-11C3-46B9-ACE8-696296342F50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25A427D-5A30-4849-983A-3E561C6C9D0B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822DA2D-0701-443A-B5F0-6929701626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B00F3896-285C-4FD7-8763-4D3B19D6FDFF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62410011-E456-45D1-86E1-D1F0552AB13E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82101"/>
            <a:chOff x="575555" y="986919"/>
            <a:chExt cx="7992888" cy="418210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175708" y="4323019"/>
              <a:ext cx="4810764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线性表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076" y="2231916"/>
            <a:ext cx="3571900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b="1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线性表的算法设计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2831477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一般算法如何设计？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4348" y="3455107"/>
            <a:ext cx="6624736" cy="174737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数据的存储结构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―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顺序表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or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链表？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算法的处理过程 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― 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用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C/C++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语言描述。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249B86D5-C3AE-4B1B-8713-01BAB1ED8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1214">
            <a:off x="6629582" y="4768985"/>
            <a:ext cx="7058893" cy="4755814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9B062E0E-258F-435C-9BAB-A1CAA108E983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CC9C04A5-CAF1-4E1D-9112-0BB04210D3C4}"/>
              </a:ext>
            </a:extLst>
          </p:cNvPr>
          <p:cNvSpPr txBox="1"/>
          <p:nvPr/>
        </p:nvSpPr>
        <p:spPr>
          <a:xfrm>
            <a:off x="1337256" y="1491247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、选择适合的数据结构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2FC2D6-3EFC-498A-AC83-0C1C6B8D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0DE06D62-1085-4DC5-A808-67D1CBD69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65" y="517416"/>
            <a:ext cx="34290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1969018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1969018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1969018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2897" y="2311190"/>
            <a:ext cx="9687679" cy="12822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 荷兰国旗问题：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设有一个条块序列，每个条块为红（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）三种颜色中的一种。假设该序列采用</a:t>
            </a:r>
            <a:r>
              <a:rPr lang="zh-CN" altLang="en-US" sz="20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5720" y="3909630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1 0 2 1 0 0 1 2 2 1 0 2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3718596" y="4787590"/>
            <a:ext cx="5143536" cy="480000"/>
            <a:chOff x="1643042" y="2903564"/>
            <a:chExt cx="5143536" cy="360000"/>
          </a:xfrm>
        </p:grpSpPr>
        <p:sp>
          <p:nvSpPr>
            <p:cNvPr id="8" name="矩形 7"/>
            <p:cNvSpPr/>
            <p:nvPr/>
          </p:nvSpPr>
          <p:spPr>
            <a:xfrm>
              <a:off x="2071670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29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810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343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2932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00694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右弧形箭头 27"/>
          <p:cNvSpPr/>
          <p:nvPr/>
        </p:nvSpPr>
        <p:spPr>
          <a:xfrm>
            <a:off x="6790430" y="4154670"/>
            <a:ext cx="142876" cy="571504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3718596" y="6121100"/>
            <a:ext cx="5143536" cy="476253"/>
            <a:chOff x="1643042" y="3903696"/>
            <a:chExt cx="5143536" cy="357190"/>
          </a:xfrm>
        </p:grpSpPr>
        <p:sp>
          <p:nvSpPr>
            <p:cNvPr id="29" name="矩形 28"/>
            <p:cNvSpPr/>
            <p:nvPr/>
          </p:nvSpPr>
          <p:spPr>
            <a:xfrm>
              <a:off x="1643042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71670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8926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7554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3438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72066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0694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322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7950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6004612" y="5488180"/>
            <a:ext cx="214314" cy="4762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61802" y="5468229"/>
            <a:ext cx="12144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本算法</a:t>
            </a:r>
          </a:p>
        </p:txBody>
      </p:sp>
      <p:sp>
        <p:nvSpPr>
          <p:cNvPr id="54" name="TextBox 11">
            <a:extLst>
              <a:ext uri="{FF2B5EF4-FFF2-40B4-BE49-F238E27FC236}">
                <a16:creationId xmlns:a16="http://schemas.microsoft.com/office/drawing/2014/main" id="{C6F2E022-88A6-4A1B-8B07-9B19AC2C2959}"/>
              </a:ext>
            </a:extLst>
          </p:cNvPr>
          <p:cNvSpPr txBox="1"/>
          <p:nvPr/>
        </p:nvSpPr>
        <p:spPr>
          <a:xfrm>
            <a:off x="1738046" y="2018583"/>
            <a:ext cx="711696" cy="3435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BC11D15-C181-4996-9594-C3916D2E404C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331955A1-C519-43C4-B7F2-7CCB1A881F19}"/>
              </a:ext>
            </a:extLst>
          </p:cNvPr>
          <p:cNvSpPr txBox="1"/>
          <p:nvPr/>
        </p:nvSpPr>
        <p:spPr>
          <a:xfrm>
            <a:off x="1337256" y="1491247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、顺序表和单链表算法设计</a:t>
            </a:r>
          </a:p>
        </p:txBody>
      </p:sp>
      <p:sp>
        <p:nvSpPr>
          <p:cNvPr id="4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81F88F-E87D-4A84-9A66-76F49146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pic>
        <p:nvPicPr>
          <p:cNvPr id="46" name="图片 45" descr="乐高玩具&#10;&#10;低可信度描述已自动生成">
            <a:extLst>
              <a:ext uri="{FF2B5EF4-FFF2-40B4-BE49-F238E27FC236}">
                <a16:creationId xmlns:a16="http://schemas.microsoft.com/office/drawing/2014/main" id="{08FF0002-4C3D-484E-8240-ED4E611D23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9693">
            <a:off x="8767022" y="3989592"/>
            <a:ext cx="3487584" cy="234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43" grpId="0" animBg="1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409083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409083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2409083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6098" y="1087351"/>
            <a:ext cx="23574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解：区间划分法</a:t>
            </a:r>
          </a:p>
        </p:txBody>
      </p:sp>
      <p:grpSp>
        <p:nvGrpSpPr>
          <p:cNvPr id="2" name="组合 31"/>
          <p:cNvGrpSpPr/>
          <p:nvPr/>
        </p:nvGrpSpPr>
        <p:grpSpPr>
          <a:xfrm>
            <a:off x="3238480" y="4554392"/>
            <a:ext cx="5715040" cy="2042960"/>
            <a:chOff x="1214414" y="2134495"/>
            <a:chExt cx="5715040" cy="1532220"/>
          </a:xfrm>
        </p:grpSpPr>
        <p:sp>
          <p:nvSpPr>
            <p:cNvPr id="8" name="矩形 7"/>
            <p:cNvSpPr/>
            <p:nvPr/>
          </p:nvSpPr>
          <p:spPr>
            <a:xfrm>
              <a:off x="1928794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5742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4678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4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0056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29190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15074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1214414" y="2153131"/>
              <a:ext cx="285752" cy="600543"/>
              <a:chOff x="1214414" y="1161626"/>
              <a:chExt cx="285752" cy="60054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1250133" y="1654218"/>
                <a:ext cx="214314" cy="1588"/>
              </a:xfrm>
              <a:prstGeom prst="straightConnector1">
                <a:avLst/>
              </a:prstGeom>
              <a:ln w="28575">
                <a:solidFill>
                  <a:srgbClr val="CE3B3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14414" y="1161626"/>
                <a:ext cx="285752" cy="18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CE3B37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26"/>
            <p:cNvGrpSpPr/>
            <p:nvPr/>
          </p:nvGrpSpPr>
          <p:grpSpPr>
            <a:xfrm>
              <a:off x="6643702" y="2134495"/>
              <a:ext cx="285752" cy="600543"/>
              <a:chOff x="6643702" y="1142990"/>
              <a:chExt cx="285752" cy="60054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6679421" y="1635582"/>
                <a:ext cx="214314" cy="1588"/>
              </a:xfrm>
              <a:prstGeom prst="straightConnector1">
                <a:avLst/>
              </a:prstGeom>
              <a:ln w="28575">
                <a:solidFill>
                  <a:srgbClr val="CE3B3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643702" y="1142990"/>
                <a:ext cx="285752" cy="18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CE3B37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endParaRPr lang="zh-CN" altLang="en-US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组合 27"/>
            <p:cNvGrpSpPr/>
            <p:nvPr/>
          </p:nvGrpSpPr>
          <p:grpSpPr>
            <a:xfrm>
              <a:off x="1571604" y="3143254"/>
              <a:ext cx="285752" cy="516930"/>
              <a:chOff x="1571604" y="2151749"/>
              <a:chExt cx="285752" cy="516930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 flipH="1" flipV="1">
                <a:off x="1607323" y="2258112"/>
                <a:ext cx="214314" cy="1588"/>
              </a:xfrm>
              <a:prstGeom prst="straightConnector1">
                <a:avLst/>
              </a:prstGeom>
              <a:ln w="28575">
                <a:solidFill>
                  <a:srgbClr val="CE3B37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571604" y="2480694"/>
                <a:ext cx="285752" cy="187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>
                    <a:solidFill>
                      <a:srgbClr val="CE3B37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71736" y="3429006"/>
              <a:ext cx="3643338" cy="237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初始状态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（</a:t>
              </a: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=-1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=0</a:t>
              </a:r>
              <a:r>
                <a:rPr lang="zh-CN" altLang="en-US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）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44825" y="1545542"/>
            <a:ext cx="6492850" cy="2901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>
            <a:defPPr>
              <a:defRPr lang="zh-CN"/>
            </a:defPPr>
            <a:lvl1pPr marL="342900" indent="-342900" algn="l">
              <a:lnSpc>
                <a:spcPct val="200000"/>
              </a:lnSpc>
              <a:buClr>
                <a:srgbClr val="F19903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/>
              <a:t>用</a:t>
            </a:r>
            <a:r>
              <a:rPr lang="en-US" sz="2400"/>
              <a:t>0</a:t>
            </a:r>
            <a:r>
              <a:rPr lang="zh-CN" altLang="en-US" sz="2400"/>
              <a:t>～</a:t>
            </a:r>
            <a:r>
              <a:rPr lang="en-US" sz="2400"/>
              <a:t>i</a:t>
            </a:r>
            <a:r>
              <a:rPr lang="zh-CN" altLang="en-US" sz="2400"/>
              <a:t>表示</a:t>
            </a:r>
            <a:r>
              <a:rPr lang="en-US" sz="2400"/>
              <a:t>0</a:t>
            </a:r>
            <a:r>
              <a:rPr lang="zh-CN" altLang="en-US" sz="2400"/>
              <a:t>元素区间。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sz="2400"/>
              <a:t>k</a:t>
            </a:r>
            <a:r>
              <a:rPr lang="zh-CN" altLang="en-US" sz="2400"/>
              <a:t>～</a:t>
            </a:r>
            <a:r>
              <a:rPr lang="en-US" sz="2400"/>
              <a:t>n-1</a:t>
            </a:r>
            <a:r>
              <a:rPr lang="zh-CN" altLang="en-US" sz="2400"/>
              <a:t>表示</a:t>
            </a:r>
            <a:r>
              <a:rPr lang="en-US" sz="2400"/>
              <a:t>2</a:t>
            </a:r>
            <a:r>
              <a:rPr lang="zh-CN" altLang="en-US" sz="2400"/>
              <a:t>元素区间。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中间部分为</a:t>
            </a:r>
            <a:r>
              <a:rPr lang="en-US" sz="2400"/>
              <a:t>1</a:t>
            </a:r>
            <a:r>
              <a:rPr lang="zh-CN" altLang="en-US" sz="2400"/>
              <a:t>元素区间。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用</a:t>
            </a:r>
            <a:r>
              <a:rPr lang="en-US" sz="2400"/>
              <a:t>j</a:t>
            </a:r>
            <a:r>
              <a:rPr lang="zh-CN" altLang="en-US" sz="2400"/>
              <a:t>从头开始扫描顺序表</a:t>
            </a:r>
            <a:r>
              <a:rPr lang="en-US" sz="2400"/>
              <a:t>L</a:t>
            </a:r>
            <a:r>
              <a:rPr lang="zh-CN" altLang="en-US" sz="2400"/>
              <a:t>中部的所有元素。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4ACF7D9E-6693-4077-A490-E80D2E60B0A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35" name="图片 34" descr="乐高玩具&#10;&#10;低可信度描述已自动生成">
            <a:extLst>
              <a:ext uri="{FF2B5EF4-FFF2-40B4-BE49-F238E27FC236}">
                <a16:creationId xmlns:a16="http://schemas.microsoft.com/office/drawing/2014/main" id="{F08D8A53-9D58-4565-9CEC-878E26D189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9693">
            <a:off x="8767022" y="3989592"/>
            <a:ext cx="3487584" cy="234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7850" y="1345862"/>
            <a:ext cx="9257112" cy="31877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>
            <a:defPPr>
              <a:defRPr lang="zh-CN"/>
            </a:defPPr>
            <a:lvl1pPr marL="342900" indent="-342900" algn="l">
              <a:lnSpc>
                <a:spcPct val="150000"/>
              </a:lnSpc>
              <a:buClr>
                <a:srgbClr val="F19903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>
                <a:solidFill>
                  <a:srgbClr val="CE3B37"/>
                </a:solidFill>
              </a:rPr>
              <a:t>j</a:t>
            </a:r>
            <a:r>
              <a:rPr lang="zh-CN" altLang="en-US" sz="2400"/>
              <a:t>指向</a:t>
            </a:r>
            <a:r>
              <a:rPr lang="zh-CN" altLang="en-US" sz="2400">
                <a:solidFill>
                  <a:srgbClr val="F19903"/>
                </a:solidFill>
              </a:rPr>
              <a:t>元素</a:t>
            </a:r>
            <a:r>
              <a:rPr lang="en-US" sz="2400">
                <a:solidFill>
                  <a:srgbClr val="F19903"/>
                </a:solidFill>
              </a:rPr>
              <a:t>1</a:t>
            </a:r>
            <a:r>
              <a:rPr lang="zh-CN" altLang="en-US" sz="2400"/>
              <a:t>：说明它属于中部，保持不动，</a:t>
            </a:r>
            <a:r>
              <a:rPr lang="en-US" sz="2400"/>
              <a:t>j++</a:t>
            </a:r>
            <a:r>
              <a:rPr lang="zh-CN" altLang="en-US" sz="2400"/>
              <a:t>。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CE3B37"/>
                </a:solidFill>
              </a:rPr>
              <a:t>j</a:t>
            </a:r>
            <a:r>
              <a:rPr lang="zh-CN" altLang="en-US" sz="2400"/>
              <a:t>指向</a:t>
            </a:r>
            <a:r>
              <a:rPr lang="zh-CN" altLang="en-US" sz="2400">
                <a:solidFill>
                  <a:srgbClr val="F19903"/>
                </a:solidFill>
              </a:rPr>
              <a:t>元素</a:t>
            </a:r>
            <a:r>
              <a:rPr lang="en-US" sz="2400">
                <a:solidFill>
                  <a:srgbClr val="F19903"/>
                </a:solidFill>
              </a:rPr>
              <a:t>0</a:t>
            </a:r>
            <a:r>
              <a:rPr lang="zh-CN" altLang="en-US" sz="2400"/>
              <a:t>：说明它属于前部，</a:t>
            </a:r>
            <a:r>
              <a:rPr lang="en-US" sz="2400"/>
              <a:t>i</a:t>
            </a:r>
            <a:r>
              <a:rPr lang="zh-CN" altLang="en-US" sz="2400"/>
              <a:t>增</a:t>
            </a:r>
            <a:r>
              <a:rPr lang="en-US" sz="2400"/>
              <a:t>1</a:t>
            </a:r>
            <a:r>
              <a:rPr lang="zh-CN" altLang="en-US" sz="2400"/>
              <a:t>（扩大</a:t>
            </a:r>
            <a:r>
              <a:rPr lang="en-US" sz="2400"/>
              <a:t>0</a:t>
            </a:r>
            <a:r>
              <a:rPr lang="zh-CN" altLang="en-US" sz="2400"/>
              <a:t>元素区间），将</a:t>
            </a:r>
            <a:r>
              <a:rPr lang="en-US" altLang="zh-CN" sz="2400"/>
              <a:t>i</a:t>
            </a:r>
            <a:r>
              <a:rPr lang="zh-CN" altLang="en-US" sz="2400"/>
              <a:t>、</a:t>
            </a:r>
            <a:r>
              <a:rPr lang="en-US" altLang="zh-CN" sz="2400"/>
              <a:t>j</a:t>
            </a:r>
            <a:r>
              <a:rPr lang="zh-CN" altLang="en-US" sz="2400"/>
              <a:t>位置的元素交换，</a:t>
            </a:r>
            <a:r>
              <a:rPr lang="en-US" sz="2400"/>
              <a:t>j++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CE3B37"/>
                </a:solidFill>
              </a:rPr>
              <a:t>j</a:t>
            </a:r>
            <a:r>
              <a:rPr lang="zh-CN" altLang="en-US" sz="2400"/>
              <a:t>指向</a:t>
            </a:r>
            <a:r>
              <a:rPr lang="zh-CN" altLang="en-US" sz="2400">
                <a:solidFill>
                  <a:srgbClr val="F19903"/>
                </a:solidFill>
              </a:rPr>
              <a:t>元素</a:t>
            </a:r>
            <a:r>
              <a:rPr lang="en-US" sz="2400">
                <a:solidFill>
                  <a:srgbClr val="F19903"/>
                </a:solidFill>
              </a:rPr>
              <a:t>2</a:t>
            </a:r>
            <a:r>
              <a:rPr lang="zh-CN" altLang="en-US" sz="2400"/>
              <a:t>：说明它属于后部，</a:t>
            </a:r>
            <a:r>
              <a:rPr lang="en-US" sz="2400"/>
              <a:t>k</a:t>
            </a:r>
            <a:r>
              <a:rPr lang="zh-CN" altLang="en-US" sz="2400"/>
              <a:t>减</a:t>
            </a:r>
            <a:r>
              <a:rPr lang="en-US" sz="2400"/>
              <a:t>1</a:t>
            </a:r>
            <a:r>
              <a:rPr lang="zh-CN" altLang="en-US" sz="2400"/>
              <a:t>（扩大</a:t>
            </a:r>
            <a:r>
              <a:rPr lang="en-US" sz="2400"/>
              <a:t>2</a:t>
            </a:r>
            <a:r>
              <a:rPr lang="zh-CN" altLang="en-US" sz="2400"/>
              <a:t>元素区间），将</a:t>
            </a:r>
            <a:r>
              <a:rPr lang="en-US" altLang="zh-CN" sz="2400"/>
              <a:t>j</a:t>
            </a:r>
            <a:r>
              <a:rPr lang="zh-CN" altLang="en-US" sz="2400"/>
              <a:t>、</a:t>
            </a:r>
            <a:r>
              <a:rPr lang="en-US" altLang="zh-CN" sz="2400"/>
              <a:t>k</a:t>
            </a:r>
            <a:r>
              <a:rPr lang="zh-CN" altLang="en-US" sz="2400"/>
              <a:t>位置的元素交换，此时</a:t>
            </a:r>
            <a:r>
              <a:rPr lang="en-US" sz="2400"/>
              <a:t>j</a:t>
            </a:r>
            <a:r>
              <a:rPr lang="zh-CN" altLang="en-US" sz="2400"/>
              <a:t>位置的元素可能还要交换到前部，所以</a:t>
            </a:r>
            <a:r>
              <a:rPr lang="en-US" sz="2400"/>
              <a:t>j</a:t>
            </a:r>
            <a:r>
              <a:rPr lang="zh-CN" altLang="en-US" sz="2400"/>
              <a:t>不前进。</a:t>
            </a:r>
            <a:endParaRPr lang="en-US" altLang="zh-CN" sz="2400"/>
          </a:p>
        </p:txBody>
      </p:sp>
      <p:sp>
        <p:nvSpPr>
          <p:cNvPr id="4" name="矩形 3"/>
          <p:cNvSpPr/>
          <p:nvPr/>
        </p:nvSpPr>
        <p:spPr>
          <a:xfrm>
            <a:off x="3975660" y="5368676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7032" y="5368676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4288" y="5368676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1544" y="5368676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32916" y="5368676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90172" y="5368676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8800" y="5368676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47428" y="5368676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6056" y="5368676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33312" y="5368676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04684" y="5368676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61940" y="5368676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3261280" y="4704616"/>
            <a:ext cx="285752" cy="664062"/>
            <a:chOff x="1214414" y="1264123"/>
            <a:chExt cx="285752" cy="498046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1250133" y="1654218"/>
              <a:ext cx="214314" cy="1588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14414" y="1264123"/>
              <a:ext cx="285752" cy="1879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8690568" y="4704615"/>
            <a:ext cx="285752" cy="639211"/>
            <a:chOff x="6643702" y="1264124"/>
            <a:chExt cx="285752" cy="479409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6679421" y="1635582"/>
              <a:ext cx="214314" cy="1588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43702" y="1264124"/>
              <a:ext cx="285752" cy="1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25"/>
          <p:cNvGrpSpPr/>
          <p:nvPr/>
        </p:nvGrpSpPr>
        <p:grpSpPr>
          <a:xfrm>
            <a:off x="3618470" y="5888116"/>
            <a:ext cx="285752" cy="493212"/>
            <a:chOff x="1857356" y="3357568"/>
            <a:chExt cx="285752" cy="369909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1893869" y="3463931"/>
              <a:ext cx="214314" cy="1588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57356" y="3539492"/>
              <a:ext cx="285752" cy="1879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CE3B37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404288" y="6355428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pc="3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en-US" sz="2000" spc="3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指向</a:t>
            </a:r>
            <a:r>
              <a:rPr lang="en-US" altLang="zh-CN" sz="2000" spc="3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0</a:t>
            </a:r>
            <a:r>
              <a:rPr lang="zh-CN" altLang="en-US" sz="2000" spc="3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，交换到前面 </a:t>
            </a:r>
            <a:r>
              <a:rPr lang="en-US" altLang="zh-CN" sz="2000" spc="3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…</a:t>
            </a:r>
            <a:endParaRPr lang="zh-CN" altLang="en-US" sz="2000" spc="3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47850" y="952970"/>
            <a:ext cx="200026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每一次循环：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C8B137EC-0262-46CE-A7A0-7855F3EE9FCD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32" name="图片 31" descr="乐高玩具&#10;&#10;低可信度描述已自动生成">
            <a:extLst>
              <a:ext uri="{FF2B5EF4-FFF2-40B4-BE49-F238E27FC236}">
                <a16:creationId xmlns:a16="http://schemas.microsoft.com/office/drawing/2014/main" id="{40AF131B-92CF-4E19-8EA9-F87D44244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9693">
            <a:off x="9258411" y="4565656"/>
            <a:ext cx="3487584" cy="234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061 L 0.04497 0.00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3 L 0.04462 -0.00463 " pathEditMode="relative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493 C -0.00694 -0.01635 0.00087 -0.05956 -0.0059 -0.07284 C -0.01268 -0.08611 -0.04063 -0.09598 -0.04757 -0.08395 C -0.05452 -0.07191 -0.04757 -0.01851 -0.04757 -0.0012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0061 C -0.00347 -0.00617 -0.00156 -0.01142 -0.00017 -0.01728 C 0.00122 -0.02314 -0.00139 -0.0253 0.00295 -0.0358 C 0.00729 -0.04629 0.0184 -0.07777 0.02587 -0.08024 C 0.03333 -0.08271 0.04427 -0.06419 0.04774 -0.05061 C 0.05122 -0.03703 0.04896 -0.0179 0.0467 0.00124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6 0.00061 L 0.09167 0.000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-0.00123 L -0.04514 -0.00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6 C 0.00087 -0.02561 0.00382 -0.04845 0.0625 -0.06172 C 0.12118 -0.075 0.2901 -0.09228 0.35 -0.08209 C 0.4099 -0.07191 0.4158 -0.03642 0.42188 -0.0006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86 C -0.0217 -0.03182 -0.04843 -0.06179 -0.08958 -0.07971 C -0.13073 -0.09763 -0.18907 -0.10813 -0.24167 -0.10937 C -0.29428 -0.1106 -0.375 -0.10566 -0.40521 -0.08712 C -0.43542 -0.06859 -0.42917 -0.03337 -0.42292 0.00185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00123 L -0.08281 -0.001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92 -0.00061 C -0.42518 -0.00185 -0.42726 -0.00277 -0.41875 -0.01728 C -0.41025 -0.03179 -0.41893 -0.06666 -0.37188 -0.08765 C -0.32483 -0.10864 -0.1908 -0.15771 -0.13646 -0.14321 C -0.08211 -0.1287 -0.06406 -0.06481 -0.04583 -0.00061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85 C -0.00642 0.01852 -0.00972 0.03889 -0.01875 0.05185 C -0.02778 0.06481 -0.00278 0.07099 -0.05729 0.07592 C -0.11181 0.08086 -0.29288 0.09383 -0.34583 0.08148 C -0.39878 0.06913 -0.38698 0.03549 -0.375 0.00185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213297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213297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2213297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12259" y="1840066"/>
            <a:ext cx="6357982" cy="4368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5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>
                <a:solidFill>
                  <a:srgbClr val="CE3B37"/>
                </a:solidFill>
              </a:rPr>
              <a:t>void move1(SqList *&amp;L)</a:t>
            </a:r>
            <a:endParaRPr lang="zh-CN" altLang="en-US">
              <a:solidFill>
                <a:srgbClr val="CE3B37"/>
              </a:solidFill>
            </a:endParaRPr>
          </a:p>
          <a:p>
            <a:r>
              <a:rPr lang="en-US"/>
              <a:t>{  int i=-1，j=0，k=L-&gt;length;</a:t>
            </a:r>
            <a:endParaRPr lang="zh-CN" altLang="en-US"/>
          </a:p>
          <a:p>
            <a:r>
              <a:rPr lang="en-US"/>
              <a:t>   while (j&lt;k)</a:t>
            </a:r>
            <a:endParaRPr lang="zh-CN" altLang="en-US"/>
          </a:p>
          <a:p>
            <a:r>
              <a:rPr lang="en-US"/>
              <a:t>   {  if (L-&gt;data[j]==0)</a:t>
            </a:r>
            <a:endParaRPr lang="zh-CN" altLang="en-US"/>
          </a:p>
          <a:p>
            <a:r>
              <a:rPr lang="en-US"/>
              <a:t>      {  i++;</a:t>
            </a:r>
            <a:endParaRPr lang="zh-CN" altLang="en-US"/>
          </a:p>
          <a:p>
            <a:r>
              <a:rPr lang="en-US"/>
              <a:t>	  </a:t>
            </a:r>
            <a:r>
              <a:rPr lang="en-US">
                <a:solidFill>
                  <a:srgbClr val="F19903"/>
                </a:solidFill>
              </a:rPr>
              <a:t>swap</a:t>
            </a:r>
            <a:r>
              <a:rPr lang="en-US"/>
              <a:t>(L-&gt;data[i]，L-&gt;data[j]);</a:t>
            </a:r>
            <a:endParaRPr lang="zh-CN" altLang="en-US"/>
          </a:p>
          <a:p>
            <a:r>
              <a:rPr lang="en-US"/>
              <a:t>	  j++;</a:t>
            </a:r>
            <a:endParaRPr lang="zh-CN" altLang="en-US"/>
          </a:p>
          <a:p>
            <a:r>
              <a:rPr lang="en-US"/>
              <a:t>      }</a:t>
            </a:r>
            <a:endParaRPr lang="zh-CN" altLang="en-US"/>
          </a:p>
          <a:p>
            <a:r>
              <a:rPr lang="en-US"/>
              <a:t>      else if (L-&gt;data[j]==2)</a:t>
            </a:r>
            <a:endParaRPr lang="zh-CN" altLang="en-US"/>
          </a:p>
          <a:p>
            <a:r>
              <a:rPr lang="en-US"/>
              <a:t>      {  k--;</a:t>
            </a:r>
            <a:endParaRPr lang="zh-CN" altLang="en-US"/>
          </a:p>
          <a:p>
            <a:r>
              <a:rPr lang="en-US"/>
              <a:t>	  </a:t>
            </a:r>
            <a:r>
              <a:rPr lang="en-US">
                <a:solidFill>
                  <a:srgbClr val="F19903"/>
                </a:solidFill>
              </a:rPr>
              <a:t>swap</a:t>
            </a:r>
            <a:r>
              <a:rPr lang="en-US"/>
              <a:t>(L-&gt;data[k]，L-&gt;data[j]);</a:t>
            </a:r>
            <a:endParaRPr lang="zh-CN" altLang="en-US"/>
          </a:p>
          <a:p>
            <a:r>
              <a:rPr lang="en-US"/>
              <a:t>      }</a:t>
            </a:r>
            <a:endParaRPr lang="zh-CN" altLang="en-US"/>
          </a:p>
          <a:p>
            <a:r>
              <a:rPr lang="en-US"/>
              <a:t>      else j++;	   </a:t>
            </a:r>
            <a:r>
              <a:rPr lang="en-US">
                <a:solidFill>
                  <a:srgbClr val="002060"/>
                </a:solidFill>
              </a:rPr>
              <a:t>//L-&gt;data[j==1</a:t>
            </a:r>
            <a:r>
              <a:rPr lang="zh-CN" altLang="en-US">
                <a:solidFill>
                  <a:srgbClr val="002060"/>
                </a:solidFill>
              </a:rPr>
              <a:t>的情况</a:t>
            </a:r>
          </a:p>
          <a:p>
            <a:r>
              <a:rPr lang="en-US"/>
              <a:t>   }</a:t>
            </a:r>
            <a:endParaRPr lang="zh-CN" altLang="en-US"/>
          </a:p>
          <a:p>
            <a:r>
              <a:rPr lang="en-US"/>
              <a:t>}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72793" y="1028242"/>
            <a:ext cx="207170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23D1C15-69B6-44F0-8C7B-1FEC20DD4117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12" name="图片 11" descr="乐高玩具&#10;&#10;低可信度描述已自动生成">
            <a:extLst>
              <a:ext uri="{FF2B5EF4-FFF2-40B4-BE49-F238E27FC236}">
                <a16:creationId xmlns:a16="http://schemas.microsoft.com/office/drawing/2014/main" id="{549A3243-778B-4333-B1EF-204D98F64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22341">
            <a:off x="8015003" y="2707142"/>
            <a:ext cx="7507901" cy="505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09650" y="233170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09650" y="233170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09650" y="2331702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39694" y="2053346"/>
            <a:ext cx="6774174" cy="365292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ts val="3200"/>
              </a:lnSpc>
              <a:spcBef>
                <a:spcPts val="0"/>
              </a:spcBef>
              <a:defRPr sz="20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</a:t>
            </a:r>
            <a:r>
              <a:rPr lang="zh-CN" altLang="en-US" sz="2400"/>
              <a:t>荷兰国旗问题：</a:t>
            </a:r>
            <a:r>
              <a:rPr lang="zh-CN" altLang="en-US" sz="2400">
                <a:solidFill>
                  <a:schemeClr val="tx1"/>
                </a:solidFill>
              </a:rPr>
              <a:t>设有一个仅由红（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）、白（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）、兰（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）这三种颜色的条块组成的条块序列。假设该序列采用</a:t>
            </a:r>
            <a:r>
              <a:rPr lang="zh-CN" altLang="en-US" sz="2400"/>
              <a:t>单链表</a:t>
            </a:r>
            <a:r>
              <a:rPr lang="zh-CN" altLang="en-US" sz="2400">
                <a:solidFill>
                  <a:schemeClr val="tx1"/>
                </a:solidFill>
              </a:rPr>
              <a:t>存储，设计一个时间复杂度为</a:t>
            </a:r>
            <a:r>
              <a:rPr lang="en-US" sz="2400">
                <a:solidFill>
                  <a:schemeClr val="tx1"/>
                </a:solidFill>
              </a:rPr>
              <a:t>O(n)</a:t>
            </a:r>
            <a:r>
              <a:rPr lang="zh-CN" altLang="en-US" sz="2400">
                <a:solidFill>
                  <a:schemeClr val="tx1"/>
                </a:solidFill>
              </a:rPr>
              <a:t>的算法，使得这些条块按红、白、兰的顺序排好，即排成荷兰国旗图案。</a:t>
            </a:r>
          </a:p>
        </p:txBody>
      </p:sp>
      <p:sp>
        <p:nvSpPr>
          <p:cNvPr id="1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221403-30FA-4E00-9267-90218375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907483"/>
            <a:ext cx="5904656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000BFE28-194E-4C2B-8B3C-DDB34F4A5A6D}"/>
              </a:ext>
            </a:extLst>
          </p:cNvPr>
          <p:cNvSpPr txBox="1"/>
          <p:nvPr/>
        </p:nvSpPr>
        <p:spPr>
          <a:xfrm>
            <a:off x="2211140" y="1519380"/>
            <a:ext cx="711696" cy="3435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F855646-B999-4038-B098-73B11FFE90B3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9F3BAC9E-2193-4EEE-B7DA-AD740E5E5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52" y="1818990"/>
            <a:ext cx="4121634" cy="4121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636634" y="948988"/>
            <a:ext cx="9355910" cy="11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解：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指针扫描结点，根据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值将该结点插入到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个单链表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不带头结点的）中。最后将它们链接起来。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2351014" y="2332066"/>
            <a:ext cx="7643866" cy="1047759"/>
            <a:chOff x="357158" y="1214427"/>
            <a:chExt cx="7643866" cy="785819"/>
          </a:xfrm>
        </p:grpSpPr>
        <p:sp>
          <p:nvSpPr>
            <p:cNvPr id="22" name="矩形 21"/>
            <p:cNvSpPr/>
            <p:nvPr/>
          </p:nvSpPr>
          <p:spPr>
            <a:xfrm>
              <a:off x="2643174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480" y="1640246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9256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00562" y="1628542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6644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43108" y="1640246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285984" y="1772926"/>
              <a:ext cx="357190" cy="2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307180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214678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000496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4143372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929190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5072066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7884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0076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4348" y="1628542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42976" y="1628542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135729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弧形 59"/>
            <p:cNvSpPr/>
            <p:nvPr/>
          </p:nvSpPr>
          <p:spPr>
            <a:xfrm>
              <a:off x="357158" y="1428742"/>
              <a:ext cx="714380" cy="428628"/>
            </a:xfrm>
            <a:prstGeom prst="arc">
              <a:avLst/>
            </a:prstGeom>
            <a:ln w="28575">
              <a:solidFill>
                <a:srgbClr val="CE3B37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58" y="1214428"/>
              <a:ext cx="357190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71527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6929454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29375" y="1628542"/>
              <a:ext cx="642942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23" idx="0"/>
            </p:cNvCxnSpPr>
            <p:nvPr/>
          </p:nvCxnSpPr>
          <p:spPr>
            <a:xfrm rot="5400000">
              <a:off x="1793978" y="1504618"/>
              <a:ext cx="270445" cy="811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81129" y="1214427"/>
              <a:ext cx="357190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5"/>
          <p:cNvGrpSpPr/>
          <p:nvPr/>
        </p:nvGrpSpPr>
        <p:grpSpPr>
          <a:xfrm>
            <a:off x="2279576" y="3665576"/>
            <a:ext cx="7715304" cy="3140685"/>
            <a:chOff x="285720" y="2214560"/>
            <a:chExt cx="7715304" cy="2355514"/>
          </a:xfrm>
        </p:grpSpPr>
        <p:sp>
          <p:nvSpPr>
            <p:cNvPr id="97" name="下箭头 96"/>
            <p:cNvSpPr/>
            <p:nvPr/>
          </p:nvSpPr>
          <p:spPr>
            <a:xfrm>
              <a:off x="3929058" y="2214560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643174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14480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71868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29256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0562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86644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43108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2285984" y="3143254"/>
              <a:ext cx="357190" cy="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07180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3214678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00496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4143372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929190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072066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857884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6000760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348" y="3409956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42976" y="3409956"/>
              <a:ext cx="285752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弧形 87"/>
            <p:cNvSpPr/>
            <p:nvPr/>
          </p:nvSpPr>
          <p:spPr>
            <a:xfrm>
              <a:off x="285720" y="3195642"/>
              <a:ext cx="714380" cy="428628"/>
            </a:xfrm>
            <a:prstGeom prst="arc">
              <a:avLst/>
            </a:prstGeom>
            <a:ln w="28575">
              <a:solidFill>
                <a:srgbClr val="CE3B37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7158" y="2981328"/>
              <a:ext cx="357190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71527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929454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9375" y="3003691"/>
              <a:ext cx="642942" cy="2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93" name="直接箭头连接符 92"/>
            <p:cNvCxnSpPr>
              <a:endCxn id="70" idx="0"/>
            </p:cNvCxnSpPr>
            <p:nvPr/>
          </p:nvCxnSpPr>
          <p:spPr>
            <a:xfrm rot="5400000">
              <a:off x="1786715" y="2857499"/>
              <a:ext cx="284959" cy="799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81129" y="2571750"/>
              <a:ext cx="357190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7224" y="4019146"/>
              <a:ext cx="357190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4400893"/>
              <a:ext cx="357190" cy="169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L2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70" idx="2"/>
            </p:cNvCxnSpPr>
            <p:nvPr/>
          </p:nvCxnSpPr>
          <p:spPr>
            <a:xfrm rot="5400000">
              <a:off x="1215823" y="3430413"/>
              <a:ext cx="783007" cy="6429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86" idx="3"/>
            </p:cNvCxnSpPr>
            <p:nvPr/>
          </p:nvCxnSpPr>
          <p:spPr>
            <a:xfrm rot="10800000" flipV="1">
              <a:off x="1428728" y="3357566"/>
              <a:ext cx="1214446" cy="2323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1" idx="2"/>
              <a:endCxn id="99" idx="3"/>
            </p:cNvCxnSpPr>
            <p:nvPr/>
          </p:nvCxnSpPr>
          <p:spPr>
            <a:xfrm flipH="1">
              <a:off x="1214414" y="3360378"/>
              <a:ext cx="2571768" cy="112510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804384" y="6237342"/>
            <a:ext cx="378621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最后将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L2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链接起来</a:t>
            </a:r>
          </a:p>
        </p:txBody>
      </p:sp>
      <p:sp>
        <p:nvSpPr>
          <p:cNvPr id="65" name="TextBox 3">
            <a:extLst>
              <a:ext uri="{FF2B5EF4-FFF2-40B4-BE49-F238E27FC236}">
                <a16:creationId xmlns:a16="http://schemas.microsoft.com/office/drawing/2014/main" id="{A3B46CF5-CFC4-49C5-A396-8D8909CBAFA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95" name="图片 94" descr="乐高玩具&#10;&#10;低可信度描述已自动生成">
            <a:extLst>
              <a:ext uri="{FF2B5EF4-FFF2-40B4-BE49-F238E27FC236}">
                <a16:creationId xmlns:a16="http://schemas.microsoft.com/office/drawing/2014/main" id="{3C075E50-9FC4-445D-B5E1-7B8AB9B21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9693">
            <a:off x="9061553" y="4295190"/>
            <a:ext cx="3487584" cy="234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68422" y="1340768"/>
            <a:ext cx="164307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2581" y="2184673"/>
            <a:ext cx="5500726" cy="283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50000"/>
              </a:lnSpc>
              <a:defRPr sz="18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/>
              <a:t>void move2(LinkList  *&amp;L)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{  LinkList *L1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L2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*r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*r1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*r2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*p;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L1=NULL;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L2=NULL;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p=L-&gt;next;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r=L;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8472264" y="2673083"/>
            <a:ext cx="197156" cy="2345799"/>
          </a:xfrm>
          <a:prstGeom prst="rightBrace">
            <a:avLst/>
          </a:prstGeom>
          <a:ln>
            <a:solidFill>
              <a:srgbClr val="F19903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32233" y="2649271"/>
            <a:ext cx="480131" cy="2003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pc="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做准备工作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192FDA0-3CC8-4DE8-997E-20C9A05ECB93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AF616FCF-30D3-4EC9-97A2-2993E0728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22341">
            <a:off x="8015003" y="2707142"/>
            <a:ext cx="7507901" cy="505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2086" y="1070290"/>
            <a:ext cx="4143404" cy="5599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5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   while (p!=NULL)</a:t>
            </a:r>
          </a:p>
          <a:p>
            <a:r>
              <a:rPr lang="en-US" altLang="zh-CN"/>
              <a:t>   { </a:t>
            </a:r>
          </a:p>
          <a:p>
            <a:r>
              <a:rPr lang="en-US" altLang="zh-CN"/>
              <a:t>      if (</a:t>
            </a:r>
            <a:r>
              <a:rPr lang="en-US" altLang="zh-CN">
                <a:solidFill>
                  <a:srgbClr val="F19903"/>
                </a:solidFill>
              </a:rPr>
              <a:t>p-&gt;data==0</a:t>
            </a:r>
            <a:r>
              <a:rPr lang="en-US" altLang="zh-CN"/>
              <a:t>)</a:t>
            </a:r>
          </a:p>
          <a:p>
            <a:r>
              <a:rPr lang="en-US" altLang="zh-CN"/>
              <a:t>      {  r-&gt;next=p; r=p; }</a:t>
            </a:r>
          </a:p>
          <a:p>
            <a:r>
              <a:rPr lang="en-US" altLang="zh-CN"/>
              <a:t>      else if (</a:t>
            </a:r>
            <a:r>
              <a:rPr lang="en-US" altLang="zh-CN">
                <a:solidFill>
                  <a:srgbClr val="F19903"/>
                </a:solidFill>
              </a:rPr>
              <a:t>p-&gt;data==1</a:t>
            </a:r>
            <a:r>
              <a:rPr lang="en-US" altLang="zh-CN"/>
              <a:t>)</a:t>
            </a:r>
          </a:p>
          <a:p>
            <a:r>
              <a:rPr lang="en-US" altLang="zh-CN"/>
              <a:t>      {</a:t>
            </a:r>
          </a:p>
          <a:p>
            <a:r>
              <a:rPr lang="en-US" altLang="zh-CN"/>
              <a:t>         if (L1==NULL)</a:t>
            </a:r>
          </a:p>
          <a:p>
            <a:r>
              <a:rPr lang="en-US" altLang="zh-CN"/>
              <a:t>         {  L1=p; r1=p; }</a:t>
            </a:r>
          </a:p>
          <a:p>
            <a:r>
              <a:rPr lang="en-US" altLang="zh-CN"/>
              <a:t>         else</a:t>
            </a:r>
          </a:p>
          <a:p>
            <a:r>
              <a:rPr lang="en-US" altLang="zh-CN"/>
              <a:t>         {  r1-&gt;next=p; r1=p; }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  else 	//</a:t>
            </a:r>
            <a:r>
              <a:rPr lang="en-US" altLang="zh-CN">
                <a:solidFill>
                  <a:srgbClr val="F19903"/>
                </a:solidFill>
              </a:rPr>
              <a:t>p-&gt;data==2</a:t>
            </a:r>
          </a:p>
          <a:p>
            <a:r>
              <a:rPr lang="en-US" altLang="zh-CN"/>
              <a:t>      {</a:t>
            </a:r>
          </a:p>
          <a:p>
            <a:r>
              <a:rPr lang="en-US" altLang="zh-CN"/>
              <a:t>         if (L2==NULL)</a:t>
            </a:r>
          </a:p>
          <a:p>
            <a:r>
              <a:rPr lang="en-US" altLang="zh-CN"/>
              <a:t>         {  L2=p; r2=p; }</a:t>
            </a:r>
          </a:p>
          <a:p>
            <a:r>
              <a:rPr lang="en-US" altLang="zh-CN"/>
              <a:t>         else</a:t>
            </a:r>
          </a:p>
          <a:p>
            <a:r>
              <a:rPr lang="en-US" altLang="zh-CN"/>
              <a:t>         {  r2-&gt;next=p; r2=p; }</a:t>
            </a:r>
          </a:p>
          <a:p>
            <a:r>
              <a:rPr lang="en-US" altLang="zh-CN"/>
              <a:t>      }</a:t>
            </a:r>
          </a:p>
          <a:p>
            <a:r>
              <a:rPr lang="en-US" altLang="zh-CN"/>
              <a:t>      p=p-&gt;next;</a:t>
            </a:r>
          </a:p>
          <a:p>
            <a:r>
              <a:rPr lang="en-US" altLang="zh-CN"/>
              <a:t>    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6167438" y="1673050"/>
            <a:ext cx="3143272" cy="762005"/>
            <a:chOff x="4929190" y="642924"/>
            <a:chExt cx="3143272" cy="571504"/>
          </a:xfrm>
        </p:grpSpPr>
        <p:sp>
          <p:nvSpPr>
            <p:cNvPr id="5" name="右大括号 4"/>
            <p:cNvSpPr/>
            <p:nvPr/>
          </p:nvSpPr>
          <p:spPr>
            <a:xfrm>
              <a:off x="4929190" y="642924"/>
              <a:ext cx="142876" cy="571504"/>
            </a:xfrm>
            <a:prstGeom prst="rightBrace">
              <a:avLst/>
            </a:prstGeom>
            <a:ln w="19050"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04" y="714362"/>
              <a:ext cx="29289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建立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带头结点的单链表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6167438" y="2625555"/>
            <a:ext cx="3786214" cy="1491518"/>
            <a:chOff x="4929190" y="1357304"/>
            <a:chExt cx="3786214" cy="1118639"/>
          </a:xfrm>
        </p:grpSpPr>
        <p:sp>
          <p:nvSpPr>
            <p:cNvPr id="9" name="右大括号 8"/>
            <p:cNvSpPr/>
            <p:nvPr/>
          </p:nvSpPr>
          <p:spPr>
            <a:xfrm>
              <a:off x="4929190" y="1357304"/>
              <a:ext cx="144000" cy="1118639"/>
            </a:xfrm>
            <a:prstGeom prst="rightBrace">
              <a:avLst/>
            </a:prstGeom>
            <a:ln w="19050"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1817528"/>
              <a:ext cx="35719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建立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L1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不带头结点的单链表</a:t>
              </a:r>
            </a:p>
          </p:txBody>
        </p:sp>
      </p:grpSp>
      <p:grpSp>
        <p:nvGrpSpPr>
          <p:cNvPr id="6" name="组合 14"/>
          <p:cNvGrpSpPr/>
          <p:nvPr/>
        </p:nvGrpSpPr>
        <p:grpSpPr>
          <a:xfrm>
            <a:off x="6153150" y="4760016"/>
            <a:ext cx="3857652" cy="1619261"/>
            <a:chOff x="4929190" y="2928940"/>
            <a:chExt cx="3857652" cy="1214446"/>
          </a:xfrm>
        </p:grpSpPr>
        <p:sp>
          <p:nvSpPr>
            <p:cNvPr id="11" name="右大括号 10"/>
            <p:cNvSpPr/>
            <p:nvPr/>
          </p:nvSpPr>
          <p:spPr>
            <a:xfrm>
              <a:off x="4929190" y="2928940"/>
              <a:ext cx="142876" cy="1214446"/>
            </a:xfrm>
            <a:prstGeom prst="rightBrace">
              <a:avLst/>
            </a:prstGeom>
            <a:ln w="19050"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04" y="3317726"/>
              <a:ext cx="364333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建立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L2</a:t>
              </a:r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不带头结点的单链表</a:t>
              </a:r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A12A7725-F0F3-4053-9E6D-0B2FA82B2FF6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155E7820-F11B-4FEF-960F-3740C540F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0899">
            <a:off x="7958086" y="2211469"/>
            <a:ext cx="7507901" cy="505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808" y="2041673"/>
            <a:ext cx="7215238" cy="1910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50000"/>
              </a:lnSpc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000"/>
              <a:t>   r-&gt;next=r1-&gt;next=r2-&gt;next=NULL; 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   r-&gt;next=L1;    	</a:t>
            </a:r>
            <a:r>
              <a:rPr lang="en-US" altLang="zh-CN" sz="2000">
                <a:solidFill>
                  <a:srgbClr val="002060"/>
                </a:solidFill>
              </a:rPr>
              <a:t>//L</a:t>
            </a:r>
            <a:r>
              <a:rPr lang="zh-CN" altLang="en-US" sz="2000">
                <a:solidFill>
                  <a:srgbClr val="002060"/>
                </a:solidFill>
              </a:rPr>
              <a:t>的尾结点和</a:t>
            </a:r>
            <a:r>
              <a:rPr lang="en-US" altLang="zh-CN" sz="2000">
                <a:solidFill>
                  <a:srgbClr val="002060"/>
                </a:solidFill>
              </a:rPr>
              <a:t>L1</a:t>
            </a:r>
            <a:r>
              <a:rPr lang="zh-CN" altLang="en-US" sz="2000">
                <a:solidFill>
                  <a:srgbClr val="002060"/>
                </a:solidFill>
              </a:rPr>
              <a:t>的首结点链接起来</a:t>
            </a:r>
            <a:endParaRPr lang="en-US" altLang="zh-CN" sz="20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/>
              <a:t>   r1-&gt;next=L2;    	</a:t>
            </a:r>
            <a:r>
              <a:rPr lang="en-US" altLang="zh-CN" sz="2000">
                <a:solidFill>
                  <a:srgbClr val="002060"/>
                </a:solidFill>
              </a:rPr>
              <a:t>//L1</a:t>
            </a:r>
            <a:r>
              <a:rPr lang="zh-CN" altLang="en-US" sz="2000">
                <a:solidFill>
                  <a:srgbClr val="002060"/>
                </a:solidFill>
              </a:rPr>
              <a:t>的尾结点和</a:t>
            </a:r>
            <a:r>
              <a:rPr lang="en-US" altLang="zh-CN" sz="2000">
                <a:solidFill>
                  <a:srgbClr val="002060"/>
                </a:solidFill>
              </a:rPr>
              <a:t>L2</a:t>
            </a:r>
            <a:r>
              <a:rPr lang="zh-CN" altLang="en-US" sz="2000">
                <a:solidFill>
                  <a:srgbClr val="002060"/>
                </a:solidFill>
              </a:rPr>
              <a:t>的首结点链接起来</a:t>
            </a:r>
            <a:endParaRPr lang="en-US" altLang="zh-CN" sz="200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5" name="右大括号 4"/>
          <p:cNvSpPr/>
          <p:nvPr/>
        </p:nvSpPr>
        <p:spPr>
          <a:xfrm>
            <a:off x="9626103" y="2235107"/>
            <a:ext cx="214314" cy="1524011"/>
          </a:xfrm>
          <a:prstGeom prst="rightBrace">
            <a:avLst/>
          </a:prstGeom>
          <a:ln w="19050">
            <a:solidFill>
              <a:srgbClr val="F19903"/>
            </a:solidFill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40417" y="2058619"/>
            <a:ext cx="480131" cy="1910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pc="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结尾工作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4526" y="4336264"/>
            <a:ext cx="612944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所以，两个建表算法是许多算法设计的基础！</a:t>
            </a:r>
          </a:p>
        </p:txBody>
      </p:sp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D818FE32-C651-4069-911C-31E39B0329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787">
            <a:off x="7852827" y="2346156"/>
            <a:ext cx="7058893" cy="475581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C4FF62E5-EAC3-4929-9151-03A6A7A9EC7C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69547" y="1706330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、线性表两类存储结构的比较</a:t>
            </a:r>
          </a:p>
        </p:txBody>
      </p:sp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72BCE4-EF88-437C-84A4-88E5D1D6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9FBEC4A2-7963-4EB9-A125-F220246CBF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9756">
            <a:off x="8040289" y="2742191"/>
            <a:ext cx="7058893" cy="4755814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A88E689B-D305-437F-B661-7AD33B2D1A79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8E6652-3448-47B6-997D-A484214729A5}"/>
              </a:ext>
            </a:extLst>
          </p:cNvPr>
          <p:cNvGrpSpPr/>
          <p:nvPr/>
        </p:nvGrpSpPr>
        <p:grpSpPr>
          <a:xfrm>
            <a:off x="3071664" y="618784"/>
            <a:ext cx="6858000" cy="6858000"/>
            <a:chOff x="3431704" y="260231"/>
            <a:chExt cx="6858000" cy="6858000"/>
          </a:xfrm>
        </p:grpSpPr>
        <p:pic>
          <p:nvPicPr>
            <p:cNvPr id="5" name="图片 4" descr="卡通人物&#10;&#10;低可信度描述已自动生成">
              <a:extLst>
                <a:ext uri="{FF2B5EF4-FFF2-40B4-BE49-F238E27FC236}">
                  <a16:creationId xmlns:a16="http://schemas.microsoft.com/office/drawing/2014/main" id="{56204FE8-A475-44B6-8480-045AAD13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31704" y="260231"/>
              <a:ext cx="6858000" cy="685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B92337B-7199-40F1-B80A-C6E4856EBBDA}"/>
                </a:ext>
              </a:extLst>
            </p:cNvPr>
            <p:cNvSpPr txBox="1"/>
            <p:nvPr/>
          </p:nvSpPr>
          <p:spPr>
            <a:xfrm>
              <a:off x="5447928" y="2878432"/>
              <a:ext cx="2232248" cy="162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l">
                <a:lnSpc>
                  <a:spcPct val="200000"/>
                </a:lnSpc>
                <a:buFont typeface="+mj-lt"/>
                <a:buAutoNum type="romanUcPeriod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顺序表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514350" indent="-514350" algn="l">
                <a:lnSpc>
                  <a:spcPct val="200000"/>
                </a:lnSpc>
                <a:buFont typeface="+mj-lt"/>
                <a:buAutoNum type="romanUcPeriod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A1D102E6-ED41-452A-9041-2B97E02C00B2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DE793B-F515-4CAF-B8B1-61F72F33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4200A6B-1FEB-43FE-86AC-14A5D900A826}"/>
              </a:ext>
            </a:extLst>
          </p:cNvPr>
          <p:cNvGrpSpPr/>
          <p:nvPr/>
        </p:nvGrpSpPr>
        <p:grpSpPr>
          <a:xfrm>
            <a:off x="3071664" y="618784"/>
            <a:ext cx="6858000" cy="6858000"/>
            <a:chOff x="3431704" y="260231"/>
            <a:chExt cx="6858000" cy="6858000"/>
          </a:xfrm>
        </p:grpSpPr>
        <p:pic>
          <p:nvPicPr>
            <p:cNvPr id="10" name="图片 9" descr="卡通人物&#10;&#10;低可信度描述已自动生成">
              <a:extLst>
                <a:ext uri="{FF2B5EF4-FFF2-40B4-BE49-F238E27FC236}">
                  <a16:creationId xmlns:a16="http://schemas.microsoft.com/office/drawing/2014/main" id="{39824F44-B830-4C1D-B5F0-344A87FD2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31704" y="260231"/>
              <a:ext cx="6858000" cy="685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CD91E7B-0549-4E63-9065-174DEB723FB0}"/>
                </a:ext>
              </a:extLst>
            </p:cNvPr>
            <p:cNvSpPr txBox="1"/>
            <p:nvPr/>
          </p:nvSpPr>
          <p:spPr>
            <a:xfrm>
              <a:off x="5435166" y="2438609"/>
              <a:ext cx="2232248" cy="254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 algn="l">
                <a:lnSpc>
                  <a:spcPct val="200000"/>
                </a:lnSpc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双链表</a:t>
              </a:r>
            </a:p>
            <a:p>
              <a:pPr marL="514350" indent="-514350" algn="l">
                <a:lnSpc>
                  <a:spcPct val="200000"/>
                </a:lnSpc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循环链表</a:t>
              </a:r>
            </a:p>
            <a:p>
              <a:pPr marL="514350" indent="-514350" algn="l">
                <a:lnSpc>
                  <a:spcPct val="200000"/>
                </a:lnSpc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有序表</a:t>
              </a:r>
            </a:p>
          </p:txBody>
        </p:sp>
      </p:grpSp>
      <p:pic>
        <p:nvPicPr>
          <p:cNvPr id="14" name="图片 13" descr="乐高玩具&#10;&#10;低可信度描述已自动生成">
            <a:extLst>
              <a:ext uri="{FF2B5EF4-FFF2-40B4-BE49-F238E27FC236}">
                <a16:creationId xmlns:a16="http://schemas.microsoft.com/office/drawing/2014/main" id="{4A640163-DAB3-40DA-AF19-24C2E1DD9B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99756">
            <a:off x="8040289" y="2742191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07568" y="2259462"/>
            <a:ext cx="6233438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 </a:t>
            </a:r>
            <a:r>
              <a:rPr lang="zh-CN" altLang="en-US">
                <a:solidFill>
                  <a:schemeClr val="tx1"/>
                </a:solidFill>
              </a:rPr>
              <a:t>每个结点有指向前、后相邻结点的指针域。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3466898" y="2857192"/>
            <a:ext cx="3997253" cy="1393941"/>
            <a:chOff x="2714611" y="2991189"/>
            <a:chExt cx="3997253" cy="1045457"/>
          </a:xfrm>
        </p:grpSpPr>
        <p:sp>
          <p:nvSpPr>
            <p:cNvPr id="25" name="下箭头 24"/>
            <p:cNvSpPr/>
            <p:nvPr/>
          </p:nvSpPr>
          <p:spPr>
            <a:xfrm>
              <a:off x="4357686" y="2991189"/>
              <a:ext cx="430338" cy="509257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1" y="3745797"/>
              <a:ext cx="3997253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通常，存储密度低于单链表</a:t>
              </a:r>
            </a:p>
          </p:txBody>
        </p:sp>
      </p:grpSp>
      <p:sp>
        <p:nvSpPr>
          <p:cNvPr id="9" name="TextBox 11">
            <a:extLst>
              <a:ext uri="{FF2B5EF4-FFF2-40B4-BE49-F238E27FC236}">
                <a16:creationId xmlns:a16="http://schemas.microsoft.com/office/drawing/2014/main" id="{EDD825F4-FA40-482F-811F-04461EA505BC}"/>
              </a:ext>
            </a:extLst>
          </p:cNvPr>
          <p:cNvSpPr txBox="1"/>
          <p:nvPr/>
        </p:nvSpPr>
        <p:spPr>
          <a:xfrm>
            <a:off x="1877316" y="153008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、双链表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69C6A25-4F1A-476E-9925-3908BF8EFAD4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FE432B-12D3-4C02-B50D-426BFCBD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pic>
        <p:nvPicPr>
          <p:cNvPr id="4" name="图片 3" descr="乐高玩具&#10;&#10;中度可信度描述已自动生成">
            <a:extLst>
              <a:ext uri="{FF2B5EF4-FFF2-40B4-BE49-F238E27FC236}">
                <a16:creationId xmlns:a16="http://schemas.microsoft.com/office/drawing/2014/main" id="{D4534AE1-CFAB-4F7E-9422-B111E5C267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28048" y="1421186"/>
            <a:ext cx="6010941" cy="6010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193620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193620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2193620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35560" y="2049022"/>
            <a:ext cx="7027714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</a:rPr>
              <a:t>特点：方便查找一个结点的前、后相邻结点。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92054" y="2593274"/>
            <a:ext cx="6432904" cy="387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已知某个结点的地址，删除它的时间为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O(1)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48794" y="3181028"/>
            <a:ext cx="171451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删除过程：</a:t>
            </a:r>
          </a:p>
        </p:txBody>
      </p:sp>
      <p:sp>
        <p:nvSpPr>
          <p:cNvPr id="42" name="矩形 41"/>
          <p:cNvSpPr/>
          <p:nvPr/>
        </p:nvSpPr>
        <p:spPr>
          <a:xfrm>
            <a:off x="3952860" y="4379273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2926" y="437927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95670" y="437927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4496" y="4379273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024562" y="437927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67306" y="437927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96132" y="4379273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96198" y="437927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38942" y="437927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663306" y="472852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4810117" y="454225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095604" y="4730642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3242415" y="4544374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231007" y="473487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6377818" y="454860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02643" y="473487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7949454" y="454860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2016" y="4284023"/>
            <a:ext cx="642942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52662" y="4284023"/>
            <a:ext cx="642942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5157781" y="3998270"/>
            <a:ext cx="642942" cy="762005"/>
          </a:xfrm>
          <a:prstGeom prst="arc">
            <a:avLst/>
          </a:prstGeom>
          <a:ln w="28575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38744" y="3807769"/>
            <a:ext cx="285752" cy="225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4610102" y="3740041"/>
            <a:ext cx="2390775" cy="855133"/>
          </a:xfrm>
          <a:custGeom>
            <a:avLst/>
            <a:gdLst>
              <a:gd name="connsiteX0" fmla="*/ 0 w 2390775"/>
              <a:gd name="connsiteY0" fmla="*/ 641350 h 641350"/>
              <a:gd name="connsiteX1" fmla="*/ 228600 w 2390775"/>
              <a:gd name="connsiteY1" fmla="*/ 269875 h 641350"/>
              <a:gd name="connsiteX2" fmla="*/ 942975 w 2390775"/>
              <a:gd name="connsiteY2" fmla="*/ 60325 h 641350"/>
              <a:gd name="connsiteX3" fmla="*/ 1771650 w 2390775"/>
              <a:gd name="connsiteY3" fmla="*/ 69850 h 641350"/>
              <a:gd name="connsiteX4" fmla="*/ 2390775 w 2390775"/>
              <a:gd name="connsiteY4" fmla="*/ 479425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641350">
                <a:moveTo>
                  <a:pt x="0" y="641350"/>
                </a:moveTo>
                <a:cubicBezTo>
                  <a:pt x="35719" y="504031"/>
                  <a:pt x="71438" y="366713"/>
                  <a:pt x="228600" y="269875"/>
                </a:cubicBezTo>
                <a:cubicBezTo>
                  <a:pt x="385763" y="173038"/>
                  <a:pt x="685800" y="93663"/>
                  <a:pt x="942975" y="60325"/>
                </a:cubicBezTo>
                <a:cubicBezTo>
                  <a:pt x="1200150" y="26988"/>
                  <a:pt x="1530350" y="0"/>
                  <a:pt x="1771650" y="69850"/>
                </a:cubicBezTo>
                <a:cubicBezTo>
                  <a:pt x="2012950" y="139700"/>
                  <a:pt x="2201862" y="309562"/>
                  <a:pt x="2390775" y="479425"/>
                </a:cubicBezTo>
              </a:path>
            </a:pathLst>
          </a:custGeom>
          <a:ln w="19050">
            <a:solidFill>
              <a:srgbClr val="CE3B37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4514850" y="4684075"/>
            <a:ext cx="2438400" cy="842433"/>
          </a:xfrm>
          <a:custGeom>
            <a:avLst/>
            <a:gdLst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631825">
                <a:moveTo>
                  <a:pt x="2438400" y="0"/>
                </a:moveTo>
                <a:cubicBezTo>
                  <a:pt x="2387600" y="151606"/>
                  <a:pt x="2336800" y="303213"/>
                  <a:pt x="2171700" y="400050"/>
                </a:cubicBezTo>
                <a:cubicBezTo>
                  <a:pt x="2006600" y="496888"/>
                  <a:pt x="1712912" y="554038"/>
                  <a:pt x="1447800" y="581025"/>
                </a:cubicBezTo>
                <a:cubicBezTo>
                  <a:pt x="1182688" y="608012"/>
                  <a:pt x="822325" y="631825"/>
                  <a:pt x="581025" y="561975"/>
                </a:cubicBezTo>
                <a:cubicBezTo>
                  <a:pt x="339725" y="492125"/>
                  <a:pt x="169862" y="327025"/>
                  <a:pt x="0" y="161925"/>
                </a:cubicBezTo>
              </a:path>
            </a:pathLst>
          </a:custGeom>
          <a:ln w="19050">
            <a:solidFill>
              <a:srgbClr val="CE3B37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54188" y="3171103"/>
            <a:ext cx="3286148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&gt;next=p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&gt;next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11663" y="5683543"/>
            <a:ext cx="350046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&gt;next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&gt;prior=p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&gt;prior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2381400" y="5548580"/>
            <a:ext cx="8819119" cy="1039003"/>
            <a:chOff x="857399" y="3526671"/>
            <a:chExt cx="8819119" cy="779252"/>
          </a:xfrm>
        </p:grpSpPr>
        <p:sp>
          <p:nvSpPr>
            <p:cNvPr id="34" name="TextBox 33"/>
            <p:cNvSpPr txBox="1"/>
            <p:nvPr/>
          </p:nvSpPr>
          <p:spPr>
            <a:xfrm>
              <a:off x="1277233" y="3949167"/>
              <a:ext cx="8399285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修改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结点前驱结点的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next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指针和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结点后继结点的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prior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指针。</a:t>
              </a: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7399" y="3526671"/>
              <a:ext cx="568020" cy="77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E71A5B50-4C38-4209-B4DE-A162981FB49B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53" name="TextBox 11">
            <a:extLst>
              <a:ext uri="{FF2B5EF4-FFF2-40B4-BE49-F238E27FC236}">
                <a16:creationId xmlns:a16="http://schemas.microsoft.com/office/drawing/2014/main" id="{551C8322-BA26-4A93-A9C6-ACF761CE3286}"/>
              </a:ext>
            </a:extLst>
          </p:cNvPr>
          <p:cNvSpPr txBox="1"/>
          <p:nvPr/>
        </p:nvSpPr>
        <p:spPr>
          <a:xfrm>
            <a:off x="1877316" y="153008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、双链表</a:t>
            </a:r>
          </a:p>
        </p:txBody>
      </p:sp>
      <p:sp>
        <p:nvSpPr>
          <p:cNvPr id="5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DD1569-5EC4-43C8-8E70-D4F59F19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pic>
        <p:nvPicPr>
          <p:cNvPr id="56" name="图片 55" descr="乐高玩具&#10;&#10;低可信度描述已自动生成">
            <a:extLst>
              <a:ext uri="{FF2B5EF4-FFF2-40B4-BE49-F238E27FC236}">
                <a16:creationId xmlns:a16="http://schemas.microsoft.com/office/drawing/2014/main" id="{4F4B2DDE-2F9B-45D4-BD0D-2145D9264E8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27756">
            <a:off x="8099701" y="2092433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73" grpId="0" animBg="1"/>
      <p:bldP spid="74" grpId="0" animBg="1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170378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170378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2170378"/>
            <a:ext cx="184731" cy="3931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74132" y="2053193"/>
            <a:ext cx="7210299" cy="3877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342900" indent="-342900" algn="l">
              <a:buClr>
                <a:srgbClr val="F19903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在某个结点的前、后插入一个结点的时间为</a:t>
            </a:r>
            <a:r>
              <a:rPr lang="en-US" altLang="zh-CN" sz="2400"/>
              <a:t>O(1)</a:t>
            </a:r>
            <a:r>
              <a:rPr lang="zh-CN" altLang="en-US" sz="2400"/>
              <a:t>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8480" y="4019187"/>
            <a:ext cx="2428892" cy="29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&gt;next=q 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</a:t>
            </a:r>
            <a:endParaRPr lang="zh-CN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6508" y="2702298"/>
            <a:ext cx="22322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前面插入过程：</a:t>
            </a:r>
          </a:p>
        </p:txBody>
      </p:sp>
      <p:sp>
        <p:nvSpPr>
          <p:cNvPr id="42" name="矩形 41"/>
          <p:cNvSpPr/>
          <p:nvPr/>
        </p:nvSpPr>
        <p:spPr>
          <a:xfrm>
            <a:off x="4667240" y="3352433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67306" y="335243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10050" y="335243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38876" y="3352433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38942" y="335243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81686" y="3352433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95934" y="5066945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96000" y="5066945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38744" y="5066945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377686" y="3701683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5524497" y="3515415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809984" y="3703802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3956795" y="3517534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945387" y="370803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7092198" y="352176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67636" y="3257182"/>
            <a:ext cx="642942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38480" y="3257182"/>
            <a:ext cx="642942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5872161" y="2971430"/>
            <a:ext cx="642942" cy="762005"/>
          </a:xfrm>
          <a:prstGeom prst="arc">
            <a:avLst/>
          </a:prstGeom>
          <a:ln w="28575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53124" y="2780928"/>
            <a:ext cx="285752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endCxn id="55" idx="1"/>
          </p:cNvCxnSpPr>
          <p:nvPr/>
        </p:nvCxnSpPr>
        <p:spPr>
          <a:xfrm>
            <a:off x="4810116" y="5257447"/>
            <a:ext cx="428628" cy="47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24364" y="4934033"/>
            <a:ext cx="285752" cy="25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 i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5410202" y="3727083"/>
            <a:ext cx="219075" cy="1327128"/>
          </a:xfrm>
          <a:custGeom>
            <a:avLst/>
            <a:gdLst>
              <a:gd name="connsiteX0" fmla="*/ 0 w 219075"/>
              <a:gd name="connsiteY0" fmla="*/ 0 h 781050"/>
              <a:gd name="connsiteX1" fmla="*/ 95250 w 219075"/>
              <a:gd name="connsiteY1" fmla="*/ 581025 h 781050"/>
              <a:gd name="connsiteX2" fmla="*/ 219075 w 219075"/>
              <a:gd name="connsiteY2" fmla="*/ 781050 h 781050"/>
              <a:gd name="connsiteX0" fmla="*/ 0 w 219075"/>
              <a:gd name="connsiteY0" fmla="*/ 0 h 995346"/>
              <a:gd name="connsiteX1" fmla="*/ 95250 w 219075"/>
              <a:gd name="connsiteY1" fmla="*/ 581025 h 995346"/>
              <a:gd name="connsiteX2" fmla="*/ 219075 w 219075"/>
              <a:gd name="connsiteY2" fmla="*/ 995346 h 9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995346">
                <a:moveTo>
                  <a:pt x="0" y="0"/>
                </a:moveTo>
                <a:cubicBezTo>
                  <a:pt x="29369" y="225425"/>
                  <a:pt x="58738" y="415134"/>
                  <a:pt x="95250" y="581025"/>
                </a:cubicBezTo>
                <a:cubicBezTo>
                  <a:pt x="131762" y="746916"/>
                  <a:pt x="175418" y="960421"/>
                  <a:pt x="219075" y="995346"/>
                </a:cubicBezTo>
              </a:path>
            </a:pathLst>
          </a:custGeom>
          <a:ln w="28575">
            <a:solidFill>
              <a:srgbClr val="CE3B37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5057775" y="3854083"/>
            <a:ext cx="381000" cy="1422400"/>
          </a:xfrm>
          <a:custGeom>
            <a:avLst/>
            <a:gdLst>
              <a:gd name="connsiteX0" fmla="*/ 381000 w 381000"/>
              <a:gd name="connsiteY0" fmla="*/ 1066800 h 1066800"/>
              <a:gd name="connsiteX1" fmla="*/ 142875 w 381000"/>
              <a:gd name="connsiteY1" fmla="*/ 657225 h 1066800"/>
              <a:gd name="connsiteX2" fmla="*/ 0 w 3810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66800">
                <a:moveTo>
                  <a:pt x="381000" y="1066800"/>
                </a:moveTo>
                <a:cubicBezTo>
                  <a:pt x="293687" y="950912"/>
                  <a:pt x="206375" y="835025"/>
                  <a:pt x="142875" y="657225"/>
                </a:cubicBezTo>
                <a:cubicBezTo>
                  <a:pt x="79375" y="479425"/>
                  <a:pt x="39687" y="239712"/>
                  <a:pt x="0" y="0"/>
                </a:cubicBezTo>
              </a:path>
            </a:pathLst>
          </a:custGeom>
          <a:ln w="28575">
            <a:solidFill>
              <a:srgbClr val="CE3B37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81290" y="4487459"/>
            <a:ext cx="2500330" cy="29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q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&gt;prior=p-&gt;prior 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</a:t>
            </a:r>
            <a:endParaRPr lang="zh-CN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066" y="4019187"/>
            <a:ext cx="1428760" cy="29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q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&gt;next=p</a:t>
            </a:r>
            <a:endParaRPr lang="zh-CN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43612" y="4400189"/>
            <a:ext cx="1766900" cy="29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p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&gt;prior=q</a:t>
            </a:r>
            <a:endParaRPr lang="zh-CN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6276977" y="3854084"/>
            <a:ext cx="390525" cy="1485900"/>
          </a:xfrm>
          <a:custGeom>
            <a:avLst/>
            <a:gdLst>
              <a:gd name="connsiteX0" fmla="*/ 0 w 390525"/>
              <a:gd name="connsiteY0" fmla="*/ 1114425 h 1114425"/>
              <a:gd name="connsiteX1" fmla="*/ 285750 w 390525"/>
              <a:gd name="connsiteY1" fmla="*/ 552450 h 1114425"/>
              <a:gd name="connsiteX2" fmla="*/ 390525 w 39052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114425">
                <a:moveTo>
                  <a:pt x="0" y="1114425"/>
                </a:moveTo>
                <a:cubicBezTo>
                  <a:pt x="110331" y="926306"/>
                  <a:pt x="220663" y="738187"/>
                  <a:pt x="285750" y="552450"/>
                </a:cubicBezTo>
                <a:cubicBezTo>
                  <a:pt x="350837" y="366713"/>
                  <a:pt x="370681" y="183356"/>
                  <a:pt x="390525" y="0"/>
                </a:cubicBezTo>
              </a:path>
            </a:pathLst>
          </a:custGeom>
          <a:ln w="28575">
            <a:solidFill>
              <a:srgbClr val="CE3B37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6019800" y="3663584"/>
            <a:ext cx="139700" cy="1409700"/>
          </a:xfrm>
          <a:custGeom>
            <a:avLst/>
            <a:gdLst>
              <a:gd name="connsiteX0" fmla="*/ 95250 w 139700"/>
              <a:gd name="connsiteY0" fmla="*/ 0 h 1057275"/>
              <a:gd name="connsiteX1" fmla="*/ 123825 w 139700"/>
              <a:gd name="connsiteY1" fmla="*/ 504825 h 1057275"/>
              <a:gd name="connsiteX2" fmla="*/ 0 w 139700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057275">
                <a:moveTo>
                  <a:pt x="95250" y="0"/>
                </a:moveTo>
                <a:cubicBezTo>
                  <a:pt x="117475" y="164306"/>
                  <a:pt x="139700" y="328613"/>
                  <a:pt x="123825" y="504825"/>
                </a:cubicBezTo>
                <a:cubicBezTo>
                  <a:pt x="107950" y="681037"/>
                  <a:pt x="53975" y="869156"/>
                  <a:pt x="0" y="1057275"/>
                </a:cubicBezTo>
              </a:path>
            </a:pathLst>
          </a:custGeom>
          <a:ln w="28575">
            <a:solidFill>
              <a:srgbClr val="CE3B37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2480505" y="5670053"/>
            <a:ext cx="5032500" cy="1045376"/>
            <a:chOff x="1214414" y="3571882"/>
            <a:chExt cx="5032500" cy="784032"/>
          </a:xfrm>
        </p:grpSpPr>
        <p:sp>
          <p:nvSpPr>
            <p:cNvPr id="75" name="TextBox 74"/>
            <p:cNvSpPr txBox="1"/>
            <p:nvPr/>
          </p:nvSpPr>
          <p:spPr>
            <a:xfrm>
              <a:off x="1960634" y="3869458"/>
              <a:ext cx="4286280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  <a:sym typeface="Wingdings"/>
                </a:rPr>
                <a:t>通常修改</a:t>
              </a:r>
              <a:r>
                <a:rPr lang="en-US" altLang="zh-CN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  <a:sym typeface="Wingdings"/>
                </a:rPr>
                <a:t>p-&gt;prior</a:t>
              </a:r>
              <a:r>
                <a:rPr lang="zh-CN" altLang="en-US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  <a:sym typeface="Wingdings"/>
                </a:rPr>
                <a:t>在最后进行！</a:t>
              </a:r>
              <a:endPara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3571882"/>
              <a:ext cx="571504" cy="78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TextBox 3">
            <a:extLst>
              <a:ext uri="{FF2B5EF4-FFF2-40B4-BE49-F238E27FC236}">
                <a16:creationId xmlns:a16="http://schemas.microsoft.com/office/drawing/2014/main" id="{7ACC9ABD-E26E-44FD-8609-246B08D198B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65" name="TextBox 11">
            <a:extLst>
              <a:ext uri="{FF2B5EF4-FFF2-40B4-BE49-F238E27FC236}">
                <a16:creationId xmlns:a16="http://schemas.microsoft.com/office/drawing/2014/main" id="{BB3D81C4-83DE-4540-B622-1F46AC09F1FE}"/>
              </a:ext>
            </a:extLst>
          </p:cNvPr>
          <p:cNvSpPr txBox="1"/>
          <p:nvPr/>
        </p:nvSpPr>
        <p:spPr>
          <a:xfrm>
            <a:off x="1877316" y="153008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、双链表</a:t>
            </a:r>
          </a:p>
        </p:txBody>
      </p:sp>
      <p:sp>
        <p:nvSpPr>
          <p:cNvPr id="73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3112A6-CAA3-48F0-9215-778E8312F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pic>
        <p:nvPicPr>
          <p:cNvPr id="74" name="图片 73" descr="乐高玩具&#10;&#10;低可信度描述已自动生成">
            <a:extLst>
              <a:ext uri="{FF2B5EF4-FFF2-40B4-BE49-F238E27FC236}">
                <a16:creationId xmlns:a16="http://schemas.microsoft.com/office/drawing/2014/main" id="{22C0AADF-B437-4F1F-8331-01F2BC6342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8923">
            <a:off x="7806023" y="2958529"/>
            <a:ext cx="4769704" cy="3213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36" grpId="0"/>
      <p:bldP spid="50" grpId="0" animBg="1"/>
      <p:bldP spid="54" grpId="0" animBg="1"/>
      <p:bldP spid="56" grpId="0"/>
      <p:bldP spid="58" grpId="0"/>
      <p:bldP spid="68" grpId="0"/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1584" y="2424357"/>
            <a:ext cx="4634926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  </a:t>
            </a:r>
            <a:r>
              <a:rPr lang="zh-CN" altLang="en-US">
                <a:solidFill>
                  <a:schemeClr val="tx1"/>
                </a:solidFill>
              </a:rPr>
              <a:t>循环单链表：构成一个环。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3652288" y="3140968"/>
            <a:ext cx="2071702" cy="1630534"/>
            <a:chOff x="2863188" y="2901456"/>
            <a:chExt cx="2071702" cy="1222901"/>
          </a:xfrm>
        </p:grpSpPr>
        <p:sp>
          <p:nvSpPr>
            <p:cNvPr id="25" name="下箭头 24"/>
            <p:cNvSpPr/>
            <p:nvPr/>
          </p:nvSpPr>
          <p:spPr>
            <a:xfrm>
              <a:off x="3643306" y="2901456"/>
              <a:ext cx="583474" cy="810090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63188" y="3833508"/>
              <a:ext cx="207170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>
                <a:defRPr>
                  <a:solidFill>
                    <a:srgbClr val="0033CC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400"/>
                <a:t>可以循环查找</a:t>
              </a:r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CAA6ECA2-583A-4E24-BCD4-86E0C1BF403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4" name="图片 3" descr="卡通人物&#10;&#10;低可信度描述已自动生成">
            <a:extLst>
              <a:ext uri="{FF2B5EF4-FFF2-40B4-BE49-F238E27FC236}">
                <a16:creationId xmlns:a16="http://schemas.microsoft.com/office/drawing/2014/main" id="{256FF9AD-B82E-43BE-B0BA-28BF9F1F07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44" y="836712"/>
            <a:ext cx="6281936" cy="6281936"/>
          </a:xfrm>
          <a:prstGeom prst="rect">
            <a:avLst/>
          </a:prstGeom>
        </p:spPr>
      </p:pic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FA49FA-710A-43BF-892F-4A3E5BFB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6660B53-E265-47F0-8992-5EB4377AD046}"/>
              </a:ext>
            </a:extLst>
          </p:cNvPr>
          <p:cNvSpPr txBox="1"/>
          <p:nvPr/>
        </p:nvSpPr>
        <p:spPr>
          <a:xfrm>
            <a:off x="2014703" y="156995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、循环链表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279576" y="2154216"/>
            <a:ext cx="5286412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 </a:t>
            </a:r>
            <a:r>
              <a:rPr lang="zh-CN" altLang="en-US">
                <a:solidFill>
                  <a:schemeClr val="tx1"/>
                </a:solidFill>
              </a:rPr>
              <a:t>循环双链表：构成两个环。</a:t>
            </a:r>
          </a:p>
        </p:txBody>
      </p:sp>
      <p:grpSp>
        <p:nvGrpSpPr>
          <p:cNvPr id="2" name="组合 13"/>
          <p:cNvGrpSpPr/>
          <p:nvPr/>
        </p:nvGrpSpPr>
        <p:grpSpPr>
          <a:xfrm>
            <a:off x="2317240" y="2693013"/>
            <a:ext cx="4915614" cy="1676822"/>
            <a:chOff x="840809" y="1000114"/>
            <a:chExt cx="4915614" cy="1257617"/>
          </a:xfrm>
        </p:grpSpPr>
        <p:sp>
          <p:nvSpPr>
            <p:cNvPr id="25" name="下箭头 24"/>
            <p:cNvSpPr/>
            <p:nvPr/>
          </p:nvSpPr>
          <p:spPr>
            <a:xfrm>
              <a:off x="2500298" y="1000114"/>
              <a:ext cx="415518" cy="357190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0809" y="1512451"/>
              <a:ext cx="4915614" cy="7452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342900" indent="-342900" algn="l"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可以循环查找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342900" indent="-342900" algn="l"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可以通过头结点快速找到尾结点</a:t>
              </a: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3897021" y="4370053"/>
            <a:ext cx="4397958" cy="1892425"/>
            <a:chOff x="2467029" y="2214559"/>
            <a:chExt cx="4397958" cy="1419319"/>
          </a:xfrm>
        </p:grpSpPr>
        <p:sp>
          <p:nvSpPr>
            <p:cNvPr id="10" name="TextBox 9"/>
            <p:cNvSpPr txBox="1"/>
            <p:nvPr/>
          </p:nvSpPr>
          <p:spPr>
            <a:xfrm>
              <a:off x="2467029" y="2782203"/>
              <a:ext cx="4397958" cy="8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删除尾结点、在尾结点前后插入一个结点的时间均为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</a:p>
          </p:txBody>
        </p:sp>
        <p:sp>
          <p:nvSpPr>
            <p:cNvPr id="13" name="右弧形箭头 12"/>
            <p:cNvSpPr/>
            <p:nvPr/>
          </p:nvSpPr>
          <p:spPr>
            <a:xfrm>
              <a:off x="5357818" y="2214559"/>
              <a:ext cx="445044" cy="698365"/>
            </a:xfrm>
            <a:prstGeom prst="curvedLeft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9111F1B-9C3D-41B5-AC22-3052BE93F9F7}"/>
              </a:ext>
            </a:extLst>
          </p:cNvPr>
          <p:cNvSpPr txBox="1"/>
          <p:nvPr/>
        </p:nvSpPr>
        <p:spPr>
          <a:xfrm>
            <a:off x="2014703" y="156995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、循环链表</a:t>
            </a:r>
          </a:p>
        </p:txBody>
      </p:sp>
      <p:pic>
        <p:nvPicPr>
          <p:cNvPr id="16" name="图片 15" descr="乐高玩具&#10;&#10;低可信度描述已自动生成">
            <a:extLst>
              <a:ext uri="{FF2B5EF4-FFF2-40B4-BE49-F238E27FC236}">
                <a16:creationId xmlns:a16="http://schemas.microsoft.com/office/drawing/2014/main" id="{5D576504-5253-4EF2-B7A1-04E592A9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73523">
            <a:off x="6719186" y="1495075"/>
            <a:ext cx="7058893" cy="47558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D9C6331D-9172-422A-8B3F-D269366B7FB7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EAC802-2E3E-4F49-85A3-88AA8FCA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96536" y="2216706"/>
            <a:ext cx="6745382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  </a:t>
            </a:r>
            <a:r>
              <a:rPr lang="zh-CN" altLang="en-US">
                <a:solidFill>
                  <a:schemeClr val="tx1"/>
                </a:solidFill>
              </a:rPr>
              <a:t>从逻辑结构看，有序表是线性表的一个子集。</a:t>
            </a:r>
          </a:p>
        </p:txBody>
      </p:sp>
      <p:grpSp>
        <p:nvGrpSpPr>
          <p:cNvPr id="2" name="组合 14"/>
          <p:cNvGrpSpPr/>
          <p:nvPr/>
        </p:nvGrpSpPr>
        <p:grpSpPr>
          <a:xfrm>
            <a:off x="4075279" y="3133824"/>
            <a:ext cx="4231942" cy="2688948"/>
            <a:chOff x="2500298" y="2029753"/>
            <a:chExt cx="4231942" cy="2016712"/>
          </a:xfrm>
        </p:grpSpPr>
        <p:sp>
          <p:nvSpPr>
            <p:cNvPr id="7" name="下箭头 6"/>
            <p:cNvSpPr/>
            <p:nvPr/>
          </p:nvSpPr>
          <p:spPr>
            <a:xfrm>
              <a:off x="4322450" y="2029753"/>
              <a:ext cx="549630" cy="548903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00298" y="2714626"/>
              <a:ext cx="4231942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可以采用顺序表或者链表存储</a:t>
              </a:r>
            </a:p>
          </p:txBody>
        </p:sp>
        <p:sp>
          <p:nvSpPr>
            <p:cNvPr id="10" name="上箭头 9"/>
            <p:cNvSpPr/>
            <p:nvPr/>
          </p:nvSpPr>
          <p:spPr>
            <a:xfrm>
              <a:off x="3714558" y="3069448"/>
              <a:ext cx="348376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4678" y="3554022"/>
              <a:ext cx="13163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有序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顺序表</a:t>
              </a: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4872080" y="3055801"/>
              <a:ext cx="348376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438" y="3554022"/>
              <a:ext cx="940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有序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链表</a:t>
              </a:r>
            </a:p>
          </p:txBody>
        </p:sp>
      </p:grpSp>
      <p:sp>
        <p:nvSpPr>
          <p:cNvPr id="15" name="TextBox 3">
            <a:extLst>
              <a:ext uri="{FF2B5EF4-FFF2-40B4-BE49-F238E27FC236}">
                <a16:creationId xmlns:a16="http://schemas.microsoft.com/office/drawing/2014/main" id="{2E7C3DE6-81CA-4D1B-820D-FF4787DD4A81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3B856E-15E2-48FA-9F89-AB858BF7D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D7D3B4CC-C439-4F8F-8476-B0BC17F5643F}"/>
              </a:ext>
            </a:extLst>
          </p:cNvPr>
          <p:cNvSpPr txBox="1"/>
          <p:nvPr/>
        </p:nvSpPr>
        <p:spPr>
          <a:xfrm>
            <a:off x="2014703" y="156995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、有序表</a:t>
            </a:r>
          </a:p>
        </p:txBody>
      </p:sp>
      <p:pic>
        <p:nvPicPr>
          <p:cNvPr id="4" name="图片 3" descr="图片包含 游戏机&#10;&#10;描述已自动生成">
            <a:extLst>
              <a:ext uri="{FF2B5EF4-FFF2-40B4-BE49-F238E27FC236}">
                <a16:creationId xmlns:a16="http://schemas.microsoft.com/office/drawing/2014/main" id="{99373395-F9E9-4671-8794-4BFBBB9CA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94" y="3111351"/>
            <a:ext cx="3551419" cy="3551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1708" y="2204864"/>
            <a:ext cx="7286676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ym typeface="Wingdings"/>
              </a:rPr>
              <a:t> </a:t>
            </a:r>
            <a:r>
              <a:rPr lang="zh-CN" altLang="en-US">
                <a:solidFill>
                  <a:schemeClr val="tx1"/>
                </a:solidFill>
              </a:rPr>
              <a:t>利用有序表的有序特性可以提高相关算法的效率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953" y="3521943"/>
            <a:ext cx="9522619" cy="88421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假设一个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存储。设计一个高效算法删除重复的元素。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4163894" y="4830363"/>
            <a:ext cx="4308369" cy="1926843"/>
            <a:chOff x="2214546" y="2214561"/>
            <a:chExt cx="3857652" cy="1445133"/>
          </a:xfrm>
        </p:grpSpPr>
        <p:sp>
          <p:nvSpPr>
            <p:cNvPr id="6" name="TextBox 5"/>
            <p:cNvSpPr txBox="1"/>
            <p:nvPr/>
          </p:nvSpPr>
          <p:spPr>
            <a:xfrm>
              <a:off x="2214546" y="2214561"/>
              <a:ext cx="3857652" cy="51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L=(1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 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3143254"/>
              <a:ext cx="1714512" cy="51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L=(1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985697" y="2714626"/>
              <a:ext cx="229113" cy="357190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714627"/>
              <a:ext cx="121444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本算法</a:t>
              </a:r>
            </a:p>
          </p:txBody>
        </p:sp>
      </p:grpSp>
      <p:sp>
        <p:nvSpPr>
          <p:cNvPr id="23" name="TextBox 11">
            <a:extLst>
              <a:ext uri="{FF2B5EF4-FFF2-40B4-BE49-F238E27FC236}">
                <a16:creationId xmlns:a16="http://schemas.microsoft.com/office/drawing/2014/main" id="{6DAF1532-1DA0-4053-9447-3A959DF97E46}"/>
              </a:ext>
            </a:extLst>
          </p:cNvPr>
          <p:cNvSpPr txBox="1"/>
          <p:nvPr/>
        </p:nvSpPr>
        <p:spPr>
          <a:xfrm>
            <a:off x="2443927" y="2829544"/>
            <a:ext cx="711696" cy="3435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A3F0CF0-C9DB-4100-816F-9D09A30B68D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sp>
        <p:nvSpPr>
          <p:cNvPr id="14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218D0E-4B49-4FEF-BF9C-8B2F3A99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C99613A-4A8B-46C1-A260-0B35EA1AEFBA}"/>
              </a:ext>
            </a:extLst>
          </p:cNvPr>
          <p:cNvSpPr txBox="1"/>
          <p:nvPr/>
        </p:nvSpPr>
        <p:spPr>
          <a:xfrm>
            <a:off x="2014703" y="156995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、有序表</a:t>
            </a:r>
          </a:p>
        </p:txBody>
      </p:sp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99EFE314-36C3-4B17-91C5-9C2D0AAC3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15" y="3922900"/>
            <a:ext cx="3336057" cy="3336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524002" y="2112136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524002" y="2112136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524002" y="2112136"/>
            <a:ext cx="184731" cy="3877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1282" y="1171561"/>
            <a:ext cx="777686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解：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利用前面介绍过的删除所有值为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的元素的算法思路：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2351585" y="2056736"/>
            <a:ext cx="7959169" cy="4234594"/>
            <a:chOff x="642910" y="861189"/>
            <a:chExt cx="7959169" cy="3175944"/>
          </a:xfrm>
        </p:grpSpPr>
        <p:sp>
          <p:nvSpPr>
            <p:cNvPr id="8" name="TextBox 7"/>
            <p:cNvSpPr txBox="1"/>
            <p:nvPr/>
          </p:nvSpPr>
          <p:spPr>
            <a:xfrm>
              <a:off x="642910" y="861189"/>
              <a:ext cx="5786478" cy="3175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39801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>
              <a:defPPr>
                <a:defRPr lang="zh-CN"/>
              </a:defPPr>
              <a:lvl1pPr algn="l">
                <a:lnSpc>
                  <a:spcPct val="50000"/>
                </a:lnSpc>
                <a:defRPr sz="180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rgbClr val="CE3B37"/>
                  </a:solidFill>
                </a:rPr>
                <a:t>void deldupnode1</a:t>
              </a:r>
              <a:r>
                <a:rPr lang="en-US" altLang="zh-CN"/>
                <a:t>(SqList *&amp;L)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{  int k=1,i;		</a:t>
              </a:r>
              <a:r>
                <a:rPr lang="en-US" altLang="zh-CN">
                  <a:solidFill>
                    <a:srgbClr val="002060"/>
                  </a:solidFill>
                </a:rPr>
                <a:t>//k</a:t>
              </a:r>
              <a:r>
                <a:rPr lang="zh-CN" altLang="en-US">
                  <a:solidFill>
                    <a:srgbClr val="002060"/>
                  </a:solidFill>
                </a:rPr>
                <a:t>记录保留的元素个数</a:t>
              </a:r>
            </a:p>
            <a:p>
              <a:pPr>
                <a:lnSpc>
                  <a:spcPct val="100000"/>
                </a:lnSpc>
              </a:pPr>
              <a:r>
                <a:rPr lang="zh-CN" altLang="en-US"/>
                <a:t>   </a:t>
              </a:r>
              <a:r>
                <a:rPr lang="en-US" altLang="zh-CN"/>
                <a:t>for  (i=1;i&lt;L-&gt;length;i++) 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     if (</a:t>
              </a:r>
              <a:r>
                <a:rPr lang="en-US" altLang="zh-CN">
                  <a:solidFill>
                    <a:srgbClr val="F19903"/>
                  </a:solidFill>
                </a:rPr>
                <a:t>L-&gt;data[i]!=L-&gt;data[i-1])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     {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  	 L-&gt;data[k]=L-&gt;data[i];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	 k++;    	</a:t>
              </a:r>
              <a:r>
                <a:rPr lang="en-US" altLang="zh-CN">
                  <a:solidFill>
                    <a:srgbClr val="002060"/>
                  </a:solidFill>
                </a:rPr>
                <a:t>//</a:t>
              </a:r>
              <a:r>
                <a:rPr lang="zh-CN" altLang="en-US">
                  <a:solidFill>
                    <a:srgbClr val="002060"/>
                  </a:solidFill>
                </a:rPr>
                <a:t>保留的元素增</a:t>
              </a:r>
              <a:r>
                <a:rPr lang="en-US" altLang="zh-CN">
                  <a:solidFill>
                    <a:srgbClr val="002060"/>
                  </a:solidFill>
                </a:rPr>
                <a:t>1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     }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   L-&gt;length=k;	</a:t>
              </a:r>
              <a:r>
                <a:rPr lang="en-US" altLang="zh-CN">
                  <a:solidFill>
                    <a:srgbClr val="002060"/>
                  </a:solidFill>
                </a:rPr>
                <a:t>//</a:t>
              </a:r>
              <a:r>
                <a:rPr lang="zh-CN" altLang="en-US">
                  <a:solidFill>
                    <a:srgbClr val="002060"/>
                  </a:solidFill>
                </a:rPr>
                <a:t>顺序表</a:t>
              </a:r>
              <a:r>
                <a:rPr lang="en-US" altLang="zh-CN">
                  <a:solidFill>
                    <a:srgbClr val="002060"/>
                  </a:solidFill>
                </a:rPr>
                <a:t>L</a:t>
              </a:r>
              <a:r>
                <a:rPr lang="zh-CN" altLang="en-US">
                  <a:solidFill>
                    <a:srgbClr val="002060"/>
                  </a:solidFill>
                </a:rPr>
                <a:t>的长度等于</a:t>
              </a:r>
              <a:r>
                <a:rPr lang="en-US" altLang="zh-CN">
                  <a:solidFill>
                    <a:srgbClr val="002060"/>
                  </a:solidFill>
                </a:rPr>
                <a:t>k</a:t>
              </a:r>
            </a:p>
            <a:p>
              <a:pPr>
                <a:lnSpc>
                  <a:spcPct val="100000"/>
                </a:lnSpc>
              </a:pPr>
              <a:r>
                <a:rPr lang="en-US" altLang="zh-CN"/>
                <a:t>}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643702" y="861189"/>
              <a:ext cx="142876" cy="3175944"/>
            </a:xfrm>
            <a:prstGeom prst="rightBrace">
              <a:avLst/>
            </a:prstGeom>
            <a:ln w="19050"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7567" y="2322203"/>
              <a:ext cx="171451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重建顺序表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L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2E898DD5-08D9-4687-A4EE-49380B9342AC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15" name="图片 14" descr="乐高玩具&#10;&#10;低可信度描述已自动生成">
            <a:extLst>
              <a:ext uri="{FF2B5EF4-FFF2-40B4-BE49-F238E27FC236}">
                <a16:creationId xmlns:a16="http://schemas.microsoft.com/office/drawing/2014/main" id="{E498D6F9-203C-433E-A615-046CE0A6C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9693">
            <a:off x="9064430" y="4516165"/>
            <a:ext cx="3487584" cy="2349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4598" y="2044315"/>
            <a:ext cx="6861089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sym typeface="Wingdings"/>
              </a:rPr>
              <a:t> </a:t>
            </a:r>
            <a:r>
              <a:rPr lang="zh-CN" altLang="en-US">
                <a:solidFill>
                  <a:schemeClr val="tx1"/>
                </a:solidFill>
              </a:rPr>
              <a:t>利用二路归并思路可以提高相关算法的效率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7116" y="3002247"/>
            <a:ext cx="9504590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假设两个递增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存储（假设同一个单链表中不存在重复的元素）。设计一个高效算法求它们的公共元素，将结果存放在单链表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3414346" y="4604642"/>
            <a:ext cx="5511923" cy="1725349"/>
            <a:chOff x="2000232" y="2783806"/>
            <a:chExt cx="4929222" cy="1294012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2783806"/>
              <a:ext cx="4929222" cy="51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ha=(1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hb=(2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4) 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430" y="3783939"/>
              <a:ext cx="1714512" cy="29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hc=(2</a:t>
              </a:r>
              <a:r>
                <a:rPr lang="zh-CN" altLang="en-US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948412" y="3286130"/>
              <a:ext cx="266398" cy="357190"/>
            </a:xfrm>
            <a:prstGeom prst="downArrow">
              <a:avLst/>
            </a:prstGeom>
            <a:gradFill>
              <a:gsLst>
                <a:gs pos="0">
                  <a:srgbClr val="CE3B37"/>
                </a:gs>
                <a:gs pos="100000">
                  <a:srgbClr val="FFE985"/>
                </a:gs>
              </a:gsLst>
            </a:gradFill>
            <a:ln>
              <a:noFill/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3283872"/>
              <a:ext cx="1214446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本算法</a:t>
              </a:r>
            </a:p>
          </p:txBody>
        </p:sp>
      </p:grpSp>
      <p:sp>
        <p:nvSpPr>
          <p:cNvPr id="25" name="TextBox 11">
            <a:extLst>
              <a:ext uri="{FF2B5EF4-FFF2-40B4-BE49-F238E27FC236}">
                <a16:creationId xmlns:a16="http://schemas.microsoft.com/office/drawing/2014/main" id="{1EDD9410-68B6-48EE-9698-BB3742C385A9}"/>
              </a:ext>
            </a:extLst>
          </p:cNvPr>
          <p:cNvSpPr txBox="1"/>
          <p:nvPr/>
        </p:nvSpPr>
        <p:spPr>
          <a:xfrm>
            <a:off x="2060951" y="2605543"/>
            <a:ext cx="711696" cy="3435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8849DF7-CEFE-4DAE-AC67-857D869252F2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91452A16-4FA0-4528-A383-DED752E48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15" y="3922900"/>
            <a:ext cx="3336057" cy="3336057"/>
          </a:xfrm>
          <a:prstGeom prst="rect">
            <a:avLst/>
          </a:prstGeom>
        </p:spPr>
      </p:pic>
      <p:sp>
        <p:nvSpPr>
          <p:cNvPr id="15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D51EE1-E8DE-46DC-9BE1-558868EF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B08875D1-D9DA-4581-9CCC-075579F09BA5}"/>
              </a:ext>
            </a:extLst>
          </p:cNvPr>
          <p:cNvSpPr txBox="1"/>
          <p:nvPr/>
        </p:nvSpPr>
        <p:spPr>
          <a:xfrm>
            <a:off x="2014703" y="1569953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、有序表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10950" y="5157192"/>
            <a:ext cx="6786610" cy="1420282"/>
            <a:chOff x="1071538" y="2795410"/>
            <a:chExt cx="6786610" cy="1065212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159633"/>
              <a:ext cx="6643734" cy="700989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插入和删除操作需要移动大量元素。</a:t>
              </a: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初始空间大小分配难以掌握。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795410"/>
              <a:ext cx="928694" cy="2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缺点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24127" y="2276872"/>
            <a:ext cx="2000264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  </a:t>
            </a:r>
            <a:r>
              <a:rPr lang="zh-CN" altLang="en-US">
                <a:solidFill>
                  <a:schemeClr val="tx1"/>
                </a:solidFill>
              </a:rPr>
              <a:t>顺序表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95538" y="2708920"/>
            <a:ext cx="6839206" cy="2287667"/>
            <a:chOff x="1071538" y="1140843"/>
            <a:chExt cx="6839206" cy="1715749"/>
          </a:xfrm>
        </p:grpSpPr>
        <p:sp>
          <p:nvSpPr>
            <p:cNvPr id="6" name="TextBox 5"/>
            <p:cNvSpPr txBox="1"/>
            <p:nvPr/>
          </p:nvSpPr>
          <p:spPr>
            <a:xfrm>
              <a:off x="1267010" y="1396021"/>
              <a:ext cx="6643734" cy="146057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120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存储密度大：无须为表示线性表中元素之间的逻辑关系而增加额外的存储空间。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ct val="150000"/>
                </a:lnSpc>
                <a:spcBef>
                  <a:spcPts val="120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具有随机存取特性。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140843"/>
              <a:ext cx="928694" cy="29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优点</a:t>
              </a:r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30032BFF-B9B3-4AA3-B588-7AE94631FFF1}"/>
              </a:ext>
            </a:extLst>
          </p:cNvPr>
          <p:cNvSpPr txBox="1"/>
          <p:nvPr/>
        </p:nvSpPr>
        <p:spPr>
          <a:xfrm>
            <a:off x="1569547" y="1706330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、线性表两类存储结构的比较</a:t>
            </a:r>
          </a:p>
        </p:txBody>
      </p:sp>
      <p:sp>
        <p:nvSpPr>
          <p:cNvPr id="1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B79207-1700-42E4-938D-04882297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7397D4C-C4B8-4C41-9309-23879BDC9A16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3574" y="1641298"/>
            <a:ext cx="7429552" cy="5090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defRPr sz="18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/>
              <a:t>void InterSect(LinkList *ha</a:t>
            </a:r>
            <a:r>
              <a:rPr lang="zh-CN" altLang="en-US"/>
              <a:t>，</a:t>
            </a:r>
            <a:r>
              <a:rPr lang="en-US"/>
              <a:t>LinkList *hb</a:t>
            </a:r>
            <a:r>
              <a:rPr lang="zh-CN" altLang="en-US"/>
              <a:t>，</a:t>
            </a:r>
            <a:r>
              <a:rPr lang="en-US"/>
              <a:t>LinkList *&amp;hc)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{  LinkList *pa=ha-&gt;next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>
                <a:solidFill>
                  <a:schemeClr val="tx1"/>
                </a:solidFill>
              </a:rPr>
              <a:t>*pb=hb-&gt;next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>
                <a:solidFill>
                  <a:schemeClr val="tx1"/>
                </a:solidFill>
              </a:rPr>
              <a:t>*s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>
                <a:solidFill>
                  <a:schemeClr val="tx1"/>
                </a:solidFill>
              </a:rPr>
              <a:t>*r;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hc=(LinkNode *)malloc(sizeof(LinkNode));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r=hc;			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en-US" altLang="zh-CN">
                <a:solidFill>
                  <a:srgbClr val="002060"/>
                </a:solidFill>
              </a:rPr>
              <a:t>r</a:t>
            </a:r>
            <a:r>
              <a:rPr lang="zh-CN" altLang="en-US">
                <a:solidFill>
                  <a:srgbClr val="002060"/>
                </a:solidFill>
              </a:rPr>
              <a:t>指向尾结点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while (pa!=NULL &amp;&amp; pb!=NULL)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{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   if (pa-&gt;data&lt;pb-&gt;data) pa=pa-&gt;next;</a:t>
            </a: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chemeClr val="tx1"/>
                </a:solidFill>
              </a:rPr>
              <a:t>      if (pa-&gt;data&gt;pb-&gt;data) pb=pb-&gt;next;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   </a:t>
            </a:r>
            <a:r>
              <a:rPr lang="en-US">
                <a:solidFill>
                  <a:srgbClr val="7030A0"/>
                </a:solidFill>
              </a:rPr>
              <a:t>if (pa-&gt;data==pb-&gt;data)      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相同元素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7030A0"/>
                </a:solidFill>
              </a:rPr>
              <a:t>      {  s=(LinkNode *)malloc(sizeof(LinkNode));   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7030A0"/>
                </a:solidFill>
              </a:rPr>
              <a:t>					</a:t>
            </a:r>
            <a:r>
              <a:rPr lang="en-US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复制结点</a:t>
            </a:r>
            <a:endParaRPr lang="en-US" altLang="zh-CN">
              <a:solidFill>
                <a:srgbClr val="002060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7030A0"/>
                </a:solidFill>
              </a:rPr>
              <a:t>         s-&gt;data=pa-&gt;data;</a:t>
            </a:r>
            <a:endParaRPr lang="zh-CN" altLang="en-US">
              <a:solidFill>
                <a:srgbClr val="7030A0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7030A0"/>
                </a:solidFill>
              </a:rPr>
              <a:t>         r-&gt;next=s;  r=s;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7030A0"/>
                </a:solidFill>
              </a:rPr>
              <a:t>         pa=pa-&gt;next; pb=pb-&gt;next;</a:t>
            </a:r>
          </a:p>
          <a:p>
            <a:pPr>
              <a:lnSpc>
                <a:spcPct val="50000"/>
              </a:lnSpc>
            </a:pPr>
            <a:r>
              <a:rPr lang="en-US">
                <a:solidFill>
                  <a:srgbClr val="7030A0"/>
                </a:solidFill>
              </a:rPr>
              <a:t>      }</a:t>
            </a:r>
            <a:endParaRPr lang="zh-CN" altLang="en-US">
              <a:solidFill>
                <a:srgbClr val="7030A0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}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   r-&gt;next=NULL;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</a:pPr>
            <a:r>
              <a:rPr lang="en-US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2596" y="1290246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算法如下：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9292485" y="1641297"/>
            <a:ext cx="1357322" cy="4857784"/>
            <a:chOff x="6929454" y="1142990"/>
            <a:chExt cx="1357322" cy="3643338"/>
          </a:xfrm>
        </p:grpSpPr>
        <p:sp>
          <p:nvSpPr>
            <p:cNvPr id="5" name="右大括号 4"/>
            <p:cNvSpPr/>
            <p:nvPr/>
          </p:nvSpPr>
          <p:spPr>
            <a:xfrm>
              <a:off x="6929454" y="1142990"/>
              <a:ext cx="214314" cy="3643338"/>
            </a:xfrm>
            <a:prstGeom prst="rightBrace">
              <a:avLst/>
            </a:prstGeom>
            <a:ln w="19050">
              <a:solidFill>
                <a:srgbClr val="F19903"/>
              </a:solidFill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768" y="2643188"/>
              <a:ext cx="1143008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>
                <a:defRPr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/>
                <a:t>二路归并</a:t>
              </a:r>
              <a:r>
                <a:rPr lang="en-US" altLang="zh-CN"/>
                <a:t>+</a:t>
              </a:r>
              <a:r>
                <a:rPr lang="zh-CN" altLang="en-US"/>
                <a:t>尾插法建表</a:t>
              </a:r>
            </a:p>
          </p:txBody>
        </p:sp>
      </p:grp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6234B1-4E4C-4A1E-B6C9-08C2BC37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907483"/>
            <a:ext cx="5904656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二、其他链表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4873C869-2B2D-468C-91AB-967AA114D9B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595538" y="4479674"/>
            <a:ext cx="8324998" cy="2323846"/>
            <a:chOff x="1071538" y="2668911"/>
            <a:chExt cx="7143800" cy="1742884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2951224"/>
              <a:ext cx="7000924" cy="146057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120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存储密度小：为表示线性表中元素之间的逻辑关系而需要增加额外的存储空间（指针域）</a:t>
              </a: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。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120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不具有随机存取特性</a:t>
              </a: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。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668911"/>
              <a:ext cx="928694" cy="29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缺点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35560" y="2062374"/>
            <a:ext cx="2000264" cy="3877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>
                <a:ln w="11430">
                  <a:noFill/>
                </a:ln>
                <a:solidFill>
                  <a:srgbClr val="F3980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>
                <a:sym typeface="Wingdings"/>
              </a:rPr>
              <a:t>  </a:t>
            </a:r>
            <a:r>
              <a:rPr lang="zh-CN" altLang="en-US">
                <a:solidFill>
                  <a:schemeClr val="tx1"/>
                </a:solidFill>
              </a:rPr>
              <a:t>链表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95538" y="2567030"/>
            <a:ext cx="8324998" cy="1751903"/>
            <a:chOff x="1071538" y="1044472"/>
            <a:chExt cx="7143800" cy="1313927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428742"/>
              <a:ext cx="7000924" cy="92965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由于采用结点的动态分配方式，具有良好的适应性。</a:t>
              </a:r>
            </a:p>
            <a:p>
              <a:pPr marL="457200" indent="-457200" algn="l">
                <a:lnSpc>
                  <a:spcPct val="150000"/>
                </a:lnSpc>
                <a:spcBef>
                  <a:spcPts val="0"/>
                </a:spcBef>
                <a:buClr>
                  <a:srgbClr val="F19903"/>
                </a:buClr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插入和删除操作只需修改相关指针域，不需要移动元素</a:t>
              </a:r>
              <a:r>
                <a:rPr lang="zh-CN" altLang="en-US" kern="1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。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290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优点</a:t>
              </a:r>
            </a:p>
          </p:txBody>
        </p:sp>
      </p:grpSp>
      <p:sp>
        <p:nvSpPr>
          <p:cNvPr id="15" name="TextBox 11">
            <a:extLst>
              <a:ext uri="{FF2B5EF4-FFF2-40B4-BE49-F238E27FC236}">
                <a16:creationId xmlns:a16="http://schemas.microsoft.com/office/drawing/2014/main" id="{F2BF1B94-BFCC-41E9-AB39-F6F231845B92}"/>
              </a:ext>
            </a:extLst>
          </p:cNvPr>
          <p:cNvSpPr txBox="1"/>
          <p:nvPr/>
        </p:nvSpPr>
        <p:spPr>
          <a:xfrm>
            <a:off x="1569547" y="1495910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、线性表两类存储结构的比较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5D4367-99B7-4860-8E4B-2E601517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F1FD32-524A-4324-BC20-034FD5E138F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18" name="图片 17" descr="乐高玩具&#10;&#10;低可信度描述已自动生成">
            <a:extLst>
              <a:ext uri="{FF2B5EF4-FFF2-40B4-BE49-F238E27FC236}">
                <a16:creationId xmlns:a16="http://schemas.microsoft.com/office/drawing/2014/main" id="{88F004AD-ED53-4984-8513-F52EFEB1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5299">
            <a:off x="8662553" y="2101767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41804" y="2179955"/>
            <a:ext cx="9938772" cy="444685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假设一个学生年级有若干个班，每个班有唯一的班号（如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班、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班等），一个班有若干学生（人数可能从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到几百），每个学生信息包括学号和姓名（所有学生的班号和学号均唯一），一个班的学生记录的排列是无序的。其中最频繁的操作如下：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① 添加一个某班某学号和姓名的学生记录。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② 删除某班某学号的学生记录。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③ 查找某班某学号的学生记录。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回答以下问题：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）设计一个你认为最合适的存储结构用于存储该年级所有学生信息，给出相关数据类型的声明，并画出相应的示意图，要求所有学生信息用一个变量标识。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，用文字描述或者代码描述操作①的过程，并说明其时间复杂度。</a:t>
            </a:r>
          </a:p>
          <a:p>
            <a:pPr algn="l">
              <a:lnSpc>
                <a:spcPts val="2300"/>
              </a:lnSpc>
              <a:spcBef>
                <a:spcPts val="600"/>
              </a:spcBef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sz="18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，用文字描述或者代码描述操作②的过程，并说明其时间复杂度。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2C0A8EA2-D405-4BE3-BB9D-35CFE58B26A8}"/>
              </a:ext>
            </a:extLst>
          </p:cNvPr>
          <p:cNvSpPr txBox="1"/>
          <p:nvPr/>
        </p:nvSpPr>
        <p:spPr>
          <a:xfrm>
            <a:off x="1725482" y="1906522"/>
            <a:ext cx="711696" cy="3435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solidFill>
                  <a:srgbClr val="CE3B37"/>
                </a:solidFill>
              </a:rPr>
              <a:t>示例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E16DDCDE-6DA5-4CAE-B010-D9E50C5AD02F}"/>
              </a:ext>
            </a:extLst>
          </p:cNvPr>
          <p:cNvSpPr txBox="1"/>
          <p:nvPr/>
        </p:nvSpPr>
        <p:spPr>
          <a:xfrm>
            <a:off x="1337256" y="1491247"/>
            <a:ext cx="4434708" cy="39376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>
            <a:defPPr>
              <a:defRPr lang="zh-CN"/>
            </a:defPPr>
            <a:lvl1pPr algn="l">
              <a:defRPr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  <a:lvl2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>
              <a:defRPr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、选择适合的数据结构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2B340C-9676-4EBF-9055-528C9286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8" y="958455"/>
            <a:ext cx="5904656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一、顺序表和单链表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39C3C3D-2845-43CB-957A-B99B230D3BD2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2342" y="1785178"/>
            <a:ext cx="101979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（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）每个学生信息用一个结点存储，一个班的学生信息构成一个带头结点的单链表，头结点包含班号，所有班的头结点构成一个单链表，用其头指针标识整个存储结构。</a:t>
            </a:r>
          </a:p>
          <a:p>
            <a:pPr algn="l">
              <a:lnSpc>
                <a:spcPts val="3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其示意图如下：</a:t>
            </a:r>
            <a:r>
              <a:rPr 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	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750387" y="3730307"/>
            <a:ext cx="6881725" cy="2908935"/>
            <a:chOff x="714348" y="2418197"/>
            <a:chExt cx="6881725" cy="2908935"/>
          </a:xfrm>
        </p:grpSpPr>
        <p:sp>
          <p:nvSpPr>
            <p:cNvPr id="7" name="TextBox 6"/>
            <p:cNvSpPr txBox="1"/>
            <p:nvPr/>
          </p:nvSpPr>
          <p:spPr>
            <a:xfrm>
              <a:off x="4910140" y="2947984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5357818" y="327306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rot="5400000">
              <a:off x="1503341" y="4774797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466828" y="4286256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0" name="弧形 29"/>
            <p:cNvSpPr/>
            <p:nvPr/>
          </p:nvSpPr>
          <p:spPr bwMode="auto">
            <a:xfrm>
              <a:off x="785786" y="2603993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348" y="2418197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85786" y="3071810"/>
              <a:ext cx="1500198" cy="357190"/>
              <a:chOff x="4000496" y="2571744"/>
              <a:chExt cx="1500198" cy="3571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85786" y="3857628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85786" y="4944661"/>
              <a:ext cx="1500198" cy="357190"/>
              <a:chOff x="4000496" y="2310980"/>
              <a:chExt cx="1500198" cy="35719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000496" y="2310980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643438" y="231098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072066" y="231098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857488" y="3071810"/>
              <a:ext cx="1500198" cy="357190"/>
              <a:chOff x="4000496" y="2571744"/>
              <a:chExt cx="1500198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072198" y="3071810"/>
              <a:ext cx="1500198" cy="357190"/>
              <a:chOff x="4000496" y="2571744"/>
              <a:chExt cx="1500198" cy="35719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 bwMode="auto">
            <a:xfrm>
              <a:off x="2162294" y="324693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4143372" y="325741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910004" y="3735270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5357682" y="406034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组合 55"/>
            <p:cNvGrpSpPr/>
            <p:nvPr/>
          </p:nvGrpSpPr>
          <p:grpSpPr>
            <a:xfrm>
              <a:off x="2857352" y="3859096"/>
              <a:ext cx="1500198" cy="357190"/>
              <a:chOff x="4000496" y="2571744"/>
              <a:chExt cx="1500198" cy="3571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072062" y="3859096"/>
              <a:ext cx="1500198" cy="357190"/>
              <a:chOff x="4000496" y="2571744"/>
              <a:chExt cx="1500198" cy="35719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 bwMode="auto">
            <a:xfrm>
              <a:off x="2162158" y="403422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143236" y="404469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>
              <a:off x="1489484" y="42182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>
              <a:off x="1395390" y="3571876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4933817" y="4846116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5381495" y="517119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8" name="组合 67"/>
            <p:cNvGrpSpPr/>
            <p:nvPr/>
          </p:nvGrpSpPr>
          <p:grpSpPr>
            <a:xfrm>
              <a:off x="2881165" y="4969942"/>
              <a:ext cx="1500198" cy="357190"/>
              <a:chOff x="4000496" y="2310980"/>
              <a:chExt cx="1500198" cy="35719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000496" y="2310980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643438" y="231098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072066" y="231098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095875" y="4969942"/>
              <a:ext cx="1500198" cy="357190"/>
              <a:chOff x="4000496" y="2310980"/>
              <a:chExt cx="1500198" cy="35719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000496" y="2310980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643438" y="231098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72066" y="231098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76" name="直接箭头连接符 75"/>
            <p:cNvCxnSpPr/>
            <p:nvPr/>
          </p:nvCxnSpPr>
          <p:spPr bwMode="auto">
            <a:xfrm>
              <a:off x="2185971" y="514506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167049" y="515554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1853011" y="1091713"/>
            <a:ext cx="9688590" cy="387798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）设计一个你认为最合适的存储结构用于存储该年级所有学生信息。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Box 3">
            <a:extLst>
              <a:ext uri="{FF2B5EF4-FFF2-40B4-BE49-F238E27FC236}">
                <a16:creationId xmlns:a16="http://schemas.microsoft.com/office/drawing/2014/main" id="{8C6607BA-419E-4EBF-B14E-95607B58A9FD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82" name="图片 81" descr="乐高玩具&#10;&#10;低可信度描述已自动生成">
            <a:extLst>
              <a:ext uri="{FF2B5EF4-FFF2-40B4-BE49-F238E27FC236}">
                <a16:creationId xmlns:a16="http://schemas.microsoft.com/office/drawing/2014/main" id="{F56FB9CD-80B6-4013-85D6-666D8B5D81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5299">
            <a:off x="7973955" y="5894190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14602" y="943504"/>
            <a:ext cx="6881725" cy="3169699"/>
            <a:chOff x="714348" y="2418197"/>
            <a:chExt cx="6881725" cy="3169699"/>
          </a:xfrm>
        </p:grpSpPr>
        <p:sp>
          <p:nvSpPr>
            <p:cNvPr id="4" name="TextBox 3"/>
            <p:cNvSpPr txBox="1"/>
            <p:nvPr/>
          </p:nvSpPr>
          <p:spPr>
            <a:xfrm>
              <a:off x="4910140" y="2947984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5357818" y="327306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rot="5400000">
              <a:off x="1503341" y="5035561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466828" y="4286256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785786" y="2603993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2418197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1" name="组合 34"/>
            <p:cNvGrpSpPr/>
            <p:nvPr/>
          </p:nvGrpSpPr>
          <p:grpSpPr>
            <a:xfrm>
              <a:off x="785786" y="3071810"/>
              <a:ext cx="1500198" cy="357190"/>
              <a:chOff x="4000496" y="2571744"/>
              <a:chExt cx="1500198" cy="357190"/>
            </a:xfrm>
          </p:grpSpPr>
          <p:sp>
            <p:nvSpPr>
              <p:cNvPr id="56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36"/>
            <p:cNvGrpSpPr/>
            <p:nvPr/>
          </p:nvGrpSpPr>
          <p:grpSpPr>
            <a:xfrm>
              <a:off x="785786" y="3857628"/>
              <a:ext cx="1500198" cy="357190"/>
              <a:chOff x="4000496" y="2571744"/>
              <a:chExt cx="1500198" cy="35719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40"/>
            <p:cNvGrpSpPr/>
            <p:nvPr/>
          </p:nvGrpSpPr>
          <p:grpSpPr>
            <a:xfrm>
              <a:off x="785786" y="5205425"/>
              <a:ext cx="1500198" cy="357190"/>
              <a:chOff x="4000496" y="2571744"/>
              <a:chExt cx="1500198" cy="35719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45"/>
            <p:cNvGrpSpPr/>
            <p:nvPr/>
          </p:nvGrpSpPr>
          <p:grpSpPr>
            <a:xfrm>
              <a:off x="2857488" y="3071810"/>
              <a:ext cx="1500198" cy="357190"/>
              <a:chOff x="4000496" y="2571744"/>
              <a:chExt cx="1500198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49"/>
            <p:cNvGrpSpPr/>
            <p:nvPr/>
          </p:nvGrpSpPr>
          <p:grpSpPr>
            <a:xfrm>
              <a:off x="6072198" y="3071810"/>
              <a:ext cx="1500198" cy="357190"/>
              <a:chOff x="4000496" y="2571744"/>
              <a:chExt cx="1500198" cy="35719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16" name="直接箭头连接符 8"/>
            <p:cNvCxnSpPr/>
            <p:nvPr/>
          </p:nvCxnSpPr>
          <p:spPr bwMode="auto">
            <a:xfrm>
              <a:off x="2162294" y="324693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9"/>
            <p:cNvCxnSpPr/>
            <p:nvPr/>
          </p:nvCxnSpPr>
          <p:spPr bwMode="auto">
            <a:xfrm>
              <a:off x="4143372" y="325741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910004" y="3735270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357682" y="406034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0" name="组合 55"/>
            <p:cNvGrpSpPr/>
            <p:nvPr/>
          </p:nvGrpSpPr>
          <p:grpSpPr>
            <a:xfrm>
              <a:off x="2857352" y="3859096"/>
              <a:ext cx="1500198" cy="357190"/>
              <a:chOff x="4000496" y="2571744"/>
              <a:chExt cx="1500198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组合 59"/>
            <p:cNvGrpSpPr/>
            <p:nvPr/>
          </p:nvGrpSpPr>
          <p:grpSpPr>
            <a:xfrm>
              <a:off x="6072062" y="3859096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2162158" y="403422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143236" y="404469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1489484" y="42182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rot="5400000">
              <a:off x="1395390" y="3571876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933817" y="5106880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5381495" y="543195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组合 67"/>
            <p:cNvGrpSpPr/>
            <p:nvPr/>
          </p:nvGrpSpPr>
          <p:grpSpPr>
            <a:xfrm>
              <a:off x="2881165" y="5230706"/>
              <a:ext cx="1500198" cy="357190"/>
              <a:chOff x="4000496" y="2571744"/>
              <a:chExt cx="1500198" cy="35719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71"/>
            <p:cNvGrpSpPr/>
            <p:nvPr/>
          </p:nvGrpSpPr>
          <p:grpSpPr>
            <a:xfrm>
              <a:off x="6095875" y="5230706"/>
              <a:ext cx="1500198" cy="357190"/>
              <a:chOff x="4000496" y="2571744"/>
              <a:chExt cx="1500198" cy="3571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 bwMode="auto">
            <a:xfrm>
              <a:off x="2185971" y="540583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4167049" y="541630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3306869" y="4435586"/>
            <a:ext cx="5738853" cy="2320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3980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zh-CN"/>
              <a:t>typedef struct node</a:t>
            </a:r>
          </a:p>
          <a:p>
            <a:pPr>
              <a:lnSpc>
                <a:spcPct val="50000"/>
              </a:lnSpc>
            </a:pPr>
            <a:r>
              <a:rPr lang="en-US" altLang="zh-CN"/>
              <a:t>{   string no;			</a:t>
            </a:r>
            <a:r>
              <a:rPr lang="en-US" altLang="zh-CN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学号或者班号</a:t>
            </a:r>
            <a:endParaRPr lang="en-US" altLang="zh-CN">
              <a:solidFill>
                <a:srgbClr val="00206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union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{   string name;		</a:t>
            </a:r>
            <a:r>
              <a:rPr lang="en-US" altLang="zh-CN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姓名</a:t>
            </a:r>
            <a:endParaRPr lang="en-US" altLang="zh-CN">
              <a:solidFill>
                <a:srgbClr val="00206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  struct node *bp;	</a:t>
            </a:r>
            <a:r>
              <a:rPr lang="en-US" altLang="zh-CN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班号指针</a:t>
            </a:r>
            <a:endParaRPr lang="en-US" altLang="zh-CN">
              <a:solidFill>
                <a:srgbClr val="00206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} val;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struct node link;		</a:t>
            </a:r>
            <a:r>
              <a:rPr lang="en-US" altLang="zh-CN">
                <a:solidFill>
                  <a:srgbClr val="002060"/>
                </a:solidFill>
              </a:rPr>
              <a:t>//</a:t>
            </a:r>
            <a:r>
              <a:rPr lang="zh-CN" altLang="en-US">
                <a:solidFill>
                  <a:srgbClr val="002060"/>
                </a:solidFill>
              </a:rPr>
              <a:t>后继结点指针</a:t>
            </a:r>
            <a:endParaRPr lang="en-US" altLang="zh-CN">
              <a:solidFill>
                <a:srgbClr val="00206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} </a:t>
            </a:r>
            <a:r>
              <a:rPr lang="en-US" altLang="zh-CN">
                <a:solidFill>
                  <a:srgbClr val="CE3B37"/>
                </a:solidFill>
              </a:rPr>
              <a:t>NodeType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60" name="左弧形箭头 59"/>
          <p:cNvSpPr/>
          <p:nvPr/>
        </p:nvSpPr>
        <p:spPr bwMode="auto">
          <a:xfrm>
            <a:off x="1952596" y="3532549"/>
            <a:ext cx="519116" cy="857256"/>
          </a:xfrm>
          <a:prstGeom prst="curvedRightArrow">
            <a:avLst>
              <a:gd name="adj1" fmla="val 25000"/>
              <a:gd name="adj2" fmla="val 50000"/>
              <a:gd name="adj3" fmla="val 45252"/>
            </a:avLst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0" lang="zh-CN" altLang="en-US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F2D4BF4B-C893-49F2-A334-351AE9380CED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63" name="图片 62" descr="乐高玩具&#10;&#10;低可信度描述已自动生成">
            <a:extLst>
              <a:ext uri="{FF2B5EF4-FFF2-40B4-BE49-F238E27FC236}">
                <a16:creationId xmlns:a16="http://schemas.microsoft.com/office/drawing/2014/main" id="{64F3F431-7DCC-4B13-A481-1BC224EC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5299">
            <a:off x="8539884" y="3638508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9002" y="2070755"/>
            <a:ext cx="9391574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ts val="3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/>
              <a:t>   （</a:t>
            </a:r>
            <a:r>
              <a:rPr lang="en-US" sz="2400"/>
              <a:t>2</a:t>
            </a:r>
            <a:r>
              <a:rPr lang="zh-CN" altLang="en-US" sz="2400"/>
              <a:t>）创建一个插入学生信息的结点</a:t>
            </a:r>
            <a:r>
              <a:rPr lang="en-US" altLang="zh-CN" sz="2400"/>
              <a:t>(bh,xh,xm)</a:t>
            </a:r>
            <a:r>
              <a:rPr lang="zh-CN" altLang="en-US" sz="2400"/>
              <a:t>，通过</a:t>
            </a:r>
            <a:r>
              <a:rPr lang="en-US" sz="2400"/>
              <a:t>L</a:t>
            </a:r>
            <a:r>
              <a:rPr lang="zh-CN" altLang="en-US" sz="2400"/>
              <a:t>找到指定班</a:t>
            </a:r>
            <a:r>
              <a:rPr lang="en-US" altLang="zh-CN" sz="2400"/>
              <a:t>bh</a:t>
            </a:r>
            <a:r>
              <a:rPr lang="zh-CN" altLang="en-US" sz="2400"/>
              <a:t>的头结点，在其后插入该结点（头插法）。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850" y="902685"/>
            <a:ext cx="9391574" cy="1113766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/>
              <a:t>   （</a:t>
            </a:r>
            <a:r>
              <a:rPr lang="en-US" altLang="zh-CN" sz="2400"/>
              <a:t>2</a:t>
            </a:r>
            <a:r>
              <a:rPr lang="zh-CN" altLang="en-US" sz="2400"/>
              <a:t>）假设学生班数为</a:t>
            </a:r>
            <a:r>
              <a:rPr lang="en-US" altLang="zh-CN" sz="2400"/>
              <a:t>n</a:t>
            </a:r>
            <a:r>
              <a:rPr lang="zh-CN" altLang="en-US" sz="2400"/>
              <a:t>，最多班的人数为</a:t>
            </a:r>
            <a:r>
              <a:rPr lang="en-US" altLang="zh-CN" sz="2400"/>
              <a:t>m</a:t>
            </a:r>
            <a:r>
              <a:rPr lang="zh-CN" altLang="en-US" sz="2400"/>
              <a:t>，用文字描述或者代码描述操作①的过程，并说明其时间复杂度。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766344" y="3232839"/>
            <a:ext cx="6858048" cy="3076481"/>
            <a:chOff x="928662" y="2357430"/>
            <a:chExt cx="6858048" cy="3076481"/>
          </a:xfrm>
        </p:grpSpPr>
        <p:sp>
          <p:nvSpPr>
            <p:cNvPr id="7" name="TextBox 6"/>
            <p:cNvSpPr txBox="1"/>
            <p:nvPr/>
          </p:nvSpPr>
          <p:spPr>
            <a:xfrm>
              <a:off x="5124454" y="2887217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5572132" y="321229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1142" y="5046113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1" name="弧形 10"/>
            <p:cNvSpPr/>
            <p:nvPr/>
          </p:nvSpPr>
          <p:spPr bwMode="auto">
            <a:xfrm>
              <a:off x="1000100" y="2543226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662" y="2357430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3" name="组合 34"/>
            <p:cNvGrpSpPr/>
            <p:nvPr/>
          </p:nvGrpSpPr>
          <p:grpSpPr>
            <a:xfrm>
              <a:off x="1000100" y="3011043"/>
              <a:ext cx="1500198" cy="357190"/>
              <a:chOff x="4000496" y="2571744"/>
              <a:chExt cx="1500198" cy="357190"/>
            </a:xfrm>
          </p:grpSpPr>
          <p:sp>
            <p:nvSpPr>
              <p:cNvPr id="58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36"/>
            <p:cNvGrpSpPr/>
            <p:nvPr/>
          </p:nvGrpSpPr>
          <p:grpSpPr>
            <a:xfrm>
              <a:off x="1000100" y="4617485"/>
              <a:ext cx="1500198" cy="357190"/>
              <a:chOff x="4000496" y="2571744"/>
              <a:chExt cx="1500198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bh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组合 45"/>
            <p:cNvGrpSpPr/>
            <p:nvPr/>
          </p:nvGrpSpPr>
          <p:grpSpPr>
            <a:xfrm>
              <a:off x="3071802" y="3011043"/>
              <a:ext cx="1500198" cy="357190"/>
              <a:chOff x="4000496" y="2571744"/>
              <a:chExt cx="1500198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49"/>
            <p:cNvGrpSpPr/>
            <p:nvPr/>
          </p:nvGrpSpPr>
          <p:grpSpPr>
            <a:xfrm>
              <a:off x="6286512" y="3011043"/>
              <a:ext cx="1500198" cy="357190"/>
              <a:chOff x="4000496" y="2571744"/>
              <a:chExt cx="1500198" cy="35719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18" name="直接箭头连接符 8"/>
            <p:cNvCxnSpPr/>
            <p:nvPr/>
          </p:nvCxnSpPr>
          <p:spPr bwMode="auto">
            <a:xfrm>
              <a:off x="2376608" y="318616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9"/>
            <p:cNvCxnSpPr/>
            <p:nvPr/>
          </p:nvCxnSpPr>
          <p:spPr bwMode="auto">
            <a:xfrm>
              <a:off x="4357686" y="319664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124318" y="4495127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5571996" y="482020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2" name="组合 55"/>
            <p:cNvGrpSpPr/>
            <p:nvPr/>
          </p:nvGrpSpPr>
          <p:grpSpPr>
            <a:xfrm>
              <a:off x="3071666" y="4618953"/>
              <a:ext cx="1500198" cy="357190"/>
              <a:chOff x="4000496" y="2571744"/>
              <a:chExt cx="1500198" cy="35719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59"/>
            <p:cNvGrpSpPr/>
            <p:nvPr/>
          </p:nvGrpSpPr>
          <p:grpSpPr>
            <a:xfrm>
              <a:off x="6286376" y="4618953"/>
              <a:ext cx="1500198" cy="357190"/>
              <a:chOff x="4000496" y="2571744"/>
              <a:chExt cx="1500198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4357550" y="480455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>
              <a:off x="1703798" y="497814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>
              <a:off x="1609704" y="3511109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rot="5400000">
              <a:off x="1698605" y="443662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643042" y="3687323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3" name="组合 45"/>
          <p:cNvGrpSpPr/>
          <p:nvPr/>
        </p:nvGrpSpPr>
        <p:grpSpPr>
          <a:xfrm>
            <a:off x="4552294" y="4705607"/>
            <a:ext cx="1500198" cy="357190"/>
            <a:chOff x="4000496" y="2571744"/>
            <a:chExt cx="1500198" cy="357190"/>
          </a:xfrm>
        </p:grpSpPr>
        <p:sp>
          <p:nvSpPr>
            <p:cNvPr id="64" name="矩形 63"/>
            <p:cNvSpPr/>
            <p:nvPr/>
          </p:nvSpPr>
          <p:spPr>
            <a:xfrm>
              <a:off x="4000496" y="2571744"/>
              <a:ext cx="642942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xh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43438" y="2571744"/>
              <a:ext cx="428628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>
                  <a:solidFill>
                    <a:schemeClr val="bg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xm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072066" y="2571744"/>
              <a:ext cx="428628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31256" y="6355596"/>
            <a:ext cx="264507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214154" y="5661730"/>
            <a:ext cx="7143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E3B3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>
          <a:xfrm rot="5400000">
            <a:off x="5539115" y="5185136"/>
            <a:ext cx="618449" cy="0"/>
          </a:xfrm>
          <a:prstGeom prst="straightConnector1">
            <a:avLst/>
          </a:prstGeom>
          <a:ln w="28575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H="1" flipV="1">
            <a:off x="4133667" y="5192303"/>
            <a:ext cx="592142" cy="387988"/>
          </a:xfrm>
          <a:prstGeom prst="straightConnector1">
            <a:avLst/>
          </a:prstGeom>
          <a:ln w="28575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>
            <a:extLst>
              <a:ext uri="{FF2B5EF4-FFF2-40B4-BE49-F238E27FC236}">
                <a16:creationId xmlns:a16="http://schemas.microsoft.com/office/drawing/2014/main" id="{69F81895-F8DC-4D31-8A5E-DF6E0DD96FB4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54" name="图片 53" descr="乐高玩具&#10;&#10;低可信度描述已自动生成">
            <a:extLst>
              <a:ext uri="{FF2B5EF4-FFF2-40B4-BE49-F238E27FC236}">
                <a16:creationId xmlns:a16="http://schemas.microsoft.com/office/drawing/2014/main" id="{B36E75FE-6625-4BD5-9C7D-00DE267D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5299">
            <a:off x="8539884" y="3638508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2808" y="918150"/>
            <a:ext cx="9273751" cy="1113766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/>
              <a:t>  （</a:t>
            </a:r>
            <a:r>
              <a:rPr lang="en-US" altLang="zh-CN" sz="2400"/>
              <a:t>3</a:t>
            </a:r>
            <a:r>
              <a:rPr lang="zh-CN" altLang="en-US" sz="2400"/>
              <a:t>）假设学生班数为</a:t>
            </a:r>
            <a:r>
              <a:rPr lang="en-US" altLang="zh-CN" sz="2400"/>
              <a:t>n</a:t>
            </a:r>
            <a:r>
              <a:rPr lang="zh-CN" altLang="en-US" sz="2400"/>
              <a:t>，最多班的人数为</a:t>
            </a:r>
            <a:r>
              <a:rPr lang="en-US" altLang="zh-CN" sz="2400"/>
              <a:t>m</a:t>
            </a:r>
            <a:r>
              <a:rPr lang="zh-CN" altLang="en-US" sz="2400"/>
              <a:t>，用文字描述或者代码描述操作②的过程，并说明其时间复杂度。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0879" y="2114577"/>
            <a:ext cx="943567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ts val="3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/>
              <a:t>   （</a:t>
            </a:r>
            <a:r>
              <a:rPr lang="en-US" sz="2400"/>
              <a:t>3</a:t>
            </a:r>
            <a:r>
              <a:rPr lang="zh-CN" altLang="en-US" sz="2400"/>
              <a:t>）通过</a:t>
            </a:r>
            <a:r>
              <a:rPr lang="en-US" sz="2400"/>
              <a:t>L</a:t>
            </a:r>
            <a:r>
              <a:rPr lang="zh-CN" altLang="en-US" sz="2400"/>
              <a:t>找到指定班</a:t>
            </a:r>
            <a:r>
              <a:rPr lang="en-US" altLang="zh-CN" sz="2400"/>
              <a:t>bh</a:t>
            </a:r>
            <a:r>
              <a:rPr lang="zh-CN" altLang="en-US" sz="2400"/>
              <a:t>的头结点，找到该学号为</a:t>
            </a:r>
            <a:r>
              <a:rPr lang="en-US" altLang="zh-CN" sz="2400"/>
              <a:t>xh</a:t>
            </a:r>
            <a:r>
              <a:rPr lang="zh-CN" altLang="en-US" sz="2400"/>
              <a:t>结点的前驱结点</a:t>
            </a:r>
            <a:r>
              <a:rPr lang="en-US" sz="2400"/>
              <a:t>pre</a:t>
            </a:r>
            <a:r>
              <a:rPr lang="zh-CN" altLang="en-US" sz="2400"/>
              <a:t>，通过</a:t>
            </a:r>
            <a:r>
              <a:rPr lang="en-US" sz="2400"/>
              <a:t>pre</a:t>
            </a:r>
            <a:r>
              <a:rPr lang="zh-CN" altLang="en-US" sz="2400"/>
              <a:t>删除其后结点。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58000" y="6275938"/>
            <a:ext cx="3879755" cy="43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lnSpc>
                <a:spcPts val="3000"/>
              </a:lnSpc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defRPr>
            </a:lvl1pPr>
          </a:lstStyle>
          <a:p>
            <a:r>
              <a:rPr lang="zh-CN" altLang="en-US" sz="2400"/>
              <a:t>时间复杂度为</a:t>
            </a:r>
            <a:r>
              <a:rPr lang="en-US" altLang="zh-CN" sz="2400"/>
              <a:t>O(n+m)</a:t>
            </a:r>
            <a:r>
              <a:rPr lang="zh-CN" altLang="en-US" sz="2400"/>
              <a:t>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911764" y="4464055"/>
            <a:ext cx="857256" cy="1357889"/>
            <a:chOff x="2978928" y="4064465"/>
            <a:chExt cx="857256" cy="1357889"/>
          </a:xfrm>
        </p:grpSpPr>
        <p:cxnSp>
          <p:nvCxnSpPr>
            <p:cNvPr id="53" name="直接箭头连接符 52"/>
            <p:cNvCxnSpPr>
              <a:endCxn id="30" idx="0"/>
            </p:cNvCxnSpPr>
            <p:nvPr/>
          </p:nvCxnSpPr>
          <p:spPr>
            <a:xfrm rot="5400000">
              <a:off x="3650838" y="5256004"/>
              <a:ext cx="331904" cy="795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978928" y="4064465"/>
              <a:ext cx="85725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554310" y="3160831"/>
            <a:ext cx="7358114" cy="3076481"/>
            <a:chOff x="642910" y="2357430"/>
            <a:chExt cx="7358114" cy="3076481"/>
          </a:xfrm>
        </p:grpSpPr>
        <p:sp>
          <p:nvSpPr>
            <p:cNvPr id="6" name="TextBox 5"/>
            <p:cNvSpPr txBox="1"/>
            <p:nvPr/>
          </p:nvSpPr>
          <p:spPr>
            <a:xfrm>
              <a:off x="2928926" y="2887217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5390" y="5046113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714348" y="2543226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10" y="2357430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1" name="组合 34"/>
            <p:cNvGrpSpPr/>
            <p:nvPr/>
          </p:nvGrpSpPr>
          <p:grpSpPr>
            <a:xfrm>
              <a:off x="714348" y="3011043"/>
              <a:ext cx="1500198" cy="357190"/>
              <a:chOff x="4000496" y="2571744"/>
              <a:chExt cx="1500198" cy="357190"/>
            </a:xfrm>
          </p:grpSpPr>
          <p:sp>
            <p:nvSpPr>
              <p:cNvPr id="41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36"/>
            <p:cNvGrpSpPr/>
            <p:nvPr/>
          </p:nvGrpSpPr>
          <p:grpSpPr>
            <a:xfrm>
              <a:off x="714348" y="4617485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bh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直接箭头连接符 8"/>
            <p:cNvCxnSpPr/>
            <p:nvPr/>
          </p:nvCxnSpPr>
          <p:spPr bwMode="auto">
            <a:xfrm>
              <a:off x="2090856" y="318616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500958" y="4495127"/>
              <a:ext cx="50006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785914" y="4618953"/>
              <a:ext cx="1286020" cy="357190"/>
              <a:chOff x="2785914" y="4618953"/>
              <a:chExt cx="1286020" cy="35719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785914" y="4618953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14678" y="4618953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43306" y="4618953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 rot="5400000">
              <a:off x="1418046" y="497814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rot="5400000">
              <a:off x="1323952" y="3511109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1412853" y="443662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357290" y="3687323"/>
              <a:ext cx="57150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2090720" y="478632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8" name="组合 47"/>
            <p:cNvGrpSpPr/>
            <p:nvPr/>
          </p:nvGrpSpPr>
          <p:grpSpPr>
            <a:xfrm>
              <a:off x="4286248" y="4618953"/>
              <a:ext cx="1286020" cy="357190"/>
              <a:chOff x="2785914" y="4594460"/>
              <a:chExt cx="1286020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785914" y="4594460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>
                    <a:solidFill>
                      <a:schemeClr val="bg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xh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214678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643306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5" name="直接箭头连接符 54"/>
            <p:cNvCxnSpPr/>
            <p:nvPr/>
          </p:nvCxnSpPr>
          <p:spPr bwMode="auto">
            <a:xfrm>
              <a:off x="5357818" y="4804556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组合 55"/>
            <p:cNvGrpSpPr/>
            <p:nvPr/>
          </p:nvGrpSpPr>
          <p:grpSpPr>
            <a:xfrm>
              <a:off x="5786446" y="4618953"/>
              <a:ext cx="1286020" cy="357190"/>
              <a:chOff x="2785914" y="4594460"/>
              <a:chExt cx="1286020" cy="3571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785914" y="4594460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214678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>
                    <a:solidFill>
                      <a:schemeClr val="tx1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643306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 bwMode="auto">
            <a:xfrm>
              <a:off x="6929454" y="4806960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E3B37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任意多边形 60"/>
          <p:cNvSpPr/>
          <p:nvPr/>
        </p:nvSpPr>
        <p:spPr>
          <a:xfrm>
            <a:off x="5772200" y="5055360"/>
            <a:ext cx="2164080" cy="553720"/>
          </a:xfrm>
          <a:custGeom>
            <a:avLst/>
            <a:gdLst>
              <a:gd name="connsiteX0" fmla="*/ 0 w 2164080"/>
              <a:gd name="connsiteY0" fmla="*/ 553720 h 553720"/>
              <a:gd name="connsiteX1" fmla="*/ 294640 w 2164080"/>
              <a:gd name="connsiteY1" fmla="*/ 157480 h 553720"/>
              <a:gd name="connsiteX2" fmla="*/ 894080 w 2164080"/>
              <a:gd name="connsiteY2" fmla="*/ 15240 h 553720"/>
              <a:gd name="connsiteX3" fmla="*/ 1838960 w 2164080"/>
              <a:gd name="connsiteY3" fmla="*/ 66040 h 553720"/>
              <a:gd name="connsiteX4" fmla="*/ 2164080 w 2164080"/>
              <a:gd name="connsiteY4" fmla="*/ 39116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553720">
                <a:moveTo>
                  <a:pt x="0" y="553720"/>
                </a:moveTo>
                <a:cubicBezTo>
                  <a:pt x="72813" y="400473"/>
                  <a:pt x="145627" y="247227"/>
                  <a:pt x="294640" y="157480"/>
                </a:cubicBezTo>
                <a:cubicBezTo>
                  <a:pt x="443653" y="67733"/>
                  <a:pt x="636693" y="30480"/>
                  <a:pt x="894080" y="15240"/>
                </a:cubicBezTo>
                <a:cubicBezTo>
                  <a:pt x="1151467" y="0"/>
                  <a:pt x="1627293" y="3387"/>
                  <a:pt x="1838960" y="66040"/>
                </a:cubicBezTo>
                <a:cubicBezTo>
                  <a:pt x="2050627" y="128693"/>
                  <a:pt x="2107353" y="259926"/>
                  <a:pt x="2164080" y="391160"/>
                </a:cubicBezTo>
              </a:path>
            </a:pathLst>
          </a:custGeom>
          <a:ln w="28575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5769020" y="5607956"/>
            <a:ext cx="43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E3B3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3">
            <a:extLst>
              <a:ext uri="{FF2B5EF4-FFF2-40B4-BE49-F238E27FC236}">
                <a16:creationId xmlns:a16="http://schemas.microsoft.com/office/drawing/2014/main" id="{71E58ABE-5518-41EB-990E-7572CB60CCF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小结 </a:t>
            </a:r>
          </a:p>
        </p:txBody>
      </p:sp>
      <p:pic>
        <p:nvPicPr>
          <p:cNvPr id="64" name="图片 63" descr="乐高玩具&#10;&#10;低可信度描述已自动生成">
            <a:extLst>
              <a:ext uri="{FF2B5EF4-FFF2-40B4-BE49-F238E27FC236}">
                <a16:creationId xmlns:a16="http://schemas.microsoft.com/office/drawing/2014/main" id="{5F96CD94-CCC0-4C17-8C2C-5CB0E7BC8A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5299">
            <a:off x="8539884" y="3638508"/>
            <a:ext cx="7058893" cy="4755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6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10097</TotalTime>
  <Words>2718</Words>
  <Application>Microsoft Office PowerPoint</Application>
  <PresentationFormat>宽屏</PresentationFormat>
  <Paragraphs>454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黑体</vt:lpstr>
      <vt:lpstr>楷体</vt:lpstr>
      <vt:lpstr>思源黑体 CN Heavy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1529</cp:revision>
  <dcterms:created xsi:type="dcterms:W3CDTF">2004-03-31T23:50:14Z</dcterms:created>
  <dcterms:modified xsi:type="dcterms:W3CDTF">2022-06-23T17:03:36Z</dcterms:modified>
</cp:coreProperties>
</file>