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handoutMasterIdLst>
    <p:handoutMasterId r:id="rId13"/>
  </p:handoutMasterIdLst>
  <p:sldIdLst>
    <p:sldId id="520" r:id="rId2"/>
    <p:sldId id="295" r:id="rId3"/>
    <p:sldId id="416" r:id="rId4"/>
    <p:sldId id="417" r:id="rId5"/>
    <p:sldId id="412" r:id="rId6"/>
    <p:sldId id="413" r:id="rId7"/>
    <p:sldId id="414" r:id="rId8"/>
    <p:sldId id="419" r:id="rId9"/>
    <p:sldId id="410" r:id="rId10"/>
    <p:sldId id="418" r:id="rId11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  <p15:guide id="4" pos="876" userDrawn="1">
          <p15:clr>
            <a:srgbClr val="A4A3A4"/>
          </p15:clr>
        </p15:guide>
        <p15:guide id="5" pos="6652" userDrawn="1">
          <p15:clr>
            <a:srgbClr val="A4A3A4"/>
          </p15:clr>
        </p15:guide>
        <p15:guide id="6" pos="5111" userDrawn="1">
          <p15:clr>
            <a:srgbClr val="A4A3A4"/>
          </p15:clr>
        </p15:guide>
        <p15:guide id="7" pos="1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801"/>
    <a:srgbClr val="CE3B37"/>
    <a:srgbClr val="FFE985"/>
    <a:srgbClr val="7030A0"/>
    <a:srgbClr val="DFE1E0"/>
    <a:srgbClr val="FBFDFC"/>
    <a:srgbClr val="88AB3E"/>
    <a:srgbClr val="FA772E"/>
    <a:srgbClr val="F19903"/>
    <a:srgbClr val="978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8" autoAdjust="0"/>
    <p:restoredTop sz="94581" autoAdjust="0"/>
  </p:normalViewPr>
  <p:slideViewPr>
    <p:cSldViewPr>
      <p:cViewPr varScale="1">
        <p:scale>
          <a:sx n="74" d="100"/>
          <a:sy n="74" d="100"/>
        </p:scale>
        <p:origin x="72" y="278"/>
      </p:cViewPr>
      <p:guideLst>
        <p:guide orient="horz" pos="2160"/>
        <p:guide pos="3840"/>
        <p:guide pos="332"/>
        <p:guide pos="876"/>
        <p:guide pos="6652"/>
        <p:guide pos="5111"/>
        <p:guide pos="1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9754009-D658-4D86-BA39-F1CD64DDC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50A3A736-B3A9-44E2-B2FE-BB7E99E9C1BB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37B50ACD-D990-49A6-9DFD-F191374AF09C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乐高玩具&#10;&#10;低可信度描述已自动生成">
            <a:extLst>
              <a:ext uri="{FF2B5EF4-FFF2-40B4-BE49-F238E27FC236}">
                <a16:creationId xmlns:a16="http://schemas.microsoft.com/office/drawing/2014/main" id="{9C164DDB-DE19-4B0B-A3E2-DF54FEF7F2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909DBB6-48F4-467B-8693-1DFB2BD9400B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4BF854E-B060-4D69-8EDC-21D10DC75015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7D47A6C-B6F4-42B3-A572-CE69F9AB63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814DECC8-C88C-4956-BDEB-0957C97304C6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02B3EA19-4560-458A-9F53-9D6B76DD5B94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/91</a:t>
            </a:r>
          </a:p>
        </p:txBody>
      </p:sp>
    </p:spTree>
    <p:extLst>
      <p:ext uri="{BB962C8B-B14F-4D97-AF65-F5344CB8AC3E}">
        <p14:creationId xmlns:p14="http://schemas.microsoft.com/office/powerpoint/2010/main" val="135457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/>
              <a:t>/91</a:t>
            </a:r>
          </a:p>
        </p:txBody>
      </p:sp>
    </p:spTree>
    <p:extLst>
      <p:ext uri="{BB962C8B-B14F-4D97-AF65-F5344CB8AC3E}">
        <p14:creationId xmlns:p14="http://schemas.microsoft.com/office/powerpoint/2010/main" val="122178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164197"/>
            <a:chOff x="575555" y="986919"/>
            <a:chExt cx="7992888" cy="416419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1717669" y="4305115"/>
              <a:ext cx="5708660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3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 栈和队列 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AD1C89-5834-40C9-BDC3-6642A88BD0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3112" y="1887964"/>
            <a:ext cx="5802767" cy="58027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08732" y="1909057"/>
            <a:ext cx="8392262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b="1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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先进后出表。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通过一个栈的出栈序列个数？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045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101520" imgH="190440" progId="">
                  <p:embed/>
                </p:oleObj>
              </mc:Choice>
              <mc:Fallback>
                <p:oleObj name="Equation" r:id="rId5" imgW="101520" imgH="190440" progId="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876884"/>
              </p:ext>
            </p:extLst>
          </p:nvPr>
        </p:nvGraphicFramePr>
        <p:xfrm>
          <a:off x="6045200" y="3070450"/>
          <a:ext cx="317006" cy="57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7" imgW="101520" imgH="190440" progId="">
                  <p:embed/>
                </p:oleObj>
              </mc:Choice>
              <mc:Fallback>
                <p:oleObj name="Equation" r:id="rId7" imgW="101520" imgH="190440" progId="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070450"/>
                        <a:ext cx="317006" cy="578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0984" y="4561145"/>
            <a:ext cx="307183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当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 3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，结果为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095193" y="3047998"/>
            <a:ext cx="5881127" cy="762004"/>
            <a:chOff x="1428728" y="3000378"/>
            <a:chExt cx="5301298" cy="57150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427305" y="3198724"/>
              <a:ext cx="2302721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第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个</a:t>
              </a:r>
              <a:r>
                <a:rPr 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Catalan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数</a:t>
              </a:r>
              <a:endPara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sp>
        <p:nvSpPr>
          <p:cNvPr id="19" name="TextBox 3">
            <a:extLst>
              <a:ext uri="{FF2B5EF4-FFF2-40B4-BE49-F238E27FC236}">
                <a16:creationId xmlns:a16="http://schemas.microsoft.com/office/drawing/2014/main" id="{029838CD-744F-4ACC-9136-BBA697B2DCF6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2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C49AF6-F6E6-40E2-AFAB-45A6719E3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259204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5520" y="1752745"/>
            <a:ext cx="7920880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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一个大小为</a:t>
            </a:r>
            <a:r>
              <a:rPr lang="en-US" altLang="zh-CN">
                <a:solidFill>
                  <a:schemeClr val="tx1"/>
                </a:solidFill>
                <a:sym typeface="Wingdings"/>
              </a:rPr>
              <a:t>n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的顺序栈，最多只能进行</a:t>
            </a:r>
            <a:r>
              <a:rPr lang="en-US" altLang="zh-CN">
                <a:solidFill>
                  <a:schemeClr val="tx1"/>
                </a:solidFill>
                <a:sym typeface="Wingdings"/>
              </a:rPr>
              <a:t>n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次进栈操作吗？</a:t>
            </a:r>
            <a:endParaRPr lang="en-US" altLang="zh-CN">
              <a:solidFill>
                <a:schemeClr val="tx1"/>
              </a:solidFill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7744" y="2996952"/>
            <a:ext cx="5804718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错误：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可以进行任意多次进栈操作。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但最多只能进行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连续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次进栈操作。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92D0434-59A0-4446-A683-5BB9EA6C0692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0607B2-EE1C-4254-8498-94CF96C92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259204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856F2B-58FE-45F9-9D15-23CA236D6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77" y="2852935"/>
            <a:ext cx="4286776" cy="4213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9496" y="1688375"/>
            <a:ext cx="6143668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  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顺序栈只能将栈底设置在</a:t>
            </a:r>
            <a:r>
              <a:rPr lang="en-US" altLang="zh-CN">
                <a:solidFill>
                  <a:schemeClr val="tx1"/>
                </a:solidFill>
                <a:sym typeface="Wingdings"/>
              </a:rPr>
              <a:t>data[0]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端吗？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738414" y="2740576"/>
            <a:ext cx="1143008" cy="3273596"/>
            <a:chOff x="785786" y="1214428"/>
            <a:chExt cx="1143008" cy="2455197"/>
          </a:xfrm>
        </p:grpSpPr>
        <p:sp>
          <p:nvSpPr>
            <p:cNvPr id="4" name="矩形 3"/>
            <p:cNvSpPr/>
            <p:nvPr/>
          </p:nvSpPr>
          <p:spPr>
            <a:xfrm>
              <a:off x="1285852" y="1214428"/>
              <a:ext cx="642942" cy="214314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052869"/>
              <a:ext cx="428628" cy="169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206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786" y="2571750"/>
              <a:ext cx="428628" cy="169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206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1981299"/>
              <a:ext cx="428628" cy="168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206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┆</a:t>
              </a:r>
              <a:endParaRPr lang="zh-CN" altLang="en-US" sz="1800">
                <a:solidFill>
                  <a:srgbClr val="00206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1214429"/>
              <a:ext cx="428628" cy="169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206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3500444"/>
              <a:ext cx="642942" cy="169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24297" y="2545927"/>
            <a:ext cx="671041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可以将栈底设置在任意一端，但不能设置在中间。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452924" y="3307933"/>
            <a:ext cx="6281094" cy="3302775"/>
            <a:chOff x="2928926" y="1785932"/>
            <a:chExt cx="5159682" cy="2477082"/>
          </a:xfrm>
        </p:grpSpPr>
        <p:sp>
          <p:nvSpPr>
            <p:cNvPr id="11" name="TextBox 10"/>
            <p:cNvSpPr txBox="1"/>
            <p:nvPr/>
          </p:nvSpPr>
          <p:spPr>
            <a:xfrm>
              <a:off x="2928926" y="1785932"/>
              <a:ext cx="4528007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将栈底设置在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data[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端的设计：</a:t>
              </a:r>
              <a:endPara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3978" y="2086861"/>
              <a:ext cx="5094630" cy="2176153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初始化：   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top=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M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栈空：     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top==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M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栈满：     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top==0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（最小下标）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元素</a:t>
              </a:r>
              <a:r>
                <a:rPr lang="en-US" altLang="zh-CN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进栈：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top--; data[top]=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e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出栈：     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e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=data[top]; top++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3790FEA8-F974-455D-A090-972C8537CAEA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24FEF7-6942-4F6C-A735-7C6B35A7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259204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2186201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2186201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2186201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894" y="1742512"/>
            <a:ext cx="2500330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  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共 享 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9348" y="3771186"/>
            <a:ext cx="357190" cy="571504"/>
          </a:xfrm>
          <a:prstGeom prst="rect">
            <a:avLst/>
          </a:prstGeom>
          <a:gradFill>
            <a:gsLst>
              <a:gs pos="0">
                <a:srgbClr val="F39801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solidFill>
              <a:srgbClr val="F39801"/>
            </a:solidFill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6538" y="3771186"/>
            <a:ext cx="357190" cy="571504"/>
          </a:xfrm>
          <a:prstGeom prst="rect">
            <a:avLst/>
          </a:prstGeom>
          <a:gradFill>
            <a:gsLst>
              <a:gs pos="0">
                <a:srgbClr val="F39801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solidFill>
              <a:srgbClr val="F39801"/>
            </a:solidFill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3728" y="3771186"/>
            <a:ext cx="928694" cy="571504"/>
          </a:xfrm>
          <a:prstGeom prst="rect">
            <a:avLst/>
          </a:prstGeom>
          <a:gradFill>
            <a:gsLst>
              <a:gs pos="0">
                <a:srgbClr val="F39801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solidFill>
              <a:srgbClr val="F39801"/>
            </a:solidFill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>
              <a:solidFill>
                <a:schemeClr val="tx1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2422" y="3771186"/>
            <a:ext cx="357190" cy="571504"/>
          </a:xfrm>
          <a:prstGeom prst="rect">
            <a:avLst/>
          </a:prstGeom>
          <a:gradFill>
            <a:gsLst>
              <a:gs pos="0">
                <a:srgbClr val="F39801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solidFill>
              <a:srgbClr val="F39801"/>
            </a:solidFill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9612" y="3771186"/>
            <a:ext cx="928694" cy="571504"/>
          </a:xfrm>
          <a:prstGeom prst="rect">
            <a:avLst/>
          </a:prstGeom>
          <a:gradFill>
            <a:gsLst>
              <a:gs pos="0">
                <a:srgbClr val="F39801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solidFill>
              <a:srgbClr val="F39801"/>
            </a:solidFill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>
              <a:solidFill>
                <a:schemeClr val="tx1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38306" y="3771186"/>
            <a:ext cx="357190" cy="571504"/>
          </a:xfrm>
          <a:prstGeom prst="rect">
            <a:avLst/>
          </a:prstGeom>
          <a:gradFill>
            <a:gsLst>
              <a:gs pos="0">
                <a:srgbClr val="F39801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solidFill>
              <a:srgbClr val="F39801"/>
            </a:solidFill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95496" y="3771186"/>
            <a:ext cx="928694" cy="571504"/>
          </a:xfrm>
          <a:prstGeom prst="rect">
            <a:avLst/>
          </a:prstGeom>
          <a:gradFill>
            <a:gsLst>
              <a:gs pos="0">
                <a:srgbClr val="F39801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solidFill>
              <a:srgbClr val="F39801"/>
            </a:solidFill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>
              <a:solidFill>
                <a:schemeClr val="tx1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24190" y="3771186"/>
            <a:ext cx="357190" cy="571504"/>
          </a:xfrm>
          <a:prstGeom prst="rect">
            <a:avLst/>
          </a:prstGeom>
          <a:gradFill>
            <a:gsLst>
              <a:gs pos="0">
                <a:srgbClr val="F39801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solidFill>
              <a:srgbClr val="F39801"/>
            </a:solidFill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81380" y="3771186"/>
            <a:ext cx="357190" cy="571504"/>
          </a:xfrm>
          <a:prstGeom prst="rect">
            <a:avLst/>
          </a:prstGeom>
          <a:gradFill>
            <a:gsLst>
              <a:gs pos="0">
                <a:srgbClr val="F39801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solidFill>
              <a:srgbClr val="F39801"/>
            </a:solidFill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0786" y="3443098"/>
            <a:ext cx="214314" cy="2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7976" y="3443098"/>
            <a:ext cx="214314" cy="2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8504" y="3443098"/>
            <a:ext cx="642942" cy="2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9480" y="3443098"/>
            <a:ext cx="8572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………</a:t>
            </a:r>
            <a:endParaRPr lang="zh-CN" altLang="en-US" sz="2000">
              <a:solidFill>
                <a:srgbClr val="C00000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4968" y="3870586"/>
            <a:ext cx="642942" cy="2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152224" y="2580554"/>
            <a:ext cx="4643470" cy="714387"/>
            <a:chOff x="1857356" y="392888"/>
            <a:chExt cx="4643470" cy="535788"/>
          </a:xfrm>
        </p:grpSpPr>
        <p:sp>
          <p:nvSpPr>
            <p:cNvPr id="21" name="左大括号 20"/>
            <p:cNvSpPr/>
            <p:nvPr/>
          </p:nvSpPr>
          <p:spPr>
            <a:xfrm rot="5400000">
              <a:off x="2607455" y="-107175"/>
              <a:ext cx="285752" cy="1785950"/>
            </a:xfrm>
            <a:prstGeom prst="leftBrace">
              <a:avLst/>
            </a:prstGeom>
            <a:ln>
              <a:solidFill>
                <a:srgbClr val="F3980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860" y="392888"/>
              <a:ext cx="642942" cy="184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栈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5400000">
              <a:off x="5464975" y="-107175"/>
              <a:ext cx="285752" cy="1785950"/>
            </a:xfrm>
            <a:prstGeom prst="leftBrace">
              <a:avLst/>
            </a:prstGeom>
            <a:ln>
              <a:solidFill>
                <a:srgbClr val="F3980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392888"/>
              <a:ext cx="642942" cy="184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栈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2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09546" y="4342688"/>
            <a:ext cx="1964544" cy="760764"/>
            <a:chOff x="3214678" y="1714494"/>
            <a:chExt cx="1964544" cy="570574"/>
          </a:xfrm>
        </p:grpSpPr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393272" y="19057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4678" y="2097083"/>
              <a:ext cx="642942" cy="1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F39801"/>
                  </a:solidFill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2000">
                <a:solidFill>
                  <a:srgbClr val="F3980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679156" y="18930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36280" y="2095966"/>
              <a:ext cx="642942" cy="1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F39801"/>
                  </a:solidFill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2000">
                <a:solidFill>
                  <a:srgbClr val="F3980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Box 3">
            <a:extLst>
              <a:ext uri="{FF2B5EF4-FFF2-40B4-BE49-F238E27FC236}">
                <a16:creationId xmlns:a16="http://schemas.microsoft.com/office/drawing/2014/main" id="{556F3752-FB0C-4024-8479-055CD9001C7F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3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E95628-3586-45D4-A5B7-9F2A9A2D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259204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栈</a:t>
            </a:r>
          </a:p>
        </p:txBody>
      </p:sp>
      <p:pic>
        <p:nvPicPr>
          <p:cNvPr id="37" name="图片 36" descr="乐高玩具&#10;&#10;低可信度描述已自动生成">
            <a:extLst>
              <a:ext uri="{FF2B5EF4-FFF2-40B4-BE49-F238E27FC236}">
                <a16:creationId xmlns:a16="http://schemas.microsoft.com/office/drawing/2014/main" id="{E9F93053-280A-4C7A-BB62-31C62AB997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34" y="3591842"/>
            <a:ext cx="4810764" cy="3241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1913512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1913512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1913512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1014" y="1546983"/>
            <a:ext cx="8856984" cy="71320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>
                <a:sym typeface="Wingdings"/>
              </a:rPr>
              <a:t> </a:t>
            </a:r>
            <a:r>
              <a:rPr lang="zh-CN" altLang="en-US">
                <a:solidFill>
                  <a:schemeClr val="tx1"/>
                </a:solidFill>
              </a:rPr>
              <a:t>先进先出表。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…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通过一个队列的出队序列个数？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8995" y="3235101"/>
            <a:ext cx="4581722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只有一个：即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…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A77F911-9D4D-4F41-AF09-61B59B638822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7729F9-B5E6-49C2-9644-F2536A3C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259204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队列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3763FB-DF28-45B9-9357-5D44C0971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65" y="2564904"/>
            <a:ext cx="4522497" cy="4522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1874062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1874062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1874062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9719" y="1462058"/>
            <a:ext cx="8858280" cy="71320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lnSpc>
                <a:spcPct val="200000"/>
              </a:lnSpc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 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环形队列解决了假溢出问题，任何情况下都使用环形队列吗</a:t>
            </a:r>
            <a:r>
              <a:rPr lang="zh-CN" altLang="en-US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2629" y="3068961"/>
            <a:ext cx="7786742" cy="19782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采用环形队列时，进队的元素可能被覆盖。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如果需要用队列中全部进队的元素进一步求解问题，应该采用非环形队列。如用队列求解迷宫路径！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B146D73-3A3E-4C18-8366-AD8A2DFDB0C5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284D27-1435-4108-92F0-EC3076EF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259204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队列</a:t>
            </a:r>
          </a:p>
        </p:txBody>
      </p:sp>
      <p:pic>
        <p:nvPicPr>
          <p:cNvPr id="15" name="图片 14" descr="乐高玩具&#10;&#10;低可信度描述已自动生成">
            <a:extLst>
              <a:ext uri="{FF2B5EF4-FFF2-40B4-BE49-F238E27FC236}">
                <a16:creationId xmlns:a16="http://schemas.microsoft.com/office/drawing/2014/main" id="{82FF45E2-71B6-47EB-ACF8-326F47EB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4898">
            <a:off x="8565184" y="2952515"/>
            <a:ext cx="6265602" cy="4221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5520" y="1340768"/>
            <a:ext cx="9505056" cy="14485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lnSpc>
                <a:spcPct val="200000"/>
              </a:lnSpc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 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如果需要多个队列，可以像共享栈一样设置共享队列吗？如果需要使用</a:t>
            </a:r>
            <a:r>
              <a:rPr lang="en-US" altLang="zh-CN">
                <a:solidFill>
                  <a:schemeClr val="tx1"/>
                </a:solidFill>
                <a:sym typeface="Wingdings"/>
              </a:rPr>
              <a:t>10</a:t>
            </a:r>
            <a:r>
              <a:rPr lang="zh-CN" altLang="en-US">
                <a:solidFill>
                  <a:schemeClr val="tx1"/>
                </a:solidFill>
                <a:sym typeface="Wingdings"/>
              </a:rPr>
              <a:t>个队列，如何设计？</a:t>
            </a:r>
            <a:endParaRPr lang="en-US" altLang="zh-CN">
              <a:solidFill>
                <a:schemeClr val="tx1"/>
              </a:solidFill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3227936"/>
            <a:ext cx="9505056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不能。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因为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栈是向一端伸展的，而队列不是。为了节省空间，应该采用链队。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560" y="4786547"/>
            <a:ext cx="6364945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如果需要使用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个队列，可以设置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个链队：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队头指针：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front[10]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队尾指针：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rear[10]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435B87D-7D41-4488-B142-D03DB7AC0804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ACA3E9-2A8D-4FD5-82D3-BE11C1BC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259204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队列</a:t>
            </a:r>
          </a:p>
        </p:txBody>
      </p:sp>
      <p:pic>
        <p:nvPicPr>
          <p:cNvPr id="10" name="图片 9" descr="乐高玩具&#10;&#10;低可信度描述已自动生成">
            <a:extLst>
              <a:ext uri="{FF2B5EF4-FFF2-40B4-BE49-F238E27FC236}">
                <a16:creationId xmlns:a16="http://schemas.microsoft.com/office/drawing/2014/main" id="{CDDD5E9C-11AF-4B51-A431-D0BA29A009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4780332"/>
            <a:ext cx="3435386" cy="2314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855640" y="2348881"/>
            <a:ext cx="1571636" cy="266701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3212830" y="2634631"/>
            <a:ext cx="428628" cy="2011100"/>
            <a:chOff x="2786050" y="2571750"/>
            <a:chExt cx="428628" cy="1508325"/>
          </a:xfrm>
        </p:grpSpPr>
        <p:sp>
          <p:nvSpPr>
            <p:cNvPr id="14" name="椭圆 13"/>
            <p:cNvSpPr/>
            <p:nvPr/>
          </p:nvSpPr>
          <p:spPr>
            <a:xfrm>
              <a:off x="2786050" y="2571750"/>
              <a:ext cx="428628" cy="357190"/>
            </a:xfrm>
            <a:prstGeom prst="ellipse">
              <a:avLst/>
            </a:prstGeom>
            <a:gradFill>
              <a:gsLst>
                <a:gs pos="0">
                  <a:srgbClr val="F39801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>
              <a:solidFill>
                <a:srgbClr val="F39801"/>
              </a:solidFill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d</a:t>
              </a:r>
              <a:r>
                <a:rPr lang="en-US" altLang="zh-CN" sz="14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1</a:t>
              </a:r>
              <a:endParaRPr lang="zh-CN" altLang="en-US" sz="14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86050" y="3143254"/>
              <a:ext cx="428628" cy="357190"/>
            </a:xfrm>
            <a:prstGeom prst="ellipse">
              <a:avLst/>
            </a:prstGeom>
            <a:gradFill>
              <a:gsLst>
                <a:gs pos="0">
                  <a:srgbClr val="F39801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>
              <a:solidFill>
                <a:srgbClr val="F39801"/>
              </a:solidFill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d</a:t>
              </a:r>
              <a:r>
                <a:rPr lang="en-US" altLang="zh-CN" sz="14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2</a:t>
              </a:r>
              <a:endParaRPr lang="zh-CN" altLang="en-US" sz="14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4" idx="4"/>
              <a:endCxn id="15" idx="0"/>
            </p:cNvCxnSpPr>
            <p:nvPr/>
          </p:nvCxnSpPr>
          <p:spPr>
            <a:xfrm rot="5400000">
              <a:off x="2893207" y="3036097"/>
              <a:ext cx="214314" cy="1588"/>
            </a:xfrm>
            <a:prstGeom prst="straightConnector1">
              <a:avLst/>
            </a:prstGeom>
            <a:ln w="28575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2903526" y="3640145"/>
              <a:ext cx="214314" cy="1588"/>
            </a:xfrm>
            <a:prstGeom prst="straightConnector1">
              <a:avLst/>
            </a:prstGeom>
            <a:ln w="28575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28913" y="3786196"/>
              <a:ext cx="357190" cy="293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┆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77941" y="2729883"/>
            <a:ext cx="406265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程序执行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4840277" y="2440733"/>
            <a:ext cx="6341340" cy="2443061"/>
            <a:chOff x="4368171" y="2470606"/>
            <a:chExt cx="5135508" cy="1832295"/>
          </a:xfrm>
        </p:grpSpPr>
        <p:sp>
          <p:nvSpPr>
            <p:cNvPr id="27" name="TextBox 26"/>
            <p:cNvSpPr txBox="1"/>
            <p:nvPr/>
          </p:nvSpPr>
          <p:spPr>
            <a:xfrm>
              <a:off x="4368171" y="2470606"/>
              <a:ext cx="2928958" cy="29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保存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1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、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、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8171" y="3225203"/>
              <a:ext cx="5135508" cy="107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200000"/>
                </a:lnSpc>
                <a:spcBef>
                  <a:spcPts val="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先产生的数据后处理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―</a:t>
              </a: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栈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（后进先出表）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200000"/>
                </a:lnSpc>
                <a:spcBef>
                  <a:spcPts val="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先产生的数据先处理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―</a:t>
              </a: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队列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（先进先出表）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30"/>
          <p:cNvGrpSpPr/>
          <p:nvPr/>
        </p:nvGrpSpPr>
        <p:grpSpPr>
          <a:xfrm>
            <a:off x="3712897" y="2920384"/>
            <a:ext cx="598386" cy="1714512"/>
            <a:chOff x="3286116" y="2786064"/>
            <a:chExt cx="598386" cy="1285884"/>
          </a:xfrm>
        </p:grpSpPr>
        <p:sp>
          <p:nvSpPr>
            <p:cNvPr id="29" name="TextBox 28"/>
            <p:cNvSpPr txBox="1"/>
            <p:nvPr/>
          </p:nvSpPr>
          <p:spPr>
            <a:xfrm>
              <a:off x="3478237" y="2857502"/>
              <a:ext cx="406265" cy="10715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临时数据</a:t>
              </a: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3286116" y="2786064"/>
              <a:ext cx="142876" cy="128588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sp>
        <p:nvSpPr>
          <p:cNvPr id="24" name="TextBox 3">
            <a:extLst>
              <a:ext uri="{FF2B5EF4-FFF2-40B4-BE49-F238E27FC236}">
                <a16:creationId xmlns:a16="http://schemas.microsoft.com/office/drawing/2014/main" id="{D2E1B988-2B9E-494F-B4AA-93460527E9DB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2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22613E-9F25-4816-B437-EE8326B4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259204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 </a:t>
            </a:r>
            <a:r>
              <a:rPr lang="zh-CN" altLang="en-US" sz="280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队列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706A05-550D-45ED-8350-6E3610AD88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016749"/>
            <a:ext cx="2847968" cy="2847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10704</TotalTime>
  <Words>516</Words>
  <Application>Microsoft Office PowerPoint</Application>
  <PresentationFormat>宽屏</PresentationFormat>
  <Paragraphs>87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楷体</vt:lpstr>
      <vt:lpstr>思源黑体 CN Heavy</vt:lpstr>
      <vt:lpstr>宋体</vt:lpstr>
      <vt:lpstr>Arial</vt:lpstr>
      <vt:lpstr>Calibri</vt:lpstr>
      <vt:lpstr>Consolas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1522</cp:revision>
  <dcterms:created xsi:type="dcterms:W3CDTF">2004-03-31T23:50:14Z</dcterms:created>
  <dcterms:modified xsi:type="dcterms:W3CDTF">2022-06-24T07:13:58Z</dcterms:modified>
</cp:coreProperties>
</file>