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6"/>
  </p:notesMasterIdLst>
  <p:handoutMasterIdLst>
    <p:handoutMasterId r:id="rId17"/>
  </p:handoutMasterIdLst>
  <p:sldIdLst>
    <p:sldId id="520" r:id="rId2"/>
    <p:sldId id="295" r:id="rId3"/>
    <p:sldId id="404" r:id="rId4"/>
    <p:sldId id="403" r:id="rId5"/>
    <p:sldId id="405" r:id="rId6"/>
    <p:sldId id="406" r:id="rId7"/>
    <p:sldId id="407" r:id="rId8"/>
    <p:sldId id="408" r:id="rId9"/>
    <p:sldId id="415" r:id="rId10"/>
    <p:sldId id="412" r:id="rId11"/>
    <p:sldId id="414" r:id="rId12"/>
    <p:sldId id="413" r:id="rId13"/>
    <p:sldId id="416" r:id="rId14"/>
    <p:sldId id="418" r:id="rId15"/>
  </p:sldIdLst>
  <p:sldSz cx="12192000" cy="6858000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00" userDrawn="1">
          <p15:clr>
            <a:srgbClr val="A4A3A4"/>
          </p15:clr>
        </p15:guide>
        <p15:guide id="3" pos="7651" userDrawn="1">
          <p15:clr>
            <a:srgbClr val="A4A3A4"/>
          </p15:clr>
        </p15:guide>
        <p15:guide id="4" pos="876" userDrawn="1">
          <p15:clr>
            <a:srgbClr val="A4A3A4"/>
          </p15:clr>
        </p15:guide>
        <p15:guide id="5" pos="6623" userDrawn="1">
          <p15:clr>
            <a:srgbClr val="A4A3A4"/>
          </p15:clr>
        </p15:guide>
        <p15:guide id="6" pos="5155" userDrawn="1">
          <p15:clr>
            <a:srgbClr val="A4A3A4"/>
          </p15:clr>
        </p15:guide>
        <p15:guide id="7" pos="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83381" initials="A" lastIdx="1" clrIdx="0">
    <p:extLst>
      <p:ext uri="{19B8F6BF-5375-455C-9EA6-DF929625EA0E}">
        <p15:presenceInfo xmlns:p15="http://schemas.microsoft.com/office/powerpoint/2012/main" userId="A8338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B37"/>
    <a:srgbClr val="F39801"/>
    <a:srgbClr val="FFE985"/>
    <a:srgbClr val="7030A0"/>
    <a:srgbClr val="DFE1E0"/>
    <a:srgbClr val="FBFDFC"/>
    <a:srgbClr val="88AB3E"/>
    <a:srgbClr val="FA772E"/>
    <a:srgbClr val="F19903"/>
    <a:srgbClr val="978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8" autoAdjust="0"/>
    <p:restoredTop sz="94581" autoAdjust="0"/>
  </p:normalViewPr>
  <p:slideViewPr>
    <p:cSldViewPr>
      <p:cViewPr>
        <p:scale>
          <a:sx n="75" d="100"/>
          <a:sy n="75" d="100"/>
        </p:scale>
        <p:origin x="43" y="110"/>
      </p:cViewPr>
      <p:guideLst>
        <p:guide orient="horz" pos="2160"/>
        <p:guide pos="3900"/>
        <p:guide pos="7651"/>
        <p:guide pos="876"/>
        <p:guide pos="6623"/>
        <p:guide pos="5155"/>
        <p:guide pos="3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01BC60-E5BF-46AE-9C12-C5D2A4F77DF1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B4607-9D89-4658-8817-6A2A8071E143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9CEB6CC-DF9C-4424-B061-FDF9B64F9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407EAB87-9095-486C-BA0C-1A6EB96D0D1C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6D211DC8-ACEB-4D1A-9B2C-9B5D31862150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乐高玩具&#10;&#10;低可信度描述已自动生成">
            <a:extLst>
              <a:ext uri="{FF2B5EF4-FFF2-40B4-BE49-F238E27FC236}">
                <a16:creationId xmlns:a16="http://schemas.microsoft.com/office/drawing/2014/main" id="{77CB1B07-FE15-491E-89BE-A757ACE92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4503">
            <a:off x="-4328811" y="2590812"/>
            <a:ext cx="7620301" cy="513405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075917A-94A9-4AF3-AF4A-B1964F6C6DC7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A9EE8BC-1398-4A2E-983D-762B806E2337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3F6393A-719E-4634-8804-3BD7ABBB8C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A9CE5B83-8752-479C-B4B8-47EC5807DDC2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07E4ED52-556D-4F50-8C77-50D33F6A5DC8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/>
              <a:t>/91</a:t>
            </a:r>
          </a:p>
        </p:txBody>
      </p:sp>
    </p:spTree>
    <p:extLst>
      <p:ext uri="{BB962C8B-B14F-4D97-AF65-F5344CB8AC3E}">
        <p14:creationId xmlns:p14="http://schemas.microsoft.com/office/powerpoint/2010/main" val="135457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/>
              <a:t>/91</a:t>
            </a:r>
          </a:p>
        </p:txBody>
      </p:sp>
    </p:spTree>
    <p:extLst>
      <p:ext uri="{BB962C8B-B14F-4D97-AF65-F5344CB8AC3E}">
        <p14:creationId xmlns:p14="http://schemas.microsoft.com/office/powerpoint/2010/main" val="122178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20A4CA-ED3A-4615-B59E-6C46FD1E6363}"/>
              </a:ext>
            </a:extLst>
          </p:cNvPr>
          <p:cNvCxnSpPr>
            <a:cxnSpLocks/>
          </p:cNvCxnSpPr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0854DD6-35D6-43AC-94FE-A7B6E7D1525A}"/>
              </a:ext>
            </a:extLst>
          </p:cNvPr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83B6D7-2B32-4B37-9AA1-346B6A2D9A93}"/>
              </a:ext>
            </a:extLst>
          </p:cNvPr>
          <p:cNvCxnSpPr>
            <a:cxnSpLocks/>
          </p:cNvCxnSpPr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E4E91E-9AD3-4FC0-9AA2-8E8CB7989F0B}"/>
              </a:ext>
            </a:extLst>
          </p:cNvPr>
          <p:cNvCxnSpPr>
            <a:cxnSpLocks/>
          </p:cNvCxnSpPr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C07E38-3BCE-4824-AD13-0BEC6799FCCF}"/>
              </a:ext>
            </a:extLst>
          </p:cNvPr>
          <p:cNvCxnSpPr>
            <a:cxnSpLocks/>
          </p:cNvCxnSpPr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5CE14DBA-877D-4A0D-BEF9-84D062CC2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8" y="-15977"/>
            <a:ext cx="1241778" cy="3684349"/>
          </a:xfrm>
          <a:prstGeom prst="rect">
            <a:avLst/>
          </a:prstGeom>
        </p:spPr>
      </p:pic>
      <p:pic>
        <p:nvPicPr>
          <p:cNvPr id="5" name="图片 4" descr="乐高玩具&#10;&#10;低可信度描述已自动生成">
            <a:extLst>
              <a:ext uri="{FF2B5EF4-FFF2-40B4-BE49-F238E27FC236}">
                <a16:creationId xmlns:a16="http://schemas.microsoft.com/office/drawing/2014/main" id="{46D642E3-2E81-4160-AAA1-E21ED5D01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2" y="3559870"/>
            <a:ext cx="4810764" cy="324117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7D5EB10-A3E5-4387-8040-27984BF399E5}"/>
              </a:ext>
            </a:extLst>
          </p:cNvPr>
          <p:cNvGrpSpPr/>
          <p:nvPr/>
        </p:nvGrpSpPr>
        <p:grpSpPr>
          <a:xfrm>
            <a:off x="2099555" y="986920"/>
            <a:ext cx="7992888" cy="4164197"/>
            <a:chOff x="575555" y="986919"/>
            <a:chExt cx="7992888" cy="416419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98A3B2-149E-4B6A-B14D-5AAD9EBFCD82}"/>
                </a:ext>
              </a:extLst>
            </p:cNvPr>
            <p:cNvSpPr txBox="1"/>
            <p:nvPr/>
          </p:nvSpPr>
          <p:spPr>
            <a:xfrm>
              <a:off x="575555" y="986919"/>
              <a:ext cx="7992888" cy="129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数据结构教程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C15FDB-DB76-48BC-B60A-5721EB64E6C8}"/>
                </a:ext>
              </a:extLst>
            </p:cNvPr>
            <p:cNvSpPr txBox="1"/>
            <p:nvPr/>
          </p:nvSpPr>
          <p:spPr>
            <a:xfrm>
              <a:off x="4925030" y="2480519"/>
              <a:ext cx="3379829" cy="392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版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微课视频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题库版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C96F2C-8C60-4220-B67C-C88D06EA09A3}"/>
                </a:ext>
              </a:extLst>
            </p:cNvPr>
            <p:cNvSpPr txBox="1"/>
            <p:nvPr/>
          </p:nvSpPr>
          <p:spPr>
            <a:xfrm>
              <a:off x="7020272" y="3102600"/>
              <a:ext cx="124177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李春葆  主编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2EA3A3-6097-4A72-88FB-1C4E189A49D0}"/>
                </a:ext>
              </a:extLst>
            </p:cNvPr>
            <p:cNvSpPr txBox="1"/>
            <p:nvPr/>
          </p:nvSpPr>
          <p:spPr>
            <a:xfrm>
              <a:off x="1717669" y="4305115"/>
              <a:ext cx="5708660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4</a:t>
              </a:r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章  串</a:t>
              </a:r>
            </a:p>
          </p:txBody>
        </p:sp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84334E00-098C-4CD3-BEC9-545F8671567F}"/>
                </a:ext>
              </a:extLst>
            </p:cNvPr>
            <p:cNvSpPr/>
            <p:nvPr/>
          </p:nvSpPr>
          <p:spPr>
            <a:xfrm>
              <a:off x="6825308" y="3118424"/>
              <a:ext cx="194964" cy="194964"/>
            </a:xfrm>
            <a:prstGeom prst="don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B6BD611-19BC-4DD2-BBD3-156746E37A77}"/>
              </a:ext>
            </a:extLst>
          </p:cNvPr>
          <p:cNvGrpSpPr/>
          <p:nvPr/>
        </p:nvGrpSpPr>
        <p:grpSpPr>
          <a:xfrm>
            <a:off x="-240704" y="5592394"/>
            <a:ext cx="1889956" cy="1256377"/>
            <a:chOff x="-235082" y="5592394"/>
            <a:chExt cx="1889956" cy="12563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55F5AC-FC50-4DF5-B799-6ED5FEA9F221}"/>
                </a:ext>
              </a:extLst>
            </p:cNvPr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32BA342-A11C-46B0-B1E8-16492C55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7351D0-63BD-41F6-A03D-BAB674BE1F84}"/>
                </a:ext>
              </a:extLst>
            </p:cNvPr>
            <p:cNvSpPr txBox="1"/>
            <p:nvPr/>
          </p:nvSpPr>
          <p:spPr>
            <a:xfrm>
              <a:off x="-235082" y="6627172"/>
              <a:ext cx="188995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7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390650" y="1542661"/>
            <a:ext cx="9745910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在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KMP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算法中，除了求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～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</a:t>
            </a:r>
            <a:r>
              <a:rPr lang="en-US" altLang="zh-CN" i="1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-1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（含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个字符）的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next[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j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]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，还需要求出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</a:t>
            </a:r>
            <a:r>
              <a:rPr lang="en-US" altLang="zh-CN" i="1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next[n]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值，以便实现重复匹配。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41636"/>
              </p:ext>
            </p:extLst>
          </p:nvPr>
        </p:nvGraphicFramePr>
        <p:xfrm>
          <a:off x="2440778" y="4040480"/>
          <a:ext cx="74533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8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endParaRPr lang="zh-CN" altLang="en-US" sz="24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4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4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24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24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24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sz="24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t[j]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next[j]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solidFill>
                            <a:srgbClr val="CE3B37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2400" b="0">
                        <a:solidFill>
                          <a:srgbClr val="CE3B37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3980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91544" y="3011169"/>
            <a:ext cx="471490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t=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 b c a b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D4ABDF-EDD1-4A81-8334-D8693ED35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33012"/>
            <a:ext cx="310508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串的算法设计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8E709B0-5513-41AB-A38D-030FEFB5E534}"/>
              </a:ext>
            </a:extLst>
          </p:cNvPr>
          <p:cNvSpPr txBox="1"/>
          <p:nvPr/>
        </p:nvSpPr>
        <p:spPr>
          <a:xfrm>
            <a:off x="1046698" y="124482"/>
            <a:ext cx="2240990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5472" y="1700809"/>
            <a:ext cx="8001056" cy="4477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l">
              <a:defRPr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r>
              <a:rPr lang="en-US"/>
              <a:t>void </a:t>
            </a:r>
            <a:r>
              <a:rPr lang="en-US">
                <a:solidFill>
                  <a:srgbClr val="CE3B37"/>
                </a:solidFill>
              </a:rPr>
              <a:t>GetNext1</a:t>
            </a:r>
            <a:r>
              <a:rPr lang="en-US"/>
              <a:t>(char *t</a:t>
            </a:r>
            <a:r>
              <a:rPr lang="zh-CN" altLang="en-US"/>
              <a:t>，</a:t>
            </a:r>
            <a:r>
              <a:rPr lang="en-US"/>
              <a:t>int next[])	</a:t>
            </a:r>
            <a:r>
              <a:rPr lang="en-US">
                <a:solidFill>
                  <a:srgbClr val="002060"/>
                </a:solidFill>
              </a:rPr>
              <a:t>//</a:t>
            </a:r>
            <a:r>
              <a:rPr lang="zh-CN" altLang="en-US">
                <a:solidFill>
                  <a:srgbClr val="002060"/>
                </a:solidFill>
              </a:rPr>
              <a:t>由模式串</a:t>
            </a:r>
            <a:r>
              <a:rPr lang="en-US">
                <a:solidFill>
                  <a:srgbClr val="002060"/>
                </a:solidFill>
              </a:rPr>
              <a:t>t</a:t>
            </a:r>
            <a:r>
              <a:rPr lang="zh-CN" altLang="en-US">
                <a:solidFill>
                  <a:srgbClr val="002060"/>
                </a:solidFill>
              </a:rPr>
              <a:t>求出</a:t>
            </a:r>
            <a:r>
              <a:rPr lang="en-US">
                <a:solidFill>
                  <a:srgbClr val="002060"/>
                </a:solidFill>
              </a:rPr>
              <a:t>next</a:t>
            </a:r>
            <a:r>
              <a:rPr lang="zh-CN" altLang="en-US">
                <a:solidFill>
                  <a:srgbClr val="002060"/>
                </a:solidFill>
              </a:rPr>
              <a:t>值</a:t>
            </a:r>
          </a:p>
          <a:p>
            <a:r>
              <a:rPr lang="en-US"/>
              <a:t>{  int j</a:t>
            </a:r>
            <a:r>
              <a:rPr lang="zh-CN" altLang="en-US"/>
              <a:t>，</a:t>
            </a:r>
            <a:r>
              <a:rPr lang="en-US"/>
              <a:t>k;</a:t>
            </a:r>
            <a:endParaRPr lang="zh-CN" altLang="en-US"/>
          </a:p>
          <a:p>
            <a:r>
              <a:rPr lang="en-US"/>
              <a:t>   int n=strlen(t);</a:t>
            </a:r>
            <a:endParaRPr lang="zh-CN" altLang="en-US"/>
          </a:p>
          <a:p>
            <a:r>
              <a:rPr lang="en-US"/>
              <a:t>   j=0; k=-1; next[0]=-1;</a:t>
            </a:r>
            <a:endParaRPr lang="zh-CN" altLang="en-US"/>
          </a:p>
          <a:p>
            <a:r>
              <a:rPr lang="en-US"/>
              <a:t>   while (</a:t>
            </a:r>
            <a:r>
              <a:rPr lang="en-US">
                <a:solidFill>
                  <a:srgbClr val="F39801"/>
                </a:solidFill>
              </a:rPr>
              <a:t>j&lt;n</a:t>
            </a:r>
            <a:r>
              <a:rPr lang="en-US"/>
              <a:t>)				</a:t>
            </a:r>
            <a:r>
              <a:rPr lang="en-US">
                <a:solidFill>
                  <a:srgbClr val="002060"/>
                </a:solidFill>
              </a:rPr>
              <a:t>//</a:t>
            </a:r>
            <a:r>
              <a:rPr lang="zh-CN" altLang="en-US">
                <a:solidFill>
                  <a:srgbClr val="002060"/>
                </a:solidFill>
              </a:rPr>
              <a:t>改为需要求</a:t>
            </a:r>
            <a:r>
              <a:rPr lang="en-US">
                <a:solidFill>
                  <a:srgbClr val="002060"/>
                </a:solidFill>
              </a:rPr>
              <a:t>next[n]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en-US"/>
              <a:t>   {  if (k==-1 || t[j]==t[k])	</a:t>
            </a:r>
            <a:r>
              <a:rPr lang="en-US">
                <a:solidFill>
                  <a:srgbClr val="002060"/>
                </a:solidFill>
              </a:rPr>
              <a:t>//k</a:t>
            </a:r>
            <a:r>
              <a:rPr lang="zh-CN" altLang="en-US">
                <a:solidFill>
                  <a:srgbClr val="002060"/>
                </a:solidFill>
              </a:rPr>
              <a:t>为</a:t>
            </a:r>
            <a:r>
              <a:rPr lang="en-US">
                <a:solidFill>
                  <a:srgbClr val="002060"/>
                </a:solidFill>
              </a:rPr>
              <a:t>-1</a:t>
            </a:r>
            <a:r>
              <a:rPr lang="zh-CN" altLang="en-US">
                <a:solidFill>
                  <a:srgbClr val="002060"/>
                </a:solidFill>
              </a:rPr>
              <a:t>或比较的字符相等时</a:t>
            </a:r>
          </a:p>
          <a:p>
            <a:r>
              <a:rPr lang="en-US"/>
              <a:t>      {   j++;k++;</a:t>
            </a:r>
            <a:endParaRPr lang="zh-CN" altLang="en-US"/>
          </a:p>
          <a:p>
            <a:r>
              <a:rPr lang="en-US"/>
              <a:t>	   next[j]=k;</a:t>
            </a:r>
            <a:endParaRPr lang="zh-CN" altLang="en-US"/>
          </a:p>
          <a:p>
            <a:r>
              <a:rPr lang="en-US"/>
              <a:t>      }</a:t>
            </a:r>
            <a:endParaRPr lang="zh-CN" altLang="en-US"/>
          </a:p>
          <a:p>
            <a:r>
              <a:rPr lang="en-US"/>
              <a:t>      else k=next[k];</a:t>
            </a:r>
            <a:endParaRPr lang="zh-CN" altLang="en-US"/>
          </a:p>
          <a:p>
            <a:r>
              <a:rPr lang="en-US"/>
              <a:t>   }</a:t>
            </a:r>
            <a:endParaRPr lang="zh-CN" altLang="en-US"/>
          </a:p>
          <a:p>
            <a:r>
              <a:rPr lang="en-US"/>
              <a:t>}</a:t>
            </a:r>
            <a:endParaRPr lang="zh-CN" altLang="en-US"/>
          </a:p>
        </p:txBody>
      </p:sp>
      <p:sp>
        <p:nvSpPr>
          <p:cNvPr id="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A99479B-EBF6-4B53-B3B7-78C777BF0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33012"/>
            <a:ext cx="310508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串的算法设计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CA4B928-6574-4219-BA60-413261AAE97F}"/>
              </a:ext>
            </a:extLst>
          </p:cNvPr>
          <p:cNvSpPr txBox="1"/>
          <p:nvPr/>
        </p:nvSpPr>
        <p:spPr>
          <a:xfrm>
            <a:off x="1046698" y="124482"/>
            <a:ext cx="2240990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8315" y="1556792"/>
            <a:ext cx="8358246" cy="4972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l">
              <a:defRPr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pPr>
              <a:lnSpc>
                <a:spcPct val="60000"/>
              </a:lnSpc>
            </a:pPr>
            <a:r>
              <a:rPr lang="en-US"/>
              <a:t>int </a:t>
            </a:r>
            <a:r>
              <a:rPr lang="en-US">
                <a:solidFill>
                  <a:srgbClr val="CE3B37"/>
                </a:solidFill>
              </a:rPr>
              <a:t>Substrcount2</a:t>
            </a:r>
            <a:r>
              <a:rPr lang="en-US"/>
              <a:t>(char *s</a:t>
            </a:r>
            <a:r>
              <a:rPr lang="zh-CN" altLang="en-US"/>
              <a:t>，</a:t>
            </a:r>
            <a:r>
              <a:rPr lang="en-US"/>
              <a:t>char *t) </a:t>
            </a:r>
            <a:r>
              <a:rPr lang="en-US">
                <a:solidFill>
                  <a:srgbClr val="002060"/>
                </a:solidFill>
              </a:rPr>
              <a:t>//</a:t>
            </a:r>
            <a:r>
              <a:rPr lang="zh-CN" altLang="en-US">
                <a:solidFill>
                  <a:srgbClr val="002060"/>
                </a:solidFill>
              </a:rPr>
              <a:t>利用</a:t>
            </a:r>
            <a:r>
              <a:rPr lang="en-US">
                <a:solidFill>
                  <a:srgbClr val="002060"/>
                </a:solidFill>
              </a:rPr>
              <a:t>KMP</a:t>
            </a:r>
            <a:r>
              <a:rPr lang="zh-CN" altLang="en-US">
                <a:solidFill>
                  <a:srgbClr val="002060"/>
                </a:solidFill>
              </a:rPr>
              <a:t>算法求</a:t>
            </a:r>
            <a:r>
              <a:rPr lang="en-US">
                <a:solidFill>
                  <a:srgbClr val="002060"/>
                </a:solidFill>
              </a:rPr>
              <a:t>t</a:t>
            </a:r>
            <a:r>
              <a:rPr lang="zh-CN" altLang="en-US">
                <a:solidFill>
                  <a:srgbClr val="002060"/>
                </a:solidFill>
              </a:rPr>
              <a:t>在</a:t>
            </a:r>
            <a:r>
              <a:rPr lang="en-US">
                <a:solidFill>
                  <a:srgbClr val="002060"/>
                </a:solidFill>
              </a:rPr>
              <a:t>s</a:t>
            </a:r>
            <a:r>
              <a:rPr lang="zh-CN" altLang="en-US">
                <a:solidFill>
                  <a:srgbClr val="002060"/>
                </a:solidFill>
              </a:rPr>
              <a:t>中出现的次数</a:t>
            </a:r>
          </a:p>
          <a:p>
            <a:pPr>
              <a:lnSpc>
                <a:spcPct val="60000"/>
              </a:lnSpc>
            </a:pPr>
            <a:r>
              <a:rPr lang="en-US"/>
              <a:t>{  int next[MaxSize]</a:t>
            </a:r>
            <a:r>
              <a:rPr lang="zh-CN" altLang="en-US"/>
              <a:t>，</a:t>
            </a:r>
            <a:r>
              <a:rPr lang="en-US"/>
              <a:t>i=0</a:t>
            </a:r>
            <a:r>
              <a:rPr lang="zh-CN" altLang="en-US"/>
              <a:t>，</a:t>
            </a:r>
            <a:r>
              <a:rPr lang="en-US"/>
              <a:t>j=0</a:t>
            </a:r>
            <a:r>
              <a:rPr lang="zh-CN" altLang="en-US"/>
              <a:t>，</a:t>
            </a:r>
            <a:r>
              <a:rPr lang="en-US"/>
              <a:t>count=0;</a:t>
            </a:r>
            <a:endParaRPr lang="zh-CN" altLang="en-US"/>
          </a:p>
          <a:p>
            <a:pPr>
              <a:lnSpc>
                <a:spcPct val="60000"/>
              </a:lnSpc>
            </a:pPr>
            <a:r>
              <a:rPr lang="en-US"/>
              <a:t>   </a:t>
            </a:r>
            <a:r>
              <a:rPr lang="en-US">
                <a:solidFill>
                  <a:srgbClr val="CE3B37"/>
                </a:solidFill>
              </a:rPr>
              <a:t>GetNext1</a:t>
            </a:r>
            <a:r>
              <a:rPr lang="en-US"/>
              <a:t>(t</a:t>
            </a:r>
            <a:r>
              <a:rPr lang="zh-CN" altLang="en-US"/>
              <a:t>，</a:t>
            </a:r>
            <a:r>
              <a:rPr lang="en-US"/>
              <a:t>next);</a:t>
            </a:r>
            <a:endParaRPr lang="zh-CN" altLang="en-US"/>
          </a:p>
          <a:p>
            <a:pPr>
              <a:lnSpc>
                <a:spcPct val="60000"/>
              </a:lnSpc>
            </a:pPr>
            <a:r>
              <a:rPr lang="en-US"/>
              <a:t>   while (s[i] &amp;&amp; t[j]) </a:t>
            </a:r>
            <a:endParaRPr lang="zh-CN" altLang="en-US"/>
          </a:p>
          <a:p>
            <a:pPr>
              <a:lnSpc>
                <a:spcPct val="60000"/>
              </a:lnSpc>
            </a:pPr>
            <a:r>
              <a:rPr lang="en-US"/>
              <a:t>   {  if (j==-1 || s[i]==t[j])</a:t>
            </a:r>
            <a:endParaRPr lang="zh-CN" altLang="en-US"/>
          </a:p>
          <a:p>
            <a:pPr>
              <a:lnSpc>
                <a:spcPct val="60000"/>
              </a:lnSpc>
            </a:pPr>
            <a:r>
              <a:rPr lang="en-US"/>
              <a:t>      {  i++;</a:t>
            </a:r>
            <a:endParaRPr lang="zh-CN" altLang="en-US"/>
          </a:p>
          <a:p>
            <a:pPr>
              <a:lnSpc>
                <a:spcPct val="60000"/>
              </a:lnSpc>
            </a:pPr>
            <a:r>
              <a:rPr lang="en-US"/>
              <a:t>         j++;			</a:t>
            </a:r>
            <a:r>
              <a:rPr lang="en-US">
                <a:solidFill>
                  <a:srgbClr val="002060"/>
                </a:solidFill>
              </a:rPr>
              <a:t>//i</a:t>
            </a:r>
            <a:r>
              <a:rPr lang="zh-CN" altLang="en-US">
                <a:solidFill>
                  <a:srgbClr val="002060"/>
                </a:solidFill>
              </a:rPr>
              <a:t>，</a:t>
            </a:r>
            <a:r>
              <a:rPr lang="en-US">
                <a:solidFill>
                  <a:srgbClr val="002060"/>
                </a:solidFill>
              </a:rPr>
              <a:t>j</a:t>
            </a:r>
            <a:r>
              <a:rPr lang="zh-CN" altLang="en-US">
                <a:solidFill>
                  <a:srgbClr val="002060"/>
                </a:solidFill>
              </a:rPr>
              <a:t>各增</a:t>
            </a:r>
            <a:r>
              <a:rPr lang="en-US">
                <a:solidFill>
                  <a:srgbClr val="002060"/>
                </a:solidFill>
              </a:rPr>
              <a:t>1</a:t>
            </a:r>
            <a:endParaRPr lang="zh-CN" altLang="en-US">
              <a:solidFill>
                <a:srgbClr val="002060"/>
              </a:solidFill>
            </a:endParaRPr>
          </a:p>
          <a:p>
            <a:pPr>
              <a:lnSpc>
                <a:spcPct val="60000"/>
              </a:lnSpc>
            </a:pPr>
            <a:r>
              <a:rPr lang="en-US"/>
              <a:t>      }</a:t>
            </a:r>
            <a:endParaRPr lang="zh-CN" altLang="en-US"/>
          </a:p>
          <a:p>
            <a:pPr>
              <a:lnSpc>
                <a:spcPct val="60000"/>
              </a:lnSpc>
            </a:pPr>
            <a:r>
              <a:rPr lang="en-US"/>
              <a:t>      else j=next[j]; 	</a:t>
            </a:r>
            <a:r>
              <a:rPr lang="en-US">
                <a:solidFill>
                  <a:srgbClr val="002060"/>
                </a:solidFill>
              </a:rPr>
              <a:t>//i</a:t>
            </a:r>
            <a:r>
              <a:rPr lang="zh-CN" altLang="en-US">
                <a:solidFill>
                  <a:srgbClr val="002060"/>
                </a:solidFill>
              </a:rPr>
              <a:t>不变，</a:t>
            </a:r>
            <a:r>
              <a:rPr lang="en-US">
                <a:solidFill>
                  <a:srgbClr val="002060"/>
                </a:solidFill>
              </a:rPr>
              <a:t>j</a:t>
            </a:r>
            <a:r>
              <a:rPr lang="zh-CN" altLang="en-US">
                <a:solidFill>
                  <a:srgbClr val="002060"/>
                </a:solidFill>
              </a:rPr>
              <a:t>后退</a:t>
            </a:r>
          </a:p>
          <a:p>
            <a:pPr>
              <a:lnSpc>
                <a:spcPct val="60000"/>
              </a:lnSpc>
            </a:pPr>
            <a:r>
              <a:rPr lang="en-US"/>
              <a:t>      if (!t[j])		</a:t>
            </a:r>
            <a:r>
              <a:rPr lang="en-US">
                <a:solidFill>
                  <a:srgbClr val="002060"/>
                </a:solidFill>
              </a:rPr>
              <a:t>//t</a:t>
            </a:r>
            <a:r>
              <a:rPr lang="zh-CN" altLang="en-US">
                <a:solidFill>
                  <a:srgbClr val="002060"/>
                </a:solidFill>
              </a:rPr>
              <a:t>扫描完毕，成功匹配</a:t>
            </a:r>
            <a:r>
              <a:rPr lang="en-US">
                <a:solidFill>
                  <a:srgbClr val="002060"/>
                </a:solidFill>
              </a:rPr>
              <a:t>1</a:t>
            </a:r>
            <a:r>
              <a:rPr lang="zh-CN" altLang="en-US">
                <a:solidFill>
                  <a:srgbClr val="002060"/>
                </a:solidFill>
              </a:rPr>
              <a:t>次</a:t>
            </a:r>
          </a:p>
          <a:p>
            <a:pPr>
              <a:lnSpc>
                <a:spcPct val="60000"/>
              </a:lnSpc>
            </a:pPr>
            <a:r>
              <a:rPr lang="en-US"/>
              <a:t>      {  count++;</a:t>
            </a:r>
          </a:p>
          <a:p>
            <a:pPr>
              <a:lnSpc>
                <a:spcPct val="60000"/>
              </a:lnSpc>
            </a:pPr>
            <a:r>
              <a:rPr lang="en-US"/>
              <a:t>         </a:t>
            </a:r>
            <a:r>
              <a:rPr lang="en-US">
                <a:solidFill>
                  <a:srgbClr val="F39801"/>
                </a:solidFill>
              </a:rPr>
              <a:t>j=next[j];</a:t>
            </a:r>
            <a:r>
              <a:rPr lang="en-US"/>
              <a:t>		</a:t>
            </a:r>
            <a:r>
              <a:rPr lang="en-US">
                <a:solidFill>
                  <a:srgbClr val="F39801"/>
                </a:solidFill>
              </a:rPr>
              <a:t>//</a:t>
            </a:r>
            <a:r>
              <a:rPr lang="zh-CN" altLang="en-US">
                <a:solidFill>
                  <a:srgbClr val="F39801"/>
                </a:solidFill>
              </a:rPr>
              <a:t>改为将</a:t>
            </a:r>
            <a:r>
              <a:rPr lang="en-US">
                <a:solidFill>
                  <a:srgbClr val="F39801"/>
                </a:solidFill>
              </a:rPr>
              <a:t>j</a:t>
            </a:r>
            <a:r>
              <a:rPr lang="zh-CN" altLang="en-US">
                <a:solidFill>
                  <a:srgbClr val="F39801"/>
                </a:solidFill>
              </a:rPr>
              <a:t>设置为</a:t>
            </a:r>
            <a:r>
              <a:rPr lang="en-US">
                <a:solidFill>
                  <a:srgbClr val="F39801"/>
                </a:solidFill>
              </a:rPr>
              <a:t>next[j]</a:t>
            </a:r>
            <a:r>
              <a:rPr lang="zh-CN" altLang="en-US">
                <a:solidFill>
                  <a:srgbClr val="F39801"/>
                </a:solidFill>
              </a:rPr>
              <a:t>，继续匹配</a:t>
            </a:r>
          </a:p>
          <a:p>
            <a:pPr>
              <a:lnSpc>
                <a:spcPct val="60000"/>
              </a:lnSpc>
            </a:pPr>
            <a:r>
              <a:rPr lang="en-US"/>
              <a:t>      }</a:t>
            </a:r>
            <a:endParaRPr lang="zh-CN" altLang="en-US"/>
          </a:p>
          <a:p>
            <a:pPr>
              <a:lnSpc>
                <a:spcPct val="60000"/>
              </a:lnSpc>
            </a:pPr>
            <a:r>
              <a:rPr lang="en-US"/>
              <a:t>   }</a:t>
            </a:r>
            <a:endParaRPr lang="zh-CN" altLang="en-US"/>
          </a:p>
          <a:p>
            <a:pPr>
              <a:lnSpc>
                <a:spcPct val="60000"/>
              </a:lnSpc>
            </a:pPr>
            <a:r>
              <a:rPr lang="en-US"/>
              <a:t>   return count;</a:t>
            </a:r>
            <a:endParaRPr lang="zh-CN" altLang="en-US"/>
          </a:p>
          <a:p>
            <a:pPr>
              <a:lnSpc>
                <a:spcPct val="60000"/>
              </a:lnSpc>
            </a:pPr>
            <a:r>
              <a:rPr lang="en-US"/>
              <a:t>}</a:t>
            </a:r>
            <a:endParaRPr lang="zh-CN" altLang="en-US"/>
          </a:p>
        </p:txBody>
      </p:sp>
      <p:sp>
        <p:nvSpPr>
          <p:cNvPr id="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80BE2E0-D8D3-43A9-8671-946658753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33012"/>
            <a:ext cx="310508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串的算法设计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7FDA7BD-BF12-4D46-8AB3-61728447DA5C}"/>
              </a:ext>
            </a:extLst>
          </p:cNvPr>
          <p:cNvSpPr txBox="1"/>
          <p:nvPr/>
        </p:nvSpPr>
        <p:spPr>
          <a:xfrm>
            <a:off x="1046698" y="124482"/>
            <a:ext cx="2240990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1777" y="2420888"/>
            <a:ext cx="5803008" cy="2604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l">
              <a:lnSpc>
                <a:spcPct val="60000"/>
              </a:lnSpc>
              <a:defRPr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altLang="zh-CN"/>
              <a:t>void main()</a:t>
            </a:r>
          </a:p>
          <a:p>
            <a:pPr>
              <a:lnSpc>
                <a:spcPct val="80000"/>
              </a:lnSpc>
            </a:pPr>
            <a:r>
              <a:rPr lang="en-US" altLang="zh-CN"/>
              <a:t>{  char s[]="abcabcabcd";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 char t[]="abcab";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 printf("s: %s\n",s);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 printf("t: %s\n",t);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 printf("count=%d\n",</a:t>
            </a:r>
            <a:r>
              <a:rPr lang="en-US" altLang="zh-CN">
                <a:solidFill>
                  <a:srgbClr val="CE3B37"/>
                </a:solidFill>
              </a:rPr>
              <a:t>Substrcount2(s,t)</a:t>
            </a:r>
            <a:r>
              <a:rPr lang="en-US" altLang="zh-CN"/>
              <a:t>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}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0256" y="3057178"/>
            <a:ext cx="25431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685EE0-0181-4DC8-AD75-7510E41F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33012"/>
            <a:ext cx="310508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串的算法设计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F752EA2-749D-4A0E-9DCD-8F5AF34E70FD}"/>
              </a:ext>
            </a:extLst>
          </p:cNvPr>
          <p:cNvSpPr txBox="1"/>
          <p:nvPr/>
        </p:nvSpPr>
        <p:spPr>
          <a:xfrm>
            <a:off x="1046698" y="124482"/>
            <a:ext cx="2240990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1" name="下箭头 5">
            <a:extLst>
              <a:ext uri="{FF2B5EF4-FFF2-40B4-BE49-F238E27FC236}">
                <a16:creationId xmlns:a16="http://schemas.microsoft.com/office/drawing/2014/main" id="{7EE2F001-1D02-462D-9966-806AB8E5267F}"/>
              </a:ext>
            </a:extLst>
          </p:cNvPr>
          <p:cNvSpPr/>
          <p:nvPr/>
        </p:nvSpPr>
        <p:spPr>
          <a:xfrm rot="16200000">
            <a:off x="7274372" y="3468623"/>
            <a:ext cx="526297" cy="869534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图示&#10;&#10;描述已自动生成">
            <a:extLst>
              <a:ext uri="{FF2B5EF4-FFF2-40B4-BE49-F238E27FC236}">
                <a16:creationId xmlns:a16="http://schemas.microsoft.com/office/drawing/2014/main" id="{E4474444-EAA6-4DA3-81B1-71AB46250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41757"/>
            <a:ext cx="7776864" cy="43744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2F3505-3F24-451F-8D23-5A461839BDDA}"/>
              </a:ext>
            </a:extLst>
          </p:cNvPr>
          <p:cNvSpPr txBox="1"/>
          <p:nvPr/>
        </p:nvSpPr>
        <p:spPr>
          <a:xfrm>
            <a:off x="1811524" y="5877273"/>
            <a:ext cx="842493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  <p:extLst>
      <p:ext uri="{BB962C8B-B14F-4D97-AF65-F5344CB8AC3E}">
        <p14:creationId xmlns:p14="http://schemas.microsoft.com/office/powerpoint/2010/main" val="409831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674063" y="1831981"/>
            <a:ext cx="7200800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 </a:t>
            </a:r>
            <a:r>
              <a:rPr lang="zh-CN" altLang="en-US">
                <a:solidFill>
                  <a:schemeClr val="tx1"/>
                </a:solidFill>
              </a:rPr>
              <a:t>串是一种特殊的线性表，是线性表的一个子集。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EF70EA2-1E2E-44DB-A51E-CD2A384EBD4F}"/>
              </a:ext>
            </a:extLst>
          </p:cNvPr>
          <p:cNvGrpSpPr/>
          <p:nvPr/>
        </p:nvGrpSpPr>
        <p:grpSpPr>
          <a:xfrm>
            <a:off x="4325249" y="2492896"/>
            <a:ext cx="3789040" cy="3789040"/>
            <a:chOff x="4325249" y="2492896"/>
            <a:chExt cx="3789040" cy="378904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0D60430-D1F8-45CA-8E58-4EBDD53B5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249" y="2492896"/>
              <a:ext cx="3789040" cy="3789040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5951984" y="3243710"/>
              <a:ext cx="1643074" cy="1861748"/>
              <a:chOff x="3635896" y="2845687"/>
              <a:chExt cx="1643074" cy="1396310"/>
            </a:xfrm>
          </p:grpSpPr>
          <p:sp>
            <p:nvSpPr>
              <p:cNvPr id="25" name="下箭头 24"/>
              <p:cNvSpPr/>
              <p:nvPr/>
            </p:nvSpPr>
            <p:spPr>
              <a:xfrm>
                <a:off x="4185671" y="2845687"/>
                <a:ext cx="428628" cy="642944"/>
              </a:xfrm>
              <a:prstGeom prst="downArrow">
                <a:avLst/>
              </a:prstGeom>
              <a:gradFill>
                <a:gsLst>
                  <a:gs pos="0">
                    <a:srgbClr val="CE3B37"/>
                  </a:gs>
                  <a:gs pos="100000">
                    <a:srgbClr val="FFE985"/>
                  </a:gs>
                </a:gsLst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35896" y="3591050"/>
                <a:ext cx="1643074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Clr>
                    <a:srgbClr val="F39801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Consolas" pitchFamily="49" charset="0"/>
                  </a:rPr>
                  <a:t>顺序串</a:t>
                </a:r>
                <a:endPara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endParaRPr>
              </a:p>
              <a:p>
                <a:pPr marL="342900" indent="-342900" algn="l">
                  <a:buClr>
                    <a:srgbClr val="F39801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Consolas" pitchFamily="49" charset="0"/>
                  </a:rPr>
                  <a:t>链串</a:t>
                </a:r>
              </a:p>
            </p:txBody>
          </p:sp>
        </p:grpSp>
      </p:grpSp>
      <p:sp>
        <p:nvSpPr>
          <p:cNvPr id="1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BCC8C0-803B-46BE-A3B9-5E015F399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33012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串的存储结构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558818-A1ED-41D6-9C89-D9869A292AD2}"/>
              </a:ext>
            </a:extLst>
          </p:cNvPr>
          <p:cNvSpPr txBox="1"/>
          <p:nvPr/>
        </p:nvSpPr>
        <p:spPr>
          <a:xfrm>
            <a:off x="1046698" y="124482"/>
            <a:ext cx="2240990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3512" y="1861114"/>
            <a:ext cx="5715040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 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链</a:t>
            </a:r>
            <a:r>
              <a:rPr lang="zh-CN" altLang="en-US">
                <a:solidFill>
                  <a:schemeClr val="tx1"/>
                </a:solidFill>
              </a:rPr>
              <a:t>串只能采用单链表吗？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8822" y="2856161"/>
            <a:ext cx="7704856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 algn="l">
              <a:buClr>
                <a:srgbClr val="F39801"/>
              </a:buClr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r>
              <a:rPr lang="zh-CN" altLang="en-US">
                <a:solidFill>
                  <a:srgbClr val="CE3B37"/>
                </a:solidFill>
              </a:rPr>
              <a:t>不一定</a:t>
            </a:r>
            <a:r>
              <a:rPr lang="zh-CN" altLang="en-US"/>
              <a:t>。需要根据需要情况而定。</a:t>
            </a:r>
            <a:endParaRPr lang="en-US" altLang="zh-CN"/>
          </a:p>
          <a:p>
            <a:r>
              <a:rPr lang="zh-CN" altLang="en-US"/>
              <a:t>如果需要从某个结点出发前后查找，可以采用双链表。</a:t>
            </a:r>
            <a:endParaRPr lang="en-US" altLang="zh-CN"/>
          </a:p>
          <a:p>
            <a:r>
              <a:rPr lang="zh-CN" altLang="en-US"/>
              <a:t>如果需要快速查找尾结点，可以采用循环双链表。</a:t>
            </a:r>
          </a:p>
        </p:txBody>
      </p:sp>
      <p:pic>
        <p:nvPicPr>
          <p:cNvPr id="9" name="图片 8" descr="乐高玩具&#10;&#10;低可信度描述已自动生成">
            <a:extLst>
              <a:ext uri="{FF2B5EF4-FFF2-40B4-BE49-F238E27FC236}">
                <a16:creationId xmlns:a16="http://schemas.microsoft.com/office/drawing/2014/main" id="{421D529F-EA4A-495E-A218-23C85AF693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8756">
            <a:off x="8382523" y="3145098"/>
            <a:ext cx="6896500" cy="4646405"/>
          </a:xfrm>
          <a:prstGeom prst="rect">
            <a:avLst/>
          </a:prstGeom>
        </p:spPr>
      </p:pic>
      <p:sp>
        <p:nvSpPr>
          <p:cNvPr id="1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05C13E-FB41-4FC8-B869-25FC4BC68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33012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串的存储结构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F6AD8DFD-62B0-4134-9134-D7882C2586B7}"/>
              </a:ext>
            </a:extLst>
          </p:cNvPr>
          <p:cNvSpPr txBox="1"/>
          <p:nvPr/>
        </p:nvSpPr>
        <p:spPr>
          <a:xfrm>
            <a:off x="1046698" y="124482"/>
            <a:ext cx="2240990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24002" y="1055508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24002" y="1055508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24002" y="1055508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708733" y="1816214"/>
            <a:ext cx="3643338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  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串的</a:t>
            </a:r>
            <a:r>
              <a:rPr lang="zh-CN" altLang="en-US">
                <a:solidFill>
                  <a:schemeClr val="tx1"/>
                </a:solidFill>
              </a:rPr>
              <a:t>基本算法设计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41823" y="3000241"/>
            <a:ext cx="39382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借鉴线性表的算法设计方法。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84699" y="3786059"/>
            <a:ext cx="370655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 algn="l">
              <a:buClr>
                <a:srgbClr val="F39801"/>
              </a:buClr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r>
              <a:rPr lang="zh-CN" altLang="en-US"/>
              <a:t>顺序串   </a:t>
            </a:r>
            <a:r>
              <a:rPr lang="zh-CN" altLang="en-US">
                <a:sym typeface="Wingdings"/>
              </a:rPr>
              <a:t>  顺序表</a:t>
            </a:r>
            <a:endParaRPr lang="en-US" altLang="zh-CN"/>
          </a:p>
          <a:p>
            <a:r>
              <a:rPr lang="zh-CN" altLang="en-US"/>
              <a:t>链  串   </a:t>
            </a:r>
            <a:r>
              <a:rPr lang="zh-CN" altLang="en-US">
                <a:sym typeface="Wingdings"/>
              </a:rPr>
              <a:t>  单链表</a:t>
            </a:r>
            <a:endParaRPr lang="zh-CN" altLang="en-US"/>
          </a:p>
        </p:txBody>
      </p:sp>
      <p:sp>
        <p:nvSpPr>
          <p:cNvPr id="1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491FCF2-71CB-4D11-8EC9-3B487140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33012"/>
            <a:ext cx="310508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串的算法设计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0548624-0DC0-4FF8-AA35-74040FFCF2C6}"/>
              </a:ext>
            </a:extLst>
          </p:cNvPr>
          <p:cNvSpPr txBox="1"/>
          <p:nvPr/>
        </p:nvSpPr>
        <p:spPr>
          <a:xfrm>
            <a:off x="1046698" y="124482"/>
            <a:ext cx="2240990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5057B0-5EBB-4B57-BFB8-A862257E8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78" y="469266"/>
            <a:ext cx="6633585" cy="6633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04" y="1628848"/>
            <a:ext cx="4000528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  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串的模式匹配</a:t>
            </a:r>
            <a:r>
              <a:rPr lang="zh-CN" altLang="en-US">
                <a:solidFill>
                  <a:schemeClr val="tx1"/>
                </a:solidFill>
              </a:rPr>
              <a:t>算法设计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8922" y="2492168"/>
            <a:ext cx="271464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 algn="l">
              <a:buClr>
                <a:srgbClr val="F39801"/>
              </a:buClr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r>
              <a:rPr lang="en-US" altLang="zh-CN"/>
              <a:t>BF</a:t>
            </a:r>
            <a:r>
              <a:rPr lang="zh-CN" altLang="en-US"/>
              <a:t>算法</a:t>
            </a:r>
            <a:endParaRPr lang="en-US" altLang="zh-CN"/>
          </a:p>
          <a:p>
            <a:r>
              <a:rPr lang="en-US" altLang="zh-CN"/>
              <a:t>KMP</a:t>
            </a:r>
            <a:r>
              <a:rPr lang="zh-CN" altLang="en-US"/>
              <a:t>算法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1847528" y="4369656"/>
            <a:ext cx="7150395" cy="943398"/>
            <a:chOff x="1526061" y="2551196"/>
            <a:chExt cx="7150395" cy="707549"/>
          </a:xfrm>
        </p:grpSpPr>
        <p:sp>
          <p:nvSpPr>
            <p:cNvPr id="5" name="TextBox 4"/>
            <p:cNvSpPr txBox="1"/>
            <p:nvPr/>
          </p:nvSpPr>
          <p:spPr>
            <a:xfrm>
              <a:off x="2357422" y="2593182"/>
              <a:ext cx="6319034" cy="650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3"/>
                </a:buBlip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为什么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KMP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算法平均性能更高？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是不是任何情况下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KMP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算法都好于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BF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算法？</a:t>
              </a: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6061" y="2551196"/>
              <a:ext cx="515753" cy="707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" name="图片 11" descr="乐高玩具&#10;&#10;低可信度描述已自动生成">
            <a:extLst>
              <a:ext uri="{FF2B5EF4-FFF2-40B4-BE49-F238E27FC236}">
                <a16:creationId xmlns:a16="http://schemas.microsoft.com/office/drawing/2014/main" id="{871705CA-5864-4276-B24E-21CB6786B02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4092">
            <a:off x="7557906" y="673370"/>
            <a:ext cx="6896500" cy="4646405"/>
          </a:xfrm>
          <a:prstGeom prst="rect">
            <a:avLst/>
          </a:prstGeom>
        </p:spPr>
      </p:pic>
      <p:sp>
        <p:nvSpPr>
          <p:cNvPr id="13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AC5018-00E7-4F7F-ABFA-24BA7CEF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33012"/>
            <a:ext cx="310508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串的算法设计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50A501E2-FC91-4401-BA93-BC25A827B3FF}"/>
              </a:ext>
            </a:extLst>
          </p:cNvPr>
          <p:cNvSpPr txBox="1"/>
          <p:nvPr/>
        </p:nvSpPr>
        <p:spPr>
          <a:xfrm>
            <a:off x="1046698" y="124482"/>
            <a:ext cx="2240990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478211" y="1595419"/>
            <a:ext cx="9676364" cy="16895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假设串采用字符数组存储。修改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算法在一个字符串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中查找子串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出现次数。例如，对于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</a:t>
            </a:r>
            <a:r>
              <a:rPr lang="en-US">
                <a:solidFill>
                  <a:srgbClr val="F3980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lang="en-US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cab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cd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abcab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”。这里认为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</a:t>
            </a:r>
            <a:r>
              <a:rPr 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（考虑重叠部分）。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93422" y="3861476"/>
            <a:ext cx="8640960" cy="18974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用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count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记录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在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中出现的次数。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设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s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串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的长度分别为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用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j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方便扫描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设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s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串。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修改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BF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算法，当匹配成功时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不跳过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个字符，而是从下一个位置开始继续比较，这样达到重复匹配的目的。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1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43C0CA-E7E6-499B-87D0-5F2CE830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084" y="1751311"/>
            <a:ext cx="84633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b="0">
                <a:ln w="11430">
                  <a:noFill/>
                </a:ln>
                <a:solidFill>
                  <a:srgbClr val="CE3B3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示例</a:t>
            </a:r>
          </a:p>
        </p:txBody>
      </p:sp>
      <p:sp>
        <p:nvSpPr>
          <p:cNvPr id="20" name="AutoShape 8">
            <a:extLst>
              <a:ext uri="{FF2B5EF4-FFF2-40B4-BE49-F238E27FC236}">
                <a16:creationId xmlns:a16="http://schemas.microsoft.com/office/drawing/2014/main" id="{94AB3802-2346-4D3C-98C1-0264F216B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04" y="3861476"/>
            <a:ext cx="544513" cy="504913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31000">
                <a:srgbClr val="CE3B37"/>
              </a:gs>
              <a:gs pos="100000">
                <a:srgbClr val="FFE985"/>
              </a:gs>
            </a:gsLst>
            <a:lin ang="13500000" scaled="1"/>
            <a:tileRect/>
          </a:grad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marL="342900" indent="-342900"/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endParaRPr lang="ru-RU" altLang="zh-CN" sz="2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E0A107-6C3F-4957-89A7-75B56C6BF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33012"/>
            <a:ext cx="310508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串的算法设计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F2282C0-EB23-4389-BFAD-861D63E08F0E}"/>
              </a:ext>
            </a:extLst>
          </p:cNvPr>
          <p:cNvSpPr txBox="1"/>
          <p:nvPr/>
        </p:nvSpPr>
        <p:spPr>
          <a:xfrm>
            <a:off x="1046698" y="124482"/>
            <a:ext cx="2240990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8658" y="1978564"/>
            <a:ext cx="8425184" cy="4044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l">
              <a:defRPr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r>
              <a:rPr lang="en-US"/>
              <a:t>int </a:t>
            </a:r>
            <a:r>
              <a:rPr lang="en-US">
                <a:solidFill>
                  <a:srgbClr val="CE3B37"/>
                </a:solidFill>
              </a:rPr>
              <a:t>Substrcount1</a:t>
            </a:r>
            <a:r>
              <a:rPr lang="en-US"/>
              <a:t>(char *s,char *t)  	</a:t>
            </a:r>
            <a:r>
              <a:rPr lang="en-US">
                <a:solidFill>
                  <a:srgbClr val="002060"/>
                </a:solidFill>
              </a:rPr>
              <a:t>//</a:t>
            </a:r>
            <a:r>
              <a:rPr lang="zh-CN" altLang="en-US">
                <a:solidFill>
                  <a:srgbClr val="002060"/>
                </a:solidFill>
              </a:rPr>
              <a:t>利用</a:t>
            </a:r>
            <a:r>
              <a:rPr lang="en-US">
                <a:solidFill>
                  <a:srgbClr val="002060"/>
                </a:solidFill>
              </a:rPr>
              <a:t>BF</a:t>
            </a:r>
            <a:r>
              <a:rPr lang="zh-CN" altLang="en-US">
                <a:solidFill>
                  <a:srgbClr val="002060"/>
                </a:solidFill>
              </a:rPr>
              <a:t>算法求</a:t>
            </a:r>
            <a:r>
              <a:rPr lang="en-US">
                <a:solidFill>
                  <a:srgbClr val="002060"/>
                </a:solidFill>
              </a:rPr>
              <a:t>t</a:t>
            </a:r>
            <a:r>
              <a:rPr lang="zh-CN" altLang="en-US">
                <a:solidFill>
                  <a:srgbClr val="002060"/>
                </a:solidFill>
              </a:rPr>
              <a:t>在</a:t>
            </a:r>
            <a:r>
              <a:rPr lang="en-US">
                <a:solidFill>
                  <a:srgbClr val="002060"/>
                </a:solidFill>
              </a:rPr>
              <a:t>s</a:t>
            </a:r>
            <a:r>
              <a:rPr lang="zh-CN" altLang="en-US">
                <a:solidFill>
                  <a:srgbClr val="002060"/>
                </a:solidFill>
              </a:rPr>
              <a:t>中出现的次数</a:t>
            </a:r>
          </a:p>
          <a:p>
            <a:r>
              <a:rPr lang="en-US" altLang="zh-CN"/>
              <a:t>{  </a:t>
            </a:r>
            <a:r>
              <a:rPr lang="en-US"/>
              <a:t>int i,j,k,</a:t>
            </a:r>
            <a:r>
              <a:rPr lang="en-US">
                <a:solidFill>
                  <a:srgbClr val="F39801"/>
                </a:solidFill>
              </a:rPr>
              <a:t>count=0</a:t>
            </a:r>
            <a:r>
              <a:rPr lang="en-US"/>
              <a:t>;</a:t>
            </a:r>
          </a:p>
          <a:p>
            <a:r>
              <a:rPr lang="en-US"/>
              <a:t>   int m=strlen(s);			</a:t>
            </a:r>
            <a:r>
              <a:rPr lang="en-US">
                <a:solidFill>
                  <a:srgbClr val="002060"/>
                </a:solidFill>
              </a:rPr>
              <a:t>//</a:t>
            </a:r>
            <a:r>
              <a:rPr lang="zh-CN" altLang="en-US">
                <a:solidFill>
                  <a:srgbClr val="002060"/>
                </a:solidFill>
              </a:rPr>
              <a:t>求出</a:t>
            </a:r>
            <a:r>
              <a:rPr lang="en-US">
                <a:solidFill>
                  <a:srgbClr val="002060"/>
                </a:solidFill>
              </a:rPr>
              <a:t>s</a:t>
            </a:r>
            <a:r>
              <a:rPr lang="zh-CN" altLang="en-US">
                <a:solidFill>
                  <a:srgbClr val="002060"/>
                </a:solidFill>
              </a:rPr>
              <a:t>的长度</a:t>
            </a:r>
            <a:r>
              <a:rPr lang="en-US">
                <a:solidFill>
                  <a:srgbClr val="002060"/>
                </a:solidFill>
              </a:rPr>
              <a:t>m</a:t>
            </a:r>
          </a:p>
          <a:p>
            <a:r>
              <a:rPr lang="en-US"/>
              <a:t>   int n=strlen(t);			</a:t>
            </a:r>
            <a:r>
              <a:rPr lang="en-US">
                <a:solidFill>
                  <a:srgbClr val="002060"/>
                </a:solidFill>
              </a:rPr>
              <a:t>//</a:t>
            </a:r>
            <a:r>
              <a:rPr lang="zh-CN" altLang="en-US">
                <a:solidFill>
                  <a:srgbClr val="002060"/>
                </a:solidFill>
              </a:rPr>
              <a:t>求出</a:t>
            </a:r>
            <a:r>
              <a:rPr lang="en-US">
                <a:solidFill>
                  <a:srgbClr val="002060"/>
                </a:solidFill>
              </a:rPr>
              <a:t>t</a:t>
            </a:r>
            <a:r>
              <a:rPr lang="zh-CN" altLang="en-US">
                <a:solidFill>
                  <a:srgbClr val="002060"/>
                </a:solidFill>
              </a:rPr>
              <a:t>的长度</a:t>
            </a:r>
            <a:r>
              <a:rPr lang="en-US">
                <a:solidFill>
                  <a:srgbClr val="002060"/>
                </a:solidFill>
              </a:rPr>
              <a:t>n</a:t>
            </a:r>
          </a:p>
          <a:p>
            <a:r>
              <a:rPr lang="en-US"/>
              <a:t>   for (i=0;i&lt;=m-n;i++)</a:t>
            </a:r>
          </a:p>
          <a:p>
            <a:r>
              <a:rPr lang="en-US"/>
              <a:t>   {  for (k=i,j=0;k&lt;m &amp;&amp; j&lt;n &amp;&amp; s[k]==t[j];k++,j++);</a:t>
            </a:r>
          </a:p>
          <a:p>
            <a:r>
              <a:rPr lang="en-US"/>
              <a:t>      if (j==n)			</a:t>
            </a:r>
            <a:r>
              <a:rPr lang="en-US">
                <a:solidFill>
                  <a:srgbClr val="002060"/>
                </a:solidFill>
              </a:rPr>
              <a:t>//j</a:t>
            </a:r>
            <a:r>
              <a:rPr lang="zh-CN" altLang="en-US">
                <a:solidFill>
                  <a:srgbClr val="002060"/>
                </a:solidFill>
              </a:rPr>
              <a:t>等于子串</a:t>
            </a:r>
            <a:r>
              <a:rPr lang="en-US">
                <a:solidFill>
                  <a:srgbClr val="002060"/>
                </a:solidFill>
              </a:rPr>
              <a:t>t</a:t>
            </a:r>
            <a:r>
              <a:rPr lang="zh-CN" altLang="en-US">
                <a:solidFill>
                  <a:srgbClr val="002060"/>
                </a:solidFill>
              </a:rPr>
              <a:t>的长度</a:t>
            </a:r>
          </a:p>
          <a:p>
            <a:r>
              <a:rPr lang="zh-CN" altLang="en-US"/>
              <a:t>        </a:t>
            </a:r>
            <a:r>
              <a:rPr lang="en-US">
                <a:solidFill>
                  <a:srgbClr val="F39801"/>
                </a:solidFill>
              </a:rPr>
              <a:t>count++;</a:t>
            </a:r>
          </a:p>
          <a:p>
            <a:r>
              <a:rPr lang="en-US"/>
              <a:t>   }</a:t>
            </a:r>
          </a:p>
          <a:p>
            <a:r>
              <a:rPr lang="en-US"/>
              <a:t>   return (count);</a:t>
            </a:r>
          </a:p>
          <a:p>
            <a:r>
              <a:rPr lang="en-US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1483905"/>
            <a:ext cx="278608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496243-7BD3-45D2-BBF3-07CC764A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33012"/>
            <a:ext cx="310508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串的算法设计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67E761F-6D05-4ED0-8A94-1C73FC93B4F3}"/>
              </a:ext>
            </a:extLst>
          </p:cNvPr>
          <p:cNvSpPr txBox="1"/>
          <p:nvPr/>
        </p:nvSpPr>
        <p:spPr>
          <a:xfrm>
            <a:off x="1046698" y="124482"/>
            <a:ext cx="2240990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7816" y="2564902"/>
            <a:ext cx="5586968" cy="2676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l">
              <a:defRPr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r>
              <a:rPr lang="en-US"/>
              <a:t>void main()</a:t>
            </a:r>
          </a:p>
          <a:p>
            <a:r>
              <a:rPr lang="en-US"/>
              <a:t>{  char s[]="abcabcabcd";</a:t>
            </a:r>
          </a:p>
          <a:p>
            <a:r>
              <a:rPr lang="en-US"/>
              <a:t>   char t[]="abcab";</a:t>
            </a:r>
          </a:p>
          <a:p>
            <a:r>
              <a:rPr lang="en-US"/>
              <a:t>   printf("s: %s\n",s);</a:t>
            </a:r>
          </a:p>
          <a:p>
            <a:r>
              <a:rPr lang="en-US"/>
              <a:t>   printf("t: %s\n",t);</a:t>
            </a:r>
          </a:p>
          <a:p>
            <a:r>
              <a:rPr lang="en-US"/>
              <a:t>   printf("count=%d\n",</a:t>
            </a:r>
            <a:r>
              <a:rPr lang="en-US">
                <a:solidFill>
                  <a:srgbClr val="CE3B37"/>
                </a:solidFill>
              </a:rPr>
              <a:t>Substrcount1(s,t)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0256" y="3237673"/>
            <a:ext cx="25431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下箭头 5"/>
          <p:cNvSpPr/>
          <p:nvPr/>
        </p:nvSpPr>
        <p:spPr>
          <a:xfrm rot="16200000">
            <a:off x="7274372" y="3468623"/>
            <a:ext cx="526297" cy="869534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9A6500-DFBF-4AC5-A22D-47B92E85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33012"/>
            <a:ext cx="310508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串的算法设计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E59C8FB-6135-4E55-88D0-545C30C3A4C2}"/>
              </a:ext>
            </a:extLst>
          </p:cNvPr>
          <p:cNvSpPr txBox="1"/>
          <p:nvPr/>
        </p:nvSpPr>
        <p:spPr>
          <a:xfrm>
            <a:off x="1046698" y="124482"/>
            <a:ext cx="2240990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7553" y="1476802"/>
            <a:ext cx="9547393" cy="138486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假设串采用字符数组存储。修改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算法在一个字符串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中查找子串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出现次数。例如，对于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</a:t>
            </a:r>
            <a:r>
              <a:rPr lang="en-US">
                <a:solidFill>
                  <a:srgbClr val="F3980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lang="en-US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cab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cd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abcab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”。这里认为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</a:t>
            </a:r>
            <a:r>
              <a:rPr 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（考虑重叠部分）。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66198" y="3066252"/>
            <a:ext cx="8998354" cy="83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r>
              <a:rPr lang="zh-CN" altLang="en-US" sz="2400"/>
              <a:t>用</a:t>
            </a:r>
            <a:r>
              <a:rPr lang="en-US" altLang="zh-CN" sz="2400"/>
              <a:t>count</a:t>
            </a:r>
            <a:r>
              <a:rPr lang="zh-CN" altLang="en-US" sz="2400"/>
              <a:t>记录</a:t>
            </a:r>
            <a:r>
              <a:rPr lang="en-US" altLang="zh-CN" sz="2400"/>
              <a:t>t</a:t>
            </a:r>
            <a:r>
              <a:rPr lang="zh-CN" altLang="en-US" sz="2400"/>
              <a:t>在</a:t>
            </a:r>
            <a:r>
              <a:rPr lang="en-US" altLang="zh-CN" sz="2400"/>
              <a:t>s</a:t>
            </a:r>
            <a:r>
              <a:rPr lang="zh-CN" altLang="en-US" sz="2400"/>
              <a:t>中出现的次数。修改</a:t>
            </a:r>
            <a:r>
              <a:rPr lang="en-US" altLang="zh-CN" sz="2400"/>
              <a:t>KMP</a:t>
            </a:r>
            <a:r>
              <a:rPr lang="zh-CN" altLang="en-US" sz="2400"/>
              <a:t>算法匹配过程。</a:t>
            </a:r>
            <a:r>
              <a:rPr lang="en-US" altLang="zh-CN" sz="2400"/>
              <a:t> </a:t>
            </a:r>
          </a:p>
          <a:p>
            <a:r>
              <a:rPr lang="zh-CN" altLang="en-US" sz="2400"/>
              <a:t>例如：</a:t>
            </a:r>
            <a:endParaRPr lang="en-US" altLang="zh-CN" sz="2400"/>
          </a:p>
        </p:txBody>
      </p:sp>
      <p:grpSp>
        <p:nvGrpSpPr>
          <p:cNvPr id="32" name="组合 31"/>
          <p:cNvGrpSpPr/>
          <p:nvPr/>
        </p:nvGrpSpPr>
        <p:grpSpPr>
          <a:xfrm>
            <a:off x="2436032" y="5839728"/>
            <a:ext cx="7786742" cy="802925"/>
            <a:chOff x="928662" y="4911942"/>
            <a:chExt cx="7786742" cy="802925"/>
          </a:xfrm>
        </p:grpSpPr>
        <p:sp>
          <p:nvSpPr>
            <p:cNvPr id="8" name="TextBox 7"/>
            <p:cNvSpPr txBox="1"/>
            <p:nvPr/>
          </p:nvSpPr>
          <p:spPr>
            <a:xfrm>
              <a:off x="928662" y="5272566"/>
              <a:ext cx="7786742" cy="44230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>
                <a:lnSpc>
                  <a:spcPts val="3000"/>
                </a:lnSpc>
                <a:spcBef>
                  <a:spcPts val="0"/>
                </a:spcBef>
                <a:defRPr sz="2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defRPr>
              </a:lvl1pPr>
            </a:lstStyle>
            <a:p>
              <a:r>
                <a:rPr lang="zh-CN" altLang="en-US"/>
                <a:t>当匹配成功时，</a:t>
              </a:r>
              <a:r>
                <a:rPr lang="en-US" altLang="zh-CN"/>
                <a:t>j=5</a:t>
              </a:r>
              <a:r>
                <a:rPr lang="zh-CN" altLang="en-US"/>
                <a:t>，设置</a:t>
              </a:r>
              <a:r>
                <a:rPr lang="en-US" altLang="zh-CN"/>
                <a:t>next[5]=2</a:t>
              </a:r>
              <a:r>
                <a:rPr lang="zh-CN" altLang="en-US"/>
                <a:t>，让</a:t>
              </a:r>
              <a:r>
                <a:rPr lang="en-US" altLang="zh-CN"/>
                <a:t>s[i]</a:t>
              </a:r>
              <a:r>
                <a:rPr lang="zh-CN" altLang="en-US"/>
                <a:t>与</a:t>
              </a:r>
              <a:r>
                <a:rPr lang="en-US" altLang="zh-CN"/>
                <a:t>'c'</a:t>
              </a:r>
              <a:r>
                <a:rPr lang="zh-CN" altLang="en-US"/>
                <a:t>字符开始比较</a:t>
              </a:r>
              <a:r>
                <a:rPr lang="en-US" altLang="zh-CN"/>
                <a:t>!</a:t>
              </a:r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4388152" y="4911942"/>
              <a:ext cx="347584" cy="388212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23792" y="3600689"/>
            <a:ext cx="3429024" cy="2171304"/>
            <a:chOff x="1357290" y="2695570"/>
            <a:chExt cx="3429024" cy="2171304"/>
          </a:xfrm>
        </p:grpSpPr>
        <p:sp>
          <p:nvSpPr>
            <p:cNvPr id="18" name="TextBox 17"/>
            <p:cNvSpPr txBox="1"/>
            <p:nvPr/>
          </p:nvSpPr>
          <p:spPr>
            <a:xfrm>
              <a:off x="1357290" y="3193783"/>
              <a:ext cx="342902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s=</a:t>
              </a:r>
              <a:r>
                <a:rPr lang="zh-CN" altLang="en-US" sz="18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lang="en-US" altLang="zh-CN" sz="180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c </a:t>
              </a:r>
              <a:r>
                <a:rPr lang="en-US" altLang="zh-CN" sz="1800">
                  <a:solidFill>
                    <a:srgbClr val="F3980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 a b </a:t>
              </a:r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 d</a:t>
              </a:r>
              <a:r>
                <a:rPr lang="zh-CN" altLang="en-US" sz="18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7290" y="3889224"/>
              <a:ext cx="242889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t=</a:t>
              </a:r>
              <a:r>
                <a:rPr lang="zh-CN" altLang="en-US" sz="18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c a b  </a:t>
              </a:r>
              <a:r>
                <a:rPr lang="zh-CN" altLang="en-US" sz="18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>
              <a:off x="3089728" y="3158660"/>
              <a:ext cx="288000" cy="1588"/>
            </a:xfrm>
            <a:prstGeom prst="straightConnector1">
              <a:avLst/>
            </a:prstGeom>
            <a:ln w="28575">
              <a:solidFill>
                <a:srgbClr val="CE3B3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90852" y="2695570"/>
              <a:ext cx="285752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802" y="4548966"/>
              <a:ext cx="285752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3070678" y="4355776"/>
              <a:ext cx="288000" cy="1588"/>
            </a:xfrm>
            <a:prstGeom prst="straightConnector1">
              <a:avLst/>
            </a:prstGeom>
            <a:ln w="28575">
              <a:solidFill>
                <a:srgbClr val="CE3B3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 rot="10800000" flipV="1">
            <a:off x="4095736" y="4416080"/>
            <a:ext cx="642942" cy="500066"/>
          </a:xfrm>
          <a:prstGeom prst="line">
            <a:avLst/>
          </a:prstGeom>
          <a:ln w="28575">
            <a:solidFill>
              <a:srgbClr val="CE3B3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1484544" y="3024665"/>
            <a:ext cx="544513" cy="504913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29000">
                <a:srgbClr val="CE3B37"/>
              </a:gs>
              <a:gs pos="100000">
                <a:srgbClr val="FFE985"/>
              </a:gs>
            </a:gsLst>
            <a:lin ang="13500000" scaled="1"/>
            <a:tileRect/>
          </a:grad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marL="342900" indent="-342900"/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endParaRPr lang="ru-RU" altLang="zh-CN" sz="2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68EE500-0504-4F2B-87E7-0E04BD11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544" y="1494391"/>
            <a:ext cx="936104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b="0">
                <a:ln w="11430">
                  <a:noFill/>
                </a:ln>
                <a:solidFill>
                  <a:srgbClr val="CE3B3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示例</a:t>
            </a:r>
          </a:p>
        </p:txBody>
      </p:sp>
      <p:sp>
        <p:nvSpPr>
          <p:cNvPr id="2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6DDC53F-EAB4-46E0-BF2B-B5A18FCD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33012"/>
            <a:ext cx="310508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串的算法设计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AAAB1AD-AFE1-4B4A-8F48-9A10DC21ABEF}"/>
              </a:ext>
            </a:extLst>
          </p:cNvPr>
          <p:cNvSpPr txBox="1"/>
          <p:nvPr/>
        </p:nvSpPr>
        <p:spPr>
          <a:xfrm>
            <a:off x="1046698" y="124482"/>
            <a:ext cx="2240990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10888</TotalTime>
  <Words>1165</Words>
  <Application>Microsoft Office PowerPoint</Application>
  <PresentationFormat>宽屏</PresentationFormat>
  <Paragraphs>143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黑体</vt:lpstr>
      <vt:lpstr>楷体</vt:lpstr>
      <vt:lpstr>思源黑体 CN Heavy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A83381</cp:lastModifiedBy>
  <cp:revision>1605</cp:revision>
  <dcterms:created xsi:type="dcterms:W3CDTF">2004-03-31T23:50:14Z</dcterms:created>
  <dcterms:modified xsi:type="dcterms:W3CDTF">2022-06-24T08:52:24Z</dcterms:modified>
</cp:coreProperties>
</file>