
<file path=[Content_Types].xml><?xml version="1.0" encoding="utf-8"?>
<Types xmlns="http://schemas.openxmlformats.org/package/2006/content-types">
  <Default Extension="jpeg" ContentType="image/jpeg"/>
  <Default Extension="JPG" ContentType="image/.jpg"/>
  <Default Extension="wav" ContentType="audio/x-wav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433" r:id="rId3"/>
    <p:sldId id="419" r:id="rId4"/>
    <p:sldId id="424" r:id="rId5"/>
    <p:sldId id="425" r:id="rId6"/>
    <p:sldId id="426" r:id="rId7"/>
    <p:sldId id="427" r:id="rId8"/>
    <p:sldId id="428" r:id="rId9"/>
    <p:sldId id="429" r:id="rId10"/>
    <p:sldId id="430" r:id="rId11"/>
    <p:sldId id="431" r:id="rId12"/>
    <p:sldId id="432" r:id="rId13"/>
    <p:sldId id="423" r:id="rId14"/>
    <p:sldId id="422" r:id="rId15"/>
    <p:sldId id="421" r:id="rId16"/>
    <p:sldId id="420" r:id="rId17"/>
    <p:sldId id="418" r:id="rId18"/>
  </p:sldIdLst>
  <p:sldSz cx="12192000" cy="6858000"/>
  <p:notesSz cx="6858000" cy="9144000"/>
  <p:custDataLst>
    <p:tags r:id="rId24"/>
  </p:custDataLst>
  <p:defaultTextStyle>
    <a:defPPr>
      <a:defRPr lang="zh-CN"/>
    </a:defPPr>
    <a:lvl1pPr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anose="02020603050405020304" pitchFamily="18" charset="0"/>
        <a:ea typeface="楷体_GB2312" pitchFamily="49" charset="-122"/>
        <a:cs typeface="+mn-cs"/>
      </a:defRPr>
    </a:lvl1pPr>
    <a:lvl2pPr marL="457200"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anose="02020603050405020304" pitchFamily="18" charset="0"/>
        <a:ea typeface="楷体_GB2312" pitchFamily="49" charset="-122"/>
        <a:cs typeface="+mn-cs"/>
      </a:defRPr>
    </a:lvl2pPr>
    <a:lvl3pPr marL="914400"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anose="02020603050405020304" pitchFamily="18" charset="0"/>
        <a:ea typeface="楷体_GB2312" pitchFamily="49" charset="-122"/>
        <a:cs typeface="+mn-cs"/>
      </a:defRPr>
    </a:lvl3pPr>
    <a:lvl4pPr marL="1371600"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anose="02020603050405020304" pitchFamily="18" charset="0"/>
        <a:ea typeface="楷体_GB2312" pitchFamily="49" charset="-122"/>
        <a:cs typeface="+mn-cs"/>
      </a:defRPr>
    </a:lvl4pPr>
    <a:lvl5pPr marL="1828800"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anose="02020603050405020304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rgbClr val="0033CC"/>
        </a:solidFill>
        <a:latin typeface="Times New Roman" panose="02020603050405020304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rgbClr val="0033CC"/>
        </a:solidFill>
        <a:latin typeface="Times New Roman" panose="02020603050405020304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rgbClr val="0033CC"/>
        </a:solidFill>
        <a:latin typeface="Times New Roman" panose="02020603050405020304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rgbClr val="0033CC"/>
        </a:solidFill>
        <a:latin typeface="Times New Roman" panose="02020603050405020304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E4D"/>
    <a:srgbClr val="FC9A48"/>
    <a:srgbClr val="FFE985"/>
    <a:srgbClr val="CE3B37"/>
    <a:srgbClr val="FBFDFC"/>
    <a:srgbClr val="DFE1E0"/>
    <a:srgbClr val="FA772E"/>
    <a:srgbClr val="262626"/>
    <a:srgbClr val="9789C2"/>
    <a:srgbClr val="F298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67" autoAdjust="0"/>
    <p:restoredTop sz="94581" autoAdjust="0"/>
  </p:normalViewPr>
  <p:slideViewPr>
    <p:cSldViewPr>
      <p:cViewPr varScale="1">
        <p:scale>
          <a:sx n="57" d="100"/>
          <a:sy n="57" d="100"/>
        </p:scale>
        <p:origin x="42" y="600"/>
      </p:cViewPr>
      <p:guideLst>
        <p:guide orient="horz" pos="2160"/>
        <p:guide pos="3840"/>
        <p:guide pos="3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3360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gs" Target="tags/tag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348C81-2EE0-4ADC-AD51-9DC87E0EF38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F0761C-5A44-4BA0-B4C5-00F13EA65E0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50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2150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2150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50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fld id="{0D1E2EF4-146E-47B5-A412-FFD548A1AB6A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/>
        </p:nvCxnSpPr>
        <p:spPr>
          <a:xfrm>
            <a:off x="0" y="692696"/>
            <a:ext cx="12192000" cy="0"/>
          </a:xfrm>
          <a:prstGeom prst="line">
            <a:avLst/>
          </a:prstGeom>
          <a:ln w="38100">
            <a:solidFill>
              <a:srgbClr val="F1990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0" y="764704"/>
            <a:ext cx="12192000" cy="0"/>
          </a:xfrm>
          <a:prstGeom prst="line">
            <a:avLst/>
          </a:prstGeom>
          <a:ln w="38100">
            <a:solidFill>
              <a:srgbClr val="F1990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 descr="文本&#10;&#10;描述已自动生成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8342" y="-99392"/>
            <a:ext cx="3521804" cy="973017"/>
          </a:xfrm>
          <a:prstGeom prst="rect">
            <a:avLst/>
          </a:prstGeom>
        </p:spPr>
      </p:pic>
      <p:sp>
        <p:nvSpPr>
          <p:cNvPr id="2" name="文本框 1"/>
          <p:cNvSpPr txBox="1"/>
          <p:nvPr userDrawn="1"/>
        </p:nvSpPr>
        <p:spPr>
          <a:xfrm>
            <a:off x="119336" y="97468"/>
            <a:ext cx="2160240" cy="523220"/>
          </a:xfrm>
          <a:prstGeom prst="rect">
            <a:avLst/>
          </a:prstGeom>
          <a:solidFill>
            <a:srgbClr val="FF9E4D"/>
          </a:solidFill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第</a:t>
            </a:r>
            <a:r>
              <a:rPr lang="en-US" altLang="zh-CN" sz="28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</a:t>
            </a:r>
            <a:r>
              <a:rPr lang="zh-CN" altLang="en-US" sz="28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章小结</a:t>
            </a:r>
            <a:endParaRPr lang="zh-CN" altLang="en-US" sz="2800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/>
        </p:nvCxnSpPr>
        <p:spPr>
          <a:xfrm>
            <a:off x="0" y="692696"/>
            <a:ext cx="12192000" cy="0"/>
          </a:xfrm>
          <a:prstGeom prst="line">
            <a:avLst/>
          </a:prstGeom>
          <a:ln w="38100">
            <a:solidFill>
              <a:srgbClr val="F1990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0" y="764704"/>
            <a:ext cx="12192000" cy="0"/>
          </a:xfrm>
          <a:prstGeom prst="line">
            <a:avLst/>
          </a:prstGeom>
          <a:ln w="38100">
            <a:solidFill>
              <a:srgbClr val="F1990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 descr="文本&#10;&#10;描述已自动生成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8342" y="-99392"/>
            <a:ext cx="3521804" cy="97301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文本&#10;&#10;描述已自动生成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8342" y="-99392"/>
            <a:ext cx="3521804" cy="97301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audio" Target="../media/audio1.wav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1" Type="http://schemas.openxmlformats.org/officeDocument/2006/relationships/image" Target="../media/image5.GI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audio" Target="../media/audio3.wav"/><Relationship Id="rId2" Type="http://schemas.openxmlformats.org/officeDocument/2006/relationships/audio" Target="../media/audio2.wav"/><Relationship Id="rId1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5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9.GI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1.png"/><Relationship Id="rId2" Type="http://schemas.openxmlformats.org/officeDocument/2006/relationships/image" Target="../media/image5.GIF"/><Relationship Id="rId1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0.jpeg"/><Relationship Id="rId3" Type="http://schemas.openxmlformats.org/officeDocument/2006/relationships/image" Target="../media/image11.png"/><Relationship Id="rId2" Type="http://schemas.openxmlformats.org/officeDocument/2006/relationships/image" Target="../media/image13.jpeg"/><Relationship Id="rId1" Type="http://schemas.openxmlformats.org/officeDocument/2006/relationships/image" Target="../media/image1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直接连接符 18"/>
          <p:cNvCxnSpPr/>
          <p:nvPr/>
        </p:nvCxnSpPr>
        <p:spPr>
          <a:xfrm>
            <a:off x="0" y="6457943"/>
            <a:ext cx="12192000" cy="0"/>
          </a:xfrm>
          <a:prstGeom prst="line">
            <a:avLst/>
          </a:prstGeom>
          <a:ln w="66675">
            <a:solidFill>
              <a:srgbClr val="F2980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0" y="-36192"/>
            <a:ext cx="12192000" cy="5628586"/>
          </a:xfrm>
          <a:prstGeom prst="rect">
            <a:avLst/>
          </a:prstGeom>
          <a:solidFill>
            <a:srgbClr val="F298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cxnSp>
        <p:nvCxnSpPr>
          <p:cNvPr id="22" name="直接连接符 21"/>
          <p:cNvCxnSpPr/>
          <p:nvPr/>
        </p:nvCxnSpPr>
        <p:spPr>
          <a:xfrm>
            <a:off x="0" y="6708629"/>
            <a:ext cx="12192000" cy="32738"/>
          </a:xfrm>
          <a:prstGeom prst="line">
            <a:avLst/>
          </a:prstGeom>
          <a:ln w="66675">
            <a:solidFill>
              <a:srgbClr val="F2980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0" y="6174518"/>
            <a:ext cx="12192000" cy="0"/>
          </a:xfrm>
          <a:prstGeom prst="line">
            <a:avLst/>
          </a:prstGeom>
          <a:ln w="66675">
            <a:solidFill>
              <a:srgbClr val="F2980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0" y="5891093"/>
            <a:ext cx="12192000" cy="0"/>
          </a:xfrm>
          <a:prstGeom prst="line">
            <a:avLst/>
          </a:prstGeom>
          <a:ln w="66675">
            <a:solidFill>
              <a:srgbClr val="F2980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1991544" y="764704"/>
            <a:ext cx="8424936" cy="1273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600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数据结构教程</a:t>
            </a:r>
            <a:endParaRPr lang="zh-CN" altLang="en-US" sz="9600" dirty="0">
              <a:ln>
                <a:solidFill>
                  <a:schemeClr val="bg1"/>
                </a:solidFill>
              </a:ln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6" name="图片 25" descr="图片包含 游戏机&#10;&#10;描述已自动生成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7" y="-9151"/>
            <a:ext cx="1476917" cy="3582613"/>
          </a:xfrm>
          <a:prstGeom prst="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5777809" y="2295084"/>
            <a:ext cx="3379829" cy="681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400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400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</a:t>
            </a:r>
            <a:r>
              <a:rPr lang="en-US" altLang="zh-CN" sz="2400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pitchFamily="18" charset="2"/>
              </a:rPr>
              <a:t></a:t>
            </a:r>
            <a:r>
              <a:rPr lang="zh-CN" altLang="en-US" sz="2400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微课视频</a:t>
            </a:r>
            <a:r>
              <a:rPr lang="en-US" altLang="zh-CN" sz="2400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pitchFamily="18" charset="2"/>
              </a:rPr>
              <a:t></a:t>
            </a:r>
            <a:r>
              <a:rPr lang="zh-CN" altLang="en-US" sz="2400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题库版</a:t>
            </a:r>
            <a:endParaRPr lang="zh-CN" altLang="en-US" sz="2400" dirty="0">
              <a:ln>
                <a:solidFill>
                  <a:schemeClr val="bg1"/>
                </a:solidFill>
              </a:ln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873051" y="2765104"/>
            <a:ext cx="175134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李春葆  主编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9" name="图片 28" descr="乐高玩具&#10;&#10;低可信度描述已自动生成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064" y="3051635"/>
            <a:ext cx="5400599" cy="3638565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3647728" y="3359118"/>
            <a:ext cx="4513354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6000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6000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章小结</a:t>
            </a:r>
            <a:endParaRPr lang="zh-CN" altLang="en-US" sz="6000" dirty="0">
              <a:ln>
                <a:solidFill>
                  <a:schemeClr val="bg1"/>
                </a:solidFill>
              </a:ln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圆: 空心 30"/>
          <p:cNvSpPr/>
          <p:nvPr/>
        </p:nvSpPr>
        <p:spPr>
          <a:xfrm>
            <a:off x="7678086" y="2852936"/>
            <a:ext cx="194964" cy="194964"/>
          </a:xfrm>
          <a:prstGeom prst="donu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1288918" y="5592395"/>
            <a:ext cx="1889956" cy="1254488"/>
            <a:chOff x="-235082" y="5592394"/>
            <a:chExt cx="1889956" cy="1254488"/>
          </a:xfrm>
        </p:grpSpPr>
        <p:sp>
          <p:nvSpPr>
            <p:cNvPr id="33" name="矩形 32"/>
            <p:cNvSpPr/>
            <p:nvPr/>
          </p:nvSpPr>
          <p:spPr>
            <a:xfrm>
              <a:off x="245" y="5592394"/>
              <a:ext cx="1489055" cy="12542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4" name="图片 3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1764" y="5640408"/>
              <a:ext cx="1187624" cy="1068220"/>
            </a:xfrm>
            <a:prstGeom prst="rect">
              <a:avLst/>
            </a:prstGeom>
          </p:spPr>
        </p:pic>
        <p:sp>
          <p:nvSpPr>
            <p:cNvPr id="35" name="文本框 34"/>
            <p:cNvSpPr txBox="1"/>
            <p:nvPr/>
          </p:nvSpPr>
          <p:spPr>
            <a:xfrm>
              <a:off x="-235082" y="6627172"/>
              <a:ext cx="1889956" cy="219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定价：</a:t>
              </a:r>
              <a:r>
                <a:rPr lang="en-US" altLang="zh-CN" sz="105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65.00</a:t>
              </a:r>
              <a:r>
                <a:rPr lang="zh-CN" altLang="en-US" sz="105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</a:t>
              </a:r>
              <a:endPara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263352" y="1005809"/>
            <a:ext cx="11737304" cy="860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</a:t>
            </a:r>
            <a:r>
              <a:rPr lang="zh-CN" altLang="en-US" sz="3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假设</a:t>
            </a:r>
            <a:r>
              <a:rPr lang="en-US" altLang="zh-CN" sz="3200" i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f</a:t>
            </a:r>
            <a:r>
              <a:rPr lang="en-US" altLang="zh-CN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sz="3200" i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a</a:t>
            </a:r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en-US" altLang="zh-CN" sz="3200" i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en-US" altLang="zh-CN" sz="3200" i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k</a:t>
            </a:r>
            <a:r>
              <a:rPr lang="en-US" altLang="zh-CN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-1)</a:t>
            </a:r>
            <a:r>
              <a:rPr lang="zh-CN" altLang="en-US" sz="3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可求，对于</a:t>
            </a:r>
            <a:r>
              <a:rPr lang="en-US" altLang="zh-CN" sz="3200" i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a</a:t>
            </a:r>
            <a:r>
              <a:rPr lang="en-US" altLang="zh-CN" sz="3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[</a:t>
            </a:r>
            <a:r>
              <a:rPr lang="en-US" altLang="zh-CN" sz="3200" i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k</a:t>
            </a:r>
            <a:r>
              <a:rPr lang="en-US" altLang="zh-CN" sz="3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]</a:t>
            </a:r>
            <a:r>
              <a:rPr lang="zh-CN" altLang="en-US" sz="3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位置，可以取</a:t>
            </a:r>
            <a:r>
              <a:rPr lang="en-US" altLang="zh-CN" sz="3200" i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a</a:t>
            </a:r>
            <a:r>
              <a:rPr lang="en-US" altLang="zh-CN" sz="3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[0..</a:t>
            </a:r>
            <a:r>
              <a:rPr lang="en-US" altLang="zh-CN" sz="3200" i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k</a:t>
            </a:r>
            <a:r>
              <a:rPr lang="en-US" altLang="zh-CN" sz="3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]</a:t>
            </a:r>
            <a:r>
              <a:rPr lang="zh-CN" altLang="en-US" sz="3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任何元素值，再组合</a:t>
            </a:r>
            <a:r>
              <a:rPr lang="en-US" altLang="zh-CN" sz="3200" i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f</a:t>
            </a:r>
            <a:r>
              <a:rPr lang="en-US" altLang="zh-CN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sz="3200" i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a</a:t>
            </a:r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en-US" altLang="zh-CN" sz="3200" i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en-US" altLang="zh-CN" sz="3200" i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k</a:t>
            </a:r>
            <a:r>
              <a:rPr lang="en-US" altLang="zh-CN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-1)</a:t>
            </a:r>
            <a:r>
              <a:rPr lang="zh-CN" altLang="en-US" sz="3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，则得到</a:t>
            </a:r>
            <a:r>
              <a:rPr lang="en-US" altLang="zh-CN" sz="3200" i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f(a</a:t>
            </a:r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en-US" altLang="zh-CN" sz="3200" i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en-US" altLang="zh-CN" sz="3200" i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k</a:t>
            </a:r>
            <a:r>
              <a:rPr lang="en-US" altLang="zh-CN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zh-CN" altLang="en-US" sz="3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。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 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Text Box 7" descr="羊皮纸"/>
          <p:cNvSpPr txBox="1">
            <a:spLocks noChangeArrowheads="1"/>
          </p:cNvSpPr>
          <p:nvPr/>
        </p:nvSpPr>
        <p:spPr bwMode="auto">
          <a:xfrm>
            <a:off x="2238348" y="4653136"/>
            <a:ext cx="8072494" cy="2059940"/>
          </a:xfrm>
          <a:prstGeom prst="rect">
            <a:avLst/>
          </a:prstGeom>
          <a:solidFill>
            <a:srgbClr val="FF9E4D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216000" tIns="108000" bIns="108000">
            <a:spAutoFit/>
          </a:bodyPr>
          <a:lstStyle/>
          <a:p>
            <a:pPr algn="l"/>
            <a:r>
              <a:rPr lang="en-US" altLang="zh-CN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f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a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en-US" altLang="zh-CN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en-US" altLang="zh-CN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k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)  </a:t>
            </a:r>
            <a:r>
              <a:rPr lang="en-US" altLang="zh-CN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  <a:sym typeface="Wingdings" panose="05000000000000000000"/>
              </a:rPr>
              <a:t>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  <a:sym typeface="Wingdings" panose="05000000000000000000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输出</a:t>
            </a:r>
            <a:r>
              <a:rPr lang="en-US" altLang="zh-CN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a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		 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当</a:t>
            </a:r>
            <a:r>
              <a:rPr lang="en-US" altLang="zh-CN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k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=0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时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一个元素的全排列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/>
            <a:r>
              <a:rPr lang="en-US" altLang="zh-CN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f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a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en-US" altLang="zh-CN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en-US" altLang="zh-CN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k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)  </a:t>
            </a:r>
            <a:r>
              <a:rPr lang="en-US" altLang="zh-CN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  <a:sym typeface="Wingdings" panose="05000000000000000000"/>
              </a:rPr>
              <a:t>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  <a:sym typeface="Wingdings" panose="05000000000000000000"/>
              </a:rPr>
              <a:t>  </a:t>
            </a:r>
            <a:r>
              <a:rPr lang="en-US" altLang="zh-CN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a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[</a:t>
            </a:r>
            <a:r>
              <a:rPr lang="en-US" altLang="zh-CN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k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]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位置取</a:t>
            </a:r>
            <a:r>
              <a:rPr lang="en-US" altLang="zh-CN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a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[0..</a:t>
            </a:r>
            <a:r>
              <a:rPr lang="en-US" altLang="zh-CN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k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]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任何之值，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其他情况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            并组合</a:t>
            </a:r>
            <a:r>
              <a:rPr lang="en-US" altLang="zh-CN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f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a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en-US" altLang="zh-CN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en-US" altLang="zh-CN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k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-1)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的结果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;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6453190" y="2244066"/>
            <a:ext cx="3786214" cy="2028190"/>
            <a:chOff x="4929190" y="1142989"/>
            <a:chExt cx="3786214" cy="1521143"/>
          </a:xfrm>
        </p:grpSpPr>
        <p:sp>
          <p:nvSpPr>
            <p:cNvPr id="6" name="Line 8"/>
            <p:cNvSpPr>
              <a:spLocks noChangeShapeType="1"/>
            </p:cNvSpPr>
            <p:nvPr/>
          </p:nvSpPr>
          <p:spPr bwMode="auto">
            <a:xfrm flipV="1">
              <a:off x="4929190" y="1500179"/>
              <a:ext cx="285752" cy="267892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miter lim="800000"/>
              <a:headEnd type="stealth" w="lg" len="lg"/>
            </a:ln>
            <a:effectLst/>
          </p:spPr>
          <p:txBody>
            <a:bodyPr wrap="none"/>
            <a:lstStyle/>
            <a:p>
              <a:endParaRPr lang="zh-CN" alt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Text Box 9"/>
            <p:cNvSpPr txBox="1">
              <a:spLocks noChangeArrowheads="1"/>
            </p:cNvSpPr>
            <p:nvPr/>
          </p:nvSpPr>
          <p:spPr bwMode="auto">
            <a:xfrm>
              <a:off x="5143504" y="1142989"/>
              <a:ext cx="3571900" cy="152114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此位置可以取</a:t>
              </a:r>
              <a:r>
                <a:rPr lang="en-US" altLang="zh-CN" sz="2800" i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a</a:t>
              </a:r>
              <a:r>
                <a:rPr lang="en-US" altLang="zh-CN" sz="2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[0]</a:t>
              </a:r>
              <a:r>
                <a:rPr lang="zh-CN" altLang="en-US" sz="2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～</a:t>
              </a:r>
              <a:r>
                <a:rPr lang="en-US" altLang="zh-CN" sz="2800" i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  <a:sym typeface="Symbol" panose="05050102010706020507" pitchFamily="18" charset="2"/>
                </a:rPr>
                <a:t>a</a:t>
              </a:r>
              <a:r>
                <a:rPr lang="en-US" altLang="zh-CN" sz="2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  <a:sym typeface="Symbol" panose="05050102010706020507" pitchFamily="18" charset="2"/>
                </a:rPr>
                <a:t>[</a:t>
              </a:r>
              <a:r>
                <a:rPr lang="en-US" altLang="zh-CN" sz="2800" i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  <a:sym typeface="Symbol" panose="05050102010706020507" pitchFamily="18" charset="2"/>
                </a:rPr>
                <a:t>k</a:t>
              </a:r>
              <a:r>
                <a:rPr lang="en-US" altLang="zh-CN" sz="2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  <a:sym typeface="Symbol" panose="05050102010706020507" pitchFamily="18" charset="2"/>
                </a:rPr>
                <a:t>]</a:t>
              </a:r>
              <a:r>
                <a:rPr lang="zh-CN" altLang="en-US" sz="2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  <a:sym typeface="Symbol" panose="05050102010706020507" pitchFamily="18" charset="2"/>
                </a:rPr>
                <a:t>中任何值，但不重复！</a:t>
              </a:r>
              <a:endPara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  <a:sym typeface="Symbol" panose="05050102010706020507" pitchFamily="18" charset="2"/>
              </a:endParaRPr>
            </a:p>
            <a:p>
              <a:pPr algn="l">
                <a:spcBef>
                  <a:spcPct val="50000"/>
                </a:spcBef>
              </a:pPr>
              <a:r>
                <a:rPr lang="zh-CN" altLang="en-US" sz="2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  <a:sym typeface="Symbol" panose="05050102010706020507" pitchFamily="18" charset="2"/>
                </a:rPr>
                <a:t>采用循环</a:t>
              </a:r>
              <a:r>
                <a:rPr lang="en-US" altLang="zh-CN" sz="2800" i="1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  <a:sym typeface="Symbol" panose="05050102010706020507" pitchFamily="18" charset="2"/>
                </a:rPr>
                <a:t>i</a:t>
              </a:r>
              <a:r>
                <a:rPr lang="zh-CN" altLang="en-US" sz="2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  <a:sym typeface="Symbol" panose="05050102010706020507" pitchFamily="18" charset="2"/>
                </a:rPr>
                <a:t>：</a:t>
              </a:r>
              <a:r>
                <a:rPr lang="en-US" altLang="zh-CN" sz="2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  <a:sym typeface="Symbol" panose="05050102010706020507" pitchFamily="18" charset="2"/>
                </a:rPr>
                <a:t>0</a:t>
              </a:r>
              <a:r>
                <a:rPr lang="zh-CN" altLang="en-US" sz="2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  <a:sym typeface="Symbol" panose="05050102010706020507" pitchFamily="18" charset="2"/>
                </a:rPr>
                <a:t>～</a:t>
              </a:r>
              <a:r>
                <a:rPr lang="en-US" altLang="zh-CN" sz="2800" i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  <a:sym typeface="Symbol" panose="05050102010706020507" pitchFamily="18" charset="2"/>
                </a:rPr>
                <a:t>k</a:t>
              </a:r>
              <a:r>
                <a:rPr lang="zh-CN" altLang="en-US" sz="2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  <a:sym typeface="Symbol" panose="05050102010706020507" pitchFamily="18" charset="2"/>
                </a:rPr>
                <a:t>，</a:t>
              </a:r>
              <a:r>
                <a:rPr lang="en-US" altLang="zh-CN" sz="2800" i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  <a:sym typeface="Symbol" panose="05050102010706020507" pitchFamily="18" charset="2"/>
                </a:rPr>
                <a:t>a</a:t>
              </a:r>
              <a:r>
                <a:rPr lang="en-US" altLang="zh-CN" sz="2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  <a:sym typeface="Symbol" panose="05050102010706020507" pitchFamily="18" charset="2"/>
                </a:rPr>
                <a:t>[</a:t>
              </a:r>
              <a:r>
                <a:rPr lang="en-US" altLang="zh-CN" sz="2800" i="1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  <a:sym typeface="Symbol" panose="05050102010706020507" pitchFamily="18" charset="2"/>
                </a:rPr>
                <a:t>i</a:t>
              </a:r>
              <a:r>
                <a:rPr lang="en-US" altLang="zh-CN" sz="2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  <a:sym typeface="Symbol" panose="05050102010706020507" pitchFamily="18" charset="2"/>
                </a:rPr>
                <a:t>]</a:t>
              </a:r>
              <a:r>
                <a:rPr lang="en-US" altLang="zh-CN" sz="28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  <a:sym typeface="Wingdings" panose="05000000000000000000"/>
                </a:rPr>
                <a:t></a:t>
              </a:r>
              <a:r>
                <a:rPr lang="en-US" altLang="zh-CN" sz="2800" i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  <a:sym typeface="Wingdings" panose="05000000000000000000"/>
                </a:rPr>
                <a:t>a</a:t>
              </a:r>
              <a:r>
                <a:rPr lang="en-US" altLang="zh-CN" sz="2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  <a:sym typeface="Wingdings" panose="05000000000000000000"/>
                </a:rPr>
                <a:t>[</a:t>
              </a:r>
              <a:r>
                <a:rPr lang="en-US" altLang="zh-CN" sz="2800" i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  <a:sym typeface="Wingdings" panose="05000000000000000000"/>
                </a:rPr>
                <a:t>k</a:t>
              </a:r>
              <a:r>
                <a:rPr lang="en-US" altLang="zh-CN" sz="2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  <a:sym typeface="Wingdings" panose="05000000000000000000"/>
                </a:rPr>
                <a:t>]</a:t>
              </a:r>
              <a:endPara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  <a:sym typeface="Symbol" panose="05050102010706020507" pitchFamily="18" charset="2"/>
              </a:endParaRPr>
            </a:p>
          </p:txBody>
        </p:sp>
      </p:grpSp>
      <p:sp>
        <p:nvSpPr>
          <p:cNvPr id="8" name="TextBox 9"/>
          <p:cNvSpPr txBox="1"/>
          <p:nvPr/>
        </p:nvSpPr>
        <p:spPr>
          <a:xfrm>
            <a:off x="2738414" y="3101323"/>
            <a:ext cx="4143404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i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a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[0]  </a:t>
            </a:r>
            <a:r>
              <a:rPr lang="en-US" altLang="zh-CN" sz="2000" i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a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[1]  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… </a:t>
            </a:r>
            <a:r>
              <a:rPr lang="en-US" altLang="zh-CN" sz="2000" i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a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[</a:t>
            </a:r>
            <a:r>
              <a:rPr lang="en-US" altLang="zh-CN" sz="2000" i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k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-1]  </a:t>
            </a:r>
            <a:r>
              <a:rPr lang="en-US" altLang="zh-CN" sz="2000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a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[</a:t>
            </a:r>
            <a:r>
              <a:rPr lang="en-US" altLang="zh-CN" sz="2000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k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]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3095604" y="2244069"/>
            <a:ext cx="2214578" cy="788815"/>
            <a:chOff x="1571604" y="1142990"/>
            <a:chExt cx="2214578" cy="591611"/>
          </a:xfrm>
        </p:grpSpPr>
        <p:sp>
          <p:nvSpPr>
            <p:cNvPr id="10" name="左大括号 9"/>
            <p:cNvSpPr/>
            <p:nvPr/>
          </p:nvSpPr>
          <p:spPr>
            <a:xfrm rot="5400000">
              <a:off x="2534893" y="483312"/>
              <a:ext cx="288000" cy="2214578"/>
            </a:xfrm>
            <a:prstGeom prst="leftBrace">
              <a:avLst/>
            </a:prstGeom>
            <a:ln>
              <a:solidFill>
                <a:srgbClr val="C00000"/>
              </a:solidFill>
              <a:tailEnd type="non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1928794" y="1142990"/>
              <a:ext cx="1857388" cy="2528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i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f</a:t>
              </a:r>
              <a:r>
                <a:rPr lang="en-US" altLang="zh-CN" sz="20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(</a:t>
              </a:r>
              <a:r>
                <a:rPr lang="en-US" altLang="zh-CN" sz="2000" i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a</a:t>
              </a:r>
              <a:r>
                <a:rPr lang="zh-CN" altLang="en-US" sz="20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，</a:t>
              </a:r>
              <a:r>
                <a:rPr lang="en-US" altLang="zh-CN" sz="2000" i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n</a:t>
              </a:r>
              <a:r>
                <a:rPr lang="zh-CN" altLang="en-US" sz="20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，</a:t>
              </a:r>
              <a:r>
                <a:rPr lang="en-US" altLang="zh-CN" sz="2000" i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k</a:t>
              </a:r>
              <a:r>
                <a:rPr lang="en-US" altLang="zh-CN" sz="20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-1)</a:t>
              </a:r>
              <a:endPara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3167041" y="3768077"/>
            <a:ext cx="3071836" cy="718188"/>
            <a:chOff x="1643041" y="2285998"/>
            <a:chExt cx="3071836" cy="538641"/>
          </a:xfrm>
        </p:grpSpPr>
        <p:sp>
          <p:nvSpPr>
            <p:cNvPr id="13" name="左大括号 12"/>
            <p:cNvSpPr/>
            <p:nvPr/>
          </p:nvSpPr>
          <p:spPr>
            <a:xfrm rot="16200000">
              <a:off x="3034959" y="894080"/>
              <a:ext cx="288000" cy="3071836"/>
            </a:xfrm>
            <a:prstGeom prst="leftBrace">
              <a:avLst/>
            </a:prstGeom>
            <a:ln>
              <a:solidFill>
                <a:srgbClr val="C00000"/>
              </a:solidFill>
              <a:tailEnd type="non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428860" y="2571750"/>
              <a:ext cx="1500198" cy="2528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i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f</a:t>
              </a:r>
              <a:r>
                <a:rPr lang="en-US" altLang="zh-CN" sz="20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(</a:t>
              </a:r>
              <a:r>
                <a:rPr lang="en-US" altLang="zh-CN" sz="2000" i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a</a:t>
              </a:r>
              <a:r>
                <a:rPr lang="zh-CN" altLang="en-US" sz="20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，</a:t>
              </a:r>
              <a:r>
                <a:rPr lang="en-US" altLang="zh-CN" sz="2000" i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n</a:t>
              </a:r>
              <a:r>
                <a:rPr lang="zh-CN" altLang="en-US" sz="20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，</a:t>
              </a:r>
              <a:r>
                <a:rPr lang="en-US" altLang="zh-CN" sz="2000" i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k</a:t>
              </a:r>
              <a:r>
                <a:rPr lang="en-US" altLang="zh-CN" sz="20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)</a:t>
              </a:r>
              <a:endPara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 descr="羊皮纸"/>
          <p:cNvSpPr txBox="1">
            <a:spLocks noChangeArrowheads="1"/>
          </p:cNvSpPr>
          <p:nvPr/>
        </p:nvSpPr>
        <p:spPr bwMode="auto">
          <a:xfrm>
            <a:off x="1874193" y="1071451"/>
            <a:ext cx="4106860" cy="49758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180000" bIns="180000">
            <a:spAutoFit/>
          </a:bodyPr>
          <a:lstStyle/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perm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(int a[]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int n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int k)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{  int  </a:t>
            </a:r>
            <a:r>
              <a:rPr lang="en-US" altLang="zh-CN" sz="2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j;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if  (k==0)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{  for (j=0;j&lt;</a:t>
            </a:r>
            <a:r>
              <a:rPr lang="en-US" altLang="zh-CN" sz="2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n;j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++)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	 </a:t>
            </a:r>
            <a:r>
              <a:rPr lang="en-US" altLang="zh-CN" sz="2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printf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("%d"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a[j]);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  </a:t>
            </a:r>
            <a:r>
              <a:rPr lang="en-US" altLang="zh-CN" sz="2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printf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("\n");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}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else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{  for (</a:t>
            </a:r>
            <a:r>
              <a:rPr lang="en-US" altLang="zh-CN" sz="2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=0;i&lt;=</a:t>
            </a:r>
            <a:r>
              <a:rPr lang="en-US" altLang="zh-CN" sz="2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k;i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++)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  {  swap(a[k]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a[</a:t>
            </a:r>
            <a:r>
              <a:rPr lang="en-US" altLang="zh-CN" sz="2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]);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	 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perm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(a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k-1);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	  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swap(a[k]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a[</a:t>
            </a:r>
            <a:r>
              <a:rPr lang="en-US" altLang="zh-CN" sz="20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]);</a:t>
            </a:r>
            <a:endParaRPr lang="en-US" altLang="zh-CN" sz="2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  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}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}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} 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Text Box 5" descr="新闻纸"/>
          <p:cNvSpPr txBox="1">
            <a:spLocks noChangeArrowheads="1"/>
          </p:cNvSpPr>
          <p:nvPr/>
        </p:nvSpPr>
        <p:spPr bwMode="auto">
          <a:xfrm>
            <a:off x="6528768" y="1052736"/>
            <a:ext cx="3095625" cy="18980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9E4D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tIns="180000" bIns="180000">
            <a:spAutoFit/>
          </a:bodyPr>
          <a:lstStyle/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void main()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{  int n=3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k=2;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int a[]={1,2,3};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perm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(a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k);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}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6123931" y="2852936"/>
            <a:ext cx="2012953" cy="3695508"/>
            <a:chOff x="4857752" y="1577956"/>
            <a:chExt cx="2012953" cy="2771630"/>
          </a:xfrm>
        </p:grpSpPr>
        <p:sp>
          <p:nvSpPr>
            <p:cNvPr id="6" name="Text Box 6" descr="蓝色面巾纸"/>
            <p:cNvSpPr txBox="1">
              <a:spLocks noChangeArrowheads="1"/>
            </p:cNvSpPr>
            <p:nvPr/>
          </p:nvSpPr>
          <p:spPr bwMode="auto">
            <a:xfrm>
              <a:off x="5286380" y="2000246"/>
              <a:ext cx="1584325" cy="234934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tIns="108000" bIns="108000">
              <a:spAutoFit/>
            </a:bodyPr>
            <a:lstStyle/>
            <a:p>
              <a:pPr algn="l"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输出结果：</a:t>
              </a: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  <a:p>
              <a:pPr algn="l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231</a:t>
              </a:r>
              <a:endPara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  <a:p>
              <a:pPr algn="l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321</a:t>
              </a:r>
              <a:endPara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  <a:p>
              <a:pPr algn="l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312</a:t>
              </a:r>
              <a:endPara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  <a:p>
              <a:pPr algn="l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132</a:t>
              </a:r>
              <a:endPara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  <a:p>
              <a:pPr algn="l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213</a:t>
              </a:r>
              <a:endPara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  <a:p>
              <a:pPr algn="l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123</a:t>
              </a:r>
              <a:endPara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7" name="左弧形箭头 5"/>
            <p:cNvSpPr/>
            <p:nvPr/>
          </p:nvSpPr>
          <p:spPr>
            <a:xfrm>
              <a:off x="4857752" y="1577956"/>
              <a:ext cx="357190" cy="785818"/>
            </a:xfrm>
            <a:prstGeom prst="curvedRightArrow">
              <a:avLst/>
            </a:prstGeom>
            <a:ln>
              <a:tailEnd type="stealth" w="med" len="lg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8"/>
          <p:cNvSpPr>
            <a:spLocks noChangeAspect="1" noChangeArrowheads="1"/>
          </p:cNvSpPr>
          <p:nvPr/>
        </p:nvSpPr>
        <p:spPr bwMode="auto">
          <a:xfrm>
            <a:off x="407368" y="976616"/>
            <a:ext cx="857256" cy="85241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noFill/>
            <a:round/>
          </a:ln>
          <a:effectLst>
            <a:outerShdw dist="89803" dir="2700000" algn="ctr" rotWithShape="0">
              <a:srgbClr val="020202">
                <a:alpha val="50000"/>
              </a:srgbClr>
            </a:outerShdw>
          </a:effectLst>
        </p:spPr>
        <p:txBody>
          <a:bodyPr wrap="none" lIns="98956" tIns="49478" rIns="98956" bIns="49478" anchor="ctr"/>
          <a:lstStyle/>
          <a:p>
            <a:pPr>
              <a:defRPr/>
            </a:pPr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Oval 9"/>
          <p:cNvSpPr>
            <a:spLocks noChangeAspect="1" noChangeArrowheads="1"/>
          </p:cNvSpPr>
          <p:nvPr/>
        </p:nvSpPr>
        <p:spPr bwMode="auto">
          <a:xfrm>
            <a:off x="458199" y="1027160"/>
            <a:ext cx="755594" cy="75132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noFill/>
            <a:round/>
          </a:ln>
          <a:effectLst/>
        </p:spPr>
        <p:txBody>
          <a:bodyPr wrap="none" lIns="91435" tIns="45718" rIns="91435" bIns="45718" anchor="ctr"/>
          <a:lstStyle/>
          <a:p>
            <a:pPr algn="ctr">
              <a:defRPr/>
            </a:pPr>
            <a:r>
              <a:rPr lang="en-AU" sz="36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3</a:t>
            </a:r>
            <a:endParaRPr lang="en-AU" sz="3600" b="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469412" y="1124175"/>
            <a:ext cx="5081623" cy="485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递归函数设计中几个问题</a:t>
            </a:r>
            <a:endParaRPr lang="zh-CN" altLang="en-US" sz="3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50310" y="1833872"/>
            <a:ext cx="8109544" cy="4356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  <a:sym typeface="Wingdings" panose="05000000000000000000"/>
              </a:rPr>
              <a:t>  递归函数中的引用形参可以用全局变量代替</a:t>
            </a:r>
            <a:endParaRPr lang="zh-CN" altLang="en-US" sz="28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  <a:sym typeface="Wingdings" panose="05000000000000000000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978872" y="2500626"/>
            <a:ext cx="5732710" cy="485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例如，求</a:t>
            </a:r>
            <a:r>
              <a:rPr lang="en-US" altLang="zh-CN" sz="3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 + 2 + </a:t>
            </a:r>
            <a:r>
              <a:rPr lang="en-US" altLang="zh-CN" sz="3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… + </a:t>
            </a:r>
            <a:r>
              <a:rPr lang="en-US" altLang="zh-CN" sz="3200" i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endParaRPr lang="zh-CN" altLang="en-US" sz="3200" i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264624" y="3262632"/>
            <a:ext cx="5286412" cy="31807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16000" tIns="180000" bIns="180000" rtlCol="0">
            <a:spAutoFit/>
          </a:bodyPr>
          <a:lstStyle/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void </a:t>
            </a:r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add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(int n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int </a:t>
            </a:r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&amp;s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</a:t>
            </a:r>
            <a:r>
              <a:rPr lang="en-US" altLang="zh-CN" sz="2800" dirty="0">
                <a:solidFill>
                  <a:srgbClr val="FF9E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//s=1+2+…+</a:t>
            </a:r>
            <a:r>
              <a:rPr lang="en-US" altLang="zh-CN" sz="2800" i="1" dirty="0">
                <a:solidFill>
                  <a:srgbClr val="FF9E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endParaRPr lang="en-US" altLang="zh-CN" sz="2800" dirty="0">
              <a:solidFill>
                <a:srgbClr val="FF9E4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{  int s1;</a:t>
            </a:r>
            <a:endParaRPr lang="en-US" altLang="zh-CN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if (n==1)</a:t>
            </a:r>
            <a:endParaRPr lang="en-US" altLang="zh-CN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	s=1;</a:t>
            </a:r>
            <a:endParaRPr lang="en-US" altLang="zh-CN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else</a:t>
            </a:r>
            <a:endParaRPr lang="en-US" altLang="zh-CN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{	</a:t>
            </a:r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add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(n-1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s1);</a:t>
            </a:r>
            <a:endParaRPr lang="en-US" altLang="zh-CN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	s=s1+n;</a:t>
            </a:r>
            <a:endParaRPr lang="en-US" altLang="zh-CN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}</a:t>
            </a:r>
            <a:endParaRPr lang="en-US" altLang="zh-CN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}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112" y="2492914"/>
            <a:ext cx="4869160" cy="48691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67408" y="1074222"/>
            <a:ext cx="4757088" cy="485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可以用</a:t>
            </a:r>
            <a:r>
              <a:rPr lang="zh-CN" altLang="en-US" sz="3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/>
              </a:rPr>
              <a:t>全局变量代替：</a:t>
            </a:r>
            <a:endParaRPr lang="zh-CN" altLang="en-US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166910" y="1700000"/>
            <a:ext cx="7358114" cy="40163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44000" bIns="180000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pt-BR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int </a:t>
            </a:r>
            <a:r>
              <a:rPr lang="pt-BR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s</a:t>
            </a:r>
            <a:r>
              <a:rPr lang="pt-BR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=0;</a:t>
            </a:r>
            <a:r>
              <a:rPr lang="pt-BR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		</a:t>
            </a:r>
            <a:r>
              <a:rPr lang="en-US" altLang="zh-CN" dirty="0">
                <a:solidFill>
                  <a:srgbClr val="FF9E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//</a:t>
            </a:r>
            <a:r>
              <a:rPr lang="zh-CN" altLang="en-US" dirty="0">
                <a:solidFill>
                  <a:srgbClr val="FF9E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全局变量</a:t>
            </a:r>
            <a:endParaRPr lang="pt-BR" altLang="zh-CN" dirty="0">
              <a:solidFill>
                <a:srgbClr val="FF9E4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pt-BR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void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add</a:t>
            </a:r>
            <a:r>
              <a:rPr lang="pt-BR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</a:t>
            </a:r>
            <a:r>
              <a:rPr lang="pt-BR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(int n)    </a:t>
            </a:r>
            <a:r>
              <a:rPr lang="pt-BR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	</a:t>
            </a:r>
            <a:r>
              <a:rPr lang="pt-BR" altLang="zh-CN" dirty="0">
                <a:solidFill>
                  <a:srgbClr val="FF9E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//</a:t>
            </a:r>
            <a:r>
              <a:rPr lang="zh-CN" altLang="en-US" dirty="0">
                <a:solidFill>
                  <a:srgbClr val="FF9E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理解为</a:t>
            </a:r>
            <a:r>
              <a:rPr lang="en-US" altLang="zh-CN" dirty="0">
                <a:solidFill>
                  <a:srgbClr val="FF9E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pt-BR" altLang="zh-CN" dirty="0">
                <a:solidFill>
                  <a:srgbClr val="FF9E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s</a:t>
            </a:r>
            <a:r>
              <a:rPr lang="zh-CN" altLang="en-US" dirty="0">
                <a:solidFill>
                  <a:srgbClr val="FF9E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与</a:t>
            </a:r>
            <a:r>
              <a:rPr lang="en-US" altLang="zh-CN" dirty="0">
                <a:solidFill>
                  <a:srgbClr val="FF9E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add(n)</a:t>
            </a:r>
            <a:r>
              <a:rPr lang="zh-CN" altLang="en-US" dirty="0">
                <a:solidFill>
                  <a:srgbClr val="FF9E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绑定，</a:t>
            </a:r>
            <a:r>
              <a:rPr lang="en-US" altLang="zh-CN" dirty="0">
                <a:solidFill>
                  <a:srgbClr val="FF9E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s=1+2+…+</a:t>
            </a:r>
            <a:r>
              <a:rPr lang="en-US" altLang="zh-CN" i="1" dirty="0">
                <a:solidFill>
                  <a:srgbClr val="FF9E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endParaRPr lang="pt-BR" altLang="zh-CN" dirty="0">
              <a:solidFill>
                <a:srgbClr val="FF9E4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pt-BR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{  if (n==1)</a:t>
            </a:r>
            <a:endParaRPr lang="pt-BR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pt-BR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	</a:t>
            </a:r>
            <a:r>
              <a:rPr lang="pt-BR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s</a:t>
            </a:r>
            <a:r>
              <a:rPr lang="pt-BR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=1;</a:t>
            </a:r>
            <a:endParaRPr lang="pt-BR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pt-BR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else</a:t>
            </a:r>
            <a:endParaRPr lang="pt-BR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pt-BR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{	</a:t>
            </a:r>
            <a:r>
              <a:rPr lang="pt-BR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add1</a:t>
            </a:r>
            <a:r>
              <a:rPr lang="pt-BR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(n-1);</a:t>
            </a:r>
            <a:endParaRPr lang="pt-BR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pt-BR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	</a:t>
            </a:r>
            <a:r>
              <a:rPr lang="pt-BR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s</a:t>
            </a:r>
            <a:r>
              <a:rPr lang="pt-BR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+=n;</a:t>
            </a:r>
            <a:endParaRPr lang="pt-BR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pt-BR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}</a:t>
            </a:r>
            <a:endParaRPr lang="pt-BR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pt-BR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}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63352" y="1093163"/>
            <a:ext cx="11089232" cy="48514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  <a:sym typeface="Wingdings" panose="05000000000000000000"/>
              </a:rPr>
              <a:t>  递归函数中的非引用形参作为状态变量，可以自动回溯</a:t>
            </a:r>
            <a:endParaRPr lang="zh-CN" altLang="en-US" sz="32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  <a:sym typeface="Wingdings" panose="0500000000000000000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511430" y="2132856"/>
            <a:ext cx="2928387" cy="2905583"/>
            <a:chOff x="1643042" y="1194609"/>
            <a:chExt cx="2928387" cy="2179188"/>
          </a:xfrm>
        </p:grpSpPr>
        <p:grpSp>
          <p:nvGrpSpPr>
            <p:cNvPr id="4" name="组合 3"/>
            <p:cNvGrpSpPr/>
            <p:nvPr/>
          </p:nvGrpSpPr>
          <p:grpSpPr>
            <a:xfrm>
              <a:off x="1643042" y="2368461"/>
              <a:ext cx="746476" cy="607360"/>
              <a:chOff x="1428728" y="3107398"/>
              <a:chExt cx="746476" cy="607360"/>
            </a:xfrm>
          </p:grpSpPr>
          <p:sp>
            <p:nvSpPr>
              <p:cNvPr id="24" name="Text Box 12"/>
              <p:cNvSpPr txBox="1">
                <a:spLocks noChangeArrowheads="1"/>
              </p:cNvSpPr>
              <p:nvPr/>
            </p:nvSpPr>
            <p:spPr bwMode="auto">
              <a:xfrm>
                <a:off x="1428728" y="3425216"/>
                <a:ext cx="683138" cy="28954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altLang="zh-CN" sz="1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F(2)</a:t>
                </a:r>
                <a:endParaRPr lang="en-US" altLang="zh-CN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endParaRPr>
              </a:p>
            </p:txBody>
          </p:sp>
          <p:sp>
            <p:nvSpPr>
              <p:cNvPr id="25" name="Freeform 14"/>
              <p:cNvSpPr/>
              <p:nvPr/>
            </p:nvSpPr>
            <p:spPr bwMode="auto">
              <a:xfrm>
                <a:off x="1908283" y="3107398"/>
                <a:ext cx="266921" cy="311032"/>
              </a:xfrm>
              <a:custGeom>
                <a:avLst/>
                <a:gdLst/>
                <a:ahLst/>
                <a:cxnLst>
                  <a:cxn ang="0">
                    <a:pos x="177" y="0"/>
                  </a:cxn>
                  <a:cxn ang="0">
                    <a:pos x="0" y="275"/>
                  </a:cxn>
                </a:cxnLst>
                <a:rect l="0" t="0" r="r" b="b"/>
                <a:pathLst>
                  <a:path w="177" h="275">
                    <a:moveTo>
                      <a:pt x="177" y="0"/>
                    </a:moveTo>
                    <a:lnTo>
                      <a:pt x="0" y="275"/>
                    </a:lnTo>
                  </a:path>
                </a:pathLst>
              </a:cu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  <p:txBody>
              <a:bodyPr wrap="none"/>
              <a:lstStyle/>
              <a:p>
                <a:endParaRPr lang="zh-CN" altLang="en-US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2787638" y="2359413"/>
              <a:ext cx="769096" cy="616408"/>
              <a:chOff x="2573324" y="3098350"/>
              <a:chExt cx="769096" cy="616408"/>
            </a:xfrm>
          </p:grpSpPr>
          <p:sp>
            <p:nvSpPr>
              <p:cNvPr id="22" name="Text Box 13"/>
              <p:cNvSpPr txBox="1">
                <a:spLocks noChangeArrowheads="1"/>
              </p:cNvSpPr>
              <p:nvPr/>
            </p:nvSpPr>
            <p:spPr bwMode="auto">
              <a:xfrm>
                <a:off x="2659282" y="3425216"/>
                <a:ext cx="683138" cy="28954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altLang="zh-CN" sz="1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F(1)</a:t>
                </a:r>
                <a:endParaRPr lang="en-US" altLang="zh-CN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endParaRPr>
              </a:p>
            </p:txBody>
          </p:sp>
          <p:sp>
            <p:nvSpPr>
              <p:cNvPr id="23" name="Freeform 15"/>
              <p:cNvSpPr/>
              <p:nvPr/>
            </p:nvSpPr>
            <p:spPr bwMode="auto">
              <a:xfrm>
                <a:off x="2573324" y="3098350"/>
                <a:ext cx="292558" cy="32008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94" y="283"/>
                  </a:cxn>
                </a:cxnLst>
                <a:rect l="0" t="0" r="r" b="b"/>
                <a:pathLst>
                  <a:path w="194" h="283">
                    <a:moveTo>
                      <a:pt x="0" y="0"/>
                    </a:moveTo>
                    <a:lnTo>
                      <a:pt x="194" y="283"/>
                    </a:lnTo>
                  </a:path>
                </a:pathLst>
              </a:cu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  <p:txBody>
              <a:bodyPr wrap="none"/>
              <a:lstStyle/>
              <a:p>
                <a:endParaRPr lang="zh-CN" altLang="en-US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2255303" y="1716991"/>
              <a:ext cx="785686" cy="642422"/>
              <a:chOff x="2040989" y="2455928"/>
              <a:chExt cx="785686" cy="642422"/>
            </a:xfrm>
          </p:grpSpPr>
          <p:sp>
            <p:nvSpPr>
              <p:cNvPr id="20" name="Text Box 10"/>
              <p:cNvSpPr txBox="1">
                <a:spLocks noChangeArrowheads="1"/>
              </p:cNvSpPr>
              <p:nvPr/>
            </p:nvSpPr>
            <p:spPr bwMode="auto">
              <a:xfrm>
                <a:off x="2040989" y="2808808"/>
                <a:ext cx="683138" cy="28954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altLang="zh-CN" sz="1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F(3)</a:t>
                </a:r>
                <a:endParaRPr lang="en-US" altLang="zh-CN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endParaRPr>
              </a:p>
            </p:txBody>
          </p:sp>
          <p:sp>
            <p:nvSpPr>
              <p:cNvPr id="21" name="Freeform 21"/>
              <p:cNvSpPr/>
              <p:nvPr/>
            </p:nvSpPr>
            <p:spPr bwMode="auto">
              <a:xfrm>
                <a:off x="2499432" y="2455928"/>
                <a:ext cx="327243" cy="350618"/>
              </a:xfrm>
              <a:custGeom>
                <a:avLst/>
                <a:gdLst/>
                <a:ahLst/>
                <a:cxnLst>
                  <a:cxn ang="0">
                    <a:pos x="217" y="0"/>
                  </a:cxn>
                  <a:cxn ang="0">
                    <a:pos x="0" y="310"/>
                  </a:cxn>
                </a:cxnLst>
                <a:rect l="0" t="0" r="r" b="b"/>
                <a:pathLst>
                  <a:path w="217" h="310">
                    <a:moveTo>
                      <a:pt x="217" y="0"/>
                    </a:moveTo>
                    <a:lnTo>
                      <a:pt x="0" y="310"/>
                    </a:lnTo>
                  </a:path>
                </a:pathLst>
              </a:cu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  <p:txBody>
              <a:bodyPr wrap="none"/>
              <a:lstStyle/>
              <a:p>
                <a:endParaRPr lang="zh-CN" altLang="en-US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3353151" y="1716991"/>
              <a:ext cx="683138" cy="660518"/>
              <a:chOff x="3138837" y="2455928"/>
              <a:chExt cx="683138" cy="660518"/>
            </a:xfrm>
          </p:grpSpPr>
          <p:sp>
            <p:nvSpPr>
              <p:cNvPr id="18" name="Text Box 11"/>
              <p:cNvSpPr txBox="1">
                <a:spLocks noChangeArrowheads="1"/>
              </p:cNvSpPr>
              <p:nvPr/>
            </p:nvSpPr>
            <p:spPr bwMode="auto">
              <a:xfrm>
                <a:off x="3138837" y="2826904"/>
                <a:ext cx="683138" cy="28954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altLang="zh-CN" sz="1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F(2)</a:t>
                </a:r>
                <a:endParaRPr lang="en-US" altLang="zh-CN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endParaRPr>
              </a:p>
            </p:txBody>
          </p:sp>
          <p:sp>
            <p:nvSpPr>
              <p:cNvPr id="19" name="Freeform 22"/>
              <p:cNvSpPr/>
              <p:nvPr/>
            </p:nvSpPr>
            <p:spPr bwMode="auto">
              <a:xfrm>
                <a:off x="3140345" y="2455928"/>
                <a:ext cx="352121" cy="36337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10" y="310"/>
                  </a:cxn>
                </a:cxnLst>
                <a:rect l="0" t="0" r="r" b="b"/>
                <a:pathLst>
                  <a:path w="210" h="310">
                    <a:moveTo>
                      <a:pt x="0" y="0"/>
                    </a:moveTo>
                    <a:lnTo>
                      <a:pt x="210" y="310"/>
                    </a:lnTo>
                  </a:path>
                </a:pathLst>
              </a:cu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  <p:txBody>
              <a:bodyPr wrap="none"/>
              <a:lstStyle/>
              <a:p>
                <a:endParaRPr lang="zh-CN" altLang="en-US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2838912" y="1433104"/>
              <a:ext cx="683139" cy="28954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F(4)</a:t>
              </a:r>
              <a:endPara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9" name="TextBox 20"/>
            <p:cNvSpPr txBox="1"/>
            <p:nvPr/>
          </p:nvSpPr>
          <p:spPr>
            <a:xfrm>
              <a:off x="1750273" y="3042327"/>
              <a:ext cx="428628" cy="33147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n</a:t>
              </a:r>
              <a:r>
                <a:rPr lang="en-US" altLang="zh-CN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=1</a:t>
              </a:r>
              <a:endPara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10" name="TextBox 21"/>
            <p:cNvSpPr txBox="1"/>
            <p:nvPr/>
          </p:nvSpPr>
          <p:spPr>
            <a:xfrm>
              <a:off x="2964719" y="3029826"/>
              <a:ext cx="428628" cy="33147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n</a:t>
              </a:r>
              <a:r>
                <a:rPr lang="en-US" altLang="zh-CN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=1</a:t>
              </a:r>
              <a:endPara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11" name="TextBox 22"/>
            <p:cNvSpPr txBox="1"/>
            <p:nvPr/>
          </p:nvSpPr>
          <p:spPr>
            <a:xfrm>
              <a:off x="1691109" y="2117061"/>
              <a:ext cx="428628" cy="33147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n</a:t>
              </a:r>
              <a:r>
                <a:rPr lang="en-US" altLang="zh-CN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=2</a:t>
              </a:r>
              <a:endPara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12" name="TextBox 23"/>
            <p:cNvSpPr txBox="1"/>
            <p:nvPr/>
          </p:nvSpPr>
          <p:spPr>
            <a:xfrm>
              <a:off x="4142801" y="2117061"/>
              <a:ext cx="428628" cy="33147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n</a:t>
              </a:r>
              <a:r>
                <a:rPr lang="en-US" altLang="zh-CN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=1</a:t>
              </a:r>
              <a:endPara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cxnSp>
          <p:nvCxnSpPr>
            <p:cNvPr id="13" name="直接箭头连接符 12"/>
            <p:cNvCxnSpPr/>
            <p:nvPr/>
          </p:nvCxnSpPr>
          <p:spPr>
            <a:xfrm rot="5400000" flipH="1" flipV="1">
              <a:off x="2829307" y="1785820"/>
              <a:ext cx="324482" cy="288000"/>
            </a:xfrm>
            <a:prstGeom prst="straightConnector1">
              <a:avLst/>
            </a:prstGeom>
            <a:ln w="28575">
              <a:solidFill>
                <a:srgbClr val="FF00FF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>
            <a:xfrm rot="5400000" flipH="1" flipV="1">
              <a:off x="2223225" y="2397080"/>
              <a:ext cx="324482" cy="288000"/>
            </a:xfrm>
            <a:prstGeom prst="straightConnector1">
              <a:avLst/>
            </a:prstGeom>
            <a:ln w="28575">
              <a:solidFill>
                <a:srgbClr val="FF00FF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 rot="16200000" flipV="1">
              <a:off x="2917813" y="2388926"/>
              <a:ext cx="281962" cy="286239"/>
            </a:xfrm>
            <a:prstGeom prst="straightConnector1">
              <a:avLst/>
            </a:prstGeom>
            <a:ln w="28575">
              <a:solidFill>
                <a:srgbClr val="FF00FF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 rot="16200000" flipV="1">
              <a:off x="3502081" y="1757848"/>
              <a:ext cx="281962" cy="286239"/>
            </a:xfrm>
            <a:prstGeom prst="straightConnector1">
              <a:avLst/>
            </a:prstGeom>
            <a:ln w="28575">
              <a:solidFill>
                <a:srgbClr val="FF00FF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28"/>
            <p:cNvSpPr txBox="1"/>
            <p:nvPr/>
          </p:nvSpPr>
          <p:spPr>
            <a:xfrm>
              <a:off x="2928926" y="1194609"/>
              <a:ext cx="428628" cy="33147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n</a:t>
              </a:r>
              <a:r>
                <a:rPr lang="en-US" altLang="zh-CN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=4</a:t>
              </a:r>
              <a:endPara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</p:grpSp>
      <p:sp>
        <p:nvSpPr>
          <p:cNvPr id="26" name="TextBox 29"/>
          <p:cNvSpPr txBox="1"/>
          <p:nvPr/>
        </p:nvSpPr>
        <p:spPr>
          <a:xfrm>
            <a:off x="4940452" y="2730788"/>
            <a:ext cx="3747836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1"/>
              </a:buBlip>
            </a:pPr>
            <a:r>
              <a:rPr lang="en-US" altLang="zh-CN" sz="2800" i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表示状态</a:t>
            </a:r>
            <a:endParaRPr lang="en-US" altLang="zh-CN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1"/>
              </a:buBlip>
            </a:pP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  <a:sym typeface="Wingdings" panose="05000000000000000000"/>
              </a:rPr>
              <a:t>状态自动回溯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1981" y="2715437"/>
            <a:ext cx="4196690" cy="41966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63352" y="990357"/>
            <a:ext cx="11593288" cy="48514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  <a:sym typeface="Wingdings" panose="05000000000000000000"/>
              </a:rPr>
              <a:t> 递归调用后面的语句表示该子问题执行完毕后要完成的功能</a:t>
            </a:r>
            <a:endParaRPr lang="zh-CN" altLang="en-US" sz="32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  <a:sym typeface="Wingdings" panose="05000000000000000000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738282" y="1752362"/>
            <a:ext cx="4357718" cy="36722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144000" tIns="144000" bIns="144000" rtlCol="0">
            <a:spAutoFit/>
          </a:bodyPr>
          <a:lstStyle/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pt-BR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pt-BR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fun</a:t>
            </a:r>
            <a:r>
              <a:rPr lang="pt-BR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(int n)</a:t>
            </a:r>
            <a:endParaRPr lang="pt-BR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pt-BR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{ </a:t>
            </a:r>
            <a:endParaRPr lang="pt-BR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pt-BR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if (n&gt;=1)</a:t>
            </a:r>
            <a:endParaRPr lang="pt-BR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pt-BR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{</a:t>
            </a:r>
            <a:endParaRPr lang="pt-BR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pt-BR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 printf("n1=%d\n",n);  </a:t>
            </a:r>
            <a:r>
              <a:rPr lang="en-US" altLang="zh-CN" dirty="0">
                <a:solidFill>
                  <a:srgbClr val="FF9E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//(1)</a:t>
            </a:r>
            <a:endParaRPr lang="pt-BR" altLang="zh-CN" dirty="0">
              <a:solidFill>
                <a:srgbClr val="FF9E4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pt-BR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 </a:t>
            </a:r>
            <a:r>
              <a:rPr lang="pt-BR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fun</a:t>
            </a:r>
            <a:r>
              <a:rPr lang="pt-BR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(n-1);</a:t>
            </a:r>
            <a:endParaRPr lang="pt-BR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pt-BR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 printf("n2=%d\n",n);  </a:t>
            </a:r>
            <a:r>
              <a:rPr lang="pt-BR" altLang="zh-CN" dirty="0">
                <a:solidFill>
                  <a:srgbClr val="FF9E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//(2)</a:t>
            </a:r>
            <a:endParaRPr lang="pt-BR" altLang="zh-CN" dirty="0">
              <a:solidFill>
                <a:srgbClr val="FF9E4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pt-BR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}</a:t>
            </a:r>
            <a:endParaRPr lang="pt-BR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pt-BR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}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310314" y="1942863"/>
            <a:ext cx="1285884" cy="5666113"/>
            <a:chOff x="4786314" y="1428742"/>
            <a:chExt cx="1285884" cy="4249585"/>
          </a:xfrm>
        </p:grpSpPr>
        <p:sp>
          <p:nvSpPr>
            <p:cNvPr id="5" name="TextBox 4"/>
            <p:cNvSpPr txBox="1"/>
            <p:nvPr/>
          </p:nvSpPr>
          <p:spPr>
            <a:xfrm>
              <a:off x="5000628" y="2285998"/>
              <a:ext cx="857256" cy="3392329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n1=3</a:t>
              </a:r>
              <a:endPara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n1=2</a:t>
              </a:r>
              <a:endPara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n1=1</a:t>
              </a:r>
              <a:endPara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n2=1</a:t>
              </a:r>
              <a:endPara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n2=2</a:t>
              </a:r>
              <a:endPara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n2=3</a:t>
              </a: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786314" y="1428742"/>
              <a:ext cx="1285884" cy="5300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400"/>
                </a:lnSpc>
                <a:spcBef>
                  <a:spcPts val="0"/>
                </a:spcBef>
              </a:pPr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fun(3)</a:t>
              </a:r>
              <a:r>
                <a:rPr lang="zh-CN" altLang="en-US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的输出结果</a:t>
              </a:r>
              <a:endPara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7953388" y="5467144"/>
            <a:ext cx="3252004" cy="992504"/>
            <a:chOff x="6429388" y="3714759"/>
            <a:chExt cx="3252004" cy="744378"/>
          </a:xfrm>
        </p:grpSpPr>
        <p:sp>
          <p:nvSpPr>
            <p:cNvPr id="8" name="TextBox 22"/>
            <p:cNvSpPr txBox="1"/>
            <p:nvPr/>
          </p:nvSpPr>
          <p:spPr>
            <a:xfrm>
              <a:off x="6429388" y="3929071"/>
              <a:ext cx="3252004" cy="5300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400"/>
                </a:lnSpc>
                <a:spcBef>
                  <a:spcPts val="0"/>
                </a:spcBef>
              </a:pPr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在</a:t>
              </a:r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fun(2)</a:t>
              </a:r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的全部功能执行后才执行</a:t>
              </a: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cxnSp>
          <p:nvCxnSpPr>
            <p:cNvPr id="9" name="直接箭头连接符 8"/>
            <p:cNvCxnSpPr>
              <a:stCxn id="8" idx="0"/>
              <a:endCxn id="14" idx="2"/>
            </p:cNvCxnSpPr>
            <p:nvPr/>
          </p:nvCxnSpPr>
          <p:spPr>
            <a:xfrm flipH="1" flipV="1">
              <a:off x="7608350" y="3714759"/>
              <a:ext cx="447040" cy="214312"/>
            </a:xfrm>
            <a:prstGeom prst="straightConnector1">
              <a:avLst/>
            </a:prstGeom>
            <a:ln>
              <a:tailEnd type="arrow" w="sm" len="sm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组合 9"/>
          <p:cNvGrpSpPr/>
          <p:nvPr/>
        </p:nvGrpSpPr>
        <p:grpSpPr>
          <a:xfrm>
            <a:off x="7881950" y="1847614"/>
            <a:ext cx="2428892" cy="3619525"/>
            <a:chOff x="6357950" y="1000114"/>
            <a:chExt cx="2428892" cy="2714644"/>
          </a:xfrm>
        </p:grpSpPr>
        <p:sp>
          <p:nvSpPr>
            <p:cNvPr id="11" name="矩形 10"/>
            <p:cNvSpPr/>
            <p:nvPr/>
          </p:nvSpPr>
          <p:spPr>
            <a:xfrm>
              <a:off x="6357950" y="1000114"/>
              <a:ext cx="857256" cy="500066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fun(3)</a:t>
              </a:r>
              <a:endPara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7072330" y="2500312"/>
              <a:ext cx="857256" cy="500066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fun(2)</a:t>
              </a:r>
              <a:endPara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7072330" y="1785932"/>
              <a:ext cx="1071570" cy="500066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语句</a:t>
              </a:r>
              <a:r>
                <a:rPr lang="en-US" altLang="zh-CN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(1)</a:t>
              </a:r>
              <a:endPara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7072330" y="3214692"/>
              <a:ext cx="1071570" cy="500066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语句</a:t>
              </a:r>
              <a:r>
                <a:rPr lang="en-US" altLang="zh-CN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(2)</a:t>
              </a:r>
              <a:endPara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cxnSp>
          <p:nvCxnSpPr>
            <p:cNvPr id="15" name="直接连接符 14"/>
            <p:cNvCxnSpPr>
              <a:stCxn id="11" idx="2"/>
            </p:cNvCxnSpPr>
            <p:nvPr/>
          </p:nvCxnSpPr>
          <p:spPr>
            <a:xfrm rot="5400000">
              <a:off x="5786446" y="2500312"/>
              <a:ext cx="2000264" cy="1588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 flipV="1">
              <a:off x="6786578" y="2071684"/>
              <a:ext cx="28575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/>
            <p:nvPr/>
          </p:nvCxnSpPr>
          <p:spPr>
            <a:xfrm flipV="1">
              <a:off x="6786578" y="3523463"/>
              <a:ext cx="28575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/>
            <p:nvPr/>
          </p:nvCxnSpPr>
          <p:spPr>
            <a:xfrm>
              <a:off x="6786578" y="2727326"/>
              <a:ext cx="28575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/>
            <p:nvPr/>
          </p:nvCxnSpPr>
          <p:spPr>
            <a:xfrm>
              <a:off x="7929586" y="2740026"/>
              <a:ext cx="28575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0" name="TextBox 27"/>
            <p:cNvSpPr txBox="1"/>
            <p:nvPr/>
          </p:nvSpPr>
          <p:spPr>
            <a:xfrm>
              <a:off x="8215338" y="2528830"/>
              <a:ext cx="571504" cy="2990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400"/>
                </a:lnSpc>
                <a:spcBef>
                  <a:spcPts val="0"/>
                </a:spcBef>
              </a:pPr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…</a:t>
              </a:r>
              <a:endPara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</p:grpSp>
      <p:sp>
        <p:nvSpPr>
          <p:cNvPr id="21" name="TextBox 29"/>
          <p:cNvSpPr txBox="1"/>
          <p:nvPr/>
        </p:nvSpPr>
        <p:spPr>
          <a:xfrm>
            <a:off x="695400" y="6125234"/>
            <a:ext cx="661504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掌握递归函数的执行过程有助于递归算法设计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3" dur="8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4" dur="8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8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包含 图示&#10;&#10;描述已自动生成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568" y="1241757"/>
            <a:ext cx="7776864" cy="4374486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811524" y="5877273"/>
            <a:ext cx="8424936" cy="312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本课件版权归清华大学出版社所有，仅提供教师教学使用，其他用途一律视为侵权</a:t>
            </a:r>
            <a:endParaRPr lang="zh-CN" altLang="en-US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omb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050" descr="纸莎草纸">
            <a:hlinkClick r:id="rId1" action="ppaction://hlinksldjump"/>
          </p:cNvPr>
          <p:cNvSpPr>
            <a:spLocks noChangeArrowheads="1"/>
          </p:cNvSpPr>
          <p:nvPr/>
        </p:nvSpPr>
        <p:spPr bwMode="auto">
          <a:xfrm>
            <a:off x="4606632" y="1064930"/>
            <a:ext cx="2857520" cy="645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9E4D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sz="36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第</a:t>
            </a:r>
            <a:r>
              <a:rPr lang="en-US" altLang="zh-CN" sz="36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5</a:t>
            </a:r>
            <a:r>
              <a:rPr lang="zh-CN" altLang="en-US" sz="36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章小结 </a:t>
            </a:r>
            <a:endParaRPr lang="zh-CN" altLang="en-US" sz="36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5" name="Oval 8"/>
          <p:cNvSpPr>
            <a:spLocks noChangeAspect="1" noChangeArrowheads="1"/>
          </p:cNvSpPr>
          <p:nvPr/>
        </p:nvSpPr>
        <p:spPr bwMode="auto">
          <a:xfrm>
            <a:off x="407368" y="1916832"/>
            <a:ext cx="857256" cy="85241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noFill/>
            <a:round/>
          </a:ln>
          <a:effectLst>
            <a:outerShdw dist="89803" dir="2700000" algn="ctr" rotWithShape="0">
              <a:srgbClr val="020202">
                <a:alpha val="50000"/>
              </a:srgbClr>
            </a:outerShdw>
          </a:effectLst>
        </p:spPr>
        <p:txBody>
          <a:bodyPr wrap="none" lIns="98956" tIns="49478" rIns="98956" bIns="49478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Oval 9"/>
          <p:cNvSpPr>
            <a:spLocks noChangeAspect="1" noChangeArrowheads="1"/>
          </p:cNvSpPr>
          <p:nvPr/>
        </p:nvSpPr>
        <p:spPr bwMode="auto">
          <a:xfrm>
            <a:off x="458199" y="1967376"/>
            <a:ext cx="755594" cy="75132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noFill/>
            <a:round/>
          </a:ln>
          <a:effectLst/>
        </p:spPr>
        <p:txBody>
          <a:bodyPr wrap="none" lIns="91435" tIns="45718" rIns="91435" bIns="45718" anchor="ctr"/>
          <a:lstStyle/>
          <a:p>
            <a:pPr algn="ctr">
              <a:defRPr/>
            </a:pPr>
            <a:r>
              <a:rPr lang="en-AU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AU" sz="32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11"/>
          <p:cNvSpPr txBox="1"/>
          <p:nvPr/>
        </p:nvSpPr>
        <p:spPr>
          <a:xfrm>
            <a:off x="1478938" y="2070386"/>
            <a:ext cx="2571768" cy="485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递归基础</a:t>
            </a:r>
            <a:endParaRPr lang="zh-CN" altLang="en-US" sz="3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23"/>
          <p:cNvSpPr txBox="1"/>
          <p:nvPr/>
        </p:nvSpPr>
        <p:spPr>
          <a:xfrm>
            <a:off x="1775520" y="3175771"/>
            <a:ext cx="6073370" cy="4356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/>
              </a:rPr>
              <a:t> 一个递归模型由哪两部分构成？</a:t>
            </a:r>
            <a:endParaRPr lang="zh-CN" altLang="en-US" sz="28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Wingdings" panose="0500000000000000000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2351584" y="4054555"/>
            <a:ext cx="5137602" cy="1532260"/>
            <a:chOff x="2571736" y="2857502"/>
            <a:chExt cx="5137602" cy="1149195"/>
          </a:xfrm>
        </p:grpSpPr>
        <p:sp>
          <p:nvSpPr>
            <p:cNvPr id="11" name="下箭头 24"/>
            <p:cNvSpPr/>
            <p:nvPr/>
          </p:nvSpPr>
          <p:spPr>
            <a:xfrm>
              <a:off x="4214810" y="2857502"/>
              <a:ext cx="214314" cy="357190"/>
            </a:xfrm>
            <a:prstGeom prst="down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/>
            </a:p>
          </p:txBody>
        </p:sp>
        <p:sp>
          <p:nvSpPr>
            <p:cNvPr id="12" name="TextBox 25"/>
            <p:cNvSpPr txBox="1"/>
            <p:nvPr/>
          </p:nvSpPr>
          <p:spPr>
            <a:xfrm>
              <a:off x="2571736" y="3357568"/>
              <a:ext cx="5137602" cy="6491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l">
                <a:buBlip>
                  <a:blip r:embed="rId2"/>
                </a:buBlip>
              </a:pPr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递归出口</a:t>
              </a:r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―</a:t>
              </a:r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确定递归结束情况</a:t>
              </a:r>
              <a:endPara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342900" indent="-342900" algn="l">
                <a:buBlip>
                  <a:blip r:embed="rId2"/>
                </a:buBlip>
              </a:pPr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递归体</a:t>
              </a:r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―</a:t>
              </a:r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确定大小问题的求解情况</a:t>
              </a: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186" y="2718701"/>
            <a:ext cx="4583478" cy="43231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1344" y="1268760"/>
            <a:ext cx="7515240" cy="48514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/>
              </a:rPr>
              <a:t>  递归算法如何转换为非递归算法</a:t>
            </a:r>
            <a:r>
              <a:rPr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？</a:t>
            </a:r>
            <a:endParaRPr lang="en-US" altLang="zh-CN" sz="32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55440" y="2219238"/>
            <a:ext cx="10081120" cy="11195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marL="457200" indent="-457200" algn="l">
              <a:buBlip>
                <a:blip r:embed="rId1"/>
              </a:buBlip>
            </a:pP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对于尾递归和单向递归，可以用循环递推方法来转换。</a:t>
            </a:r>
            <a:endParaRPr lang="en-US" altLang="zh-CN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marL="457200" indent="-457200" algn="l">
              <a:buBlip>
                <a:blip r:embed="rId1"/>
              </a:buBlip>
            </a:pP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对于其他递归，可以用栈模拟执行过程来转换。</a:t>
            </a:r>
            <a:endParaRPr lang="en-US" altLang="zh-CN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pic>
        <p:nvPicPr>
          <p:cNvPr id="5" name="图片 4" descr="乐高玩具&#10;&#10;低可信度描述已自动生成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4072" y="3549194"/>
            <a:ext cx="5328592" cy="34081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文本&#10;&#10;描述已自动生成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257" y="-99392"/>
            <a:ext cx="2641353" cy="97301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35360" y="965871"/>
            <a:ext cx="11161240" cy="87884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  <a:sym typeface="Wingdings" panose="05000000000000000000"/>
              </a:rPr>
              <a:t>  在</a:t>
            </a:r>
            <a:r>
              <a:rPr lang="en-US" altLang="zh-CN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  <a:sym typeface="Wingdings" panose="05000000000000000000"/>
              </a:rPr>
              <a:t>Hanoi</a:t>
            </a:r>
            <a:r>
              <a:rPr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  <a:sym typeface="Wingdings" panose="05000000000000000000"/>
              </a:rPr>
              <a:t>问题的递归算法中，当移动</a:t>
            </a:r>
            <a:r>
              <a:rPr lang="en-US" altLang="zh-CN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  <a:sym typeface="Wingdings" panose="05000000000000000000"/>
              </a:rPr>
              <a:t>6</a:t>
            </a:r>
            <a:r>
              <a:rPr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  <a:sym typeface="Wingdings" panose="05000000000000000000"/>
              </a:rPr>
              <a:t>个盘片时递归次数是多少</a:t>
            </a:r>
            <a:r>
              <a:rPr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？</a:t>
            </a:r>
            <a:endParaRPr lang="en-US" altLang="zh-CN" sz="32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66976" y="1628800"/>
            <a:ext cx="5005576" cy="198501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180000" tIns="180000" rIns="180000" bIns="144000" rtlCol="0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m(</a:t>
            </a:r>
            <a:r>
              <a:rPr lang="en-US" altLang="zh-CN" i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) = 1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			</a:t>
            </a:r>
            <a:r>
              <a:rPr lang="zh-CN" altLang="en-US" dirty="0">
                <a:solidFill>
                  <a:srgbClr val="FF9E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当</a:t>
            </a:r>
            <a:r>
              <a:rPr lang="en-US" altLang="zh-CN" i="1" dirty="0">
                <a:solidFill>
                  <a:srgbClr val="FF9E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dirty="0">
                <a:solidFill>
                  <a:srgbClr val="FF9E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=1</a:t>
            </a:r>
            <a:endParaRPr lang="en-US" altLang="zh-CN" dirty="0">
              <a:solidFill>
                <a:srgbClr val="FF9E4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m(</a:t>
            </a:r>
            <a:r>
              <a:rPr lang="en-US" altLang="zh-CN" i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) = 2m(</a:t>
            </a:r>
            <a:r>
              <a:rPr lang="en-US" altLang="zh-CN" i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-1)+1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		</a:t>
            </a:r>
            <a:r>
              <a:rPr lang="zh-CN" altLang="en-US" dirty="0">
                <a:solidFill>
                  <a:srgbClr val="FF9E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当</a:t>
            </a:r>
            <a:r>
              <a:rPr lang="en-US" altLang="zh-CN" i="1" dirty="0">
                <a:solidFill>
                  <a:srgbClr val="FF9E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dirty="0">
                <a:solidFill>
                  <a:srgbClr val="FF9E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&gt;1</a:t>
            </a:r>
            <a:endParaRPr lang="zh-CN" altLang="en-US" dirty="0">
              <a:solidFill>
                <a:srgbClr val="FF9E4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238348" y="2780928"/>
            <a:ext cx="6572296" cy="3298375"/>
            <a:chOff x="714348" y="2000246"/>
            <a:chExt cx="6572296" cy="2473780"/>
          </a:xfrm>
        </p:grpSpPr>
        <p:sp>
          <p:nvSpPr>
            <p:cNvPr id="6" name="TextBox 4"/>
            <p:cNvSpPr txBox="1"/>
            <p:nvPr/>
          </p:nvSpPr>
          <p:spPr>
            <a:xfrm>
              <a:off x="1142976" y="2385671"/>
              <a:ext cx="6143668" cy="20883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en-US" altLang="zh-CN" sz="2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t(6) = 2t(5) + 1</a:t>
              </a:r>
              <a:endPara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en-US" altLang="zh-CN" sz="2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       = 2</a:t>
              </a:r>
              <a:r>
                <a:rPr lang="en-US" altLang="zh-CN" sz="2800" baseline="30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2</a:t>
              </a:r>
              <a:r>
                <a:rPr lang="en-US" altLang="zh-CN" sz="2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t(4) + 1 + 2</a:t>
              </a:r>
              <a:endPara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en-US" altLang="zh-CN" sz="2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       = 2</a:t>
              </a:r>
              <a:r>
                <a:rPr lang="en-US" altLang="zh-CN" sz="2800" baseline="30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3</a:t>
              </a:r>
              <a:r>
                <a:rPr lang="en-US" altLang="zh-CN" sz="2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t(3) + 1 + 2 + 2</a:t>
              </a:r>
              <a:r>
                <a:rPr lang="en-US" altLang="zh-CN" sz="2800" baseline="30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2</a:t>
              </a:r>
              <a:endParaRPr lang="en-US" altLang="zh-CN" sz="2800" baseline="30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en-US" altLang="zh-CN" sz="2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       = 2</a:t>
              </a:r>
              <a:r>
                <a:rPr lang="en-US" altLang="zh-CN" sz="2800" baseline="30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4</a:t>
              </a:r>
              <a:r>
                <a:rPr lang="en-US" altLang="zh-CN" sz="2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t(2) + 1 + 2 + 2</a:t>
              </a:r>
              <a:r>
                <a:rPr lang="en-US" altLang="zh-CN" sz="2800" baseline="30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2</a:t>
              </a:r>
              <a:r>
                <a:rPr lang="en-US" altLang="zh-CN" sz="2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 + 2</a:t>
              </a:r>
              <a:r>
                <a:rPr lang="en-US" altLang="zh-CN" sz="2800" baseline="30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3</a:t>
              </a:r>
              <a:endPara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en-US" altLang="zh-CN" sz="2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       = 2</a:t>
              </a:r>
              <a:r>
                <a:rPr lang="en-US" altLang="zh-CN" sz="2800" baseline="30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5</a:t>
              </a:r>
              <a:r>
                <a:rPr lang="en-US" altLang="zh-CN" sz="2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t(1) + 1 + 2 + 2</a:t>
              </a:r>
              <a:r>
                <a:rPr lang="en-US" altLang="zh-CN" sz="2800" baseline="30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2 </a:t>
              </a:r>
              <a:r>
                <a:rPr lang="en-US" altLang="zh-CN" sz="2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+ 2</a:t>
              </a:r>
              <a:r>
                <a:rPr lang="en-US" altLang="zh-CN" sz="2800" baseline="30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3</a:t>
              </a:r>
              <a:r>
                <a:rPr lang="en-US" altLang="zh-CN" sz="2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 +2</a:t>
              </a:r>
              <a:r>
                <a:rPr lang="en-US" altLang="zh-CN" sz="2800" baseline="30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4</a:t>
              </a:r>
              <a:endParaRPr lang="en-US" altLang="zh-CN" sz="2800" baseline="30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en-US" altLang="zh-CN" sz="2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       = 1 + 2 + 2</a:t>
              </a:r>
              <a:r>
                <a:rPr lang="en-US" altLang="zh-CN" sz="2800" baseline="30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2</a:t>
              </a:r>
              <a:r>
                <a:rPr lang="en-US" altLang="zh-CN" sz="2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 + 2</a:t>
              </a:r>
              <a:r>
                <a:rPr lang="en-US" altLang="zh-CN" sz="2800" baseline="30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3</a:t>
              </a:r>
              <a:r>
                <a:rPr lang="en-US" altLang="zh-CN" sz="2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+2</a:t>
              </a:r>
              <a:r>
                <a:rPr lang="en-US" altLang="zh-CN" sz="2800" baseline="30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4</a:t>
              </a:r>
              <a:r>
                <a:rPr lang="en-US" altLang="zh-CN" sz="2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 +2</a:t>
              </a:r>
              <a:r>
                <a:rPr lang="en-US" altLang="zh-CN" sz="2800" baseline="30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5</a:t>
              </a:r>
              <a:r>
                <a:rPr lang="en-US" altLang="zh-CN" sz="2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 = 2</a:t>
              </a:r>
              <a:r>
                <a:rPr lang="en-US" altLang="zh-CN" sz="2800" baseline="30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6</a:t>
              </a:r>
              <a:r>
                <a:rPr lang="en-US" altLang="zh-CN" sz="2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-1 = 63</a:t>
              </a:r>
              <a:endPara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7" name="左弧形箭头 5"/>
            <p:cNvSpPr/>
            <p:nvPr/>
          </p:nvSpPr>
          <p:spPr>
            <a:xfrm>
              <a:off x="714348" y="2000246"/>
              <a:ext cx="357190" cy="785818"/>
            </a:xfrm>
            <a:prstGeom prst="curvedRigh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  <a:tailEnd type="none" w="med" len="lg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1500" y="3212976"/>
            <a:ext cx="3563172" cy="35631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952596" y="1563781"/>
            <a:ext cx="3786214" cy="14687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F(1)=1</a:t>
            </a:r>
            <a:endParaRPr lang="en-US" altLang="zh-CN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F(2)=1</a:t>
            </a:r>
            <a:endParaRPr lang="en-US" altLang="zh-CN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F(</a:t>
            </a:r>
            <a:r>
              <a:rPr lang="en-US" altLang="zh-CN" sz="2800" i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)=F(</a:t>
            </a:r>
            <a:r>
              <a:rPr lang="en-US" altLang="zh-CN" sz="2800" i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-1)+F(</a:t>
            </a:r>
            <a:r>
              <a:rPr lang="en-US" altLang="zh-CN" sz="2800" i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-2)   </a:t>
            </a:r>
            <a:r>
              <a:rPr lang="en-US" altLang="zh-CN" sz="2800" i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&gt;2</a:t>
            </a:r>
            <a:endParaRPr lang="en-US" altLang="zh-CN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254628" y="4776943"/>
            <a:ext cx="746476" cy="809813"/>
            <a:chOff x="1428728" y="3107398"/>
            <a:chExt cx="746476" cy="607360"/>
          </a:xfrm>
        </p:grpSpPr>
        <p:sp>
          <p:nvSpPr>
            <p:cNvPr id="5" name="Text Box 12"/>
            <p:cNvSpPr txBox="1">
              <a:spLocks noChangeArrowheads="1"/>
            </p:cNvSpPr>
            <p:nvPr/>
          </p:nvSpPr>
          <p:spPr bwMode="auto">
            <a:xfrm>
              <a:off x="1428728" y="3425216"/>
              <a:ext cx="683138" cy="28954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F(2)</a:t>
              </a:r>
              <a:endPara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6" name="Freeform 14"/>
            <p:cNvSpPr/>
            <p:nvPr/>
          </p:nvSpPr>
          <p:spPr bwMode="auto">
            <a:xfrm>
              <a:off x="1908283" y="3107398"/>
              <a:ext cx="266921" cy="311032"/>
            </a:xfrm>
            <a:custGeom>
              <a:avLst/>
              <a:gdLst/>
              <a:ahLst/>
              <a:cxnLst>
                <a:cxn ang="0">
                  <a:pos x="177" y="0"/>
                </a:cxn>
                <a:cxn ang="0">
                  <a:pos x="0" y="275"/>
                </a:cxn>
              </a:cxnLst>
              <a:rect l="0" t="0" r="r" b="b"/>
              <a:pathLst>
                <a:path w="177" h="275">
                  <a:moveTo>
                    <a:pt x="177" y="0"/>
                  </a:moveTo>
                  <a:lnTo>
                    <a:pt x="0" y="275"/>
                  </a:lnTo>
                </a:path>
              </a:pathLst>
            </a:custGeom>
            <a:ln>
              <a:headEnd type="none" w="med" len="med"/>
              <a:tailEnd type="triangl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4399224" y="4764879"/>
            <a:ext cx="769096" cy="821877"/>
            <a:chOff x="2573324" y="3098350"/>
            <a:chExt cx="769096" cy="616408"/>
          </a:xfrm>
        </p:grpSpPr>
        <p:sp>
          <p:nvSpPr>
            <p:cNvPr id="8" name="Text Box 13"/>
            <p:cNvSpPr txBox="1">
              <a:spLocks noChangeArrowheads="1"/>
            </p:cNvSpPr>
            <p:nvPr/>
          </p:nvSpPr>
          <p:spPr bwMode="auto">
            <a:xfrm>
              <a:off x="2659282" y="3425216"/>
              <a:ext cx="683138" cy="28954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F(1)</a:t>
              </a:r>
              <a:endPara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9" name="Freeform 15"/>
            <p:cNvSpPr/>
            <p:nvPr/>
          </p:nvSpPr>
          <p:spPr bwMode="auto">
            <a:xfrm>
              <a:off x="2573324" y="3098350"/>
              <a:ext cx="292558" cy="32008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4" y="283"/>
                </a:cxn>
              </a:cxnLst>
              <a:rect l="0" t="0" r="r" b="b"/>
              <a:pathLst>
                <a:path w="194" h="283">
                  <a:moveTo>
                    <a:pt x="0" y="0"/>
                  </a:moveTo>
                  <a:lnTo>
                    <a:pt x="194" y="283"/>
                  </a:lnTo>
                </a:path>
              </a:pathLst>
            </a:custGeom>
            <a:ln>
              <a:headEnd type="none" w="med" len="med"/>
              <a:tailEnd type="triangl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3866889" y="3908316"/>
            <a:ext cx="785686" cy="856563"/>
            <a:chOff x="2040989" y="2455928"/>
            <a:chExt cx="785686" cy="642422"/>
          </a:xfrm>
        </p:grpSpPr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2040989" y="2808808"/>
              <a:ext cx="683138" cy="28954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F(3)</a:t>
              </a:r>
              <a:endPara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12" name="Freeform 21"/>
            <p:cNvSpPr/>
            <p:nvPr/>
          </p:nvSpPr>
          <p:spPr bwMode="auto">
            <a:xfrm>
              <a:off x="2499432" y="2455928"/>
              <a:ext cx="327243" cy="350618"/>
            </a:xfrm>
            <a:custGeom>
              <a:avLst/>
              <a:gdLst/>
              <a:ahLst/>
              <a:cxnLst>
                <a:cxn ang="0">
                  <a:pos x="217" y="0"/>
                </a:cxn>
                <a:cxn ang="0">
                  <a:pos x="0" y="310"/>
                </a:cxn>
              </a:cxnLst>
              <a:rect l="0" t="0" r="r" b="b"/>
              <a:pathLst>
                <a:path w="217" h="310">
                  <a:moveTo>
                    <a:pt x="217" y="0"/>
                  </a:moveTo>
                  <a:lnTo>
                    <a:pt x="0" y="310"/>
                  </a:lnTo>
                </a:path>
              </a:pathLst>
            </a:custGeom>
            <a:ln>
              <a:headEnd type="none" w="med" len="med"/>
              <a:tailEnd type="triangl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964737" y="3908316"/>
            <a:ext cx="683138" cy="880691"/>
            <a:chOff x="3138837" y="2455928"/>
            <a:chExt cx="683138" cy="660518"/>
          </a:xfrm>
        </p:grpSpPr>
        <p:sp>
          <p:nvSpPr>
            <p:cNvPr id="14" name="Text Box 11"/>
            <p:cNvSpPr txBox="1">
              <a:spLocks noChangeArrowheads="1"/>
            </p:cNvSpPr>
            <p:nvPr/>
          </p:nvSpPr>
          <p:spPr bwMode="auto">
            <a:xfrm>
              <a:off x="3138837" y="2826904"/>
              <a:ext cx="683138" cy="28954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F(2)</a:t>
              </a:r>
              <a:endPara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15" name="Freeform 22"/>
            <p:cNvSpPr/>
            <p:nvPr/>
          </p:nvSpPr>
          <p:spPr bwMode="auto">
            <a:xfrm>
              <a:off x="3140345" y="2455928"/>
              <a:ext cx="352121" cy="3633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0" y="310"/>
                </a:cxn>
              </a:cxnLst>
              <a:rect l="0" t="0" r="r" b="b"/>
              <a:pathLst>
                <a:path w="210" h="310">
                  <a:moveTo>
                    <a:pt x="0" y="0"/>
                  </a:moveTo>
                  <a:lnTo>
                    <a:pt x="210" y="310"/>
                  </a:lnTo>
                </a:path>
              </a:pathLst>
            </a:custGeom>
            <a:ln>
              <a:headEnd type="none" w="med" len="med"/>
              <a:tailEnd type="triangl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4450500" y="3529799"/>
            <a:ext cx="683139" cy="3860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F(4)</a:t>
            </a:r>
            <a:endParaRPr lang="en-US" altLang="zh-CN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17" name="TextBox 34"/>
          <p:cNvSpPr txBox="1"/>
          <p:nvPr/>
        </p:nvSpPr>
        <p:spPr>
          <a:xfrm>
            <a:off x="410545" y="920840"/>
            <a:ext cx="10580409" cy="48514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  <a:sym typeface="Wingdings" panose="05000000000000000000"/>
              </a:rPr>
              <a:t>  分析递归求</a:t>
            </a:r>
            <a:r>
              <a:rPr lang="en-US" altLang="zh-CN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Fibonacci</a:t>
            </a:r>
            <a:r>
              <a:rPr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数列时，栈的变化情况？</a:t>
            </a:r>
            <a:endParaRPr lang="zh-CN" altLang="en-US" sz="32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cxnSp>
        <p:nvCxnSpPr>
          <p:cNvPr id="18" name="直接连接符 17"/>
          <p:cNvCxnSpPr/>
          <p:nvPr/>
        </p:nvCxnSpPr>
        <p:spPr>
          <a:xfrm rot="5400000">
            <a:off x="5581570" y="4625961"/>
            <a:ext cx="1920000" cy="1588"/>
          </a:xfrm>
          <a:prstGeom prst="line">
            <a:avLst/>
          </a:prstGeom>
          <a:ln>
            <a:solidFill>
              <a:srgbClr val="0033CC"/>
            </a:solidFill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rot="5400000">
            <a:off x="6653140" y="4624903"/>
            <a:ext cx="1920000" cy="1588"/>
          </a:xfrm>
          <a:prstGeom prst="line">
            <a:avLst/>
          </a:prstGeom>
          <a:ln>
            <a:solidFill>
              <a:srgbClr val="0033CC"/>
            </a:solidFill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6541570" y="5570711"/>
            <a:ext cx="1080000" cy="2117"/>
          </a:xfrm>
          <a:prstGeom prst="line">
            <a:avLst/>
          </a:prstGeom>
          <a:ln>
            <a:solidFill>
              <a:srgbClr val="0033CC"/>
            </a:solidFill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TextBox 72"/>
          <p:cNvSpPr txBox="1"/>
          <p:nvPr/>
        </p:nvSpPr>
        <p:spPr>
          <a:xfrm>
            <a:off x="3361859" y="5690271"/>
            <a:ext cx="428628" cy="2209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=1</a:t>
            </a:r>
            <a:endParaRPr lang="en-US" altLang="zh-CN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22" name="TextBox 74"/>
          <p:cNvSpPr txBox="1"/>
          <p:nvPr/>
        </p:nvSpPr>
        <p:spPr>
          <a:xfrm>
            <a:off x="4576305" y="5690271"/>
            <a:ext cx="428628" cy="2209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=1</a:t>
            </a:r>
            <a:endParaRPr lang="en-US" altLang="zh-CN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23" name="TextBox 75"/>
          <p:cNvSpPr txBox="1"/>
          <p:nvPr/>
        </p:nvSpPr>
        <p:spPr>
          <a:xfrm>
            <a:off x="3383824" y="4466135"/>
            <a:ext cx="428628" cy="2209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2=</a:t>
            </a:r>
            <a:endParaRPr lang="en-US" altLang="zh-CN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24" name="TextBox 76"/>
          <p:cNvSpPr txBox="1"/>
          <p:nvPr/>
        </p:nvSpPr>
        <p:spPr>
          <a:xfrm>
            <a:off x="5719313" y="4406089"/>
            <a:ext cx="428628" cy="2768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=1</a:t>
            </a:r>
            <a:endParaRPr lang="en-US" altLang="zh-CN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25" name="TextBox 77"/>
          <p:cNvSpPr txBox="1"/>
          <p:nvPr/>
        </p:nvSpPr>
        <p:spPr>
          <a:xfrm>
            <a:off x="5254892" y="3546698"/>
            <a:ext cx="428628" cy="2768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=3</a:t>
            </a:r>
            <a:endParaRPr lang="en-US" altLang="zh-CN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26" name="TextBox 78"/>
          <p:cNvSpPr txBox="1"/>
          <p:nvPr/>
        </p:nvSpPr>
        <p:spPr>
          <a:xfrm>
            <a:off x="1559496" y="3246688"/>
            <a:ext cx="2071702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求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F(4) = 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?</a:t>
            </a:r>
            <a:endParaRPr lang="zh-CN" altLang="en-US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27" name="TextBox 79"/>
          <p:cNvSpPr txBox="1"/>
          <p:nvPr/>
        </p:nvSpPr>
        <p:spPr>
          <a:xfrm>
            <a:off x="6612214" y="2852936"/>
            <a:ext cx="71438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栈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28" name="TextBox 93"/>
          <p:cNvSpPr txBox="1"/>
          <p:nvPr/>
        </p:nvSpPr>
        <p:spPr>
          <a:xfrm>
            <a:off x="6683652" y="5015252"/>
            <a:ext cx="792000" cy="245745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4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? 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29" name="TextBox 95"/>
          <p:cNvSpPr txBox="1"/>
          <p:nvPr/>
        </p:nvSpPr>
        <p:spPr>
          <a:xfrm>
            <a:off x="3937766" y="6253511"/>
            <a:ext cx="2460134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求出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F(4)=3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0" name="TextBox 31"/>
          <p:cNvSpPr txBox="1"/>
          <p:nvPr/>
        </p:nvSpPr>
        <p:spPr>
          <a:xfrm>
            <a:off x="6255023" y="5682006"/>
            <a:ext cx="2144901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参数，函数值</a:t>
            </a:r>
            <a:endParaRPr lang="zh-CN" altLang="en-US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1" name="TextBox 32"/>
          <p:cNvSpPr txBox="1"/>
          <p:nvPr/>
        </p:nvSpPr>
        <p:spPr>
          <a:xfrm>
            <a:off x="6689834" y="4443748"/>
            <a:ext cx="792000" cy="245745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3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? 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2" name="TextBox 33"/>
          <p:cNvSpPr txBox="1"/>
          <p:nvPr/>
        </p:nvSpPr>
        <p:spPr>
          <a:xfrm>
            <a:off x="6683652" y="3872244"/>
            <a:ext cx="792000" cy="245745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2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? 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3" name="TextBox 35"/>
          <p:cNvSpPr txBox="1"/>
          <p:nvPr/>
        </p:nvSpPr>
        <p:spPr>
          <a:xfrm>
            <a:off x="6683652" y="3872244"/>
            <a:ext cx="792000" cy="245745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2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 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4" name="TextBox 36"/>
          <p:cNvSpPr txBox="1"/>
          <p:nvPr/>
        </p:nvSpPr>
        <p:spPr>
          <a:xfrm>
            <a:off x="6683652" y="3872244"/>
            <a:ext cx="792000" cy="245745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? 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5" name="TextBox 37"/>
          <p:cNvSpPr txBox="1"/>
          <p:nvPr/>
        </p:nvSpPr>
        <p:spPr>
          <a:xfrm>
            <a:off x="6683652" y="3872244"/>
            <a:ext cx="792000" cy="245745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 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6" name="TextBox 38"/>
          <p:cNvSpPr txBox="1"/>
          <p:nvPr/>
        </p:nvSpPr>
        <p:spPr>
          <a:xfrm>
            <a:off x="6689834" y="4443748"/>
            <a:ext cx="792000" cy="245745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3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2 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7" name="TextBox 39"/>
          <p:cNvSpPr txBox="1"/>
          <p:nvPr/>
        </p:nvSpPr>
        <p:spPr>
          <a:xfrm>
            <a:off x="6689834" y="4443748"/>
            <a:ext cx="792000" cy="245745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2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? 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8" name="TextBox 40"/>
          <p:cNvSpPr txBox="1"/>
          <p:nvPr/>
        </p:nvSpPr>
        <p:spPr>
          <a:xfrm>
            <a:off x="6689834" y="4443748"/>
            <a:ext cx="792000" cy="245745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2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 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9" name="TextBox 41"/>
          <p:cNvSpPr txBox="1"/>
          <p:nvPr/>
        </p:nvSpPr>
        <p:spPr>
          <a:xfrm>
            <a:off x="6683652" y="5015252"/>
            <a:ext cx="792000" cy="245745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4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3 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cxnSp>
        <p:nvCxnSpPr>
          <p:cNvPr id="40" name="直接箭头连接符 39"/>
          <p:cNvCxnSpPr/>
          <p:nvPr/>
        </p:nvCxnSpPr>
        <p:spPr>
          <a:xfrm rot="5400000" flipH="1" flipV="1">
            <a:off x="4399514" y="4014221"/>
            <a:ext cx="432643" cy="288000"/>
          </a:xfrm>
          <a:prstGeom prst="straightConnector1">
            <a:avLst/>
          </a:prstGeom>
          <a:ln>
            <a:solidFill>
              <a:srgbClr val="FF00FF"/>
            </a:solidFill>
            <a:prstDash val="sysDash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 rot="5400000" flipH="1" flipV="1">
            <a:off x="3780732" y="4863101"/>
            <a:ext cx="432643" cy="288000"/>
          </a:xfrm>
          <a:prstGeom prst="straightConnector1">
            <a:avLst/>
          </a:prstGeom>
          <a:ln>
            <a:solidFill>
              <a:srgbClr val="FF00FF"/>
            </a:solidFill>
            <a:prstDash val="sysDash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rot="16200000" flipV="1">
            <a:off x="4482406" y="4851937"/>
            <a:ext cx="375949" cy="286239"/>
          </a:xfrm>
          <a:prstGeom prst="straightConnector1">
            <a:avLst/>
          </a:prstGeom>
          <a:ln>
            <a:solidFill>
              <a:srgbClr val="FF00FF"/>
            </a:solidFill>
            <a:prstDash val="sysDash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rot="16200000" flipV="1">
            <a:off x="5066675" y="4010500"/>
            <a:ext cx="375949" cy="286239"/>
          </a:xfrm>
          <a:prstGeom prst="straightConnector1">
            <a:avLst/>
          </a:prstGeom>
          <a:ln>
            <a:solidFill>
              <a:srgbClr val="FF00FF"/>
            </a:solidFill>
            <a:prstDash val="sysDash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 rot="5400000">
            <a:off x="4373825" y="3253379"/>
            <a:ext cx="47625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rot="5400000" flipH="1" flipV="1">
            <a:off x="4640297" y="3272394"/>
            <a:ext cx="514812" cy="0"/>
          </a:xfrm>
          <a:prstGeom prst="straightConnector1">
            <a:avLst/>
          </a:prstGeom>
          <a:ln>
            <a:solidFill>
              <a:srgbClr val="FF00FF"/>
            </a:solidFill>
            <a:prstDash val="sysDash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46" name="图片 4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4812" y="2612530"/>
            <a:ext cx="3822752" cy="38227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1" grpId="0"/>
      <p:bldP spid="22" grpId="0"/>
      <p:bldP spid="23" grpId="0"/>
      <p:bldP spid="24" grpId="0"/>
      <p:bldP spid="25" grpId="0"/>
      <p:bldP spid="26" grpId="0"/>
      <p:bldP spid="28" grpId="0" bldLvl="0" animBg="1"/>
      <p:bldP spid="28" grpId="1" bldLvl="0" animBg="1"/>
      <p:bldP spid="29" grpId="0"/>
      <p:bldP spid="31" grpId="0" bldLvl="0" animBg="1"/>
      <p:bldP spid="31" grpId="1" bldLvl="0" animBg="1"/>
      <p:bldP spid="32" grpId="0" bldLvl="0" animBg="1"/>
      <p:bldP spid="32" grpId="1" bldLvl="0" animBg="1"/>
      <p:bldP spid="33" grpId="0" bldLvl="0" animBg="1"/>
      <p:bldP spid="33" grpId="1" bldLvl="0" animBg="1"/>
      <p:bldP spid="34" grpId="0" bldLvl="0" animBg="1"/>
      <p:bldP spid="34" grpId="1" bldLvl="0" animBg="1"/>
      <p:bldP spid="35" grpId="0" bldLvl="0" animBg="1"/>
      <p:bldP spid="35" grpId="1" bldLvl="0" animBg="1"/>
      <p:bldP spid="36" grpId="0" bldLvl="0" animBg="1"/>
      <p:bldP spid="36" grpId="1" bldLvl="0" animBg="1"/>
      <p:bldP spid="37" grpId="0" bldLvl="0" animBg="1"/>
      <p:bldP spid="37" grpId="1" bldLvl="0" animBg="1"/>
      <p:bldP spid="38" grpId="0" bldLvl="0" animBg="1"/>
      <p:bldP spid="38" grpId="1" bldLvl="0" animBg="1"/>
      <p:bldP spid="39" grpId="0" bldLvl="0" animBg="1"/>
      <p:bldP spid="39" grpId="1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-528736" y="1152830"/>
            <a:ext cx="184731" cy="387798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-528736" y="1152830"/>
            <a:ext cx="184731" cy="387798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-528736" y="1152830"/>
            <a:ext cx="184731" cy="387798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" name="Oval 8"/>
          <p:cNvSpPr>
            <a:spLocks noChangeAspect="1" noChangeArrowheads="1"/>
          </p:cNvSpPr>
          <p:nvPr/>
        </p:nvSpPr>
        <p:spPr bwMode="auto">
          <a:xfrm>
            <a:off x="257048" y="959398"/>
            <a:ext cx="857256" cy="85241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noFill/>
            <a:round/>
          </a:ln>
          <a:effectLst>
            <a:outerShdw dist="89803" dir="2700000" algn="ctr" rotWithShape="0">
              <a:srgbClr val="020202">
                <a:alpha val="50000"/>
              </a:srgbClr>
            </a:outerShdw>
          </a:effectLst>
        </p:spPr>
        <p:txBody>
          <a:bodyPr wrap="none" lIns="98956" tIns="49478" rIns="98956" bIns="49478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Oval 9"/>
          <p:cNvSpPr>
            <a:spLocks noChangeAspect="1" noChangeArrowheads="1"/>
          </p:cNvSpPr>
          <p:nvPr/>
        </p:nvSpPr>
        <p:spPr bwMode="auto">
          <a:xfrm>
            <a:off x="307879" y="1009942"/>
            <a:ext cx="755594" cy="75132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noFill/>
            <a:round/>
          </a:ln>
          <a:effectLst/>
        </p:spPr>
        <p:txBody>
          <a:bodyPr wrap="none" lIns="91435" tIns="45718" rIns="91435" bIns="45718" anchor="ctr"/>
          <a:lstStyle/>
          <a:p>
            <a:pPr algn="ctr">
              <a:defRPr/>
            </a:pPr>
            <a:r>
              <a:rPr lang="en-AU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AU" sz="2800" dirty="0">
              <a:solidFill>
                <a:srgbClr val="C0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52"/>
          <p:cNvSpPr txBox="1"/>
          <p:nvPr/>
        </p:nvSpPr>
        <p:spPr>
          <a:xfrm>
            <a:off x="1328618" y="1151052"/>
            <a:ext cx="3362716" cy="485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递归算法设计</a:t>
            </a:r>
            <a:endParaRPr lang="zh-CN" altLang="en-US" sz="3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63"/>
          <p:cNvSpPr txBox="1"/>
          <p:nvPr/>
        </p:nvSpPr>
        <p:spPr>
          <a:xfrm>
            <a:off x="685677" y="2097563"/>
            <a:ext cx="6270118" cy="4356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/>
              </a:rPr>
              <a:t>  基于递归数据结构的递归算法设计</a:t>
            </a:r>
            <a:endParaRPr lang="zh-CN" altLang="en-US" sz="28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/>
            </a:endParaRPr>
          </a:p>
        </p:txBody>
      </p:sp>
      <p:sp>
        <p:nvSpPr>
          <p:cNvPr id="10" name="TextBox 64"/>
          <p:cNvSpPr txBox="1"/>
          <p:nvPr/>
        </p:nvSpPr>
        <p:spPr>
          <a:xfrm>
            <a:off x="685677" y="2811942"/>
            <a:ext cx="7858595" cy="11195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marL="457200" indent="-457200" algn="l">
              <a:buBlip>
                <a:blip r:embed="rId1"/>
              </a:buBlip>
            </a:pP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利用递归数据结构的递归特性建立递归模型</a:t>
            </a:r>
            <a:endParaRPr lang="en-US" altLang="zh-CN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marL="457200" indent="-457200" algn="l">
              <a:buBlip>
                <a:blip r:embed="rId1"/>
              </a:buBlip>
            </a:pP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编写对应的递归算法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pic>
        <p:nvPicPr>
          <p:cNvPr id="11" name="图片 10" descr="乐高玩具&#10;&#10;低可信度描述已自动生成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040" y="2811942"/>
            <a:ext cx="5328592" cy="38782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3"/>
          <p:cNvSpPr txBox="1"/>
          <p:nvPr/>
        </p:nvSpPr>
        <p:spPr>
          <a:xfrm>
            <a:off x="983432" y="1804754"/>
            <a:ext cx="97210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zh-CN" altLang="en-US" sz="3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许多单链表的算法均可以采用递归算法实现！</a:t>
            </a:r>
            <a:endParaRPr lang="zh-CN" altLang="en-US" sz="3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 descr="乐高玩具&#10;&#10;低可信度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530" y="3212977"/>
            <a:ext cx="5161126" cy="34772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5360" y="1210449"/>
            <a:ext cx="6768752" cy="48514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/>
              </a:rPr>
              <a:t>  基于递归方法的递归算法设计</a:t>
            </a:r>
            <a:endParaRPr lang="zh-CN" altLang="en-US" sz="32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868486" y="2139142"/>
            <a:ext cx="8467874" cy="2296799"/>
            <a:chOff x="1142976" y="1071552"/>
            <a:chExt cx="8467874" cy="1722600"/>
          </a:xfrm>
        </p:grpSpPr>
        <p:sp>
          <p:nvSpPr>
            <p:cNvPr id="5" name="TextBox 8"/>
            <p:cNvSpPr txBox="1"/>
            <p:nvPr/>
          </p:nvSpPr>
          <p:spPr>
            <a:xfrm>
              <a:off x="1142976" y="1071552"/>
              <a:ext cx="8467874" cy="3267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8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如何将递归特性不明显的问题转化为递归问题求解</a:t>
              </a:r>
              <a:endPara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1142976" y="1643056"/>
              <a:ext cx="785818" cy="10780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" name="TextBox 10"/>
            <p:cNvSpPr txBox="1"/>
            <p:nvPr/>
          </p:nvSpPr>
          <p:spPr>
            <a:xfrm>
              <a:off x="2214546" y="1571618"/>
              <a:ext cx="7126384" cy="122253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457200" indent="-457200" algn="l">
                <a:lnSpc>
                  <a:spcPts val="3000"/>
                </a:lnSpc>
                <a:spcBef>
                  <a:spcPts val="0"/>
                </a:spcBef>
                <a:buBlip>
                  <a:blip r:embed="rId2"/>
                </a:buBlip>
              </a:pPr>
              <a:r>
                <a:rPr lang="zh-CN" altLang="en-US" sz="2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确定问题的形式化描述</a:t>
              </a:r>
              <a:endPara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457200" indent="-457200" algn="l">
                <a:lnSpc>
                  <a:spcPts val="3000"/>
                </a:lnSpc>
                <a:spcBef>
                  <a:spcPts val="0"/>
                </a:spcBef>
                <a:buBlip>
                  <a:blip r:embed="rId2"/>
                </a:buBlip>
              </a:pPr>
              <a:r>
                <a:rPr lang="zh-CN" altLang="en-US" sz="2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确定哪些是大问题，哪些是小问题</a:t>
              </a:r>
              <a:endPara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457200" indent="-457200" algn="l">
                <a:lnSpc>
                  <a:spcPts val="3000"/>
                </a:lnSpc>
                <a:spcBef>
                  <a:spcPts val="0"/>
                </a:spcBef>
                <a:buBlip>
                  <a:blip r:embed="rId2"/>
                </a:buBlip>
              </a:pPr>
              <a:r>
                <a:rPr lang="zh-CN" altLang="en-US" sz="2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确定大、小问题的关系</a:t>
              </a:r>
              <a:endPara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457200" indent="-457200" algn="l">
                <a:lnSpc>
                  <a:spcPts val="3000"/>
                </a:lnSpc>
                <a:spcBef>
                  <a:spcPts val="0"/>
                </a:spcBef>
                <a:buBlip>
                  <a:blip r:embed="rId2"/>
                </a:buBlip>
              </a:pPr>
              <a:r>
                <a:rPr lang="zh-CN" altLang="en-US" sz="2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确定特殊（递归结束）情况</a:t>
              </a:r>
              <a:endPara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pic>
        <p:nvPicPr>
          <p:cNvPr id="8" name="图片 7" descr="乐高玩具&#10;&#10;低可信度描述已自动生成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2144" y="3212976"/>
            <a:ext cx="4536504" cy="34772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588566" y="2777776"/>
            <a:ext cx="8323858" cy="17291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>
            <a:spAutoFit/>
          </a:bodyPr>
          <a:lstStyle/>
          <a:p>
            <a:pPr marL="457200" indent="-457200" algn="l">
              <a:lnSpc>
                <a:spcPts val="2800"/>
              </a:lnSpc>
              <a:spcBef>
                <a:spcPts val="600"/>
              </a:spcBef>
              <a:buBlip>
                <a:blip r:embed="rId1"/>
              </a:buBlip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设</a:t>
            </a:r>
            <a:r>
              <a:rPr lang="en-US" altLang="zh-CN" i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f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i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a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en-US" altLang="zh-CN" i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en-US" altLang="zh-CN" i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k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为</a:t>
            </a:r>
            <a:r>
              <a:rPr lang="en-US" altLang="zh-CN" i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a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[0..</a:t>
            </a:r>
            <a:r>
              <a:rPr lang="en-US" altLang="zh-CN" i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k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]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（</a:t>
            </a:r>
            <a:r>
              <a:rPr lang="en-US" altLang="zh-CN" i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k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+1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个元素）的所有元素的全排序，为大问题。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marL="457200" indent="-457200" algn="l">
              <a:lnSpc>
                <a:spcPts val="2800"/>
              </a:lnSpc>
              <a:spcBef>
                <a:spcPts val="600"/>
              </a:spcBef>
              <a:buBlip>
                <a:blip r:embed="rId1"/>
              </a:buBlip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则</a:t>
            </a:r>
            <a:r>
              <a:rPr lang="en-US" altLang="zh-CN" i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f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i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a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en-US" altLang="zh-CN" i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en-US" altLang="zh-CN" i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k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-1)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为</a:t>
            </a:r>
            <a:r>
              <a:rPr lang="en-US" altLang="zh-CN" i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a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[0..</a:t>
            </a:r>
            <a:r>
              <a:rPr lang="en-US" altLang="zh-CN" i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k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-1]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（</a:t>
            </a:r>
            <a:r>
              <a:rPr lang="en-US" altLang="zh-CN" i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k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个元素）的所有元素的全排序，为小问题。       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TextBox 7"/>
          <p:cNvSpPr txBox="1"/>
          <p:nvPr/>
        </p:nvSpPr>
        <p:spPr>
          <a:xfrm>
            <a:off x="263351" y="1206140"/>
            <a:ext cx="9863767" cy="485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【</a:t>
            </a:r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例</a:t>
            </a:r>
            <a:r>
              <a:rPr lang="en-US" altLang="zh-CN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】</a:t>
            </a:r>
            <a:r>
              <a:rPr lang="zh-CN" altLang="en-US" sz="3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假设</a:t>
            </a:r>
            <a:r>
              <a:rPr lang="en-US" altLang="zh-CN" sz="3200" i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a</a:t>
            </a:r>
            <a:r>
              <a:rPr lang="zh-CN" altLang="en-US" sz="3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数组含有</a:t>
            </a:r>
            <a:r>
              <a:rPr lang="en-US" altLang="zh-CN" sz="3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</a:t>
            </a:r>
            <a:r>
              <a:rPr lang="zh-CN" altLang="en-US" sz="3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en-US" altLang="zh-CN" sz="3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2</a:t>
            </a:r>
            <a:r>
              <a:rPr lang="zh-CN" altLang="en-US" sz="3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en-US" altLang="zh-CN" sz="3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…</a:t>
            </a:r>
            <a:r>
              <a:rPr lang="zh-CN" altLang="en-US" sz="3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en-US" altLang="zh-CN" sz="3200" i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zh-CN" altLang="en-US" sz="3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，求其全排列。</a:t>
            </a:r>
            <a:endParaRPr lang="zh-CN" altLang="en-US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802879" y="2063397"/>
            <a:ext cx="535155" cy="583565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32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</a:t>
            </a:r>
            <a:endParaRPr lang="zh-CN" altLang="en-US" sz="3200" b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 descr="乐高玩具&#10;&#10;低可信度描述已自动生成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272" y="3429000"/>
            <a:ext cx="3672408" cy="3261200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9661" y="2901147"/>
            <a:ext cx="840957" cy="1437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COMMONDATA" val="eyJoZGlkIjoiMDY2MjQwNzI0OTM0YTU2NzllMzQyZjJkMjRkOWNhZjQ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solidFill>
            <a:srgbClr val="0033CC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2058</Words>
  <Application>WPS 演示</Application>
  <PresentationFormat>宽屏</PresentationFormat>
  <Paragraphs>256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7" baseType="lpstr">
      <vt:lpstr>Arial</vt:lpstr>
      <vt:lpstr>宋体</vt:lpstr>
      <vt:lpstr>Wingdings</vt:lpstr>
      <vt:lpstr>Times New Roman</vt:lpstr>
      <vt:lpstr>楷体_GB2312</vt:lpstr>
      <vt:lpstr>新宋体</vt:lpstr>
      <vt:lpstr>微软雅黑 Light</vt:lpstr>
      <vt:lpstr>思源黑体 CN Heavy</vt:lpstr>
      <vt:lpstr>黑体</vt:lpstr>
      <vt:lpstr>Wingdings 2</vt:lpstr>
      <vt:lpstr>Consolas</vt:lpstr>
      <vt:lpstr>微软雅黑</vt:lpstr>
      <vt:lpstr>Wingdings</vt:lpstr>
      <vt:lpstr>仿宋</vt:lpstr>
      <vt:lpstr>楷体</vt:lpstr>
      <vt:lpstr>Symbol</vt:lpstr>
      <vt:lpstr>华文中宋</vt:lpstr>
      <vt:lpstr>Calibri</vt:lpstr>
      <vt:lpstr>Wingdings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lcb;wbh</dc:creator>
  <cp:lastModifiedBy>CC</cp:lastModifiedBy>
  <cp:revision>965</cp:revision>
  <dcterms:created xsi:type="dcterms:W3CDTF">2004-03-31T23:50:00Z</dcterms:created>
  <dcterms:modified xsi:type="dcterms:W3CDTF">2022-06-24T13:33:09Z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6AA35AF3907F458A865A114139E32424</vt:lpwstr>
  </property>
  <property fmtid="{D5CDD505-2E9C-101B-9397-08002B2CF9AE}" pid="3" name="KSOProductBuildVer">
    <vt:lpwstr>2052-11.1.0.11830</vt:lpwstr>
  </property>
</Properties>
</file>