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44"/>
  </p:notesMasterIdLst>
  <p:handoutMasterIdLst>
    <p:handoutMasterId r:id="rId45"/>
  </p:handoutMasterIdLst>
  <p:sldIdLst>
    <p:sldId id="257" r:id="rId4"/>
    <p:sldId id="367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1" r:id="rId36"/>
    <p:sldId id="452" r:id="rId37"/>
    <p:sldId id="453" r:id="rId38"/>
    <p:sldId id="454" r:id="rId39"/>
    <p:sldId id="455" r:id="rId40"/>
    <p:sldId id="456" r:id="rId41"/>
    <p:sldId id="457" r:id="rId42"/>
    <p:sldId id="458" r:id="rId43"/>
  </p:sldIdLst>
  <p:sldSz cx="12192000" cy="6858000"/>
  <p:notesSz cx="6858000" cy="9144000"/>
  <p:custDataLst>
    <p:tags r:id="rId49"/>
  </p:custDataLst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903"/>
    <a:srgbClr val="F09D14"/>
    <a:srgbClr val="FC9A48"/>
    <a:srgbClr val="F39801"/>
    <a:srgbClr val="DEA74D"/>
    <a:srgbClr val="CDC7E2"/>
    <a:srgbClr val="9789C2"/>
    <a:srgbClr val="CE3B37"/>
    <a:srgbClr val="F1EFF7"/>
    <a:srgbClr val="FBF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76" d="100"/>
          <a:sy n="76" d="100"/>
        </p:scale>
        <p:origin x="43" y="91"/>
      </p:cViewPr>
      <p:guideLst>
        <p:guide orient="horz" pos="2214"/>
        <p:guide pos="3799"/>
        <p:guide pos="3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951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gs" Target="tags/tag4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0D1E2EF4-146E-47B5-A412-FFD548A1AB6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342" y="-99392"/>
            <a:ext cx="3521804" cy="9730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57BAB1E-1DC5-4E33-AC6D-FA7A0A206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C9D2127-2FBC-4604-9BC7-6BFAAF04B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57BAB1E-1DC5-4E33-AC6D-FA7A0A206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C9D2127-2FBC-4604-9BC7-6BFAAF04B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57BAB1E-1DC5-4E33-AC6D-FA7A0A206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C9D2127-2FBC-4604-9BC7-6BFAAF04B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1E-1DC5-4E33-AC6D-FA7A0A206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2127-2FBC-4604-9BC7-6BFAAF04B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1E-1DC5-4E33-AC6D-FA7A0A206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2127-2FBC-4604-9BC7-6BFAAF04B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1E-1DC5-4E33-AC6D-FA7A0A206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2127-2FBC-4604-9BC7-6BFAAF04B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1E-1DC5-4E33-AC6D-FA7A0A206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2127-2FBC-4604-9BC7-6BFAAF04B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1E-1DC5-4E33-AC6D-FA7A0A206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2127-2FBC-4604-9BC7-6BFAAF04B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1E-1DC5-4E33-AC6D-FA7A0A206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2127-2FBC-4604-9BC7-6BFAAF04B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342" y="-99392"/>
            <a:ext cx="3521804" cy="973017"/>
          </a:xfrm>
          <a:prstGeom prst="rect">
            <a:avLst/>
          </a:prstGeom>
        </p:spPr>
      </p:pic>
      <p:sp>
        <p:nvSpPr>
          <p:cNvPr id="5" name="TextBox 3"/>
          <p:cNvSpPr txBox="1"/>
          <p:nvPr userDrawn="1"/>
        </p:nvSpPr>
        <p:spPr>
          <a:xfrm>
            <a:off x="-307" y="-65"/>
            <a:ext cx="2736304" cy="533457"/>
          </a:xfrm>
          <a:prstGeom prst="rect">
            <a:avLst/>
          </a:prstGeom>
          <a:solidFill>
            <a:srgbClr val="F19903"/>
          </a:solidFill>
        </p:spPr>
        <p:txBody>
          <a:bodyPr wrap="square" lIns="54000" tIns="126000" rIns="54000" bIns="54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ctr"/>
            <a:r>
              <a:rPr lang="en-US" altLang="zh-CN" sz="2800" b="0" dirty="0">
                <a:ln w="11430">
                  <a:noFill/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8.4 </a:t>
            </a:r>
            <a:r>
              <a:rPr lang="zh-CN" altLang="en-US" sz="2800" b="0" dirty="0">
                <a:ln w="11430">
                  <a:noFill/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最短路径</a:t>
            </a:r>
            <a:endParaRPr lang="zh-CN" altLang="en-US" sz="2800" b="0" dirty="0">
              <a:ln w="11430">
                <a:noFill/>
              </a:ln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1E-1DC5-4E33-AC6D-FA7A0A206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2127-2FBC-4604-9BC7-6BFAAF04B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1E-1DC5-4E33-AC6D-FA7A0A206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2127-2FBC-4604-9BC7-6BFAAF04B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1E-1DC5-4E33-AC6D-FA7A0A206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2127-2FBC-4604-9BC7-6BFAAF04B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1E-1DC5-4E33-AC6D-FA7A0A206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2127-2FBC-4604-9BC7-6BFAAF04B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342" y="-99392"/>
            <a:ext cx="3521804" cy="9730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57BAB1E-1DC5-4E33-AC6D-FA7A0A206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C9D2127-2FBC-4604-9BC7-6BFAAF04B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57BAB1E-1DC5-4E33-AC6D-FA7A0A206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C9D2127-2FBC-4604-9BC7-6BFAAF04B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57BAB1E-1DC5-4E33-AC6D-FA7A0A206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C9D2127-2FBC-4604-9BC7-6BFAAF04B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57BAB1E-1DC5-4E33-AC6D-FA7A0A206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C9D2127-2FBC-4604-9BC7-6BFAAF04B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57BAB1E-1DC5-4E33-AC6D-FA7A0A206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C9D2127-2FBC-4604-9BC7-6BFAAF04B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57BAB1E-1DC5-4E33-AC6D-FA7A0A206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C9D2127-2FBC-4604-9BC7-6BFAAF04B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57BAB1E-1DC5-4E33-AC6D-FA7A0A206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C9D2127-2FBC-4604-9BC7-6BFAAF04B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audio" Target="../media/audio1.wav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image" Target="../media/image8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0" y="6457943"/>
            <a:ext cx="12192000" cy="31186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-36192"/>
            <a:ext cx="12192000" cy="5628586"/>
          </a:xfrm>
          <a:prstGeom prst="rect">
            <a:avLst/>
          </a:prstGeom>
          <a:solidFill>
            <a:srgbClr val="F298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 descr="文本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8462881"/>
            <a:ext cx="5143500" cy="514350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674136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0" y="6174518"/>
            <a:ext cx="12192000" cy="45016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589109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279576" y="1226341"/>
            <a:ext cx="7488832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数据结构教程</a:t>
            </a:r>
            <a:endParaRPr lang="zh-CN" altLang="en-US" sz="80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1" y="199862"/>
            <a:ext cx="1061720" cy="315011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777809" y="2295084"/>
            <a:ext cx="3379829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</a:t>
            </a: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微课视频</a:t>
            </a:r>
            <a:r>
              <a:rPr lang="en-US" altLang="zh-C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</a:t>
            </a: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题库版</a:t>
            </a:r>
            <a:endParaRPr lang="zh-CN" alt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73051" y="2765104"/>
            <a:ext cx="12417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李春葆  主编</a:t>
            </a:r>
            <a:endParaRPr lang="zh-CN" altLang="en-US" sz="15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乐高玩具&#10;&#10;低可信度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746" y="3659471"/>
            <a:ext cx="4810764" cy="324117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007768" y="3449028"/>
            <a:ext cx="3312368" cy="80645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spAutoFit/>
          </a:bodyPr>
          <a:lstStyle/>
          <a:p>
            <a:r>
              <a:rPr lang="zh-CN" altLang="en-US" sz="48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48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 图</a:t>
            </a:r>
            <a:endParaRPr lang="zh-CN" altLang="en-US" sz="48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7678086" y="2780928"/>
            <a:ext cx="194964" cy="194964"/>
          </a:xfrm>
          <a:prstGeom prst="don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88918" y="5592395"/>
            <a:ext cx="1889956" cy="1254488"/>
            <a:chOff x="-235082" y="5592394"/>
            <a:chExt cx="1889956" cy="1254488"/>
          </a:xfrm>
        </p:grpSpPr>
        <p:sp>
          <p:nvSpPr>
            <p:cNvPr id="4" name="矩形 3"/>
            <p:cNvSpPr/>
            <p:nvPr/>
          </p:nvSpPr>
          <p:spPr>
            <a:xfrm>
              <a:off x="245" y="5592394"/>
              <a:ext cx="1489055" cy="1254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764" y="5640408"/>
              <a:ext cx="1187624" cy="106822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-235082" y="6627172"/>
              <a:ext cx="1889956" cy="219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定价：</a:t>
              </a:r>
              <a:r>
                <a:rPr lang="en-US" altLang="zh-CN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65.00</a:t>
              </a:r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2855782" y="6193116"/>
            <a:ext cx="6504044" cy="337185"/>
          </a:xfrm>
          <a:prstGeom prst="rect">
            <a:avLst/>
          </a:prstGeom>
          <a:solidFill>
            <a:schemeClr val="bg1"/>
          </a:solidFill>
          <a:ln w="9525">
            <a:solidFill>
              <a:srgbClr val="CE3B37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的最短路径长度＝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MIN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vk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kj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vj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3231703" y="1295680"/>
            <a:ext cx="1728787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7030A0"/>
            </a:solidFill>
            <a:prstDash val="sysDot"/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609511" y="1419485"/>
            <a:ext cx="431800" cy="431800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endParaRPr lang="en-US" altLang="zh-CN" sz="20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679628" y="1295680"/>
            <a:ext cx="1728787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7030A0"/>
            </a:solidFill>
            <a:prstDash val="sysDot"/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239764" y="212275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endParaRPr lang="en-US" altLang="zh-CN" sz="20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543227" y="2159279"/>
            <a:ext cx="431800" cy="431800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968552" y="1656041"/>
            <a:ext cx="431800" cy="431800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en-US" altLang="zh-CN" sz="20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6616252" y="1584604"/>
            <a:ext cx="431800" cy="431800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V="1">
            <a:off x="4681081" y="1944966"/>
            <a:ext cx="1287471" cy="3238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4038140" y="1625862"/>
            <a:ext cx="1930413" cy="174643"/>
          </a:xfrm>
          <a:prstGeom prst="line">
            <a:avLst/>
          </a:prstGeom>
          <a:noFill/>
          <a:ln w="38100">
            <a:gradFill>
              <a:gsLst>
                <a:gs pos="0">
                  <a:schemeClr val="tx1">
                    <a:lumMod val="86000"/>
                    <a:lumOff val="14000"/>
                    <a:alpha val="50000"/>
                  </a:schemeClr>
                </a:gs>
                <a:gs pos="95000">
                  <a:schemeClr val="tx1">
                    <a:lumMod val="85000"/>
                    <a:lumOff val="15000"/>
                    <a:alpha val="50000"/>
                  </a:schemeClr>
                </a:gs>
              </a:gsLst>
              <a:lin ang="5400000" scaled="1"/>
            </a:gradFill>
            <a:prstDash val="dash"/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3966701" y="1840175"/>
            <a:ext cx="357190" cy="357190"/>
          </a:xfrm>
          <a:prstGeom prst="line">
            <a:avLst/>
          </a:prstGeom>
          <a:noFill/>
          <a:ln w="38100">
            <a:gradFill>
              <a:gsLst>
                <a:gs pos="0">
                  <a:schemeClr val="tx1">
                    <a:lumMod val="86000"/>
                    <a:lumOff val="14000"/>
                    <a:alpha val="50000"/>
                  </a:schemeClr>
                </a:gs>
                <a:gs pos="95000">
                  <a:schemeClr val="tx1">
                    <a:lumMod val="85000"/>
                    <a:lumOff val="15000"/>
                    <a:alpha val="50000"/>
                  </a:schemeClr>
                </a:gs>
              </a:gsLst>
              <a:lin ang="5400000" scaled="1"/>
            </a:gradFill>
            <a:prstDash val="sysDash"/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5246241" y="3473729"/>
            <a:ext cx="504825" cy="576262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endParaRPr lang="en-US" altLang="zh-CN" sz="20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6" name="Oval 8"/>
          <p:cNvSpPr>
            <a:spLocks noChangeArrowheads="1"/>
          </p:cNvSpPr>
          <p:nvPr/>
        </p:nvSpPr>
        <p:spPr bwMode="auto">
          <a:xfrm>
            <a:off x="3590478" y="4986616"/>
            <a:ext cx="504825" cy="576262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endParaRPr lang="en-US" altLang="zh-CN" sz="20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3" name="Oval 9"/>
          <p:cNvSpPr>
            <a:spLocks noChangeArrowheads="1"/>
          </p:cNvSpPr>
          <p:nvPr/>
        </p:nvSpPr>
        <p:spPr bwMode="auto">
          <a:xfrm>
            <a:off x="6975028" y="4986616"/>
            <a:ext cx="504825" cy="576262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endParaRPr lang="en-US" altLang="zh-CN" sz="20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4" name="Freeform 10"/>
          <p:cNvSpPr/>
          <p:nvPr/>
        </p:nvSpPr>
        <p:spPr bwMode="auto">
          <a:xfrm>
            <a:off x="5725665" y="3873779"/>
            <a:ext cx="1320800" cy="1181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32" y="744"/>
              </a:cxn>
            </a:cxnLst>
            <a:rect l="0" t="0" r="r" b="b"/>
            <a:pathLst>
              <a:path w="832" h="744">
                <a:moveTo>
                  <a:pt x="0" y="0"/>
                </a:moveTo>
                <a:lnTo>
                  <a:pt x="832" y="744"/>
                </a:lnTo>
              </a:path>
            </a:pathLst>
          </a:custGeom>
          <a:ln>
            <a:headEnd type="none" w="med" len="med"/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Freeform 11"/>
          <p:cNvSpPr/>
          <p:nvPr/>
        </p:nvSpPr>
        <p:spPr bwMode="auto">
          <a:xfrm>
            <a:off x="3976241" y="4673879"/>
            <a:ext cx="339725" cy="347662"/>
          </a:xfrm>
          <a:custGeom>
            <a:avLst/>
            <a:gdLst/>
            <a:ahLst/>
            <a:cxnLst>
              <a:cxn ang="0">
                <a:pos x="0" y="219"/>
              </a:cxn>
              <a:cxn ang="0">
                <a:pos x="214" y="0"/>
              </a:cxn>
            </a:cxnLst>
            <a:rect l="0" t="0" r="r" b="b"/>
            <a:pathLst>
              <a:path w="214" h="219">
                <a:moveTo>
                  <a:pt x="0" y="219"/>
                </a:moveTo>
                <a:lnTo>
                  <a:pt x="214" y="0"/>
                </a:lnTo>
              </a:path>
            </a:pathLst>
          </a:custGeom>
          <a:ln>
            <a:gradFill>
              <a:gsLst>
                <a:gs pos="0">
                  <a:schemeClr val="tx1">
                    <a:lumMod val="86000"/>
                    <a:lumOff val="14000"/>
                    <a:alpha val="50000"/>
                  </a:schemeClr>
                </a:gs>
                <a:gs pos="95000">
                  <a:schemeClr val="tx1">
                    <a:lumMod val="85000"/>
                    <a:lumOff val="15000"/>
                    <a:alpha val="50000"/>
                  </a:schemeClr>
                </a:gs>
              </a:gsLst>
              <a:lin ang="5400000" scaled="1"/>
            </a:gradFill>
            <a:headEnd type="none" w="med" len="med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V="1">
            <a:off x="4958902" y="3834092"/>
            <a:ext cx="287338" cy="288925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6000"/>
                    <a:lumOff val="14000"/>
                    <a:alpha val="50000"/>
                  </a:schemeClr>
                </a:gs>
                <a:gs pos="95000">
                  <a:schemeClr val="tx1">
                    <a:lumMod val="85000"/>
                    <a:lumOff val="15000"/>
                    <a:alpha val="50000"/>
                  </a:schemeClr>
                </a:gs>
              </a:gsLst>
              <a:lin ang="5400000" scaled="1"/>
            </a:gradFill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 Box 13"/>
          <p:cNvSpPr txBox="1">
            <a:spLocks noChangeArrowheads="1"/>
          </p:cNvSpPr>
          <p:nvPr/>
        </p:nvSpPr>
        <p:spPr bwMode="auto">
          <a:xfrm rot="8100000">
            <a:off x="4369940" y="4294756"/>
            <a:ext cx="647700" cy="386080"/>
          </a:xfrm>
          <a:prstGeom prst="rect">
            <a:avLst/>
          </a:prstGeom>
          <a:noFill/>
          <a:ln w="19050" algn="ctr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95000">
                  <a:schemeClr val="tx1">
                    <a:lumMod val="85000"/>
                    <a:lumOff val="15000"/>
                    <a:alpha val="50000"/>
                  </a:schemeClr>
                </a:gs>
              </a:gsLst>
              <a:lin ang="5400000" scaled="1"/>
            </a:gradFill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...</a:t>
            </a:r>
            <a:endParaRPr lang="en-US" altLang="zh-CN" dirty="0">
              <a:solidFill>
                <a:schemeClr val="tx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8" name="Text Box 14"/>
          <p:cNvSpPr txBox="1">
            <a:spLocks noChangeArrowheads="1"/>
          </p:cNvSpPr>
          <p:nvPr/>
        </p:nvSpPr>
        <p:spPr bwMode="auto">
          <a:xfrm>
            <a:off x="3663503" y="3881716"/>
            <a:ext cx="576263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8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sz="1800" i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vu</a:t>
            </a:r>
            <a:endParaRPr lang="en-US" altLang="zh-CN" sz="1800" i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9" name="AutoShape 15"/>
          <p:cNvSpPr/>
          <p:nvPr/>
        </p:nvSpPr>
        <p:spPr bwMode="auto">
          <a:xfrm rot="2760000">
            <a:off x="4236591" y="3018116"/>
            <a:ext cx="179387" cy="2520950"/>
          </a:xfrm>
          <a:prstGeom prst="leftBrace">
            <a:avLst>
              <a:gd name="adj1" fmla="val 117109"/>
              <a:gd name="adj2" fmla="val 50000"/>
            </a:avLst>
          </a:prstGeom>
          <a:ln>
            <a:solidFill>
              <a:schemeClr val="dk1">
                <a:alpha val="50000"/>
              </a:schemeClr>
            </a:solidFill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 flipV="1">
            <a:off x="4095303" y="5269200"/>
            <a:ext cx="800125" cy="4755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6000"/>
                    <a:lumOff val="14000"/>
                    <a:alpha val="50000"/>
                  </a:schemeClr>
                </a:gs>
                <a:gs pos="95000">
                  <a:schemeClr val="tx1">
                    <a:lumMod val="85000"/>
                    <a:lumOff val="15000"/>
                    <a:alpha val="50000"/>
                  </a:schemeClr>
                </a:gs>
              </a:gsLst>
              <a:lin ang="5400000" scaled="1"/>
            </a:gradFill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 Box 17"/>
          <p:cNvSpPr txBox="1">
            <a:spLocks noChangeArrowheads="1"/>
          </p:cNvSpPr>
          <p:nvPr/>
        </p:nvSpPr>
        <p:spPr bwMode="auto">
          <a:xfrm>
            <a:off x="4950965" y="4983447"/>
            <a:ext cx="935038" cy="396134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  <a:cs typeface="Consolas" panose="020B0609020204030204" pitchFamily="49" charset="0"/>
              </a:rPr>
              <a:t>……</a:t>
            </a:r>
            <a:endParaRPr lang="en-US" altLang="zh-CN" dirty="0">
              <a:solidFill>
                <a:schemeClr val="tx1">
                  <a:alpha val="50000"/>
                </a:schemeClr>
              </a:solidFill>
              <a:latin typeface="+mj-ea"/>
              <a:ea typeface="+mj-ea"/>
              <a:cs typeface="Consolas" panose="020B0609020204030204" pitchFamily="49" charset="0"/>
            </a:endParaRPr>
          </a:p>
        </p:txBody>
      </p:sp>
      <p:sp>
        <p:nvSpPr>
          <p:cNvPr id="62" name="Freeform 18"/>
          <p:cNvSpPr/>
          <p:nvPr/>
        </p:nvSpPr>
        <p:spPr bwMode="auto">
          <a:xfrm>
            <a:off x="6047928" y="5286654"/>
            <a:ext cx="906463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71" y="0"/>
              </a:cxn>
            </a:cxnLst>
            <a:rect l="0" t="0" r="r" b="b"/>
            <a:pathLst>
              <a:path w="571" h="8">
                <a:moveTo>
                  <a:pt x="0" y="8"/>
                </a:moveTo>
                <a:lnTo>
                  <a:pt x="571" y="0"/>
                </a:lnTo>
              </a:path>
            </a:pathLst>
          </a:custGeom>
          <a:ln>
            <a:gradFill>
              <a:gsLst>
                <a:gs pos="0">
                  <a:schemeClr val="tx1">
                    <a:lumMod val="86000"/>
                    <a:lumOff val="14000"/>
                    <a:alpha val="50000"/>
                  </a:schemeClr>
                </a:gs>
                <a:gs pos="95000">
                  <a:schemeClr val="tx1">
                    <a:lumMod val="85000"/>
                    <a:lumOff val="15000"/>
                    <a:alpha val="50000"/>
                  </a:schemeClr>
                </a:gs>
              </a:gsLst>
              <a:lin ang="5400000" scaled="1"/>
            </a:gradFill>
            <a:headEnd type="none" w="med" len="med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AutoShape 19"/>
          <p:cNvSpPr/>
          <p:nvPr/>
        </p:nvSpPr>
        <p:spPr bwMode="auto">
          <a:xfrm rot="5400000">
            <a:off x="5392291" y="4194454"/>
            <a:ext cx="142875" cy="3022600"/>
          </a:xfrm>
          <a:prstGeom prst="rightBrace">
            <a:avLst>
              <a:gd name="adj1" fmla="val 176296"/>
              <a:gd name="adj2" fmla="val 50000"/>
            </a:avLst>
          </a:prstGeom>
          <a:ln>
            <a:solidFill>
              <a:schemeClr val="dk1">
                <a:alpha val="50000"/>
              </a:schemeClr>
            </a:solidFill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5246241" y="5685116"/>
            <a:ext cx="576263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800" i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sz="18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vj</a:t>
            </a:r>
            <a:endParaRPr lang="en-US" altLang="zh-CN" sz="1800" i="1" baseline="-250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6246366" y="3978554"/>
            <a:ext cx="792202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边</a:t>
            </a:r>
            <a:r>
              <a:rPr lang="en-US" altLang="zh-CN" sz="18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lang="en-US" altLang="zh-CN" sz="1800" i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uj</a:t>
            </a:r>
            <a:endParaRPr lang="en-US" altLang="zh-CN" sz="1800" i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8" name="AutoShape 40"/>
          <p:cNvSpPr>
            <a:spLocks noChangeArrowheads="1"/>
          </p:cNvSpPr>
          <p:nvPr/>
        </p:nvSpPr>
        <p:spPr bwMode="auto">
          <a:xfrm>
            <a:off x="5247827" y="2625993"/>
            <a:ext cx="215900" cy="647700"/>
          </a:xfrm>
          <a:prstGeom prst="downArrow">
            <a:avLst>
              <a:gd name="adj1" fmla="val 50000"/>
              <a:gd name="adj2" fmla="val 75000"/>
            </a:avLst>
          </a:prstGeom>
          <a:ln>
            <a:tailEnd type="non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34"/>
          <p:cNvSpPr txBox="1"/>
          <p:nvPr/>
        </p:nvSpPr>
        <p:spPr>
          <a:xfrm>
            <a:off x="7610039" y="1197233"/>
            <a:ext cx="25003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 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的路径：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7" name="TextBox 35"/>
          <p:cNvSpPr txBox="1"/>
          <p:nvPr/>
        </p:nvSpPr>
        <p:spPr>
          <a:xfrm>
            <a:off x="7752915" y="1768738"/>
            <a:ext cx="2357454" cy="8826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>
              <a:lnSpc>
                <a:spcPts val="26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不经过顶点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endParaRPr lang="en-US" altLang="zh-CN" sz="2000" i="1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26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经过顶点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endParaRPr lang="en-US" altLang="zh-CN" sz="2000" i="1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8" name="TextBox 37"/>
          <p:cNvSpPr txBox="1"/>
          <p:nvPr/>
        </p:nvSpPr>
        <p:spPr>
          <a:xfrm>
            <a:off x="1156830" y="981748"/>
            <a:ext cx="1500198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修改方式</a:t>
            </a:r>
            <a:endParaRPr lang="zh-CN" altLang="en-US" sz="1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2" descr="羊皮纸"/>
          <p:cNvSpPr txBox="1">
            <a:spLocks noChangeArrowheads="1"/>
          </p:cNvSpPr>
          <p:nvPr/>
        </p:nvSpPr>
        <p:spPr bwMode="auto">
          <a:xfrm>
            <a:off x="1128064" y="1485167"/>
            <a:ext cx="7527953" cy="461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）重复步骤（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）和（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）直到所有顶点都包含在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2342509" y="3153636"/>
            <a:ext cx="431800" cy="431800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endParaRPr lang="en-US" altLang="zh-CN" sz="2000" i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6014396" y="3226661"/>
            <a:ext cx="431800" cy="431800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endParaRPr lang="en-US" altLang="zh-CN" sz="2000" i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 flipV="1">
            <a:off x="2740971" y="3044098"/>
            <a:ext cx="503238" cy="215900"/>
          </a:xfrm>
          <a:prstGeom prst="line">
            <a:avLst/>
          </a:prstGeom>
          <a:noFill/>
          <a:ln w="28575">
            <a:solidFill>
              <a:schemeClr val="tx1">
                <a:lumMod val="85000"/>
                <a:lumOff val="15000"/>
                <a:alpha val="50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>
            <a:off x="2774309" y="3442561"/>
            <a:ext cx="360362" cy="215900"/>
          </a:xfrm>
          <a:prstGeom prst="line">
            <a:avLst/>
          </a:prstGeom>
          <a:noFill/>
          <a:ln w="28575">
            <a:solidFill>
              <a:schemeClr val="tx1">
                <a:lumMod val="85000"/>
                <a:lumOff val="15000"/>
                <a:alpha val="50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5463534" y="3082198"/>
            <a:ext cx="576262" cy="215900"/>
          </a:xfrm>
          <a:prstGeom prst="line">
            <a:avLst/>
          </a:prstGeom>
          <a:noFill/>
          <a:ln w="28575">
            <a:solidFill>
              <a:schemeClr val="tx1">
                <a:lumMod val="85000"/>
                <a:lumOff val="15000"/>
                <a:alpha val="50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Freeform 8"/>
          <p:cNvSpPr/>
          <p:nvPr/>
        </p:nvSpPr>
        <p:spPr bwMode="auto">
          <a:xfrm>
            <a:off x="5353997" y="3515587"/>
            <a:ext cx="669925" cy="257175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422" y="0"/>
              </a:cxn>
            </a:cxnLst>
            <a:rect l="0" t="0" r="r" b="b"/>
            <a:pathLst>
              <a:path w="422" h="162">
                <a:moveTo>
                  <a:pt x="0" y="162"/>
                </a:moveTo>
                <a:lnTo>
                  <a:pt x="422" y="0"/>
                </a:lnTo>
              </a:path>
            </a:pathLst>
          </a:custGeom>
          <a:noFill/>
          <a:ln w="28575" cap="flat" cmpd="sng">
            <a:solidFill>
              <a:schemeClr val="tx1">
                <a:lumMod val="85000"/>
                <a:lumOff val="15000"/>
                <a:alpha val="50000"/>
              </a:schemeClr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Oval 9"/>
          <p:cNvSpPr>
            <a:spLocks noChangeArrowheads="1"/>
          </p:cNvSpPr>
          <p:nvPr/>
        </p:nvSpPr>
        <p:spPr bwMode="auto">
          <a:xfrm>
            <a:off x="3190235" y="2556736"/>
            <a:ext cx="2232025" cy="1657350"/>
          </a:xfrm>
          <a:prstGeom prst="ellipse">
            <a:avLst/>
          </a:prstGeom>
          <a:solidFill>
            <a:srgbClr val="FFFFFF">
              <a:alpha val="0"/>
            </a:srgbClr>
          </a:solidFill>
          <a:ln w="28575" algn="ctr">
            <a:solidFill>
              <a:schemeClr val="tx1">
                <a:lumMod val="85000"/>
                <a:lumOff val="15000"/>
                <a:alpha val="50000"/>
              </a:schemeClr>
            </a:solidFill>
            <a:prstDash val="sysDot"/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Line 10"/>
          <p:cNvSpPr>
            <a:spLocks noChangeShapeType="1"/>
          </p:cNvSpPr>
          <p:nvPr/>
        </p:nvSpPr>
        <p:spPr bwMode="auto">
          <a:xfrm flipV="1">
            <a:off x="4371334" y="4222023"/>
            <a:ext cx="0" cy="6477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50000"/>
              </a:schemeClr>
            </a:solidFill>
            <a:tailEnd type="triangl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2558409" y="4882424"/>
            <a:ext cx="3816350" cy="5835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考虑中间其他所有顶点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，通过比较得到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 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的最短路径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4142734" y="3153636"/>
            <a:ext cx="431800" cy="431800"/>
          </a:xfrm>
          <a:prstGeom prst="ellipse">
            <a:avLst/>
          </a:prstGeom>
          <a:gradFill>
            <a:gsLst>
              <a:gs pos="0">
                <a:srgbClr val="9789C2"/>
              </a:gs>
              <a:gs pos="100000">
                <a:srgbClr val="9789C2">
                  <a:alpha val="10000"/>
                </a:srgbClr>
              </a:gs>
            </a:gsLst>
          </a:gradFill>
          <a:ln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endParaRPr lang="en-US" altLang="zh-CN" sz="2000" i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3" name="图片 2" descr="idea-1014016_19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1990" y="2348865"/>
            <a:ext cx="4089400" cy="4089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416494" y="1862628"/>
            <a:ext cx="3780352" cy="389255"/>
          </a:xfrm>
          <a:prstGeom prst="rect">
            <a:avLst/>
          </a:prstGeom>
          <a:ln>
            <a:noFill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>
            <a:spAutoFit/>
          </a:bodyPr>
          <a:lstStyle/>
          <a:p>
            <a:pPr marL="457200" indent="-457200">
              <a:buBlip>
                <a:blip r:embed="rId1"/>
              </a:buBlip>
            </a:pP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如何存放最短路径长度：</a:t>
            </a:r>
            <a:endParaRPr lang="zh-CN" altLang="en-US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064194" y="2429615"/>
            <a:ext cx="7242201" cy="98361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用一维数组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dist[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存储！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源点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默认，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dist[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表示源点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顶点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j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的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最短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路径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长度。如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dist[2]=12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表示源点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顶点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的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最短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路径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长度为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zh-CN" altLang="en-US" sz="20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415860" y="4020372"/>
            <a:ext cx="3276295" cy="389255"/>
          </a:xfrm>
          <a:prstGeom prst="rect">
            <a:avLst/>
          </a:prstGeom>
          <a:ln>
            <a:noFill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>
            <a:spAutoFit/>
          </a:bodyPr>
          <a:lstStyle>
            <a:defPPr>
              <a:defRPr lang="zh-CN"/>
            </a:defPPr>
            <a:lvl1pPr marL="457200" indent="-457200">
              <a:buBlip>
                <a:blip r:embed="rId1"/>
              </a:buBlip>
              <a:defRPr sz="2000">
                <a:solidFill>
                  <a:srgbClr val="7030A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如何存放最短路径：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134995" y="4746611"/>
            <a:ext cx="7456516" cy="1383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从源点到其他顶点的最短路径有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条，一条最短路径用一个一维数组表示，如从顶点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的最短路径为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，表示为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path[5]={0,2,3,5}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所有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条最短路径可以用二维数组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path[][]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存储。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343468" y="1124458"/>
            <a:ext cx="4105274" cy="41402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72000" rIns="0" bIns="72000">
            <a:spAutoFit/>
          </a:bodyPr>
          <a:lstStyle/>
          <a:p>
            <a:pPr algn="ctr"/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算法设计（解决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个问题）</a:t>
            </a:r>
            <a:endParaRPr lang="zh-CN" altLang="en-US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623570" y="3717290"/>
            <a:ext cx="10585450" cy="0"/>
          </a:xfrm>
          <a:prstGeom prst="line">
            <a:avLst/>
          </a:prstGeom>
          <a:ln w="28575">
            <a:gradFill>
              <a:gsLst>
                <a:gs pos="69000">
                  <a:srgbClr val="F8CC81">
                    <a:alpha val="100000"/>
                  </a:srgbClr>
                </a:gs>
                <a:gs pos="3000">
                  <a:srgbClr val="FBFDFC">
                    <a:alpha val="7000"/>
                  </a:srgbClr>
                </a:gs>
                <a:gs pos="30000">
                  <a:srgbClr val="FC9A48"/>
                </a:gs>
                <a:gs pos="86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70518" y="888037"/>
            <a:ext cx="6337300" cy="460375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改进的方法是采用一维数组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来保存：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753091" y="1524312"/>
            <a:ext cx="4967288" cy="24574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若从源点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的最短路径如下：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711791" y="2811967"/>
            <a:ext cx="358775" cy="24574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2538911" y="2976868"/>
            <a:ext cx="3686227" cy="24574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一定是从源点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的最短路径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6457104" y="2840669"/>
            <a:ext cx="503238" cy="59157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？</a:t>
            </a:r>
            <a:endParaRPr lang="zh-CN" altLang="en-US" sz="4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2195993" y="2119611"/>
            <a:ext cx="431800" cy="431800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endParaRPr lang="en-US" altLang="zh-CN" sz="2000" i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088539" y="2119611"/>
            <a:ext cx="431800" cy="431800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endParaRPr lang="en-US" altLang="zh-CN" sz="2000" i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6953726" y="2119611"/>
            <a:ext cx="431800" cy="431800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endParaRPr lang="en-US" altLang="zh-CN" sz="2000" i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2627793" y="2335511"/>
            <a:ext cx="431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50000"/>
              </a:schemeClr>
            </a:solidFill>
            <a:tailEnd type="triangl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3084971" y="2084689"/>
            <a:ext cx="576262" cy="29464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5656739" y="2335511"/>
            <a:ext cx="431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50000"/>
              </a:schemeClr>
            </a:solidFill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lIns="0" tIns="0" rIns="0" bIns="0">
            <a:spAutoFit/>
          </a:bodyPr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6520340" y="2335511"/>
            <a:ext cx="43338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50000"/>
              </a:schemeClr>
            </a:solidFill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lIns="0" tIns="0" rIns="0" bIns="0">
            <a:spAutoFit/>
          </a:bodyPr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4085103" y="2119611"/>
            <a:ext cx="431800" cy="431800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endParaRPr lang="en-US" altLang="zh-CN" sz="2000" i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3656475" y="2333925"/>
            <a:ext cx="431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50000"/>
              </a:schemeClr>
            </a:solidFill>
            <a:tailEnd type="triangl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4551861" y="2343446"/>
            <a:ext cx="431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50000"/>
              </a:schemeClr>
            </a:solidFill>
            <a:tailEnd type="triangl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5009039" y="2083099"/>
            <a:ext cx="576262" cy="29464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2538910" y="4846883"/>
            <a:ext cx="431800" cy="431800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endParaRPr lang="en-US" altLang="zh-CN" sz="2000" i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6431456" y="4846883"/>
            <a:ext cx="431800" cy="431800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endParaRPr lang="en-US" altLang="zh-CN" sz="2000" i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7296643" y="4846883"/>
            <a:ext cx="431800" cy="431800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endParaRPr lang="en-US" altLang="zh-CN" sz="2000" i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>
            <a:off x="2970710" y="5062783"/>
            <a:ext cx="431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50000"/>
              </a:schemeClr>
            </a:solidFill>
            <a:tailEnd type="triangl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3427888" y="4816717"/>
            <a:ext cx="576262" cy="29464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5999656" y="5062783"/>
            <a:ext cx="431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50000"/>
              </a:schemeClr>
            </a:solidFill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lIns="0" tIns="0" rIns="0" bIns="0">
            <a:spAutoFit/>
          </a:bodyPr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6863257" y="5062783"/>
            <a:ext cx="43338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50000"/>
              </a:schemeClr>
            </a:solidFill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lIns="0" tIns="0" rIns="0" bIns="0">
            <a:spAutoFit/>
          </a:bodyPr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4428020" y="4846883"/>
            <a:ext cx="431800" cy="431800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endParaRPr lang="en-US" altLang="zh-CN" sz="2000" i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3999392" y="5061197"/>
            <a:ext cx="431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50000"/>
              </a:schemeClr>
            </a:solidFill>
            <a:tailEnd type="triangl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4894778" y="5070718"/>
            <a:ext cx="431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50000"/>
              </a:schemeClr>
            </a:solidFill>
            <a:tailEnd type="triangl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5351956" y="4828388"/>
            <a:ext cx="576262" cy="29464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4464564" y="4135675"/>
            <a:ext cx="431800" cy="431800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endParaRPr lang="en-US" altLang="zh-CN" sz="2000" i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46" name="直接箭头连接符 45"/>
          <p:cNvCxnSpPr>
            <a:stCxn id="34" idx="7"/>
            <a:endCxn id="45" idx="2"/>
          </p:cNvCxnSpPr>
          <p:nvPr/>
        </p:nvCxnSpPr>
        <p:spPr>
          <a:xfrm rot="5400000" flipH="1" flipV="1">
            <a:off x="3406747" y="3852302"/>
            <a:ext cx="558544" cy="155709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  <a:alpha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5" idx="6"/>
            <a:endCxn id="35" idx="1"/>
          </p:cNvCxnSpPr>
          <p:nvPr/>
        </p:nvCxnSpPr>
        <p:spPr>
          <a:xfrm>
            <a:off x="4896364" y="4351575"/>
            <a:ext cx="1598328" cy="55854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  <a:alpha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9"/>
          <p:cNvSpPr txBox="1"/>
          <p:nvPr/>
        </p:nvSpPr>
        <p:spPr>
          <a:xfrm>
            <a:off x="1895968" y="3849923"/>
            <a:ext cx="1785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反证法证明：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9" name="任意多边形 51"/>
          <p:cNvSpPr/>
          <p:nvPr/>
        </p:nvSpPr>
        <p:spPr>
          <a:xfrm>
            <a:off x="2808810" y="4028253"/>
            <a:ext cx="4686300" cy="791633"/>
          </a:xfrm>
          <a:custGeom>
            <a:avLst/>
            <a:gdLst>
              <a:gd name="connsiteX0" fmla="*/ 0 w 4686300"/>
              <a:gd name="connsiteY0" fmla="*/ 791633 h 791633"/>
              <a:gd name="connsiteX1" fmla="*/ 355600 w 4686300"/>
              <a:gd name="connsiteY1" fmla="*/ 639233 h 791633"/>
              <a:gd name="connsiteX2" fmla="*/ 1511300 w 4686300"/>
              <a:gd name="connsiteY2" fmla="*/ 156633 h 791633"/>
              <a:gd name="connsiteX3" fmla="*/ 2019300 w 4686300"/>
              <a:gd name="connsiteY3" fmla="*/ 67733 h 791633"/>
              <a:gd name="connsiteX4" fmla="*/ 3225800 w 4686300"/>
              <a:gd name="connsiteY4" fmla="*/ 563033 h 791633"/>
              <a:gd name="connsiteX5" fmla="*/ 3746500 w 4686300"/>
              <a:gd name="connsiteY5" fmla="*/ 753533 h 791633"/>
              <a:gd name="connsiteX6" fmla="*/ 4686300 w 4686300"/>
              <a:gd name="connsiteY6" fmla="*/ 766233 h 79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6300" h="791633">
                <a:moveTo>
                  <a:pt x="0" y="791633"/>
                </a:moveTo>
                <a:lnTo>
                  <a:pt x="355600" y="639233"/>
                </a:lnTo>
                <a:cubicBezTo>
                  <a:pt x="607483" y="533400"/>
                  <a:pt x="1234017" y="251883"/>
                  <a:pt x="1511300" y="156633"/>
                </a:cubicBezTo>
                <a:cubicBezTo>
                  <a:pt x="1788583" y="61383"/>
                  <a:pt x="1733550" y="0"/>
                  <a:pt x="2019300" y="67733"/>
                </a:cubicBezTo>
                <a:cubicBezTo>
                  <a:pt x="2305050" y="135466"/>
                  <a:pt x="2937933" y="448733"/>
                  <a:pt x="3225800" y="563033"/>
                </a:cubicBezTo>
                <a:cubicBezTo>
                  <a:pt x="3513667" y="677333"/>
                  <a:pt x="3503083" y="719666"/>
                  <a:pt x="3746500" y="753533"/>
                </a:cubicBezTo>
                <a:cubicBezTo>
                  <a:pt x="3989917" y="787400"/>
                  <a:pt x="4338108" y="776816"/>
                  <a:pt x="4686300" y="766233"/>
                </a:cubicBezTo>
              </a:path>
            </a:pathLst>
          </a:custGeom>
          <a:ln w="28575">
            <a:solidFill>
              <a:srgbClr val="6600CC">
                <a:alpha val="50000"/>
              </a:srgb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5"/>
          <p:cNvSpPr txBox="1"/>
          <p:nvPr/>
        </p:nvSpPr>
        <p:spPr>
          <a:xfrm>
            <a:off x="2027140" y="5550215"/>
            <a:ext cx="71438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而通过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的路径更短，则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→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 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→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 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→ 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不是最短路径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51" name="组合 57"/>
          <p:cNvGrpSpPr/>
          <p:nvPr/>
        </p:nvGrpSpPr>
        <p:grpSpPr>
          <a:xfrm>
            <a:off x="5539306" y="3992799"/>
            <a:ext cx="3143272" cy="571504"/>
            <a:chOff x="4000496" y="3643314"/>
            <a:chExt cx="3143272" cy="571504"/>
          </a:xfrm>
        </p:grpSpPr>
        <p:cxnSp>
          <p:nvCxnSpPr>
            <p:cNvPr id="52" name="直接箭头连接符 51"/>
            <p:cNvCxnSpPr/>
            <p:nvPr/>
          </p:nvCxnSpPr>
          <p:spPr>
            <a:xfrm rot="10800000" flipV="1">
              <a:off x="4000496" y="3929066"/>
              <a:ext cx="571504" cy="285752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  <a:alpha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6"/>
            <p:cNvSpPr txBox="1"/>
            <p:nvPr/>
          </p:nvSpPr>
          <p:spPr>
            <a:xfrm>
              <a:off x="4572000" y="3643314"/>
              <a:ext cx="2571768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是</a:t>
              </a:r>
              <a:r>
                <a:rPr lang="en-US" altLang="zh-CN" sz="2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v</a:t>
              </a:r>
              <a:r>
                <a:rPr lang="en-US" altLang="zh-CN" sz="200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Wingdings" panose="05000000000000000000"/>
                </a:rPr>
                <a:t></a:t>
              </a:r>
              <a:r>
                <a:rPr lang="en-US" altLang="zh-CN" sz="2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u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的最短路径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54" name="TextBox 59"/>
          <p:cNvSpPr txBox="1"/>
          <p:nvPr/>
        </p:nvSpPr>
        <p:spPr>
          <a:xfrm>
            <a:off x="1912529" y="5971765"/>
            <a:ext cx="46434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与假设矛盾，问题得到证明。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55" name="组合 62"/>
          <p:cNvGrpSpPr/>
          <p:nvPr/>
        </p:nvGrpSpPr>
        <p:grpSpPr>
          <a:xfrm>
            <a:off x="5825057" y="1467144"/>
            <a:ext cx="4214842" cy="563303"/>
            <a:chOff x="4286248" y="1071546"/>
            <a:chExt cx="4214842" cy="563303"/>
          </a:xfrm>
        </p:grpSpPr>
        <p:sp>
          <p:nvSpPr>
            <p:cNvPr id="56" name="TextBox 54"/>
            <p:cNvSpPr txBox="1"/>
            <p:nvPr/>
          </p:nvSpPr>
          <p:spPr>
            <a:xfrm>
              <a:off x="4286248" y="1071546"/>
              <a:ext cx="421484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v</a:t>
              </a: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Wingdings" panose="05000000000000000000"/>
                </a:rPr>
                <a:t></a:t>
              </a:r>
              <a:r>
                <a:rPr lang="en-US" altLang="zh-CN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Wingdings" panose="05000000000000000000"/>
                </a:rPr>
                <a:t>j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最短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Wingdings" panose="05000000000000000000"/>
                </a:rPr>
                <a:t>路径中</a:t>
              </a:r>
              <a:r>
                <a:rPr lang="en-US" altLang="zh-CN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Wingdings" panose="05000000000000000000"/>
                </a:rPr>
                <a:t>j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Wingdings" panose="05000000000000000000"/>
                </a:rPr>
                <a:t>的前一个顶点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>
            <a:xfrm rot="10800000" flipV="1">
              <a:off x="4918294" y="1428737"/>
              <a:ext cx="225211" cy="206112"/>
            </a:xfrm>
            <a:prstGeom prst="straightConnector1">
              <a:avLst/>
            </a:prstGeom>
            <a:ln w="28575">
              <a:solidFill>
                <a:srgbClr val="7030A0">
                  <a:alpha val="5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右大括号 57"/>
          <p:cNvSpPr/>
          <p:nvPr/>
        </p:nvSpPr>
        <p:spPr>
          <a:xfrm rot="5400000">
            <a:off x="4263137" y="590311"/>
            <a:ext cx="180000" cy="3744000"/>
          </a:xfrm>
          <a:prstGeom prst="rightBrace">
            <a:avLst>
              <a:gd name="adj1" fmla="val 0"/>
              <a:gd name="adj2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20" grpId="0"/>
      <p:bldP spid="45" grpId="0" animBg="1"/>
      <p:bldP spid="48" grpId="0"/>
      <p:bldP spid="49" grpId="0" animBg="1"/>
      <p:bldP spid="50" grpId="0"/>
      <p:bldP spid="54" grpId="0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31113" y="4076668"/>
            <a:ext cx="5103819" cy="1046480"/>
          </a:xfrm>
          <a:prstGeom prst="rect">
            <a:avLst/>
          </a:prstGeom>
          <a:ln>
            <a:noFill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342900" indent="-342900">
              <a:lnSpc>
                <a:spcPct val="110000"/>
              </a:lnSpc>
              <a:buBlip>
                <a:blip r:embed="rId1"/>
              </a:buBlip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path[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推出的逆路径：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endParaRPr lang="zh-CN" altLang="en-US" sz="2000" i="1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10000"/>
              </a:lnSpc>
              <a:buBlip>
                <a:blip r:embed="rId1"/>
              </a:buBlip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对应的最短路径为：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→ 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→ 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→ 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endParaRPr lang="en-US" altLang="zh-CN" sz="2000" i="1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813070" y="2555193"/>
            <a:ext cx="431800" cy="431800"/>
          </a:xfrm>
          <a:prstGeom prst="ellipse">
            <a:avLst/>
          </a:prstGeom>
          <a:gradFill>
            <a:gsLst>
              <a:gs pos="0">
                <a:srgbClr val="FC9A48"/>
              </a:gs>
              <a:gs pos="99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endParaRPr lang="en-US" altLang="zh-CN" sz="2000" i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870588" y="2555193"/>
            <a:ext cx="431800" cy="431800"/>
          </a:xfrm>
          <a:prstGeom prst="ellipse">
            <a:avLst/>
          </a:prstGeom>
          <a:gradFill>
            <a:gsLst>
              <a:gs pos="0">
                <a:srgbClr val="FC9A48"/>
              </a:gs>
              <a:gs pos="99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endParaRPr lang="en-US" altLang="zh-CN" sz="2000" i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6413652" y="2555193"/>
            <a:ext cx="431800" cy="431800"/>
          </a:xfrm>
          <a:prstGeom prst="ellipse">
            <a:avLst/>
          </a:prstGeom>
          <a:gradFill>
            <a:gsLst>
              <a:gs pos="0">
                <a:srgbClr val="FC9A48"/>
              </a:gs>
              <a:gs pos="99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endParaRPr lang="en-US" altLang="zh-CN" sz="2000" i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2244870" y="2776174"/>
            <a:ext cx="1080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50000"/>
              </a:schemeClr>
            </a:solidFill>
            <a:tailEnd type="triangl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组合 27"/>
          <p:cNvGrpSpPr/>
          <p:nvPr/>
        </p:nvGrpSpPr>
        <p:grpSpPr>
          <a:xfrm>
            <a:off x="6202510" y="3119553"/>
            <a:ext cx="1428760" cy="659234"/>
            <a:chOff x="5643570" y="1681944"/>
            <a:chExt cx="1428760" cy="659234"/>
          </a:xfrm>
        </p:grpSpPr>
        <p:cxnSp>
          <p:nvCxnSpPr>
            <p:cNvPr id="11" name="直接箭头连接符 10"/>
            <p:cNvCxnSpPr/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2"/>
            <p:cNvSpPr txBox="1"/>
            <p:nvPr/>
          </p:nvSpPr>
          <p:spPr>
            <a:xfrm>
              <a:off x="5643570" y="2028758"/>
              <a:ext cx="142876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path[</a:t>
              </a:r>
              <a:r>
                <a:rPr lang="en-US" altLang="zh-CN" sz="18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]=</a:t>
              </a:r>
              <a:r>
                <a:rPr lang="en-US" altLang="zh-CN" sz="1800" i="1" dirty="0">
                  <a:solidFill>
                    <a:srgbClr val="DB03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w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344990" y="2555193"/>
            <a:ext cx="431800" cy="431800"/>
          </a:xfrm>
          <a:prstGeom prst="ellipse">
            <a:avLst/>
          </a:prstGeom>
          <a:gradFill>
            <a:gsLst>
              <a:gs pos="0">
                <a:srgbClr val="FC9A48"/>
              </a:gs>
              <a:gs pos="99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endParaRPr lang="en-US" altLang="zh-CN" sz="2000" i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V="1">
            <a:off x="3776790" y="2776174"/>
            <a:ext cx="1080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50000"/>
              </a:schemeClr>
            </a:solidFill>
            <a:tailEnd type="triangl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5311916" y="2776174"/>
            <a:ext cx="1080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50000"/>
              </a:schemeClr>
            </a:solidFill>
            <a:tailEnd type="triangl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26"/>
          <p:cNvSpPr txBox="1"/>
          <p:nvPr/>
        </p:nvSpPr>
        <p:spPr>
          <a:xfrm>
            <a:off x="1130412" y="1723337"/>
            <a:ext cx="264320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 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的最短路径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17" name="组合 28"/>
          <p:cNvGrpSpPr/>
          <p:nvPr/>
        </p:nvGrpSpPr>
        <p:grpSpPr>
          <a:xfrm>
            <a:off x="4630874" y="3119553"/>
            <a:ext cx="1428760" cy="659234"/>
            <a:chOff x="5643570" y="1681944"/>
            <a:chExt cx="1428760" cy="659234"/>
          </a:xfrm>
        </p:grpSpPr>
        <p:cxnSp>
          <p:nvCxnSpPr>
            <p:cNvPr id="19" name="直接箭头连接符 18"/>
            <p:cNvCxnSpPr/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30"/>
            <p:cNvSpPr txBox="1"/>
            <p:nvPr/>
          </p:nvSpPr>
          <p:spPr>
            <a:xfrm>
              <a:off x="5643570" y="2028758"/>
              <a:ext cx="142876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path[</a:t>
              </a:r>
              <a:r>
                <a:rPr lang="en-US" altLang="zh-CN" sz="18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w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]=</a:t>
              </a:r>
              <a:r>
                <a:rPr lang="en-US" altLang="zh-CN" sz="1800" i="1" dirty="0">
                  <a:solidFill>
                    <a:srgbClr val="DB03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u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组合 31"/>
          <p:cNvGrpSpPr/>
          <p:nvPr/>
        </p:nvGrpSpPr>
        <p:grpSpPr>
          <a:xfrm>
            <a:off x="3130676" y="3119553"/>
            <a:ext cx="1428760" cy="659234"/>
            <a:chOff x="5643570" y="1681944"/>
            <a:chExt cx="1428760" cy="659234"/>
          </a:xfrm>
        </p:grpSpPr>
        <p:cxnSp>
          <p:nvCxnSpPr>
            <p:cNvPr id="22" name="直接箭头连接符 21"/>
            <p:cNvCxnSpPr/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3"/>
            <p:cNvSpPr txBox="1"/>
            <p:nvPr/>
          </p:nvSpPr>
          <p:spPr>
            <a:xfrm>
              <a:off x="5643570" y="2028758"/>
              <a:ext cx="142876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path[</a:t>
              </a:r>
              <a:r>
                <a:rPr lang="en-US" altLang="zh-CN" sz="18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u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]=</a:t>
              </a:r>
              <a:r>
                <a:rPr lang="en-US" altLang="zh-CN" sz="1800" i="1" dirty="0">
                  <a:solidFill>
                    <a:srgbClr val="DB03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v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64" name="矩形 37"/>
          <p:cNvSpPr/>
          <p:nvPr/>
        </p:nvSpPr>
        <p:spPr>
          <a:xfrm>
            <a:off x="8378825" y="2586990"/>
            <a:ext cx="2363470" cy="3511550"/>
          </a:xfrm>
          <a:custGeom>
            <a:avLst/>
            <a:gdLst>
              <a:gd name="connsiteX0" fmla="*/ 0 w 3876343"/>
              <a:gd name="connsiteY0" fmla="*/ 0 h 4932480"/>
              <a:gd name="connsiteX1" fmla="*/ 3876343 w 3876343"/>
              <a:gd name="connsiteY1" fmla="*/ 0 h 4932480"/>
              <a:gd name="connsiteX2" fmla="*/ 3876343 w 3876343"/>
              <a:gd name="connsiteY2" fmla="*/ 4932480 h 4932480"/>
              <a:gd name="connsiteX3" fmla="*/ 0 w 3876343"/>
              <a:gd name="connsiteY3" fmla="*/ 4932480 h 4932480"/>
              <a:gd name="connsiteX4" fmla="*/ 0 w 3876343"/>
              <a:gd name="connsiteY4" fmla="*/ 0 h 4932480"/>
              <a:gd name="connsiteX0-1" fmla="*/ 0 w 3876343"/>
              <a:gd name="connsiteY0-2" fmla="*/ 1264920 h 6197400"/>
              <a:gd name="connsiteX1-3" fmla="*/ 3845863 w 3876343"/>
              <a:gd name="connsiteY1-4" fmla="*/ 0 h 6197400"/>
              <a:gd name="connsiteX2-5" fmla="*/ 3876343 w 3876343"/>
              <a:gd name="connsiteY2-6" fmla="*/ 6197400 h 6197400"/>
              <a:gd name="connsiteX3-7" fmla="*/ 0 w 3876343"/>
              <a:gd name="connsiteY3-8" fmla="*/ 6197400 h 6197400"/>
              <a:gd name="connsiteX4-9" fmla="*/ 0 w 3876343"/>
              <a:gd name="connsiteY4-10" fmla="*/ 1264920 h 6197400"/>
              <a:gd name="connsiteX0-11" fmla="*/ 68580 w 3876343"/>
              <a:gd name="connsiteY0-12" fmla="*/ 1485900 h 6197400"/>
              <a:gd name="connsiteX1-13" fmla="*/ 3845863 w 3876343"/>
              <a:gd name="connsiteY1-14" fmla="*/ 0 h 6197400"/>
              <a:gd name="connsiteX2-15" fmla="*/ 3876343 w 3876343"/>
              <a:gd name="connsiteY2-16" fmla="*/ 6197400 h 6197400"/>
              <a:gd name="connsiteX3-17" fmla="*/ 0 w 3876343"/>
              <a:gd name="connsiteY3-18" fmla="*/ 6197400 h 6197400"/>
              <a:gd name="connsiteX4-19" fmla="*/ 68580 w 3876343"/>
              <a:gd name="connsiteY4-20" fmla="*/ 1485900 h 6197400"/>
              <a:gd name="connsiteX0-21" fmla="*/ 0 w 3876343"/>
              <a:gd name="connsiteY0-22" fmla="*/ 1287780 h 6197400"/>
              <a:gd name="connsiteX1-23" fmla="*/ 3845863 w 3876343"/>
              <a:gd name="connsiteY1-24" fmla="*/ 0 h 6197400"/>
              <a:gd name="connsiteX2-25" fmla="*/ 3876343 w 3876343"/>
              <a:gd name="connsiteY2-26" fmla="*/ 6197400 h 6197400"/>
              <a:gd name="connsiteX3-27" fmla="*/ 0 w 3876343"/>
              <a:gd name="connsiteY3-28" fmla="*/ 6197400 h 6197400"/>
              <a:gd name="connsiteX4-29" fmla="*/ 0 w 3876343"/>
              <a:gd name="connsiteY4-30" fmla="*/ 1287780 h 6197400"/>
              <a:gd name="connsiteX0-31" fmla="*/ 0 w 3876343"/>
              <a:gd name="connsiteY0-32" fmla="*/ 1264920 h 6174540"/>
              <a:gd name="connsiteX1-33" fmla="*/ 3860727 w 3876343"/>
              <a:gd name="connsiteY1-34" fmla="*/ 0 h 6174540"/>
              <a:gd name="connsiteX2-35" fmla="*/ 3876343 w 3876343"/>
              <a:gd name="connsiteY2-36" fmla="*/ 6174540 h 6174540"/>
              <a:gd name="connsiteX3-37" fmla="*/ 0 w 3876343"/>
              <a:gd name="connsiteY3-38" fmla="*/ 6174540 h 6174540"/>
              <a:gd name="connsiteX4-39" fmla="*/ 0 w 3876343"/>
              <a:gd name="connsiteY4-40" fmla="*/ 1264920 h 61745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18" h="5624">
                <a:moveTo>
                  <a:pt x="3605" y="0"/>
                </a:moveTo>
                <a:lnTo>
                  <a:pt x="3618" y="4807"/>
                </a:lnTo>
                <a:lnTo>
                  <a:pt x="1865" y="5624"/>
                </a:lnTo>
                <a:lnTo>
                  <a:pt x="0" y="5624"/>
                </a:lnTo>
                <a:lnTo>
                  <a:pt x="0" y="1152"/>
                </a:lnTo>
                <a:lnTo>
                  <a:pt x="3605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" name="矩形 39"/>
          <p:cNvSpPr/>
          <p:nvPr/>
        </p:nvSpPr>
        <p:spPr>
          <a:xfrm rot="20512626">
            <a:off x="8498840" y="2967990"/>
            <a:ext cx="2706370" cy="492760"/>
          </a:xfrm>
          <a:custGeom>
            <a:avLst/>
            <a:gdLst>
              <a:gd name="connsiteX0" fmla="*/ 0 w 5281290"/>
              <a:gd name="connsiteY0" fmla="*/ 0 h 1584176"/>
              <a:gd name="connsiteX1" fmla="*/ 5281290 w 5281290"/>
              <a:gd name="connsiteY1" fmla="*/ 0 h 1584176"/>
              <a:gd name="connsiteX2" fmla="*/ 5281290 w 5281290"/>
              <a:gd name="connsiteY2" fmla="*/ 1584176 h 1584176"/>
              <a:gd name="connsiteX3" fmla="*/ 0 w 5281290"/>
              <a:gd name="connsiteY3" fmla="*/ 1584176 h 1584176"/>
              <a:gd name="connsiteX4" fmla="*/ 0 w 5281290"/>
              <a:gd name="connsiteY4" fmla="*/ 0 h 1584176"/>
              <a:gd name="connsiteX0-1" fmla="*/ 0 w 5281290"/>
              <a:gd name="connsiteY0-2" fmla="*/ 0 h 1584176"/>
              <a:gd name="connsiteX1-3" fmla="*/ 4048499 w 5281290"/>
              <a:gd name="connsiteY1-4" fmla="*/ 30811 h 1584176"/>
              <a:gd name="connsiteX2-5" fmla="*/ 5281290 w 5281290"/>
              <a:gd name="connsiteY2-6" fmla="*/ 1584176 h 1584176"/>
              <a:gd name="connsiteX3-7" fmla="*/ 0 w 5281290"/>
              <a:gd name="connsiteY3-8" fmla="*/ 1584176 h 1584176"/>
              <a:gd name="connsiteX4-9" fmla="*/ 0 w 5281290"/>
              <a:gd name="connsiteY4-10" fmla="*/ 0 h 1584176"/>
              <a:gd name="connsiteX0-11" fmla="*/ 0 w 4677477"/>
              <a:gd name="connsiteY0-12" fmla="*/ 0 h 1584176"/>
              <a:gd name="connsiteX1-13" fmla="*/ 4048499 w 4677477"/>
              <a:gd name="connsiteY1-14" fmla="*/ 30811 h 1584176"/>
              <a:gd name="connsiteX2-15" fmla="*/ 4677477 w 4677477"/>
              <a:gd name="connsiteY2-16" fmla="*/ 591459 h 1584176"/>
              <a:gd name="connsiteX3-17" fmla="*/ 0 w 4677477"/>
              <a:gd name="connsiteY3-18" fmla="*/ 1584176 h 1584176"/>
              <a:gd name="connsiteX4-19" fmla="*/ 0 w 4677477"/>
              <a:gd name="connsiteY4-20" fmla="*/ 0 h 1584176"/>
              <a:gd name="connsiteX0-21" fmla="*/ 0 w 4678680"/>
              <a:gd name="connsiteY0-22" fmla="*/ 0 h 1584176"/>
              <a:gd name="connsiteX1-23" fmla="*/ 4048499 w 4678680"/>
              <a:gd name="connsiteY1-24" fmla="*/ 30811 h 1584176"/>
              <a:gd name="connsiteX2-25" fmla="*/ 4678680 w 4678680"/>
              <a:gd name="connsiteY2-26" fmla="*/ 812341 h 1584176"/>
              <a:gd name="connsiteX3-27" fmla="*/ 0 w 4678680"/>
              <a:gd name="connsiteY3-28" fmla="*/ 1584176 h 1584176"/>
              <a:gd name="connsiteX4-29" fmla="*/ 0 w 4678680"/>
              <a:gd name="connsiteY4-30" fmla="*/ 0 h 1584176"/>
              <a:gd name="connsiteX0-31" fmla="*/ 0 w 4678680"/>
              <a:gd name="connsiteY0-32" fmla="*/ 0 h 843636"/>
              <a:gd name="connsiteX1-33" fmla="*/ 4048499 w 4678680"/>
              <a:gd name="connsiteY1-34" fmla="*/ 30811 h 843636"/>
              <a:gd name="connsiteX2-35" fmla="*/ 4678680 w 4678680"/>
              <a:gd name="connsiteY2-36" fmla="*/ 812341 h 843636"/>
              <a:gd name="connsiteX3-37" fmla="*/ 656624 w 4678680"/>
              <a:gd name="connsiteY3-38" fmla="*/ 843636 h 843636"/>
              <a:gd name="connsiteX4-39" fmla="*/ 0 w 4678680"/>
              <a:gd name="connsiteY4-40" fmla="*/ 0 h 843636"/>
              <a:gd name="connsiteX0-41" fmla="*/ 0 w 4678680"/>
              <a:gd name="connsiteY0-42" fmla="*/ 0 h 851647"/>
              <a:gd name="connsiteX1-43" fmla="*/ 4048499 w 4678680"/>
              <a:gd name="connsiteY1-44" fmla="*/ 30811 h 851647"/>
              <a:gd name="connsiteX2-45" fmla="*/ 4678680 w 4678680"/>
              <a:gd name="connsiteY2-46" fmla="*/ 812341 h 851647"/>
              <a:gd name="connsiteX3-47" fmla="*/ 660684 w 4678680"/>
              <a:gd name="connsiteY3-48" fmla="*/ 851647 h 851647"/>
              <a:gd name="connsiteX4-49" fmla="*/ 0 w 4678680"/>
              <a:gd name="connsiteY4-50" fmla="*/ 0 h 851647"/>
              <a:gd name="connsiteX0-51" fmla="*/ 0 w 4678680"/>
              <a:gd name="connsiteY0-52" fmla="*/ 0 h 851647"/>
              <a:gd name="connsiteX1-53" fmla="*/ 4048499 w 4678680"/>
              <a:gd name="connsiteY1-54" fmla="*/ 30811 h 851647"/>
              <a:gd name="connsiteX2-55" fmla="*/ 4678680 w 4678680"/>
              <a:gd name="connsiteY2-56" fmla="*/ 812341 h 851647"/>
              <a:gd name="connsiteX3-57" fmla="*/ 660684 w 4678680"/>
              <a:gd name="connsiteY3-58" fmla="*/ 851647 h 851647"/>
              <a:gd name="connsiteX4-59" fmla="*/ 0 w 4678680"/>
              <a:gd name="connsiteY4-60" fmla="*/ 0 h 851647"/>
              <a:gd name="connsiteX0-61" fmla="*/ 0 w 4678680"/>
              <a:gd name="connsiteY0-62" fmla="*/ 0 h 851647"/>
              <a:gd name="connsiteX1-63" fmla="*/ 4048499 w 4678680"/>
              <a:gd name="connsiteY1-64" fmla="*/ 30811 h 851647"/>
              <a:gd name="connsiteX2-65" fmla="*/ 4678680 w 4678680"/>
              <a:gd name="connsiteY2-66" fmla="*/ 812341 h 851647"/>
              <a:gd name="connsiteX3-67" fmla="*/ 660684 w 4678680"/>
              <a:gd name="connsiteY3-68" fmla="*/ 851647 h 851647"/>
              <a:gd name="connsiteX4-69" fmla="*/ 0 w 4678680"/>
              <a:gd name="connsiteY4-70" fmla="*/ 0 h 8516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678680" h="851647">
                <a:moveTo>
                  <a:pt x="0" y="0"/>
                </a:moveTo>
                <a:lnTo>
                  <a:pt x="4048499" y="30811"/>
                </a:lnTo>
                <a:lnTo>
                  <a:pt x="4678680" y="812341"/>
                </a:lnTo>
                <a:lnTo>
                  <a:pt x="660684" y="851647"/>
                </a:lnTo>
                <a:cubicBezTo>
                  <a:pt x="244152" y="657189"/>
                  <a:pt x="4506" y="126419"/>
                  <a:pt x="0" y="0"/>
                </a:cubicBezTo>
                <a:close/>
              </a:path>
            </a:pathLst>
          </a:custGeom>
          <a:solidFill>
            <a:srgbClr val="F3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" name="矩形 37"/>
          <p:cNvSpPr/>
          <p:nvPr/>
        </p:nvSpPr>
        <p:spPr>
          <a:xfrm>
            <a:off x="8976360" y="2889250"/>
            <a:ext cx="2206625" cy="3549650"/>
          </a:xfrm>
          <a:custGeom>
            <a:avLst/>
            <a:gdLst>
              <a:gd name="connsiteX0" fmla="*/ 0 w 3876343"/>
              <a:gd name="connsiteY0" fmla="*/ 0 h 4932480"/>
              <a:gd name="connsiteX1" fmla="*/ 3876343 w 3876343"/>
              <a:gd name="connsiteY1" fmla="*/ 0 h 4932480"/>
              <a:gd name="connsiteX2" fmla="*/ 3876343 w 3876343"/>
              <a:gd name="connsiteY2" fmla="*/ 4932480 h 4932480"/>
              <a:gd name="connsiteX3" fmla="*/ 0 w 3876343"/>
              <a:gd name="connsiteY3" fmla="*/ 4932480 h 4932480"/>
              <a:gd name="connsiteX4" fmla="*/ 0 w 3876343"/>
              <a:gd name="connsiteY4" fmla="*/ 0 h 4932480"/>
              <a:gd name="connsiteX0-1" fmla="*/ 0 w 3876343"/>
              <a:gd name="connsiteY0-2" fmla="*/ 1264920 h 6197400"/>
              <a:gd name="connsiteX1-3" fmla="*/ 3845863 w 3876343"/>
              <a:gd name="connsiteY1-4" fmla="*/ 0 h 6197400"/>
              <a:gd name="connsiteX2-5" fmla="*/ 3876343 w 3876343"/>
              <a:gd name="connsiteY2-6" fmla="*/ 6197400 h 6197400"/>
              <a:gd name="connsiteX3-7" fmla="*/ 0 w 3876343"/>
              <a:gd name="connsiteY3-8" fmla="*/ 6197400 h 6197400"/>
              <a:gd name="connsiteX4-9" fmla="*/ 0 w 3876343"/>
              <a:gd name="connsiteY4-10" fmla="*/ 1264920 h 6197400"/>
              <a:gd name="connsiteX0-11" fmla="*/ 68580 w 3876343"/>
              <a:gd name="connsiteY0-12" fmla="*/ 1485900 h 6197400"/>
              <a:gd name="connsiteX1-13" fmla="*/ 3845863 w 3876343"/>
              <a:gd name="connsiteY1-14" fmla="*/ 0 h 6197400"/>
              <a:gd name="connsiteX2-15" fmla="*/ 3876343 w 3876343"/>
              <a:gd name="connsiteY2-16" fmla="*/ 6197400 h 6197400"/>
              <a:gd name="connsiteX3-17" fmla="*/ 0 w 3876343"/>
              <a:gd name="connsiteY3-18" fmla="*/ 6197400 h 6197400"/>
              <a:gd name="connsiteX4-19" fmla="*/ 68580 w 3876343"/>
              <a:gd name="connsiteY4-20" fmla="*/ 1485900 h 6197400"/>
              <a:gd name="connsiteX0-21" fmla="*/ 0 w 3876343"/>
              <a:gd name="connsiteY0-22" fmla="*/ 1287780 h 6197400"/>
              <a:gd name="connsiteX1-23" fmla="*/ 3845863 w 3876343"/>
              <a:gd name="connsiteY1-24" fmla="*/ 0 h 6197400"/>
              <a:gd name="connsiteX2-25" fmla="*/ 3876343 w 3876343"/>
              <a:gd name="connsiteY2-26" fmla="*/ 6197400 h 6197400"/>
              <a:gd name="connsiteX3-27" fmla="*/ 0 w 3876343"/>
              <a:gd name="connsiteY3-28" fmla="*/ 6197400 h 6197400"/>
              <a:gd name="connsiteX4-29" fmla="*/ 0 w 3876343"/>
              <a:gd name="connsiteY4-30" fmla="*/ 1287780 h 619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75" h="4924">
                <a:moveTo>
                  <a:pt x="3456" y="0"/>
                </a:moveTo>
                <a:lnTo>
                  <a:pt x="3475" y="3795"/>
                </a:lnTo>
                <a:lnTo>
                  <a:pt x="0" y="4924"/>
                </a:lnTo>
                <a:lnTo>
                  <a:pt x="0" y="1142"/>
                </a:lnTo>
                <a:lnTo>
                  <a:pt x="3456" y="0"/>
                </a:lnTo>
                <a:close/>
              </a:path>
            </a:pathLst>
          </a:custGeom>
          <a:gradFill>
            <a:gsLst>
              <a:gs pos="57000">
                <a:srgbClr val="F39801">
                  <a:alpha val="91000"/>
                </a:srgbClr>
              </a:gs>
              <a:gs pos="14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 descr="fax-1889011_19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775" y="1628775"/>
            <a:ext cx="1892935" cy="1892935"/>
          </a:xfrm>
          <a:prstGeom prst="rect">
            <a:avLst/>
          </a:prstGeom>
        </p:spPr>
      </p:pic>
      <p:sp>
        <p:nvSpPr>
          <p:cNvPr id="27" name="矩形 36"/>
          <p:cNvSpPr/>
          <p:nvPr/>
        </p:nvSpPr>
        <p:spPr>
          <a:xfrm>
            <a:off x="8361955" y="3285490"/>
            <a:ext cx="614406" cy="3153563"/>
          </a:xfrm>
          <a:custGeom>
            <a:avLst/>
            <a:gdLst>
              <a:gd name="connsiteX0" fmla="*/ 0 w 1025525"/>
              <a:gd name="connsiteY0" fmla="*/ 0 h 5563640"/>
              <a:gd name="connsiteX1" fmla="*/ 1025525 w 1025525"/>
              <a:gd name="connsiteY1" fmla="*/ 0 h 5563640"/>
              <a:gd name="connsiteX2" fmla="*/ 1025525 w 1025525"/>
              <a:gd name="connsiteY2" fmla="*/ 5563640 h 5563640"/>
              <a:gd name="connsiteX3" fmla="*/ 0 w 1025525"/>
              <a:gd name="connsiteY3" fmla="*/ 5563640 h 5563640"/>
              <a:gd name="connsiteX4" fmla="*/ 0 w 1025525"/>
              <a:gd name="connsiteY4" fmla="*/ 0 h 5563640"/>
              <a:gd name="connsiteX0-1" fmla="*/ 0 w 1025525"/>
              <a:gd name="connsiteY0-2" fmla="*/ 0 h 5563640"/>
              <a:gd name="connsiteX1-3" fmla="*/ 1025525 w 1025525"/>
              <a:gd name="connsiteY1-4" fmla="*/ 787400 h 5563640"/>
              <a:gd name="connsiteX2-5" fmla="*/ 1025525 w 1025525"/>
              <a:gd name="connsiteY2-6" fmla="*/ 5563640 h 5563640"/>
              <a:gd name="connsiteX3-7" fmla="*/ 0 w 1025525"/>
              <a:gd name="connsiteY3-8" fmla="*/ 5563640 h 5563640"/>
              <a:gd name="connsiteX4-9" fmla="*/ 0 w 1025525"/>
              <a:gd name="connsiteY4-10" fmla="*/ 0 h 5563640"/>
              <a:gd name="connsiteX0-11" fmla="*/ 0 w 1025525"/>
              <a:gd name="connsiteY0-12" fmla="*/ 0 h 5563640"/>
              <a:gd name="connsiteX1-13" fmla="*/ 1025525 w 1025525"/>
              <a:gd name="connsiteY1-14" fmla="*/ 787400 h 5563640"/>
              <a:gd name="connsiteX2-15" fmla="*/ 1025525 w 1025525"/>
              <a:gd name="connsiteY2-16" fmla="*/ 5563640 h 5563640"/>
              <a:gd name="connsiteX3-17" fmla="*/ 0 w 1025525"/>
              <a:gd name="connsiteY3-18" fmla="*/ 5563640 h 5563640"/>
              <a:gd name="connsiteX4-19" fmla="*/ 0 w 1025525"/>
              <a:gd name="connsiteY4-20" fmla="*/ 0 h 5563640"/>
              <a:gd name="connsiteX0-21" fmla="*/ 0 w 1025525"/>
              <a:gd name="connsiteY0-22" fmla="*/ 0 h 5563640"/>
              <a:gd name="connsiteX1-23" fmla="*/ 1025525 w 1025525"/>
              <a:gd name="connsiteY1-24" fmla="*/ 787400 h 5563640"/>
              <a:gd name="connsiteX2-25" fmla="*/ 1025525 w 1025525"/>
              <a:gd name="connsiteY2-26" fmla="*/ 5563640 h 5563640"/>
              <a:gd name="connsiteX3-27" fmla="*/ 0 w 1025525"/>
              <a:gd name="connsiteY3-28" fmla="*/ 5563640 h 5563640"/>
              <a:gd name="connsiteX4-29" fmla="*/ 0 w 1025525"/>
              <a:gd name="connsiteY4-30" fmla="*/ 0 h 5563640"/>
              <a:gd name="connsiteX0-31" fmla="*/ 69850 w 1025525"/>
              <a:gd name="connsiteY0-32" fmla="*/ 0 h 5284240"/>
              <a:gd name="connsiteX1-33" fmla="*/ 1025525 w 1025525"/>
              <a:gd name="connsiteY1-34" fmla="*/ 508000 h 5284240"/>
              <a:gd name="connsiteX2-35" fmla="*/ 1025525 w 1025525"/>
              <a:gd name="connsiteY2-36" fmla="*/ 5284240 h 5284240"/>
              <a:gd name="connsiteX3-37" fmla="*/ 0 w 1025525"/>
              <a:gd name="connsiteY3-38" fmla="*/ 5284240 h 5284240"/>
              <a:gd name="connsiteX4-39" fmla="*/ 69850 w 1025525"/>
              <a:gd name="connsiteY4-40" fmla="*/ 0 h 5284240"/>
              <a:gd name="connsiteX0-41" fmla="*/ 38100 w 1025525"/>
              <a:gd name="connsiteY0-42" fmla="*/ 0 h 5500140"/>
              <a:gd name="connsiteX1-43" fmla="*/ 1025525 w 1025525"/>
              <a:gd name="connsiteY1-44" fmla="*/ 723900 h 5500140"/>
              <a:gd name="connsiteX2-45" fmla="*/ 1025525 w 1025525"/>
              <a:gd name="connsiteY2-46" fmla="*/ 5500140 h 5500140"/>
              <a:gd name="connsiteX3-47" fmla="*/ 0 w 1025525"/>
              <a:gd name="connsiteY3-48" fmla="*/ 5500140 h 5500140"/>
              <a:gd name="connsiteX4-49" fmla="*/ 38100 w 1025525"/>
              <a:gd name="connsiteY4-50" fmla="*/ 0 h 5500140"/>
              <a:gd name="connsiteX0-51" fmla="*/ 76200 w 1063625"/>
              <a:gd name="connsiteY0-52" fmla="*/ 0 h 5500140"/>
              <a:gd name="connsiteX1-53" fmla="*/ 1063625 w 1063625"/>
              <a:gd name="connsiteY1-54" fmla="*/ 723900 h 5500140"/>
              <a:gd name="connsiteX2-55" fmla="*/ 1063625 w 1063625"/>
              <a:gd name="connsiteY2-56" fmla="*/ 5500140 h 5500140"/>
              <a:gd name="connsiteX3-57" fmla="*/ 0 w 1063625"/>
              <a:gd name="connsiteY3-58" fmla="*/ 5248680 h 5500140"/>
              <a:gd name="connsiteX4-59" fmla="*/ 76200 w 1063625"/>
              <a:gd name="connsiteY4-60" fmla="*/ 0 h 5500140"/>
              <a:gd name="connsiteX0-61" fmla="*/ 76200 w 1063625"/>
              <a:gd name="connsiteY0-62" fmla="*/ 0 h 5500140"/>
              <a:gd name="connsiteX1-63" fmla="*/ 1050925 w 1063625"/>
              <a:gd name="connsiteY1-64" fmla="*/ 736600 h 5500140"/>
              <a:gd name="connsiteX2-65" fmla="*/ 1063625 w 1063625"/>
              <a:gd name="connsiteY2-66" fmla="*/ 5500140 h 5500140"/>
              <a:gd name="connsiteX3-67" fmla="*/ 0 w 1063625"/>
              <a:gd name="connsiteY3-68" fmla="*/ 5248680 h 5500140"/>
              <a:gd name="connsiteX4-69" fmla="*/ 76200 w 1063625"/>
              <a:gd name="connsiteY4-70" fmla="*/ 0 h 5500140"/>
              <a:gd name="connsiteX0-71" fmla="*/ 76200 w 1063625"/>
              <a:gd name="connsiteY0-72" fmla="*/ 0 h 5500140"/>
              <a:gd name="connsiteX1-73" fmla="*/ 1057275 w 1063625"/>
              <a:gd name="connsiteY1-74" fmla="*/ 717550 h 5500140"/>
              <a:gd name="connsiteX2-75" fmla="*/ 1063625 w 1063625"/>
              <a:gd name="connsiteY2-76" fmla="*/ 5500140 h 5500140"/>
              <a:gd name="connsiteX3-77" fmla="*/ 0 w 1063625"/>
              <a:gd name="connsiteY3-78" fmla="*/ 5248680 h 5500140"/>
              <a:gd name="connsiteX4-79" fmla="*/ 76200 w 1063625"/>
              <a:gd name="connsiteY4-80" fmla="*/ 0 h 5500140"/>
              <a:gd name="connsiteX0-81" fmla="*/ 76200 w 1067742"/>
              <a:gd name="connsiteY0-82" fmla="*/ 0 h 5500140"/>
              <a:gd name="connsiteX1-83" fmla="*/ 1066800 w 1067742"/>
              <a:gd name="connsiteY1-84" fmla="*/ 724694 h 5500140"/>
              <a:gd name="connsiteX2-85" fmla="*/ 1063625 w 1067742"/>
              <a:gd name="connsiteY2-86" fmla="*/ 5500140 h 5500140"/>
              <a:gd name="connsiteX3-87" fmla="*/ 0 w 1067742"/>
              <a:gd name="connsiteY3-88" fmla="*/ 5248680 h 5500140"/>
              <a:gd name="connsiteX4-89" fmla="*/ 76200 w 1067742"/>
              <a:gd name="connsiteY4-90" fmla="*/ 0 h 5500140"/>
              <a:gd name="connsiteX0-91" fmla="*/ 69850 w 1067742"/>
              <a:gd name="connsiteY0-92" fmla="*/ 0 h 5500140"/>
              <a:gd name="connsiteX1-93" fmla="*/ 1066800 w 1067742"/>
              <a:gd name="connsiteY1-94" fmla="*/ 724694 h 5500140"/>
              <a:gd name="connsiteX2-95" fmla="*/ 1063625 w 1067742"/>
              <a:gd name="connsiteY2-96" fmla="*/ 5500140 h 5500140"/>
              <a:gd name="connsiteX3-97" fmla="*/ 0 w 1067742"/>
              <a:gd name="connsiteY3-98" fmla="*/ 5248680 h 5500140"/>
              <a:gd name="connsiteX4-99" fmla="*/ 69850 w 1067742"/>
              <a:gd name="connsiteY4-100" fmla="*/ 0 h 55001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68" h="4966">
                <a:moveTo>
                  <a:pt x="58" y="0"/>
                </a:moveTo>
                <a:cubicBezTo>
                  <a:pt x="231" y="442"/>
                  <a:pt x="673" y="623"/>
                  <a:pt x="967" y="660"/>
                </a:cubicBezTo>
                <a:cubicBezTo>
                  <a:pt x="970" y="1926"/>
                  <a:pt x="962" y="3200"/>
                  <a:pt x="963" y="4467"/>
                </a:cubicBezTo>
                <a:lnTo>
                  <a:pt x="964" y="4966"/>
                </a:lnTo>
                <a:lnTo>
                  <a:pt x="948" y="4964"/>
                </a:lnTo>
                <a:cubicBezTo>
                  <a:pt x="642" y="4923"/>
                  <a:pt x="212" y="4758"/>
                  <a:pt x="7" y="4385"/>
                </a:cubicBezTo>
                <a:lnTo>
                  <a:pt x="0" y="4373"/>
                </a:lnTo>
                <a:lnTo>
                  <a:pt x="58" y="0"/>
                </a:lnTo>
                <a:close/>
              </a:path>
            </a:pathLst>
          </a:custGeom>
          <a:gradFill>
            <a:gsLst>
              <a:gs pos="57000">
                <a:srgbClr val="F39801">
                  <a:alpha val="87000"/>
                </a:srgbClr>
              </a:gs>
              <a:gs pos="14000">
                <a:srgbClr val="FFC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691466" y="1784118"/>
            <a:ext cx="288925" cy="360363"/>
          </a:xfrm>
          <a:prstGeom prst="ellipse">
            <a:avLst/>
          </a:prstGeom>
          <a:gradFill>
            <a:gsLst>
              <a:gs pos="0">
                <a:srgbClr val="7030A0"/>
              </a:gs>
              <a:gs pos="100000">
                <a:srgbClr val="7030A0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412191" y="1207855"/>
            <a:ext cx="288925" cy="360362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483628" y="2431818"/>
            <a:ext cx="288925" cy="360363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6132916" y="1784118"/>
            <a:ext cx="288925" cy="360363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7067953" y="1207855"/>
            <a:ext cx="288925" cy="360362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7067953" y="2431818"/>
            <a:ext cx="288925" cy="360363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860116" y="1855555"/>
            <a:ext cx="288925" cy="360362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4942290" y="1450742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chemeClr val="tx1">
                <a:lumMod val="85000"/>
                <a:lumOff val="15000"/>
                <a:alpha val="55000"/>
              </a:schemeClr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980391" y="2000017"/>
            <a:ext cx="1152525" cy="0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921653" y="2109555"/>
            <a:ext cx="574675" cy="431800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701116" y="1352317"/>
            <a:ext cx="1366837" cy="0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772552" y="2647717"/>
            <a:ext cx="1295400" cy="0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Freeform 17"/>
          <p:cNvSpPr/>
          <p:nvPr/>
        </p:nvSpPr>
        <p:spPr bwMode="auto">
          <a:xfrm>
            <a:off x="5734452" y="2071456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675716" y="1495193"/>
            <a:ext cx="503237" cy="360363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6428190" y="1496780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chemeClr val="tx1">
                <a:lumMod val="85000"/>
                <a:lumOff val="15000"/>
                <a:alpha val="55000"/>
              </a:schemeClr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420252" y="2071455"/>
            <a:ext cx="647700" cy="431800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7212415" y="1568217"/>
            <a:ext cx="0" cy="863600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7356878" y="2169880"/>
            <a:ext cx="576263" cy="431800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7356878" y="1398356"/>
            <a:ext cx="576263" cy="503237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835927" y="1279293"/>
            <a:ext cx="43338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132916" y="991955"/>
            <a:ext cx="433387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347227" y="1433281"/>
            <a:ext cx="43338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7093352" y="1773006"/>
            <a:ext cx="43338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7499752" y="1314218"/>
            <a:ext cx="433388" cy="28829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514041" y="2301643"/>
            <a:ext cx="433387" cy="28829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6059891" y="2576281"/>
            <a:ext cx="433387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4835927" y="2179406"/>
            <a:ext cx="43338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5267727" y="1652356"/>
            <a:ext cx="43338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5656665" y="2073042"/>
            <a:ext cx="298450" cy="19685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6517091" y="1914293"/>
            <a:ext cx="433387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5772552" y="1352317"/>
            <a:ext cx="287338" cy="19685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956203" y="3001730"/>
            <a:ext cx="8208963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altLang="zh-CN" sz="1800" dirty="0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	     U	                </a:t>
            </a:r>
            <a:r>
              <a:rPr lang="en-US" altLang="zh-CN" sz="1800" dirty="0" err="1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dist</a:t>
            </a:r>
            <a:r>
              <a:rPr lang="en-US" altLang="zh-CN" sz="1800" dirty="0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[]                  path[]</a:t>
            </a:r>
            <a:endParaRPr lang="en-US" altLang="zh-CN" sz="1800" dirty="0">
              <a:solidFill>
                <a:srgbClr val="9789C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5061344" y="3473217"/>
            <a:ext cx="2357454" cy="19685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0   1 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3  4  5 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7790242" y="3473217"/>
            <a:ext cx="2628952" cy="19685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0  1  2  3   4   5   6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1883178" y="3843105"/>
            <a:ext cx="576263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{0}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2991229" y="3843105"/>
            <a:ext cx="1441450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{1,2,3,4,5,6}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4935918" y="3855805"/>
            <a:ext cx="2449513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  </a:t>
            </a:r>
            <a:r>
              <a:rPr lang="en-US" altLang="zh-CN" sz="16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C0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4, 6, 6, ∞, ∞, ∞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7672768" y="3855805"/>
            <a:ext cx="2674989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 0, 0, 0, -1, -1, -1}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1881591" y="4805132"/>
            <a:ext cx="576263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2989642" y="4805132"/>
            <a:ext cx="1441450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{2,3,4,5,6}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4980391" y="4805132"/>
            <a:ext cx="2449513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  4,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6600CC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en-US" altLang="zh-CN" sz="16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6600CC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6,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6600CC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11</a:t>
            </a:r>
            <a:r>
              <a:rPr lang="en-US" altLang="zh-CN" sz="16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6600CC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∞, ∞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7" name="Text Box 49"/>
          <p:cNvSpPr txBox="1">
            <a:spLocks noChangeArrowheads="1"/>
          </p:cNvSpPr>
          <p:nvPr/>
        </p:nvSpPr>
        <p:spPr bwMode="auto">
          <a:xfrm>
            <a:off x="7671180" y="4805132"/>
            <a:ext cx="2676576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 0,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0,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-1, -1}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1883178" y="5805264"/>
            <a:ext cx="792163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{0,1,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9" name="Text Box 51"/>
          <p:cNvSpPr txBox="1">
            <a:spLocks noChangeArrowheads="1"/>
          </p:cNvSpPr>
          <p:nvPr/>
        </p:nvSpPr>
        <p:spPr bwMode="auto">
          <a:xfrm>
            <a:off x="2991229" y="5805264"/>
            <a:ext cx="1441450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{3,4,5,6}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4935918" y="5817964"/>
            <a:ext cx="2449513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  4, 5,</a:t>
            </a:r>
            <a:r>
              <a:rPr lang="en-US" altLang="zh-CN" sz="1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C0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6, 11,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r>
              <a:rPr lang="en-US" altLang="zh-CN" sz="16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C0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∞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1" name="Text Box 53"/>
          <p:cNvSpPr txBox="1">
            <a:spLocks noChangeArrowheads="1"/>
          </p:cNvSpPr>
          <p:nvPr/>
        </p:nvSpPr>
        <p:spPr bwMode="auto">
          <a:xfrm>
            <a:off x="7672768" y="5817964"/>
            <a:ext cx="2817865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 0, 1, 0,  1,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-1}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2" name="Text Box 77"/>
          <p:cNvSpPr txBox="1">
            <a:spLocks noChangeArrowheads="1"/>
          </p:cNvSpPr>
          <p:nvPr/>
        </p:nvSpPr>
        <p:spPr bwMode="auto">
          <a:xfrm>
            <a:off x="2405493" y="1138372"/>
            <a:ext cx="1603357" cy="44196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Dijkstra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算法示例演示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53" name="组合 74"/>
          <p:cNvGrpSpPr/>
          <p:nvPr/>
        </p:nvGrpSpPr>
        <p:grpSpPr>
          <a:xfrm>
            <a:off x="6007479" y="4132028"/>
            <a:ext cx="2143140" cy="428628"/>
            <a:chOff x="4572000" y="3214686"/>
            <a:chExt cx="2143140" cy="428628"/>
          </a:xfrm>
        </p:grpSpPr>
        <p:sp>
          <p:nvSpPr>
            <p:cNvPr id="54" name="下箭头 72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  <a:gradFill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20000">
                  <a:srgbClr val="FC9A48"/>
                </a:gs>
                <a:gs pos="100000">
                  <a:srgbClr val="FC9A48"/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5" name="TextBox 73"/>
            <p:cNvSpPr txBox="1"/>
            <p:nvPr/>
          </p:nvSpPr>
          <p:spPr>
            <a:xfrm>
              <a:off x="4786314" y="3243204"/>
              <a:ext cx="1928826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最小的顶点：</a:t>
              </a:r>
              <a:r>
                <a:rPr lang="en-US" altLang="zh-CN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56" name="组合 75"/>
          <p:cNvGrpSpPr/>
          <p:nvPr/>
        </p:nvGrpSpPr>
        <p:grpSpPr>
          <a:xfrm>
            <a:off x="6001950" y="5095165"/>
            <a:ext cx="2117761" cy="428628"/>
            <a:chOff x="4572000" y="3214686"/>
            <a:chExt cx="2117761" cy="428628"/>
          </a:xfrm>
        </p:grpSpPr>
        <p:sp>
          <p:nvSpPr>
            <p:cNvPr id="57" name="下箭头 76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" name="TextBox 77"/>
            <p:cNvSpPr txBox="1"/>
            <p:nvPr/>
          </p:nvSpPr>
          <p:spPr>
            <a:xfrm>
              <a:off x="4760935" y="3304760"/>
              <a:ext cx="1928826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最小的顶点：</a:t>
              </a:r>
              <a:r>
                <a:rPr lang="en-US" altLang="zh-CN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691466" y="1784118"/>
            <a:ext cx="288925" cy="360363"/>
          </a:xfrm>
          <a:prstGeom prst="ellipse">
            <a:avLst/>
          </a:prstGeom>
          <a:gradFill>
            <a:gsLst>
              <a:gs pos="0">
                <a:srgbClr val="7030A0"/>
              </a:gs>
              <a:gs pos="100000">
                <a:srgbClr val="7030A0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412191" y="1207855"/>
            <a:ext cx="288925" cy="360362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483628" y="2431818"/>
            <a:ext cx="288925" cy="360363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6132916" y="1784118"/>
            <a:ext cx="288925" cy="360363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7067953" y="1207855"/>
            <a:ext cx="288925" cy="360362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7067953" y="2431818"/>
            <a:ext cx="288925" cy="360363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860116" y="1855555"/>
            <a:ext cx="288925" cy="360362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4942290" y="1450742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chemeClr val="tx1">
                <a:lumMod val="85000"/>
                <a:lumOff val="15000"/>
                <a:alpha val="55000"/>
              </a:schemeClr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980391" y="2000017"/>
            <a:ext cx="1152525" cy="0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921653" y="2109555"/>
            <a:ext cx="574675" cy="431800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701116" y="1352317"/>
            <a:ext cx="1366837" cy="0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772552" y="2647717"/>
            <a:ext cx="1295400" cy="0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Freeform 17"/>
          <p:cNvSpPr/>
          <p:nvPr/>
        </p:nvSpPr>
        <p:spPr bwMode="auto">
          <a:xfrm>
            <a:off x="5734452" y="2071456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675716" y="1495193"/>
            <a:ext cx="503237" cy="360363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6428190" y="1496780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chemeClr val="tx1">
                <a:lumMod val="85000"/>
                <a:lumOff val="15000"/>
                <a:alpha val="55000"/>
              </a:schemeClr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420252" y="2071455"/>
            <a:ext cx="647700" cy="431800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7212415" y="1568217"/>
            <a:ext cx="0" cy="863600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7356878" y="2169880"/>
            <a:ext cx="576263" cy="431800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7356878" y="1398356"/>
            <a:ext cx="576263" cy="503237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835927" y="1279293"/>
            <a:ext cx="43338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132916" y="991955"/>
            <a:ext cx="433387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347227" y="1433281"/>
            <a:ext cx="43338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7093352" y="1773006"/>
            <a:ext cx="43338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7499752" y="1314218"/>
            <a:ext cx="433388" cy="28829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514041" y="2301643"/>
            <a:ext cx="433387" cy="28829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6059891" y="2576281"/>
            <a:ext cx="433387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4835927" y="2179406"/>
            <a:ext cx="43338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5267727" y="1652356"/>
            <a:ext cx="43338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5656665" y="2073042"/>
            <a:ext cx="298450" cy="19685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6517091" y="1914293"/>
            <a:ext cx="433387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5772552" y="1352317"/>
            <a:ext cx="287338" cy="19685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956203" y="3001730"/>
            <a:ext cx="8208963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altLang="zh-CN" sz="1800" dirty="0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	     U	                </a:t>
            </a:r>
            <a:r>
              <a:rPr lang="en-US" altLang="zh-CN" sz="1800" dirty="0" err="1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dist</a:t>
            </a:r>
            <a:r>
              <a:rPr lang="en-US" altLang="zh-CN" sz="1800" dirty="0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[]                  path[]</a:t>
            </a:r>
            <a:endParaRPr lang="en-US" altLang="zh-CN" sz="1800" dirty="0">
              <a:solidFill>
                <a:srgbClr val="9789C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5061344" y="3473217"/>
            <a:ext cx="2357454" cy="19685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0   1 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3  4  5 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7790242" y="3473217"/>
            <a:ext cx="2628952" cy="19685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0  1  2  3   4   5   6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1" name="Text Box 50"/>
          <p:cNvSpPr txBox="1">
            <a:spLocks noChangeArrowheads="1"/>
          </p:cNvSpPr>
          <p:nvPr/>
        </p:nvSpPr>
        <p:spPr bwMode="auto">
          <a:xfrm>
            <a:off x="1784779" y="3935527"/>
            <a:ext cx="792163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{0,1,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2" name="Text Box 51"/>
          <p:cNvSpPr txBox="1">
            <a:spLocks noChangeArrowheads="1"/>
          </p:cNvSpPr>
          <p:nvPr/>
        </p:nvSpPr>
        <p:spPr bwMode="auto">
          <a:xfrm>
            <a:off x="2962681" y="3935527"/>
            <a:ext cx="1441450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{3,4,5,6}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3" name="Text Box 52"/>
          <p:cNvSpPr txBox="1">
            <a:spLocks noChangeArrowheads="1"/>
          </p:cNvSpPr>
          <p:nvPr/>
        </p:nvSpPr>
        <p:spPr bwMode="auto">
          <a:xfrm>
            <a:off x="4629548" y="3948227"/>
            <a:ext cx="2449513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  4, 5, </a:t>
            </a:r>
            <a:r>
              <a:rPr lang="en-US" altLang="zh-CN" sz="1600" u="heavy" dirty="0">
                <a:solidFill>
                  <a:schemeClr val="tx1"/>
                </a:solidFill>
                <a:uFill>
                  <a:solidFill>
                    <a:srgbClr val="C0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6, 11,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r>
              <a:rPr lang="en-US" altLang="zh-CN" sz="1600" u="heavy" dirty="0">
                <a:solidFill>
                  <a:schemeClr val="tx1"/>
                </a:solidFill>
                <a:uFill>
                  <a:solidFill>
                    <a:srgbClr val="C0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∞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4" name="Text Box 53"/>
          <p:cNvSpPr txBox="1">
            <a:spLocks noChangeArrowheads="1"/>
          </p:cNvSpPr>
          <p:nvPr/>
        </p:nvSpPr>
        <p:spPr bwMode="auto">
          <a:xfrm>
            <a:off x="7644219" y="3948227"/>
            <a:ext cx="2748014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 0, 1, 0,  1,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-1}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45" name="组合 75"/>
          <p:cNvGrpSpPr/>
          <p:nvPr/>
        </p:nvGrpSpPr>
        <p:grpSpPr>
          <a:xfrm>
            <a:off x="6251983" y="4229217"/>
            <a:ext cx="2068548" cy="428628"/>
            <a:chOff x="4572000" y="3214686"/>
            <a:chExt cx="2068548" cy="428628"/>
          </a:xfrm>
        </p:grpSpPr>
        <p:sp>
          <p:nvSpPr>
            <p:cNvPr id="46" name="下箭头 76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TextBox 77"/>
            <p:cNvSpPr txBox="1"/>
            <p:nvPr/>
          </p:nvSpPr>
          <p:spPr>
            <a:xfrm>
              <a:off x="4711722" y="3258722"/>
              <a:ext cx="1928826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最小的顶点：</a:t>
              </a:r>
              <a:r>
                <a:rPr lang="en-US" altLang="zh-CN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48" name="Text Box 54"/>
          <p:cNvSpPr txBox="1">
            <a:spLocks noChangeArrowheads="1"/>
          </p:cNvSpPr>
          <p:nvPr/>
        </p:nvSpPr>
        <p:spPr bwMode="auto">
          <a:xfrm>
            <a:off x="1784779" y="4826121"/>
            <a:ext cx="936625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{0,1,2,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9" name="Text Box 55"/>
          <p:cNvSpPr txBox="1">
            <a:spLocks noChangeArrowheads="1"/>
          </p:cNvSpPr>
          <p:nvPr/>
        </p:nvSpPr>
        <p:spPr bwMode="auto">
          <a:xfrm>
            <a:off x="2962681" y="4826121"/>
            <a:ext cx="1441450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{4,5,6}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4629548" y="4838821"/>
            <a:ext cx="2449513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  4, 5, 6</a:t>
            </a:r>
            <a:r>
              <a:rPr lang="en-US" altLang="zh-CN" sz="1600" dirty="0">
                <a:solidFill>
                  <a:schemeClr val="tx1"/>
                </a:solidFill>
                <a:uFill>
                  <a:solidFill>
                    <a:srgbClr val="C0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1600" u="heavy" dirty="0">
                <a:solidFill>
                  <a:schemeClr val="tx1"/>
                </a:solidFill>
                <a:uFill>
                  <a:solidFill>
                    <a:srgbClr val="C0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11, 9, ∞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1" name="Text Box 57"/>
          <p:cNvSpPr txBox="1">
            <a:spLocks noChangeArrowheads="1"/>
          </p:cNvSpPr>
          <p:nvPr/>
        </p:nvSpPr>
        <p:spPr bwMode="auto">
          <a:xfrm>
            <a:off x="7644219" y="4838821"/>
            <a:ext cx="2700368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 0, 1, 0,  1,  2, -1}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52" name="组合 75"/>
          <p:cNvGrpSpPr/>
          <p:nvPr/>
        </p:nvGrpSpPr>
        <p:grpSpPr>
          <a:xfrm>
            <a:off x="6407559" y="5111873"/>
            <a:ext cx="2127286" cy="428628"/>
            <a:chOff x="4572000" y="3214686"/>
            <a:chExt cx="2127286" cy="428628"/>
          </a:xfrm>
        </p:grpSpPr>
        <p:sp>
          <p:nvSpPr>
            <p:cNvPr id="53" name="下箭头 61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  <a:gradFill>
              <a:gsLst>
                <a:gs pos="0">
                  <a:srgbClr val="F19903"/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" name="TextBox 62"/>
            <p:cNvSpPr txBox="1"/>
            <p:nvPr/>
          </p:nvSpPr>
          <p:spPr>
            <a:xfrm>
              <a:off x="4770460" y="3304760"/>
              <a:ext cx="1928826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最小的顶点：</a:t>
              </a:r>
              <a:r>
                <a:rPr lang="en-US" altLang="zh-CN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  <a:endPara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1784778" y="5754815"/>
            <a:ext cx="1249341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{0,1,2,3,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2962681" y="5754815"/>
            <a:ext cx="1441450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{4,6}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4629547" y="5767515"/>
            <a:ext cx="2651136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  4, 5, 6,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10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9,</a:t>
            </a:r>
            <a:r>
              <a:rPr lang="en-US" altLang="zh-CN" sz="16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17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7644219" y="5767515"/>
            <a:ext cx="2628930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 0, 1, 0,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 2,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9" name="Text Box 77"/>
          <p:cNvSpPr txBox="1">
            <a:spLocks noChangeArrowheads="1"/>
          </p:cNvSpPr>
          <p:nvPr/>
        </p:nvSpPr>
        <p:spPr bwMode="auto">
          <a:xfrm>
            <a:off x="2557893" y="1290772"/>
            <a:ext cx="1603357" cy="44196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Dijkstra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算法示例演示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48" grpId="0" bldLvl="0" animBg="1"/>
      <p:bldP spid="49" grpId="0" bldLvl="0" animBg="1"/>
      <p:bldP spid="50" grpId="0" bldLvl="0" animBg="1"/>
      <p:bldP spid="51" grpId="0" bldLvl="0" animBg="1"/>
      <p:bldP spid="55" grpId="0" bldLvl="0" animBg="1"/>
      <p:bldP spid="56" grpId="0" bldLvl="0" animBg="1"/>
      <p:bldP spid="57" grpId="0" bldLvl="0" animBg="1"/>
      <p:bldP spid="5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691466" y="1784118"/>
            <a:ext cx="288925" cy="360363"/>
          </a:xfrm>
          <a:prstGeom prst="ellipse">
            <a:avLst/>
          </a:prstGeom>
          <a:gradFill>
            <a:gsLst>
              <a:gs pos="0">
                <a:srgbClr val="7030A0"/>
              </a:gs>
              <a:gs pos="100000">
                <a:srgbClr val="7030A0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412191" y="1207855"/>
            <a:ext cx="288925" cy="360362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483628" y="2431818"/>
            <a:ext cx="288925" cy="360363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6132916" y="1784118"/>
            <a:ext cx="288925" cy="360363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7067953" y="1207855"/>
            <a:ext cx="288925" cy="360362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7067953" y="2431818"/>
            <a:ext cx="288925" cy="360363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860116" y="1855555"/>
            <a:ext cx="288925" cy="360362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4942290" y="1450742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chemeClr val="tx1">
                <a:lumMod val="85000"/>
                <a:lumOff val="15000"/>
                <a:alpha val="55000"/>
              </a:schemeClr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980391" y="2000017"/>
            <a:ext cx="1152525" cy="0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921653" y="2109555"/>
            <a:ext cx="574675" cy="431800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701116" y="1352317"/>
            <a:ext cx="1366837" cy="0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772552" y="2647717"/>
            <a:ext cx="1295400" cy="0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Freeform 17"/>
          <p:cNvSpPr/>
          <p:nvPr/>
        </p:nvSpPr>
        <p:spPr bwMode="auto">
          <a:xfrm>
            <a:off x="5734452" y="2071456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675716" y="1495193"/>
            <a:ext cx="503237" cy="360363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6428190" y="1496780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chemeClr val="tx1">
                <a:lumMod val="85000"/>
                <a:lumOff val="15000"/>
                <a:alpha val="55000"/>
              </a:schemeClr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420252" y="2071455"/>
            <a:ext cx="647700" cy="431800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7212415" y="1568217"/>
            <a:ext cx="0" cy="863600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7356878" y="2169880"/>
            <a:ext cx="576263" cy="431800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7356878" y="1398356"/>
            <a:ext cx="576263" cy="503237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  <a:alpha val="55000"/>
              </a:schemeClr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835927" y="1279293"/>
            <a:ext cx="43338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132916" y="991955"/>
            <a:ext cx="433387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347227" y="1433281"/>
            <a:ext cx="43338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7093352" y="1773006"/>
            <a:ext cx="43338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7499752" y="1314218"/>
            <a:ext cx="433388" cy="28829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514041" y="2301643"/>
            <a:ext cx="433387" cy="28829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6059891" y="2576281"/>
            <a:ext cx="433387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4835927" y="2179406"/>
            <a:ext cx="43338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5267727" y="1652356"/>
            <a:ext cx="43338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5656665" y="2073042"/>
            <a:ext cx="298450" cy="19685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6517091" y="1914293"/>
            <a:ext cx="433387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5772552" y="1352317"/>
            <a:ext cx="287338" cy="19685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956203" y="3001730"/>
            <a:ext cx="8208963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altLang="zh-CN" sz="1800" dirty="0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	     U	                </a:t>
            </a:r>
            <a:r>
              <a:rPr lang="en-US" altLang="zh-CN" sz="1800" dirty="0" err="1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dist</a:t>
            </a:r>
            <a:r>
              <a:rPr lang="en-US" altLang="zh-CN" sz="1800" dirty="0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[]                  path[]</a:t>
            </a:r>
            <a:endParaRPr lang="en-US" altLang="zh-CN" sz="1800" dirty="0">
              <a:solidFill>
                <a:srgbClr val="9789C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5061344" y="3473217"/>
            <a:ext cx="2357454" cy="19685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0   1 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3  4  5 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7790242" y="3473217"/>
            <a:ext cx="2628952" cy="19685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0  1  2  3   4   5   6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41" name="组合 75"/>
          <p:cNvGrpSpPr/>
          <p:nvPr/>
        </p:nvGrpSpPr>
        <p:grpSpPr>
          <a:xfrm>
            <a:off x="6470488" y="4271488"/>
            <a:ext cx="2143140" cy="428628"/>
            <a:chOff x="4572000" y="3214686"/>
            <a:chExt cx="2143140" cy="428628"/>
          </a:xfrm>
        </p:grpSpPr>
        <p:sp>
          <p:nvSpPr>
            <p:cNvPr id="42" name="下箭头 61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3" name="TextBox 62"/>
            <p:cNvSpPr txBox="1"/>
            <p:nvPr/>
          </p:nvSpPr>
          <p:spPr>
            <a:xfrm>
              <a:off x="4786314" y="3243204"/>
              <a:ext cx="1928826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最小的顶点：</a:t>
              </a:r>
              <a:r>
                <a:rPr lang="en-US" altLang="zh-CN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44" name="Text Box 58"/>
          <p:cNvSpPr txBox="1">
            <a:spLocks noChangeArrowheads="1"/>
          </p:cNvSpPr>
          <p:nvPr/>
        </p:nvSpPr>
        <p:spPr bwMode="auto">
          <a:xfrm>
            <a:off x="1868296" y="3815874"/>
            <a:ext cx="1177903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{0,1,2,3,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5" name="Text Box 59"/>
          <p:cNvSpPr txBox="1">
            <a:spLocks noChangeArrowheads="1"/>
          </p:cNvSpPr>
          <p:nvPr/>
        </p:nvSpPr>
        <p:spPr bwMode="auto">
          <a:xfrm>
            <a:off x="3104947" y="3815874"/>
            <a:ext cx="1441450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{4,6}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6" name="Text Box 60"/>
          <p:cNvSpPr txBox="1">
            <a:spLocks noChangeArrowheads="1"/>
          </p:cNvSpPr>
          <p:nvPr/>
        </p:nvSpPr>
        <p:spPr bwMode="auto">
          <a:xfrm>
            <a:off x="4546398" y="3828574"/>
            <a:ext cx="2757471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  4, 5, 6,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10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9,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17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7669049" y="3828574"/>
            <a:ext cx="2806703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 0, 1, 0,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 2,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8" name="右大括号 47"/>
          <p:cNvSpPr/>
          <p:nvPr/>
        </p:nvSpPr>
        <p:spPr>
          <a:xfrm rot="5400000">
            <a:off x="6465726" y="3817460"/>
            <a:ext cx="142876" cy="714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 Box 62"/>
          <p:cNvSpPr txBox="1">
            <a:spLocks noChangeArrowheads="1"/>
          </p:cNvSpPr>
          <p:nvPr/>
        </p:nvSpPr>
        <p:spPr bwMode="auto">
          <a:xfrm>
            <a:off x="1868296" y="4847754"/>
            <a:ext cx="1535093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{0,1,2,3,5,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0" name="Text Box 63"/>
          <p:cNvSpPr txBox="1">
            <a:spLocks noChangeArrowheads="1"/>
          </p:cNvSpPr>
          <p:nvPr/>
        </p:nvSpPr>
        <p:spPr bwMode="auto">
          <a:xfrm>
            <a:off x="3403388" y="4847754"/>
            <a:ext cx="892413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{6}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1" name="Text Box 64"/>
          <p:cNvSpPr txBox="1">
            <a:spLocks noChangeArrowheads="1"/>
          </p:cNvSpPr>
          <p:nvPr/>
        </p:nvSpPr>
        <p:spPr bwMode="auto">
          <a:xfrm>
            <a:off x="4546398" y="4860454"/>
            <a:ext cx="2686033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  4, 5, 6, 10, 9,</a:t>
            </a:r>
            <a:r>
              <a:rPr lang="en-US" altLang="zh-CN" sz="16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16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2" name="Text Box 65"/>
          <p:cNvSpPr txBox="1">
            <a:spLocks noChangeArrowheads="1"/>
          </p:cNvSpPr>
          <p:nvPr/>
        </p:nvSpPr>
        <p:spPr bwMode="auto">
          <a:xfrm>
            <a:off x="7669049" y="4860454"/>
            <a:ext cx="2735265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 0, 1, 0,  5,  2,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53" name="组合 75"/>
          <p:cNvGrpSpPr/>
          <p:nvPr/>
        </p:nvGrpSpPr>
        <p:grpSpPr>
          <a:xfrm>
            <a:off x="6903851" y="5146206"/>
            <a:ext cx="2143140" cy="428628"/>
            <a:chOff x="4572000" y="3214686"/>
            <a:chExt cx="2143140" cy="428628"/>
          </a:xfrm>
        </p:grpSpPr>
        <p:sp>
          <p:nvSpPr>
            <p:cNvPr id="54" name="下箭头 72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5" name="TextBox 73"/>
            <p:cNvSpPr txBox="1"/>
            <p:nvPr/>
          </p:nvSpPr>
          <p:spPr>
            <a:xfrm>
              <a:off x="4786314" y="3243204"/>
              <a:ext cx="1928826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最小的顶点：</a:t>
              </a:r>
              <a:r>
                <a:rPr lang="en-US" altLang="zh-CN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6</a:t>
              </a:r>
              <a:endPara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56" name="Text Box 66"/>
          <p:cNvSpPr txBox="1">
            <a:spLocks noChangeArrowheads="1"/>
          </p:cNvSpPr>
          <p:nvPr/>
        </p:nvSpPr>
        <p:spPr bwMode="auto">
          <a:xfrm>
            <a:off x="1868296" y="5744700"/>
            <a:ext cx="1749407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{0,1,2,3,5,4,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7" name="Text Box 67"/>
          <p:cNvSpPr txBox="1">
            <a:spLocks noChangeArrowheads="1"/>
          </p:cNvSpPr>
          <p:nvPr/>
        </p:nvSpPr>
        <p:spPr bwMode="auto">
          <a:xfrm>
            <a:off x="3653984" y="5744700"/>
            <a:ext cx="455796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{}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8" name="Text Box 68"/>
          <p:cNvSpPr txBox="1">
            <a:spLocks noChangeArrowheads="1"/>
          </p:cNvSpPr>
          <p:nvPr/>
        </p:nvSpPr>
        <p:spPr bwMode="auto">
          <a:xfrm>
            <a:off x="4546398" y="5757400"/>
            <a:ext cx="2686033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  4, 5, 6, 10, 9, 16}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9" name="Text Box 69"/>
          <p:cNvSpPr txBox="1">
            <a:spLocks noChangeArrowheads="1"/>
          </p:cNvSpPr>
          <p:nvPr/>
        </p:nvSpPr>
        <p:spPr bwMode="auto">
          <a:xfrm>
            <a:off x="7669049" y="5757400"/>
            <a:ext cx="2806703" cy="19685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{0, 0, 1, 0,  5,  2,  4}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60" name="组合 83"/>
          <p:cNvGrpSpPr/>
          <p:nvPr/>
        </p:nvGrpSpPr>
        <p:grpSpPr>
          <a:xfrm>
            <a:off x="5546530" y="6205077"/>
            <a:ext cx="4107685" cy="589900"/>
            <a:chOff x="3929058" y="5214950"/>
            <a:chExt cx="4107685" cy="589900"/>
          </a:xfrm>
        </p:grpSpPr>
        <p:sp>
          <p:nvSpPr>
            <p:cNvPr id="61" name="左大括号 60"/>
            <p:cNvSpPr/>
            <p:nvPr/>
          </p:nvSpPr>
          <p:spPr>
            <a:xfrm rot="16200000">
              <a:off x="5893603" y="3250405"/>
              <a:ext cx="178595" cy="4107685"/>
            </a:xfrm>
            <a:prstGeom prst="lef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82"/>
            <p:cNvSpPr txBox="1"/>
            <p:nvPr/>
          </p:nvSpPr>
          <p:spPr>
            <a:xfrm>
              <a:off x="5286380" y="5467665"/>
              <a:ext cx="157163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66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最终结果</a:t>
              </a:r>
              <a:endParaRPr lang="zh-CN" altLang="en-US" sz="2000" dirty="0">
                <a:solidFill>
                  <a:srgbClr val="66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63" name="Text Box 77"/>
          <p:cNvSpPr txBox="1">
            <a:spLocks noChangeArrowheads="1"/>
          </p:cNvSpPr>
          <p:nvPr/>
        </p:nvSpPr>
        <p:spPr bwMode="auto">
          <a:xfrm>
            <a:off x="2405493" y="1138372"/>
            <a:ext cx="1603357" cy="44196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Dijkstra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算法示例演示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49" grpId="0" bldLvl="0" animBg="1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58" grpId="0" bldLvl="0" animBg="1"/>
      <p:bldP spid="5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26"/>
          <p:cNvSpPr txBox="1">
            <a:spLocks noChangeArrowheads="1"/>
          </p:cNvSpPr>
          <p:nvPr/>
        </p:nvSpPr>
        <p:spPr bwMode="auto">
          <a:xfrm>
            <a:off x="1199456" y="997113"/>
            <a:ext cx="5062542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狄克斯特拉算法如下（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为源点编号）：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2355162" y="1506480"/>
            <a:ext cx="6607189" cy="490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bIns="216000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Dijkstra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MatGraph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g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int v)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  int 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dist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[MAXV]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path[MAXV];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int s[MAXV];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int 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mindis,i,j,u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120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for (</a:t>
            </a:r>
            <a:r>
              <a:rPr lang="en-US" altLang="zh-CN" sz="18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=0;i&lt;</a:t>
            </a:r>
            <a:r>
              <a:rPr lang="en-US" altLang="zh-CN" sz="18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g.n;i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++)</a:t>
            </a:r>
            <a:endParaRPr lang="en-US" altLang="zh-CN" sz="1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{   dist[</a:t>
            </a:r>
            <a:r>
              <a:rPr lang="en-US" altLang="zh-CN" sz="18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]=</a:t>
            </a:r>
            <a:r>
              <a:rPr lang="en-US" altLang="zh-CN" sz="18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g.edges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[v][</a:t>
            </a:r>
            <a:r>
              <a:rPr lang="en-US" altLang="zh-CN" sz="18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];	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//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距离初始化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s[</a:t>
            </a:r>
            <a:r>
              <a:rPr lang="en-US" altLang="zh-CN" sz="18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]=0;	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	 //s[]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置空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if (</a:t>
            </a:r>
            <a:r>
              <a:rPr lang="en-US" altLang="zh-CN" sz="18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g.edges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[v][</a:t>
            </a:r>
            <a:r>
              <a:rPr lang="en-US" altLang="zh-CN" sz="18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]&lt;INF) 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路径初始化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   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path[</a:t>
            </a:r>
            <a:r>
              <a:rPr lang="en-US" altLang="zh-CN" sz="18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]=v;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	 //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到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有边时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else</a:t>
            </a:r>
            <a:endParaRPr lang="en-US" altLang="zh-CN" sz="1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path[</a:t>
            </a:r>
            <a:r>
              <a:rPr lang="en-US" altLang="zh-CN" sz="18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]=-1;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	 //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到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没边时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120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s[v]=1;	 		 //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源点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放入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6" name="组合 9"/>
          <p:cNvGrpSpPr/>
          <p:nvPr/>
        </p:nvGrpSpPr>
        <p:grpSpPr>
          <a:xfrm>
            <a:off x="2639616" y="3140968"/>
            <a:ext cx="7961728" cy="2500330"/>
            <a:chOff x="500034" y="1916102"/>
            <a:chExt cx="7961728" cy="2500330"/>
          </a:xfrm>
        </p:grpSpPr>
        <p:sp>
          <p:nvSpPr>
            <p:cNvPr id="7" name="矩形 6"/>
            <p:cNvSpPr/>
            <p:nvPr/>
          </p:nvSpPr>
          <p:spPr>
            <a:xfrm>
              <a:off x="500034" y="1916102"/>
              <a:ext cx="5786478" cy="250033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TextBox 4"/>
            <p:cNvSpPr txBox="1"/>
            <p:nvPr/>
          </p:nvSpPr>
          <p:spPr>
            <a:xfrm>
              <a:off x="6961564" y="2731416"/>
              <a:ext cx="1500198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dist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和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path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数组初始化</a:t>
              </a:r>
              <a:endParaRPr lang="zh-CN" altLang="en-US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6286512" y="3035532"/>
              <a:ext cx="675052" cy="0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26"/>
          <p:cNvSpPr txBox="1">
            <a:spLocks noChangeArrowheads="1"/>
          </p:cNvSpPr>
          <p:nvPr/>
        </p:nvSpPr>
        <p:spPr bwMode="auto">
          <a:xfrm>
            <a:off x="1935958" y="978189"/>
            <a:ext cx="8320084" cy="528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for (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=0;i&lt;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g.n;i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++)	 	//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循环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n-1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次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  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mindis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=INF;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for (j=0;j&lt;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g.n;j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++)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 if (s[j]==0 &amp;&amp; dist[j]&lt;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mindis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 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 { 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=j;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    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mindis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dist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[j];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 }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s[u]=1;				//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加入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for (j=0;j&lt;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g.n;j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++)		//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修改不在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中的顶点的距离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if (s[j]==0)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    if (</a:t>
            </a:r>
            <a:r>
              <a:rPr lang="en-US" altLang="zh-CN" sz="18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g.edges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[u][j]&lt;INF 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&amp;&amp; 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            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dist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]+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g.edges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][j]&lt;dist[j])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{  dist[j]=dist[u]+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g.edges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[u][j];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       path[j]=u;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    }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}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Dispath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dist,path,s,g.n,v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);		//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输出最短路径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 Box 1031"/>
          <p:cNvSpPr txBox="1">
            <a:spLocks noChangeArrowheads="1"/>
          </p:cNvSpPr>
          <p:nvPr/>
        </p:nvSpPr>
        <p:spPr bwMode="auto">
          <a:xfrm>
            <a:off x="2166910" y="6000769"/>
            <a:ext cx="4357718" cy="583565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狄克斯特拉算法的时间复杂度为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O(</a:t>
            </a:r>
            <a:r>
              <a:rPr lang="en-US" altLang="zh-CN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baseline="30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6" name="组合 13"/>
          <p:cNvGrpSpPr/>
          <p:nvPr/>
        </p:nvGrpSpPr>
        <p:grpSpPr>
          <a:xfrm>
            <a:off x="2718189" y="1428814"/>
            <a:ext cx="7643866" cy="1440160"/>
            <a:chOff x="1214414" y="714356"/>
            <a:chExt cx="7643866" cy="1643074"/>
          </a:xfrm>
        </p:grpSpPr>
        <p:sp>
          <p:nvSpPr>
            <p:cNvPr id="7" name="矩形 6"/>
            <p:cNvSpPr/>
            <p:nvPr/>
          </p:nvSpPr>
          <p:spPr>
            <a:xfrm>
              <a:off x="1214414" y="714356"/>
              <a:ext cx="4286280" cy="164307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/>
            </a:p>
          </p:txBody>
        </p:sp>
        <p:sp>
          <p:nvSpPr>
            <p:cNvPr id="8" name="TextBox 4"/>
            <p:cNvSpPr txBox="1"/>
            <p:nvPr/>
          </p:nvSpPr>
          <p:spPr>
            <a:xfrm>
              <a:off x="6215074" y="1326410"/>
              <a:ext cx="2643206" cy="35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找最小路径长度顶点</a:t>
              </a:r>
              <a:r>
                <a:rPr lang="en-US" altLang="zh-CN" sz="18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u</a:t>
              </a:r>
              <a:endParaRPr lang="zh-CN" altLang="en-US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9" name="直接连接符 8"/>
            <p:cNvCxnSpPr>
              <a:stCxn id="7" idx="3"/>
              <a:endCxn id="8" idx="1"/>
            </p:cNvCxnSpPr>
            <p:nvPr/>
          </p:nvCxnSpPr>
          <p:spPr>
            <a:xfrm flipV="1">
              <a:off x="5500694" y="1504741"/>
              <a:ext cx="714375" cy="31152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4"/>
          <p:cNvGrpSpPr/>
          <p:nvPr/>
        </p:nvGrpSpPr>
        <p:grpSpPr>
          <a:xfrm>
            <a:off x="2718189" y="3379422"/>
            <a:ext cx="7286676" cy="1901266"/>
            <a:chOff x="1214414" y="2786058"/>
            <a:chExt cx="7286676" cy="2000264"/>
          </a:xfrm>
        </p:grpSpPr>
        <p:sp>
          <p:nvSpPr>
            <p:cNvPr id="12" name="矩形 11"/>
            <p:cNvSpPr/>
            <p:nvPr/>
          </p:nvSpPr>
          <p:spPr>
            <a:xfrm>
              <a:off x="1214414" y="2786058"/>
              <a:ext cx="6572296" cy="2000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/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8001024" y="3395662"/>
              <a:ext cx="500066" cy="706812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</a:t>
              </a:r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>
              <a:stCxn id="12" idx="3"/>
              <a:endCxn id="13" idx="1"/>
            </p:cNvCxnSpPr>
            <p:nvPr/>
          </p:nvCxnSpPr>
          <p:spPr>
            <a:xfrm flipV="1">
              <a:off x="7786710" y="3748778"/>
              <a:ext cx="213995" cy="37412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-138" y="908782"/>
            <a:ext cx="4357718" cy="3860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b="0" dirty="0">
                <a:ln w="11430">
                  <a:noFill/>
                </a:ln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8.4.1  </a:t>
            </a:r>
            <a:r>
              <a:rPr lang="zh-CN" altLang="en-US" b="0" dirty="0">
                <a:ln w="11430">
                  <a:noFill/>
                </a:ln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路径的概念</a:t>
            </a:r>
            <a:endParaRPr lang="zh-CN" altLang="en-US" b="0" dirty="0">
              <a:ln w="11430">
                <a:noFill/>
              </a:ln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2071718" y="2138599"/>
            <a:ext cx="8382000" cy="860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考虑</a:t>
            </a:r>
            <a:r>
              <a:rPr lang="zh-CN" altLang="en-US" sz="2000" dirty="0">
                <a:solidFill>
                  <a:srgbClr val="FC9A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带权有向图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，把一条路径（仅仅考虑简单路径）上所经边的权值之和定义为该路径的</a:t>
            </a:r>
            <a:r>
              <a:rPr lang="zh-CN" altLang="en-US" sz="2000" dirty="0">
                <a:solidFill>
                  <a:srgbClr val="CE3B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路径长度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或称</a:t>
            </a:r>
            <a:r>
              <a:rPr lang="zh-CN" altLang="en-US" sz="2000" dirty="0">
                <a:solidFill>
                  <a:srgbClr val="CE3B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带权路径长度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1738282" y="5309401"/>
            <a:ext cx="8643998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从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源点到终点可能不止一条路径，把路径长度最短的那条路径称为最短路径。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857536" y="3237698"/>
            <a:ext cx="5897850" cy="682876"/>
            <a:chOff x="1285852" y="3429000"/>
            <a:chExt cx="5897850" cy="682876"/>
          </a:xfrm>
        </p:grpSpPr>
        <p:sp>
          <p:nvSpPr>
            <p:cNvPr id="31" name="椭圆 30"/>
            <p:cNvSpPr/>
            <p:nvPr/>
          </p:nvSpPr>
          <p:spPr>
            <a:xfrm>
              <a:off x="1285852" y="3571876"/>
              <a:ext cx="540000" cy="540000"/>
            </a:xfrm>
            <a:prstGeom prst="ellipse">
              <a:avLst/>
            </a:prstGeom>
            <a:gradFill>
              <a:gsLst>
                <a:gs pos="100000">
                  <a:srgbClr val="FC9A48">
                    <a:alpha val="10000"/>
                  </a:srgbClr>
                </a:gs>
                <a:gs pos="10000">
                  <a:srgbClr val="FC9A48"/>
                </a:gs>
              </a:gsLst>
            </a:gra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v</a:t>
              </a:r>
              <a:endParaRPr lang="en-US" altLang="zh-CN" sz="16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603240" y="3571876"/>
              <a:ext cx="540000" cy="540000"/>
            </a:xfrm>
            <a:prstGeom prst="ellipse">
              <a:avLst/>
            </a:prstGeom>
            <a:gradFill>
              <a:gsLst>
                <a:gs pos="100000">
                  <a:srgbClr val="FC9A48">
                    <a:alpha val="10000"/>
                  </a:srgbClr>
                </a:gs>
                <a:gs pos="10000">
                  <a:srgbClr val="FC9A48"/>
                </a:gs>
              </a:gsLst>
            </a:gra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v</a:t>
              </a:r>
              <a:r>
                <a:rPr lang="en-US" altLang="zh-CN" sz="1600" baseline="-25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14524" y="3571876"/>
              <a:ext cx="540000" cy="540000"/>
            </a:xfrm>
            <a:prstGeom prst="ellipse">
              <a:avLst/>
            </a:prstGeom>
            <a:gradFill>
              <a:gsLst>
                <a:gs pos="100000">
                  <a:srgbClr val="FC9A48">
                    <a:alpha val="10000"/>
                  </a:srgbClr>
                </a:gs>
                <a:gs pos="10000">
                  <a:srgbClr val="FC9A48"/>
                </a:gs>
              </a:gsLst>
            </a:gra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v</a:t>
              </a:r>
              <a:r>
                <a:rPr lang="en-US" altLang="zh-CN" sz="1600" i="1" baseline="-25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643702" y="3571876"/>
              <a:ext cx="540000" cy="540000"/>
            </a:xfrm>
            <a:prstGeom prst="ellipse">
              <a:avLst/>
            </a:prstGeom>
            <a:gradFill>
              <a:gsLst>
                <a:gs pos="100000">
                  <a:srgbClr val="FC9A48">
                    <a:alpha val="10000"/>
                  </a:srgbClr>
                </a:gs>
                <a:gs pos="10000">
                  <a:srgbClr val="FC9A48"/>
                </a:gs>
              </a:gsLst>
            </a:gra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u</a:t>
              </a:r>
              <a:endParaRPr lang="en-US" altLang="zh-CN" sz="16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35" name="直接箭头连接符 34"/>
            <p:cNvCxnSpPr>
              <a:stCxn id="31" idx="6"/>
              <a:endCxn id="32" idx="2"/>
            </p:cNvCxnSpPr>
            <p:nvPr/>
          </p:nvCxnSpPr>
          <p:spPr>
            <a:xfrm>
              <a:off x="1825852" y="3841876"/>
              <a:ext cx="777388" cy="1588"/>
            </a:xfrm>
            <a:prstGeom prst="straightConnector1">
              <a:avLst/>
            </a:prstGeom>
            <a:ln w="28575">
              <a:solidFill>
                <a:srgbClr val="FC9A4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11"/>
            <p:cNvSpPr txBox="1"/>
            <p:nvPr/>
          </p:nvSpPr>
          <p:spPr>
            <a:xfrm>
              <a:off x="2071670" y="3429000"/>
              <a:ext cx="285752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  <a:r>
                <a:rPr lang="en-US" altLang="zh-CN" sz="2000" baseline="-25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zh-CN" altLang="en-US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3151670" y="3841876"/>
              <a:ext cx="777388" cy="1588"/>
            </a:xfrm>
            <a:prstGeom prst="straightConnector1">
              <a:avLst/>
            </a:prstGeom>
            <a:ln w="28575">
              <a:solidFill>
                <a:srgbClr val="FC9A4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13"/>
            <p:cNvSpPr txBox="1"/>
            <p:nvPr/>
          </p:nvSpPr>
          <p:spPr>
            <a:xfrm>
              <a:off x="3397488" y="3429000"/>
              <a:ext cx="285752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  <a:r>
                <a:rPr lang="en-US" altLang="zh-CN" sz="2000" baseline="-25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zh-CN" altLang="en-US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4458192" y="3841876"/>
              <a:ext cx="777388" cy="1588"/>
            </a:xfrm>
            <a:prstGeom prst="straightConnector1">
              <a:avLst/>
            </a:prstGeom>
            <a:ln w="28575">
              <a:solidFill>
                <a:srgbClr val="FC9A4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15"/>
            <p:cNvSpPr txBox="1"/>
            <p:nvPr/>
          </p:nvSpPr>
          <p:spPr>
            <a:xfrm>
              <a:off x="4704010" y="3429000"/>
              <a:ext cx="285752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  <a:r>
                <a:rPr lang="en-US" altLang="zh-CN" sz="2000" baseline="-25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zh-CN" altLang="en-US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1" name="TextBox 16"/>
            <p:cNvSpPr txBox="1"/>
            <p:nvPr/>
          </p:nvSpPr>
          <p:spPr>
            <a:xfrm>
              <a:off x="5299080" y="3581344"/>
              <a:ext cx="57150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/>
                </a:rPr>
                <a:t>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5866314" y="3841876"/>
              <a:ext cx="777388" cy="1588"/>
            </a:xfrm>
            <a:prstGeom prst="straightConnector1">
              <a:avLst/>
            </a:prstGeom>
            <a:ln w="28575">
              <a:solidFill>
                <a:srgbClr val="FC9A4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18"/>
            <p:cNvSpPr txBox="1"/>
            <p:nvPr/>
          </p:nvSpPr>
          <p:spPr>
            <a:xfrm>
              <a:off x="6112132" y="3429000"/>
              <a:ext cx="285752" cy="4057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  <a:r>
                <a:rPr lang="en-US" altLang="zh-CN" sz="2000" i="1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m</a:t>
              </a:r>
              <a:endParaRPr lang="zh-CN" altLang="en-US" sz="2000" i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44" name="TextBox 20"/>
          <p:cNvSpPr txBox="1"/>
          <p:nvPr/>
        </p:nvSpPr>
        <p:spPr>
          <a:xfrm>
            <a:off x="2786098" y="4166392"/>
            <a:ext cx="42862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E3B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路径长度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 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 …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rPr>
              <a:t> + 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rPr>
              <a:t>c</a:t>
            </a:r>
            <a:r>
              <a:rPr lang="en-US" altLang="zh-CN" sz="2000" i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rPr>
              <a:t>m</a:t>
            </a:r>
            <a:endParaRPr lang="zh-CN" altLang="en-US" sz="2000" i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rgbClr val="CE3B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路径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：（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rPr>
              <a:t>，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rPr>
              <a:t>u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rPr>
              <a:t>）</a:t>
            </a:r>
            <a:endParaRPr lang="zh-CN" altLang="en-US" sz="2000" i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103516" y="1412436"/>
            <a:ext cx="3676646" cy="3892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72000" rIns="0" bIns="7200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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 </a:t>
            </a:r>
            <a:r>
              <a:rPr lang="en-US" altLang="zh-CN" sz="2000" dirty="0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 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最短路径长度：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5" name="组合 49"/>
          <p:cNvGrpSpPr/>
          <p:nvPr/>
        </p:nvGrpSpPr>
        <p:grpSpPr>
          <a:xfrm>
            <a:off x="6323182" y="5105817"/>
            <a:ext cx="3457575" cy="1661262"/>
            <a:chOff x="3924300" y="4949848"/>
            <a:chExt cx="3457575" cy="1661262"/>
          </a:xfrm>
        </p:grpSpPr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3924300" y="5526110"/>
              <a:ext cx="288925" cy="360363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0">
                  <a:srgbClr val="7030A0"/>
                </a:gs>
                <a:gs pos="99000">
                  <a:srgbClr val="7030A0">
                    <a:alpha val="1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4645025" y="4949848"/>
              <a:ext cx="288925" cy="360362"/>
            </a:xfrm>
            <a:prstGeom prst="ellipse">
              <a:avLst/>
            </a:prstGeom>
            <a:gradFill>
              <a:gsLst>
                <a:gs pos="0">
                  <a:srgbClr val="FC9A48"/>
                </a:gs>
                <a:gs pos="100000">
                  <a:srgbClr val="FC9A48">
                    <a:alpha val="1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4716463" y="6173810"/>
              <a:ext cx="288925" cy="360363"/>
            </a:xfrm>
            <a:prstGeom prst="ellipse">
              <a:avLst/>
            </a:prstGeom>
            <a:gradFill>
              <a:gsLst>
                <a:gs pos="0">
                  <a:srgbClr val="FC9A48"/>
                </a:gs>
                <a:gs pos="100000">
                  <a:srgbClr val="FC9A48">
                    <a:alpha val="1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5365750" y="5526110"/>
              <a:ext cx="288925" cy="360363"/>
            </a:xfrm>
            <a:prstGeom prst="ellipse">
              <a:avLst/>
            </a:prstGeom>
            <a:gradFill>
              <a:gsLst>
                <a:gs pos="0">
                  <a:srgbClr val="FC9A48"/>
                </a:gs>
                <a:gs pos="100000">
                  <a:srgbClr val="FC9A48">
                    <a:alpha val="1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6300788" y="4949848"/>
              <a:ext cx="288925" cy="360362"/>
            </a:xfrm>
            <a:prstGeom prst="ellipse">
              <a:avLst/>
            </a:prstGeom>
            <a:gradFill>
              <a:gsLst>
                <a:gs pos="0">
                  <a:srgbClr val="FC9A48"/>
                </a:gs>
                <a:gs pos="100000">
                  <a:srgbClr val="FC9A48">
                    <a:alpha val="1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6300788" y="6173810"/>
              <a:ext cx="288925" cy="360363"/>
            </a:xfrm>
            <a:prstGeom prst="ellipse">
              <a:avLst/>
            </a:prstGeom>
            <a:gradFill>
              <a:gsLst>
                <a:gs pos="0">
                  <a:srgbClr val="FC9A48"/>
                </a:gs>
                <a:gs pos="100000">
                  <a:srgbClr val="FC9A48">
                    <a:alpha val="1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7092950" y="5597548"/>
              <a:ext cx="288925" cy="360362"/>
            </a:xfrm>
            <a:prstGeom prst="ellipse">
              <a:avLst/>
            </a:prstGeom>
            <a:gradFill>
              <a:gsLst>
                <a:gs pos="0">
                  <a:srgbClr val="FC9A48"/>
                </a:gs>
                <a:gs pos="100000">
                  <a:srgbClr val="FC9A48">
                    <a:alpha val="1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6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4175125" y="5192735"/>
              <a:ext cx="469900" cy="38100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96" y="0"/>
                </a:cxn>
              </a:cxnLst>
              <a:rect l="0" t="0" r="r" b="b"/>
              <a:pathLst>
                <a:path w="296" h="240">
                  <a:moveTo>
                    <a:pt x="0" y="240"/>
                  </a:moveTo>
                  <a:lnTo>
                    <a:pt x="296" y="0"/>
                  </a:lnTo>
                </a:path>
              </a:pathLst>
            </a:custGeom>
            <a:noFill/>
            <a:ln w="25400" cap="flat" cmpd="sng">
              <a:solidFill>
                <a:srgbClr val="FF0000">
                  <a:alpha val="60000"/>
                </a:srgbClr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4213225" y="5742010"/>
              <a:ext cx="1152525" cy="0"/>
            </a:xfrm>
            <a:prstGeom prst="line">
              <a:avLst/>
            </a:prstGeom>
            <a:noFill/>
            <a:ln w="19050">
              <a:solidFill>
                <a:schemeClr val="tx1">
                  <a:lumMod val="85000"/>
                  <a:lumOff val="15000"/>
                  <a:alpha val="50000"/>
                </a:schemeClr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4154488" y="5851548"/>
              <a:ext cx="574675" cy="431800"/>
            </a:xfrm>
            <a:prstGeom prst="line">
              <a:avLst/>
            </a:prstGeom>
            <a:noFill/>
            <a:ln w="19050">
              <a:solidFill>
                <a:schemeClr val="tx1">
                  <a:lumMod val="85000"/>
                  <a:lumOff val="15000"/>
                  <a:alpha val="50000"/>
                </a:schemeClr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4933950" y="5094310"/>
              <a:ext cx="1366838" cy="0"/>
            </a:xfrm>
            <a:prstGeom prst="line">
              <a:avLst/>
            </a:prstGeom>
            <a:noFill/>
            <a:ln w="19050">
              <a:solidFill>
                <a:schemeClr val="tx1">
                  <a:lumMod val="85000"/>
                  <a:lumOff val="15000"/>
                  <a:alpha val="50000"/>
                </a:schemeClr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5005388" y="6389710"/>
              <a:ext cx="1295400" cy="0"/>
            </a:xfrm>
            <a:prstGeom prst="line">
              <a:avLst/>
            </a:prstGeom>
            <a:noFill/>
            <a:ln w="19050">
              <a:solidFill>
                <a:schemeClr val="tx1">
                  <a:lumMod val="85000"/>
                  <a:lumOff val="15000"/>
                  <a:alpha val="50000"/>
                </a:schemeClr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4967288" y="5813448"/>
              <a:ext cx="469900" cy="407987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296" y="0"/>
                </a:cxn>
              </a:cxnLst>
              <a:rect l="0" t="0" r="r" b="b"/>
              <a:pathLst>
                <a:path w="296" h="257">
                  <a:moveTo>
                    <a:pt x="0" y="257"/>
                  </a:moveTo>
                  <a:lnTo>
                    <a:pt x="296" y="0"/>
                  </a:lnTo>
                </a:path>
              </a:pathLst>
            </a:custGeom>
            <a:noFill/>
            <a:ln w="19050">
              <a:solidFill>
                <a:schemeClr val="tx1">
                  <a:lumMod val="85000"/>
                  <a:lumOff val="15000"/>
                  <a:alpha val="50000"/>
                </a:schemeClr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4908550" y="5237185"/>
              <a:ext cx="503238" cy="360363"/>
            </a:xfrm>
            <a:prstGeom prst="line">
              <a:avLst/>
            </a:prstGeom>
            <a:noFill/>
            <a:ln w="25400">
              <a:solidFill>
                <a:srgbClr val="FF0000">
                  <a:alpha val="60000"/>
                </a:srgbClr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5661025" y="5238773"/>
              <a:ext cx="639763" cy="411162"/>
            </a:xfrm>
            <a:custGeom>
              <a:avLst/>
              <a:gdLst/>
              <a:ahLst/>
              <a:cxnLst>
                <a:cxn ang="0">
                  <a:pos x="0" y="259"/>
                </a:cxn>
                <a:cxn ang="0">
                  <a:pos x="403" y="0"/>
                </a:cxn>
              </a:cxnLst>
              <a:rect l="0" t="0" r="r" b="b"/>
              <a:pathLst>
                <a:path w="403" h="259">
                  <a:moveTo>
                    <a:pt x="0" y="259"/>
                  </a:moveTo>
                  <a:lnTo>
                    <a:pt x="403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5653088" y="5813448"/>
              <a:ext cx="647700" cy="431800"/>
            </a:xfrm>
            <a:prstGeom prst="line">
              <a:avLst/>
            </a:prstGeom>
            <a:noFill/>
            <a:ln w="25400">
              <a:solidFill>
                <a:srgbClr val="FF0000">
                  <a:alpha val="60000"/>
                </a:srgbClr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6445250" y="5310210"/>
              <a:ext cx="0" cy="863600"/>
            </a:xfrm>
            <a:prstGeom prst="line">
              <a:avLst/>
            </a:prstGeom>
            <a:noFill/>
            <a:ln w="25400">
              <a:solidFill>
                <a:srgbClr val="FF0000">
                  <a:alpha val="60000"/>
                </a:srgbClr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V="1">
              <a:off x="6589713" y="5911873"/>
              <a:ext cx="576262" cy="431800"/>
            </a:xfrm>
            <a:prstGeom prst="line">
              <a:avLst/>
            </a:prstGeom>
            <a:noFill/>
            <a:ln w="19050">
              <a:solidFill>
                <a:schemeClr val="tx1">
                  <a:lumMod val="85000"/>
                  <a:lumOff val="15000"/>
                  <a:alpha val="50000"/>
                </a:schemeClr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6589713" y="5140348"/>
              <a:ext cx="576262" cy="503237"/>
            </a:xfrm>
            <a:prstGeom prst="line">
              <a:avLst/>
            </a:prstGeom>
            <a:noFill/>
            <a:ln w="25400">
              <a:solidFill>
                <a:srgbClr val="FF0000">
                  <a:alpha val="60000"/>
                </a:srgbClr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4068763" y="5021285"/>
              <a:ext cx="433387" cy="28829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5580063" y="5175273"/>
              <a:ext cx="433387" cy="28829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6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6326188" y="5514998"/>
              <a:ext cx="433387" cy="28829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6732588" y="5056210"/>
              <a:ext cx="433387" cy="28829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6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6746875" y="6056335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5292725" y="6318273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4068763" y="5921398"/>
              <a:ext cx="433387" cy="292837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4500563" y="5394348"/>
              <a:ext cx="433387" cy="28829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6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4889500" y="5815035"/>
              <a:ext cx="298450" cy="19685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5749925" y="5656285"/>
              <a:ext cx="433388" cy="28829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5005388" y="5094310"/>
              <a:ext cx="287337" cy="19685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2017808" y="4138872"/>
            <a:ext cx="2638425" cy="179514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path[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]=4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path[4]=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path[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]=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path[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]=1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path[1]=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到源点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39" name="组合 48"/>
          <p:cNvGrpSpPr/>
          <p:nvPr/>
        </p:nvGrpSpPr>
        <p:grpSpPr>
          <a:xfrm>
            <a:off x="4262521" y="4146802"/>
            <a:ext cx="3241674" cy="1643074"/>
            <a:chOff x="3000364" y="3409966"/>
            <a:chExt cx="3241674" cy="1643074"/>
          </a:xfrm>
        </p:grpSpPr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3419475" y="4122760"/>
              <a:ext cx="2822563" cy="49212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最短路径为：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→1→2→5→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1" name="右大括号 40"/>
            <p:cNvSpPr/>
            <p:nvPr/>
          </p:nvSpPr>
          <p:spPr>
            <a:xfrm>
              <a:off x="3000364" y="3409966"/>
              <a:ext cx="252000" cy="1643074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2" name="TextBox 38"/>
          <p:cNvSpPr txBox="1"/>
          <p:nvPr/>
        </p:nvSpPr>
        <p:spPr>
          <a:xfrm>
            <a:off x="1919536" y="2989787"/>
            <a:ext cx="3670302" cy="3892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72000" bIns="7200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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 </a:t>
            </a:r>
            <a:r>
              <a:rPr lang="en-US" altLang="zh-CN" sz="2000" dirty="0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6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的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最短路径：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43" name="组合 45"/>
          <p:cNvGrpSpPr/>
          <p:nvPr/>
        </p:nvGrpSpPr>
        <p:grpSpPr>
          <a:xfrm>
            <a:off x="2469352" y="1800258"/>
            <a:ext cx="3986189" cy="566634"/>
            <a:chOff x="827088" y="686239"/>
            <a:chExt cx="3986189" cy="566634"/>
          </a:xfrm>
        </p:grpSpPr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827088" y="1031893"/>
              <a:ext cx="3986189" cy="220980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dist={0, 4, 5, 6, 10, 9, 16}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TextBox 39"/>
            <p:cNvSpPr txBox="1"/>
            <p:nvPr/>
          </p:nvSpPr>
          <p:spPr>
            <a:xfrm>
              <a:off x="1620195" y="686239"/>
              <a:ext cx="3000396" cy="38034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 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2 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 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 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5 </a:t>
              </a: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6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46" name="组合 46"/>
          <p:cNvGrpSpPr/>
          <p:nvPr/>
        </p:nvGrpSpPr>
        <p:grpSpPr>
          <a:xfrm>
            <a:off x="4535540" y="2327307"/>
            <a:ext cx="3786214" cy="509017"/>
            <a:chOff x="1714480" y="1337454"/>
            <a:chExt cx="3786214" cy="509017"/>
          </a:xfrm>
        </p:grpSpPr>
        <p:sp>
          <p:nvSpPr>
            <p:cNvPr id="47" name="Text Box 40"/>
            <p:cNvSpPr txBox="1">
              <a:spLocks noChangeArrowheads="1"/>
            </p:cNvSpPr>
            <p:nvPr/>
          </p:nvSpPr>
          <p:spPr bwMode="auto">
            <a:xfrm>
              <a:off x="1714480" y="1680736"/>
              <a:ext cx="3786214" cy="16573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从</a:t>
              </a:r>
              <a:r>
                <a:rPr lang="zh-CN" altLang="en-US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顶点</a:t>
              </a: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Wingdings" panose="05000000000000000000"/>
                </a:rPr>
                <a:t> </a:t>
              </a: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6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的最短路径长度为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16</a:t>
              </a:r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rot="5400000" flipH="1" flipV="1">
              <a:off x="2991656" y="1480660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组合 47"/>
          <p:cNvGrpSpPr/>
          <p:nvPr/>
        </p:nvGrpSpPr>
        <p:grpSpPr>
          <a:xfrm>
            <a:off x="2505146" y="3461051"/>
            <a:ext cx="3514750" cy="530544"/>
            <a:chOff x="771498" y="2161752"/>
            <a:chExt cx="3514750" cy="530544"/>
          </a:xfrm>
        </p:grpSpPr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771498" y="2471316"/>
              <a:ext cx="3514750" cy="220980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path={0, 0, 1, 0</a:t>
              </a: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, 5, 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, 4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}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51" name="TextBox 44"/>
            <p:cNvSpPr txBox="1"/>
            <p:nvPr/>
          </p:nvSpPr>
          <p:spPr>
            <a:xfrm>
              <a:off x="1438253" y="2161752"/>
              <a:ext cx="2847995" cy="347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dirty="0">
                  <a:solidFill>
                    <a:srgbClr val="F199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 </a:t>
              </a:r>
              <a:r>
                <a:rPr lang="en-US" altLang="zh-CN" sz="2000" dirty="0">
                  <a:solidFill>
                    <a:srgbClr val="F199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rgbClr val="F199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 </a:t>
              </a:r>
              <a:r>
                <a:rPr lang="en-US" altLang="zh-CN" sz="2000" dirty="0">
                  <a:solidFill>
                    <a:srgbClr val="F199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rgbClr val="F199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 </a:t>
              </a:r>
              <a:r>
                <a:rPr lang="en-US" altLang="zh-CN" dirty="0">
                  <a:solidFill>
                    <a:srgbClr val="F199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rgbClr val="F199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 </a:t>
              </a:r>
              <a:r>
                <a:rPr lang="en-US" altLang="zh-CN" sz="1200" dirty="0">
                  <a:solidFill>
                    <a:srgbClr val="F199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</a:t>
              </a:r>
              <a:r>
                <a:rPr lang="en-US" altLang="zh-CN" sz="1600" dirty="0">
                  <a:solidFill>
                    <a:srgbClr val="F199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 </a:t>
              </a:r>
              <a:r>
                <a:rPr lang="en-US" altLang="zh-CN" sz="1200" dirty="0">
                  <a:solidFill>
                    <a:srgbClr val="F199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</a:t>
              </a:r>
              <a:r>
                <a:rPr lang="en-US" altLang="zh-CN" sz="1600" dirty="0">
                  <a:solidFill>
                    <a:srgbClr val="F199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 </a:t>
              </a:r>
              <a:r>
                <a:rPr lang="en-US" altLang="zh-CN" sz="1100" dirty="0">
                  <a:solidFill>
                    <a:srgbClr val="F199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</a:t>
              </a:r>
              <a:r>
                <a:rPr lang="en-US" altLang="zh-CN" sz="1600" dirty="0">
                  <a:solidFill>
                    <a:srgbClr val="F199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6</a:t>
              </a:r>
              <a:endParaRPr lang="zh-CN" altLang="en-US" sz="16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52" name="右弧形箭头 51"/>
          <p:cNvSpPr/>
          <p:nvPr/>
        </p:nvSpPr>
        <p:spPr>
          <a:xfrm>
            <a:off x="9871426" y="4972671"/>
            <a:ext cx="285752" cy="857256"/>
          </a:xfrm>
          <a:prstGeom prst="curvedLeftArrow">
            <a:avLst/>
          </a:prstGeom>
          <a:gradFill>
            <a:gsLst>
              <a:gs pos="0">
                <a:srgbClr val="7030A0"/>
              </a:gs>
              <a:gs pos="97000">
                <a:srgbClr val="7030A0">
                  <a:alpha val="10000"/>
                </a:srgb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0"/>
          <p:cNvSpPr txBox="1"/>
          <p:nvPr/>
        </p:nvSpPr>
        <p:spPr>
          <a:xfrm>
            <a:off x="1241059" y="921635"/>
            <a:ext cx="5339901" cy="337185"/>
          </a:xfrm>
          <a:prstGeom prst="rect">
            <a:avLst/>
          </a:prstGeom>
          <a:gradFill>
            <a:gsLst>
              <a:gs pos="0">
                <a:srgbClr val="9789C2"/>
              </a:gs>
              <a:gs pos="100000">
                <a:srgbClr val="9789C2">
                  <a:alpha val="10000"/>
                </a:srgbClr>
              </a:gs>
            </a:gsLst>
          </a:gradFill>
          <a:ln>
            <a:solidFill>
              <a:srgbClr val="9789C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利用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dist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求最短路径长度和最短路径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2710235" y="2153186"/>
            <a:ext cx="3071834" cy="22098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S={0, 1, 2, 3, 5, 4, 6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6332953" y="2165886"/>
            <a:ext cx="3663959" cy="22098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dist={0, 4, 5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6, 10, 9, 16}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0169" y="1606523"/>
            <a:ext cx="1571636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源点</a:t>
            </a:r>
            <a:r>
              <a:rPr lang="en-US" altLang="zh-CN" sz="1800" i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=0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2913" y="1033586"/>
            <a:ext cx="171451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观察求解结果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8" name="组合 30"/>
          <p:cNvGrpSpPr/>
          <p:nvPr/>
        </p:nvGrpSpPr>
        <p:grpSpPr>
          <a:xfrm>
            <a:off x="3210301" y="3178159"/>
            <a:ext cx="3214710" cy="1961284"/>
            <a:chOff x="1571604" y="2928934"/>
            <a:chExt cx="3214710" cy="1961284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1571604" y="2928934"/>
              <a:ext cx="2143140" cy="1934616"/>
            </a:xfrm>
            <a:prstGeom prst="straightConnector1">
              <a:avLst/>
            </a:prstGeom>
            <a:ln w="38100">
              <a:solidFill>
                <a:srgbClr val="CE3B37">
                  <a:alpha val="7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7"/>
            <p:cNvSpPr txBox="1"/>
            <p:nvPr/>
          </p:nvSpPr>
          <p:spPr>
            <a:xfrm>
              <a:off x="3714744" y="4577798"/>
              <a:ext cx="107157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递增</a:t>
              </a:r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12" name="组合 29"/>
          <p:cNvGrpSpPr/>
          <p:nvPr/>
        </p:nvGrpSpPr>
        <p:grpSpPr>
          <a:xfrm>
            <a:off x="2138731" y="2523311"/>
            <a:ext cx="3643338" cy="2215052"/>
            <a:chOff x="500034" y="2274086"/>
            <a:chExt cx="3643338" cy="2215052"/>
          </a:xfrm>
        </p:grpSpPr>
        <p:cxnSp>
          <p:nvCxnSpPr>
            <p:cNvPr id="13" name="直接箭头连接符 12"/>
            <p:cNvCxnSpPr/>
            <p:nvPr/>
          </p:nvCxnSpPr>
          <p:spPr>
            <a:xfrm rot="5400000">
              <a:off x="1820232" y="2465992"/>
              <a:ext cx="36000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9"/>
            <p:cNvSpPr txBox="1"/>
            <p:nvPr/>
          </p:nvSpPr>
          <p:spPr>
            <a:xfrm>
              <a:off x="1811318" y="2571744"/>
              <a:ext cx="35719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>
              <a:off x="2008816" y="2598086"/>
              <a:ext cx="64800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2"/>
            <p:cNvSpPr txBox="1"/>
            <p:nvPr/>
          </p:nvSpPr>
          <p:spPr>
            <a:xfrm>
              <a:off x="2143108" y="2949572"/>
              <a:ext cx="35719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5400000">
              <a:off x="2168885" y="2821777"/>
              <a:ext cx="107157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5"/>
            <p:cNvSpPr txBox="1"/>
            <p:nvPr/>
          </p:nvSpPr>
          <p:spPr>
            <a:xfrm>
              <a:off x="2536394" y="3286124"/>
              <a:ext cx="35719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6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5400000">
              <a:off x="2365360" y="3000372"/>
              <a:ext cx="142876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18"/>
            <p:cNvSpPr txBox="1"/>
            <p:nvPr/>
          </p:nvSpPr>
          <p:spPr>
            <a:xfrm>
              <a:off x="2928926" y="3635677"/>
              <a:ext cx="35719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9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5400000">
              <a:off x="2656251" y="3107529"/>
              <a:ext cx="164307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1"/>
            <p:cNvSpPr txBox="1"/>
            <p:nvPr/>
          </p:nvSpPr>
          <p:spPr>
            <a:xfrm>
              <a:off x="3250774" y="3832529"/>
              <a:ext cx="500066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10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5400000">
              <a:off x="2890826" y="3286124"/>
              <a:ext cx="200026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643306" y="4176718"/>
              <a:ext cx="500066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16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TextBox 28"/>
            <p:cNvSpPr txBox="1"/>
            <p:nvPr/>
          </p:nvSpPr>
          <p:spPr>
            <a:xfrm>
              <a:off x="500034" y="3571876"/>
              <a:ext cx="1500198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源点到各个顶点的最短路径长度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7" name="TextBox 31"/>
          <p:cNvSpPr txBox="1"/>
          <p:nvPr/>
        </p:nvSpPr>
        <p:spPr>
          <a:xfrm>
            <a:off x="2933333" y="5590243"/>
            <a:ext cx="7215238" cy="7893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 algn="l"/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 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按顶点进入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的先后顺序，最短路径长度越来越长。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/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 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一个顶点一旦进入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后，其最短路径长度不再改变（调整）</a:t>
            </a:r>
            <a:r>
              <a:rPr lang="zh-CN" altLang="en-US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sz="20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8" name="TextBox 32"/>
          <p:cNvSpPr txBox="1"/>
          <p:nvPr/>
        </p:nvSpPr>
        <p:spPr>
          <a:xfrm>
            <a:off x="1847528" y="5787498"/>
            <a:ext cx="100013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结论：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9" name="TextBox 33"/>
          <p:cNvSpPr txBox="1"/>
          <p:nvPr/>
        </p:nvSpPr>
        <p:spPr>
          <a:xfrm>
            <a:off x="6975879" y="1749399"/>
            <a:ext cx="294959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1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2  3  4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5  6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0" name="直角双向箭头 36"/>
          <p:cNvSpPr/>
          <p:nvPr/>
        </p:nvSpPr>
        <p:spPr>
          <a:xfrm>
            <a:off x="5782069" y="2541007"/>
            <a:ext cx="1071570" cy="1571636"/>
          </a:xfrm>
          <a:prstGeom prst="leftUpArrow">
            <a:avLst>
              <a:gd name="adj1" fmla="val 10791"/>
              <a:gd name="adj2" fmla="val 9628"/>
              <a:gd name="adj3" fmla="val 25847"/>
            </a:avLst>
          </a:prstGeom>
          <a:gradFill>
            <a:gsLst>
              <a:gs pos="100000">
                <a:schemeClr val="tx1">
                  <a:lumMod val="85000"/>
                  <a:lumOff val="15000"/>
                  <a:alpha val="70000"/>
                </a:schemeClr>
              </a:gs>
              <a:gs pos="47000">
                <a:schemeClr val="tx1">
                  <a:lumMod val="85000"/>
                  <a:lumOff val="15000"/>
                  <a:alpha val="70000"/>
                </a:schemeClr>
              </a:gs>
              <a:gs pos="7000">
                <a:schemeClr val="bg1">
                  <a:lumMod val="8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7427" y="1113881"/>
            <a:ext cx="450059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Dijkstra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算法不适合负权值的情况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87592" y="2666949"/>
            <a:ext cx="2214578" cy="1857388"/>
            <a:chOff x="611560" y="2780928"/>
            <a:chExt cx="2214578" cy="1857388"/>
          </a:xfrm>
        </p:grpSpPr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611560" y="3495308"/>
              <a:ext cx="360000" cy="43200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100000">
                  <a:srgbClr val="7030A0">
                    <a:alpha val="10000"/>
                  </a:srgbClr>
                </a:gs>
              </a:gsLst>
            </a:gradFill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1540254" y="2780928"/>
              <a:ext cx="360000" cy="432000"/>
            </a:xfrm>
            <a:prstGeom prst="ellipse">
              <a:avLst/>
            </a:prstGeom>
            <a:gradFill>
              <a:gsLst>
                <a:gs pos="0">
                  <a:srgbClr val="FC9A48"/>
                </a:gs>
                <a:gs pos="100000">
                  <a:srgbClr val="FC9A48">
                    <a:alpha val="1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1611692" y="4206316"/>
              <a:ext cx="360000" cy="432000"/>
            </a:xfrm>
            <a:prstGeom prst="ellipse">
              <a:avLst/>
            </a:prstGeom>
            <a:gradFill>
              <a:gsLst>
                <a:gs pos="0">
                  <a:srgbClr val="FC9A48"/>
                </a:gs>
                <a:gs pos="100000">
                  <a:srgbClr val="FC9A48">
                    <a:alpha val="1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9" name="直接箭头连接符 8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948724" y="2967044"/>
              <a:ext cx="561645" cy="62141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  <a:alpha val="60000"/>
                </a:schemeClr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5"/>
              <a:endCxn id="8" idx="2"/>
            </p:cNvCxnSpPr>
            <p:nvPr/>
          </p:nvCxnSpPr>
          <p:spPr>
            <a:xfrm rot="16200000" flipH="1">
              <a:off x="986129" y="3796752"/>
              <a:ext cx="558273" cy="69285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  <a:alpha val="60000"/>
                </a:schemeClr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任意多边形 11"/>
            <p:cNvSpPr/>
            <p:nvPr/>
          </p:nvSpPr>
          <p:spPr>
            <a:xfrm>
              <a:off x="1873648" y="3033352"/>
              <a:ext cx="420688" cy="1400175"/>
            </a:xfrm>
            <a:custGeom>
              <a:avLst/>
              <a:gdLst>
                <a:gd name="connsiteX0" fmla="*/ 104775 w 420688"/>
                <a:gd name="connsiteY0" fmla="*/ 1400175 h 1400175"/>
                <a:gd name="connsiteX1" fmla="*/ 295275 w 420688"/>
                <a:gd name="connsiteY1" fmla="*/ 1162050 h 1400175"/>
                <a:gd name="connsiteX2" fmla="*/ 419100 w 420688"/>
                <a:gd name="connsiteY2" fmla="*/ 685800 h 1400175"/>
                <a:gd name="connsiteX3" fmla="*/ 285750 w 420688"/>
                <a:gd name="connsiteY3" fmla="*/ 190500 h 1400175"/>
                <a:gd name="connsiteX4" fmla="*/ 0 w 420688"/>
                <a:gd name="connsiteY4" fmla="*/ 0 h 140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688" h="1400175">
                  <a:moveTo>
                    <a:pt x="104775" y="1400175"/>
                  </a:moveTo>
                  <a:cubicBezTo>
                    <a:pt x="173831" y="1340643"/>
                    <a:pt x="242888" y="1281112"/>
                    <a:pt x="295275" y="1162050"/>
                  </a:cubicBezTo>
                  <a:cubicBezTo>
                    <a:pt x="347662" y="1042988"/>
                    <a:pt x="420688" y="847725"/>
                    <a:pt x="419100" y="685800"/>
                  </a:cubicBezTo>
                  <a:cubicBezTo>
                    <a:pt x="417513" y="523875"/>
                    <a:pt x="355600" y="304800"/>
                    <a:pt x="285750" y="190500"/>
                  </a:cubicBezTo>
                  <a:cubicBezTo>
                    <a:pt x="215900" y="76200"/>
                    <a:pt x="107950" y="38100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7312" y="3066680"/>
              <a:ext cx="357190" cy="28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8750" y="4085448"/>
              <a:ext cx="357190" cy="28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26072" y="3495308"/>
              <a:ext cx="500066" cy="28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-3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6" name="下箭头 17"/>
          <p:cNvSpPr/>
          <p:nvPr/>
        </p:nvSpPr>
        <p:spPr>
          <a:xfrm>
            <a:off x="6993255" y="3665220"/>
            <a:ext cx="171450" cy="643255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TextBox 18"/>
          <p:cNvSpPr txBox="1"/>
          <p:nvPr/>
        </p:nvSpPr>
        <p:spPr>
          <a:xfrm>
            <a:off x="4656065" y="4652340"/>
            <a:ext cx="4916494" cy="12617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选取顶点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S={0,1},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的距离为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以后不再调整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实际上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的最小距离为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2-3=-1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9" name="TextBox 20"/>
          <p:cNvSpPr txBox="1"/>
          <p:nvPr/>
        </p:nvSpPr>
        <p:spPr>
          <a:xfrm>
            <a:off x="1992684" y="1995110"/>
            <a:ext cx="207170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用一个反例说明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graph-1019845_19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0415" y="1125220"/>
            <a:ext cx="3252470" cy="3252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1199456" y="980728"/>
            <a:ext cx="3214710" cy="3619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统治世界的十大算法</a:t>
            </a:r>
            <a:endParaRPr lang="zh-CN" altLang="en-US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5376163" y="1772688"/>
            <a:ext cx="5143536" cy="420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FC9A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1. </a:t>
            </a:r>
            <a:r>
              <a:rPr lang="zh-CN" altLang="en-US" sz="2000" dirty="0">
                <a:solidFill>
                  <a:srgbClr val="FC9A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归并排序，快速排序和堆排序</a:t>
            </a:r>
            <a:endParaRPr lang="en-US" altLang="zh-CN" sz="2000" dirty="0">
              <a:solidFill>
                <a:srgbClr val="FC9A4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2.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傅立叶变换与快速傅立叶变换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C9A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3. Dijkstra</a:t>
            </a:r>
            <a:r>
              <a:rPr lang="zh-CN" altLang="en-US" sz="2000" dirty="0">
                <a:solidFill>
                  <a:srgbClr val="FC9A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</a:t>
            </a:r>
            <a:endParaRPr lang="en-US" altLang="zh-CN" sz="2000" dirty="0">
              <a:solidFill>
                <a:srgbClr val="FC9A4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4. RSA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算法（一种加密算法）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5.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安全哈希算法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6.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整数因式分解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7.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链接分析（</a:t>
            </a:r>
            <a:r>
              <a:rPr lang="nl-N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Google的PageRank算法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</a:t>
            </a:r>
            <a:endParaRPr lang="nl-NL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8.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比例积分微分算法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FC9A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9. </a:t>
            </a:r>
            <a:r>
              <a:rPr lang="zh-CN" altLang="en-US" sz="2000" dirty="0">
                <a:solidFill>
                  <a:srgbClr val="FC9A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数据压缩算法（以哈夫曼算法为基础）</a:t>
            </a:r>
            <a:endParaRPr lang="en-US" altLang="zh-CN" sz="2000" dirty="0">
              <a:solidFill>
                <a:srgbClr val="FC9A4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10.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随机数生成算法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2" name="图片 1" descr="magnifying-glass-g934a18a98_1280"/>
          <p:cNvPicPr>
            <a:picLocks noChangeAspect="1"/>
          </p:cNvPicPr>
          <p:nvPr/>
        </p:nvPicPr>
        <p:blipFill>
          <a:blip r:embed="rId1">
            <a:alphaModFix amt="40000"/>
          </a:blip>
          <a:stretch>
            <a:fillRect/>
          </a:stretch>
        </p:blipFill>
        <p:spPr>
          <a:xfrm rot="21240000">
            <a:off x="-549275" y="2190750"/>
            <a:ext cx="697738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10800000">
            <a:off x="7824192" y="1680711"/>
            <a:ext cx="3951997" cy="3952800"/>
          </a:xfrm>
          <a:prstGeom prst="rect">
            <a:avLst/>
          </a:prstGeom>
          <a:solidFill>
            <a:srgbClr val="F39801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10800000">
            <a:off x="8036190" y="1908954"/>
            <a:ext cx="3528000" cy="3528000"/>
          </a:xfrm>
          <a:prstGeom prst="rect">
            <a:avLst/>
          </a:prstGeom>
          <a:solidFill>
            <a:srgbClr val="F39801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0800000">
            <a:off x="8216190" y="2058839"/>
            <a:ext cx="3168000" cy="3168000"/>
          </a:xfrm>
          <a:prstGeom prst="rect">
            <a:avLst/>
          </a:prstGeom>
          <a:solidFill>
            <a:srgbClr val="F3980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0800000">
            <a:off x="8400568" y="2253110"/>
            <a:ext cx="2808000" cy="2808000"/>
          </a:xfrm>
          <a:prstGeom prst="rect">
            <a:avLst/>
          </a:prstGeom>
          <a:solidFill>
            <a:srgbClr val="F39801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042288" y="2806760"/>
            <a:ext cx="5832648" cy="12452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问题描述：</a:t>
            </a:r>
            <a:r>
              <a:rPr lang="zh-CN" alt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对于一个各边权值均大于零的有向图，对每一对顶点</a:t>
            </a:r>
            <a:r>
              <a:rPr lang="en-US" altLang="zh-CN" sz="2000" b="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≠</a:t>
            </a:r>
            <a:r>
              <a:rPr lang="en-US" altLang="zh-CN" sz="2000" b="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，求出顶点</a:t>
            </a:r>
            <a:r>
              <a:rPr lang="en-US" altLang="zh-CN" sz="2000" b="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与顶点</a:t>
            </a:r>
            <a:r>
              <a:rPr lang="en-US" altLang="zh-CN" sz="2000" b="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之间的最短路径和最短路径长度。       </a:t>
            </a:r>
            <a:endParaRPr lang="zh-CN" altLang="en-US" sz="20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9043746" y="5742778"/>
            <a:ext cx="1512888" cy="24574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1936~2001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911974" y="4437038"/>
            <a:ext cx="4000528" cy="33718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多源最短路径问题：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Floyd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14" name="图片 3" descr="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9604" y="2558933"/>
            <a:ext cx="2441172" cy="21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95400" y="1052736"/>
            <a:ext cx="4752528" cy="38608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8.4.3 </a:t>
            </a:r>
            <a:r>
              <a:rPr lang="zh-CN" altLang="en-US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每对顶点之间的最短路径</a:t>
            </a:r>
            <a:endParaRPr lang="zh-CN" altLang="en-US" dirty="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47528" y="1439968"/>
            <a:ext cx="8458200" cy="12452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假设有向图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G=(V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采用邻接矩阵存储。设置一个二维数组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用于存放当前顶点之间的最短路径长度，分量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表示当前顶点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的最短路径长度。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127448" y="957416"/>
            <a:ext cx="3714776" cy="36195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算法：迭代（递推）思路</a:t>
            </a:r>
            <a:endParaRPr lang="zh-CN" altLang="en-US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2007789" y="5895835"/>
            <a:ext cx="8176422" cy="461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30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 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的路径上所经过的顶点编号不大于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的最短路径长度。</a:t>
            </a:r>
            <a:endParaRPr lang="zh-CN" altLang="en-US" sz="20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7" name="组合 11"/>
          <p:cNvGrpSpPr/>
          <p:nvPr/>
        </p:nvGrpSpPr>
        <p:grpSpPr>
          <a:xfrm>
            <a:off x="3728527" y="2585199"/>
            <a:ext cx="4071966" cy="1657350"/>
            <a:chOff x="2143108" y="4772046"/>
            <a:chExt cx="4071966" cy="1657350"/>
          </a:xfrm>
        </p:grpSpPr>
        <p:sp>
          <p:nvSpPr>
            <p:cNvPr id="8" name="椭圆 7"/>
            <p:cNvSpPr/>
            <p:nvPr/>
          </p:nvSpPr>
          <p:spPr>
            <a:xfrm>
              <a:off x="2143108" y="5286388"/>
              <a:ext cx="540000" cy="540000"/>
            </a:xfrm>
            <a:prstGeom prst="ellipse">
              <a:avLst/>
            </a:prstGeom>
            <a:gradFill>
              <a:gsLst>
                <a:gs pos="0">
                  <a:srgbClr val="FC9A48"/>
                </a:gs>
                <a:gs pos="100000">
                  <a:srgbClr val="FC9A48">
                    <a:alpha val="10000"/>
                  </a:srgbClr>
                </a:gs>
              </a:gsLst>
            </a:gra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endParaRPr lang="en-US" altLang="zh-CN" sz="18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675074" y="5286388"/>
              <a:ext cx="540000" cy="540000"/>
            </a:xfrm>
            <a:prstGeom prst="ellipse">
              <a:avLst/>
            </a:prstGeom>
            <a:gradFill>
              <a:gsLst>
                <a:gs pos="0">
                  <a:srgbClr val="FC9A48"/>
                </a:gs>
                <a:gs pos="100000">
                  <a:srgbClr val="FC9A48">
                    <a:alpha val="10000"/>
                  </a:srgbClr>
                </a:gs>
              </a:gsLst>
            </a:gra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  <a:endParaRPr lang="en-US" altLang="zh-CN" sz="18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3054355" y="4772046"/>
              <a:ext cx="2232025" cy="165735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rgbClr val="7030A0"/>
              </a:solidFill>
              <a:prstDash val="sysDot"/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任意多边形 8"/>
            <p:cNvSpPr/>
            <p:nvPr/>
          </p:nvSpPr>
          <p:spPr>
            <a:xfrm>
              <a:off x="2679700" y="5471583"/>
              <a:ext cx="3035300" cy="203200"/>
            </a:xfrm>
            <a:custGeom>
              <a:avLst/>
              <a:gdLst>
                <a:gd name="connsiteX0" fmla="*/ 0 w 3035300"/>
                <a:gd name="connsiteY0" fmla="*/ 116417 h 203200"/>
                <a:gd name="connsiteX1" fmla="*/ 254000 w 3035300"/>
                <a:gd name="connsiteY1" fmla="*/ 40217 h 203200"/>
                <a:gd name="connsiteX2" fmla="*/ 660400 w 3035300"/>
                <a:gd name="connsiteY2" fmla="*/ 129117 h 203200"/>
                <a:gd name="connsiteX3" fmla="*/ 1066800 w 3035300"/>
                <a:gd name="connsiteY3" fmla="*/ 52917 h 203200"/>
                <a:gd name="connsiteX4" fmla="*/ 1600200 w 3035300"/>
                <a:gd name="connsiteY4" fmla="*/ 167217 h 203200"/>
                <a:gd name="connsiteX5" fmla="*/ 2108200 w 3035300"/>
                <a:gd name="connsiteY5" fmla="*/ 2117 h 203200"/>
                <a:gd name="connsiteX6" fmla="*/ 2540000 w 3035300"/>
                <a:gd name="connsiteY6" fmla="*/ 179917 h 203200"/>
                <a:gd name="connsiteX7" fmla="*/ 3035300 w 3035300"/>
                <a:gd name="connsiteY7" fmla="*/ 141817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5300" h="203200">
                  <a:moveTo>
                    <a:pt x="0" y="116417"/>
                  </a:moveTo>
                  <a:cubicBezTo>
                    <a:pt x="71966" y="77258"/>
                    <a:pt x="143933" y="38100"/>
                    <a:pt x="254000" y="40217"/>
                  </a:cubicBezTo>
                  <a:cubicBezTo>
                    <a:pt x="364067" y="42334"/>
                    <a:pt x="524933" y="127000"/>
                    <a:pt x="660400" y="129117"/>
                  </a:cubicBezTo>
                  <a:cubicBezTo>
                    <a:pt x="795867" y="131234"/>
                    <a:pt x="910167" y="46567"/>
                    <a:pt x="1066800" y="52917"/>
                  </a:cubicBezTo>
                  <a:cubicBezTo>
                    <a:pt x="1223433" y="59267"/>
                    <a:pt x="1426633" y="175684"/>
                    <a:pt x="1600200" y="167217"/>
                  </a:cubicBezTo>
                  <a:cubicBezTo>
                    <a:pt x="1773767" y="158750"/>
                    <a:pt x="1951567" y="0"/>
                    <a:pt x="2108200" y="2117"/>
                  </a:cubicBezTo>
                  <a:cubicBezTo>
                    <a:pt x="2264833" y="4234"/>
                    <a:pt x="2385483" y="156634"/>
                    <a:pt x="2540000" y="179917"/>
                  </a:cubicBezTo>
                  <a:cubicBezTo>
                    <a:pt x="2694517" y="203200"/>
                    <a:pt x="2864908" y="172508"/>
                    <a:pt x="3035300" y="141817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Box 10"/>
            <p:cNvSpPr txBox="1"/>
            <p:nvPr/>
          </p:nvSpPr>
          <p:spPr>
            <a:xfrm>
              <a:off x="3428992" y="5715016"/>
              <a:ext cx="1571636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～</a:t>
              </a:r>
              <a:r>
                <a:rPr lang="en-US" altLang="zh-CN" sz="18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的顶点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738546" y="4282726"/>
            <a:ext cx="414340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按顶点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的顺序依次考虑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351584" y="4709126"/>
            <a:ext cx="5786478" cy="860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递推产生一个矩阵序列：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A</a:t>
            </a:r>
            <a:r>
              <a:rPr lang="en-US" altLang="zh-CN" sz="2000" baseline="-30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  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30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 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  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30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  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30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30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en-US" sz="2000" baseline="-30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sz="2000" baseline="-30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4" grpId="0"/>
      <p:bldP spid="15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73106" y="4918925"/>
            <a:ext cx="6215106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MIN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 </a:t>
            </a:r>
            <a:r>
              <a:rPr lang="en-US" altLang="zh-CN" sz="20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]+</a:t>
            </a:r>
            <a:r>
              <a:rPr lang="en-US" altLang="zh-CN" sz="20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 }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508536" y="2049248"/>
            <a:ext cx="612000" cy="5760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endParaRPr lang="en-US" altLang="zh-CN" sz="2000" i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632098" y="3751688"/>
            <a:ext cx="612000" cy="576000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endParaRPr lang="en-US" altLang="zh-CN" sz="2000" i="1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4115821" y="3449557"/>
            <a:ext cx="354393" cy="355197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 rot="8100000">
            <a:off x="4410401" y="3110952"/>
            <a:ext cx="639790" cy="38608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rgbClr val="7030A0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</a:t>
            </a:r>
            <a:endParaRPr lang="en-US" altLang="zh-CN" dirty="0">
              <a:solidFill>
                <a:srgbClr val="7030A0">
                  <a:alpha val="7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Freeform 12"/>
          <p:cNvSpPr/>
          <p:nvPr/>
        </p:nvSpPr>
        <p:spPr bwMode="auto">
          <a:xfrm>
            <a:off x="5008471" y="2425488"/>
            <a:ext cx="517477" cy="513236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330" y="0"/>
              </a:cxn>
            </a:cxnLst>
            <a:rect l="0" t="0" r="r" b="b"/>
            <a:pathLst>
              <a:path w="330" h="328">
                <a:moveTo>
                  <a:pt x="0" y="328"/>
                </a:moveTo>
                <a:lnTo>
                  <a:pt x="330" y="0"/>
                </a:lnTo>
              </a:path>
            </a:pathLst>
          </a:custGeom>
          <a:ln>
            <a:solidFill>
              <a:schemeClr val="tx1">
                <a:alpha val="50000"/>
              </a:schemeClr>
            </a:solidFill>
            <a:headEnd type="none" w="med" len="med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AutoShape 13"/>
          <p:cNvSpPr/>
          <p:nvPr/>
        </p:nvSpPr>
        <p:spPr bwMode="auto">
          <a:xfrm rot="2820000">
            <a:off x="4343038" y="1575511"/>
            <a:ext cx="176817" cy="2560727"/>
          </a:xfrm>
          <a:prstGeom prst="leftBrace">
            <a:avLst>
              <a:gd name="adj1" fmla="val 120427"/>
              <a:gd name="adj2" fmla="val 50000"/>
            </a:avLst>
          </a:prstGeom>
          <a:ln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9146275">
            <a:off x="3588587" y="2298692"/>
            <a:ext cx="1279579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8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18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18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18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102102" y="2487137"/>
            <a:ext cx="428094" cy="355196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160744" y="3455953"/>
            <a:ext cx="428094" cy="355197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 rot="2147976">
            <a:off x="6563293" y="2933926"/>
            <a:ext cx="639790" cy="38608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rgbClr val="7030A0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</a:t>
            </a:r>
            <a:endParaRPr lang="en-US" altLang="zh-CN" dirty="0">
              <a:solidFill>
                <a:srgbClr val="7030A0">
                  <a:alpha val="7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9" name="AutoShape 18"/>
          <p:cNvSpPr/>
          <p:nvPr/>
        </p:nvSpPr>
        <p:spPr bwMode="auto">
          <a:xfrm rot="7800000">
            <a:off x="7173480" y="1512920"/>
            <a:ext cx="176817" cy="2560726"/>
          </a:xfrm>
          <a:prstGeom prst="leftBrace">
            <a:avLst>
              <a:gd name="adj1" fmla="val 120427"/>
              <a:gd name="adj2" fmla="val 50000"/>
            </a:avLst>
          </a:prstGeom>
          <a:ln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 rot="2474130">
            <a:off x="6996093" y="2423871"/>
            <a:ext cx="1279579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8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18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18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18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7501025" y="3751688"/>
            <a:ext cx="612000" cy="576000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endParaRPr lang="en-US" altLang="zh-CN" sz="2000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228375" y="4036473"/>
            <a:ext cx="925186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079908" y="3722193"/>
            <a:ext cx="1281148" cy="396134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rgbClr val="7030A0">
                    <a:alpha val="70000"/>
                  </a:srgbClr>
                </a:solidFill>
                <a:latin typeface="+mj-ea"/>
                <a:ea typeface="+mj-ea"/>
                <a:cs typeface="Consolas" panose="020B0609020204030204" pitchFamily="49" charset="0"/>
              </a:rPr>
              <a:t>……</a:t>
            </a:r>
            <a:endParaRPr lang="en-US" altLang="zh-CN" dirty="0">
              <a:solidFill>
                <a:srgbClr val="7030A0">
                  <a:alpha val="70000"/>
                </a:srgbClr>
              </a:solidFill>
              <a:latin typeface="+mj-ea"/>
              <a:ea typeface="+mj-ea"/>
              <a:cs typeface="Consolas" panose="020B0609020204030204" pitchFamily="49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362576" y="4036473"/>
            <a:ext cx="1138449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AutoShape 23"/>
          <p:cNvSpPr/>
          <p:nvPr/>
        </p:nvSpPr>
        <p:spPr bwMode="auto">
          <a:xfrm rot="5400000">
            <a:off x="5828710" y="2719204"/>
            <a:ext cx="71978" cy="3413780"/>
          </a:xfrm>
          <a:prstGeom prst="rightBrace">
            <a:avLst>
              <a:gd name="adj1" fmla="val 394384"/>
              <a:gd name="adj2" fmla="val 50000"/>
            </a:avLst>
          </a:prstGeom>
          <a:ln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5225695" y="4496507"/>
            <a:ext cx="1422277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8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18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18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18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2352622" y="890581"/>
            <a:ext cx="7858179" cy="103568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rIns="0" bIns="72000">
            <a:spAutoFit/>
          </a:bodyPr>
          <a:lstStyle/>
          <a:p>
            <a:pPr algn="l">
              <a:spcBef>
                <a:spcPts val="6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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初始时，有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]=</a:t>
            </a:r>
            <a:r>
              <a:rPr lang="nb-NO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g.edges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 若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A</a:t>
            </a:r>
            <a:r>
              <a:rPr lang="en-US" altLang="zh-CN" sz="2000" i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k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已经求出。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  <a:sym typeface="Wingdings" panose="05000000000000000000"/>
            </a:endParaRPr>
          </a:p>
          <a:p>
            <a:pPr algn="l">
              <a:spcBef>
                <a:spcPts val="600"/>
              </a:spcBef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考虑顶点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：求从</a:t>
            </a:r>
            <a:r>
              <a:rPr lang="en-US" altLang="zh-CN" sz="20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的最短路径经过编号为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顶点的情况。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9" name="组合 35"/>
          <p:cNvGrpSpPr/>
          <p:nvPr/>
        </p:nvGrpSpPr>
        <p:grpSpPr>
          <a:xfrm>
            <a:off x="1881158" y="4948551"/>
            <a:ext cx="8358246" cy="1289371"/>
            <a:chOff x="357158" y="4948550"/>
            <a:chExt cx="8358246" cy="1289371"/>
          </a:xfrm>
        </p:grpSpPr>
        <p:sp>
          <p:nvSpPr>
            <p:cNvPr id="30" name="左弧形箭头 23"/>
            <p:cNvSpPr/>
            <p:nvPr/>
          </p:nvSpPr>
          <p:spPr>
            <a:xfrm>
              <a:off x="357158" y="4948550"/>
              <a:ext cx="428628" cy="714380"/>
            </a:xfrm>
            <a:prstGeom prst="curvedRightArrow">
              <a:avLst>
                <a:gd name="adj1" fmla="val 25000"/>
                <a:gd name="adj2" fmla="val 50000"/>
                <a:gd name="adj3" fmla="val 13474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24"/>
            <p:cNvSpPr txBox="1"/>
            <p:nvPr/>
          </p:nvSpPr>
          <p:spPr>
            <a:xfrm>
              <a:off x="857224" y="5448616"/>
              <a:ext cx="7858180" cy="789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144000" tIns="72000" bIns="72000" rtlCol="0">
              <a:spAutoFit/>
            </a:bodyPr>
            <a:lstStyle/>
            <a:p>
              <a:r>
                <a:rPr lang="en-US" altLang="zh-CN" sz="20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en-US" altLang="zh-CN" sz="2000" baseline="-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[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][</a:t>
              </a:r>
              <a:r>
                <a:rPr lang="en-US" altLang="zh-CN" sz="20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]=</a:t>
              </a:r>
              <a:r>
                <a:rPr lang="nb-NO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g.edges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[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][</a:t>
              </a:r>
              <a:r>
                <a:rPr lang="en-US" altLang="zh-CN" sz="20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sz="2000" i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en-US" altLang="zh-CN" sz="2000" i="1" baseline="-25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[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]=MIN{ 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en-US" altLang="zh-CN" sz="2000" i="1" baseline="-25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[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en-US" altLang="zh-CN" sz="2000" i="1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[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]+</a:t>
              </a:r>
              <a:r>
                <a:rPr lang="en-US" altLang="zh-CN" sz="20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en-US" altLang="zh-CN" sz="2000" i="1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[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 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} </a:t>
              </a:r>
              <a:r>
                <a:rPr lang="en-US" altLang="zh-CN" sz="2000" dirty="0">
                  <a:solidFill>
                    <a:srgbClr val="9789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0≤</a:t>
              </a:r>
              <a:r>
                <a:rPr lang="en-US" altLang="zh-CN" sz="2000" i="1" dirty="0">
                  <a:solidFill>
                    <a:srgbClr val="9789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2000" dirty="0">
                  <a:solidFill>
                    <a:srgbClr val="9789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≤</a:t>
              </a:r>
              <a:r>
                <a:rPr lang="en-US" altLang="zh-CN" sz="2000" i="1" dirty="0">
                  <a:solidFill>
                    <a:srgbClr val="9789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lang="en-US" altLang="zh-CN" sz="2000" dirty="0">
                  <a:solidFill>
                    <a:srgbClr val="9789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  <a:endParaRPr lang="zh-CN" altLang="en-US" sz="2000" dirty="0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5508536" y="2059392"/>
            <a:ext cx="612000" cy="576000"/>
          </a:xfrm>
          <a:prstGeom prst="ellipse">
            <a:avLst/>
          </a:prstGeom>
          <a:gradFill>
            <a:gsLst>
              <a:gs pos="42000">
                <a:srgbClr val="FC9A48"/>
              </a:gs>
              <a:gs pos="100000">
                <a:srgbClr val="FC9A48">
                  <a:alpha val="10000"/>
                  <a:lumMod val="0"/>
                  <a:lumOff val="10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endParaRPr lang="en-US" altLang="zh-CN" sz="2000" i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4079776" y="4171448"/>
            <a:ext cx="364333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2"/>
          <p:cNvSpPr txBox="1"/>
          <p:nvPr/>
        </p:nvSpPr>
        <p:spPr>
          <a:xfrm>
            <a:off x="8151742" y="4030160"/>
            <a:ext cx="2214578" cy="7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2000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2000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有两条路径，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取最短的一条！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6" name="任意多边形 33"/>
          <p:cNvSpPr/>
          <p:nvPr/>
        </p:nvSpPr>
        <p:spPr>
          <a:xfrm>
            <a:off x="4084093" y="2464730"/>
            <a:ext cx="3539613" cy="1510890"/>
          </a:xfrm>
          <a:custGeom>
            <a:avLst/>
            <a:gdLst>
              <a:gd name="connsiteX0" fmla="*/ 0 w 3539613"/>
              <a:gd name="connsiteY0" fmla="*/ 1510890 h 1510890"/>
              <a:gd name="connsiteX1" fmla="*/ 560438 w 3539613"/>
              <a:gd name="connsiteY1" fmla="*/ 1009445 h 1510890"/>
              <a:gd name="connsiteX2" fmla="*/ 1455174 w 3539613"/>
              <a:gd name="connsiteY2" fmla="*/ 173703 h 1510890"/>
              <a:gd name="connsiteX3" fmla="*/ 1730477 w 3539613"/>
              <a:gd name="connsiteY3" fmla="*/ 6555 h 1510890"/>
              <a:gd name="connsiteX4" fmla="*/ 2064774 w 3539613"/>
              <a:gd name="connsiteY4" fmla="*/ 154039 h 1510890"/>
              <a:gd name="connsiteX5" fmla="*/ 2880851 w 3539613"/>
              <a:gd name="connsiteY5" fmla="*/ 930787 h 1510890"/>
              <a:gd name="connsiteX6" fmla="*/ 3539613 w 3539613"/>
              <a:gd name="connsiteY6" fmla="*/ 1481393 h 151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39613" h="1510890">
                <a:moveTo>
                  <a:pt x="0" y="1510890"/>
                </a:moveTo>
                <a:cubicBezTo>
                  <a:pt x="158954" y="1371599"/>
                  <a:pt x="317909" y="1232309"/>
                  <a:pt x="560438" y="1009445"/>
                </a:cubicBezTo>
                <a:cubicBezTo>
                  <a:pt x="802967" y="786581"/>
                  <a:pt x="1260168" y="340851"/>
                  <a:pt x="1455174" y="173703"/>
                </a:cubicBezTo>
                <a:cubicBezTo>
                  <a:pt x="1650180" y="6555"/>
                  <a:pt x="1628877" y="9832"/>
                  <a:pt x="1730477" y="6555"/>
                </a:cubicBezTo>
                <a:cubicBezTo>
                  <a:pt x="1832077" y="3278"/>
                  <a:pt x="1873045" y="0"/>
                  <a:pt x="2064774" y="154039"/>
                </a:cubicBezTo>
                <a:cubicBezTo>
                  <a:pt x="2256503" y="308078"/>
                  <a:pt x="2635045" y="709561"/>
                  <a:pt x="2880851" y="930787"/>
                </a:cubicBezTo>
                <a:cubicBezTo>
                  <a:pt x="3126657" y="1152013"/>
                  <a:pt x="3333135" y="1316703"/>
                  <a:pt x="3539613" y="1481393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2" grpId="0" animBg="1"/>
      <p:bldP spid="3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43472" y="2128967"/>
            <a:ext cx="4851376" cy="3892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72000" rIns="0" bIns="72000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）用二维数组</a:t>
            </a:r>
            <a:r>
              <a:rPr lang="en-US" altLang="zh-CN" sz="2000" i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存储最短路径长度：</a:t>
            </a:r>
            <a:endParaRPr lang="zh-CN" altLang="en-US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00661" y="2787771"/>
            <a:ext cx="7280268" cy="92329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表示考虑顶点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0~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后得出的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的最短路径长度。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表示最终的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的最短路径长度。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199456" y="936082"/>
            <a:ext cx="3813684" cy="36195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（解决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个问题）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348075" y="4533219"/>
            <a:ext cx="4851376" cy="3892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72000" rIns="0" bIns="72000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）用二维数组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存放最短路径：</a:t>
            </a:r>
            <a:endParaRPr lang="zh-CN" altLang="en-US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705264" y="5069298"/>
            <a:ext cx="6851640" cy="92329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</a:t>
            </a:r>
            <a:r>
              <a:rPr lang="en-US" altLang="zh-CN" sz="2000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表示考虑顶点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0~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后得出的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的最短路径。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</a:t>
            </a:r>
            <a:r>
              <a:rPr lang="en-US" altLang="zh-CN" sz="2000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表示最终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的最短路径。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3" grpId="0" bldLvl="0" animBg="1"/>
      <p:bldP spid="14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2098295" y="5659111"/>
            <a:ext cx="8001056" cy="76898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nb-NO" sz="2000" dirty="0">
                <a:solidFill>
                  <a:srgbClr val="FC9A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zh-CN" altLang="en-US" sz="2000" dirty="0">
                <a:solidFill>
                  <a:srgbClr val="FC9A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经过顶点</a:t>
            </a:r>
            <a:r>
              <a:rPr lang="en-US" altLang="zh-CN" sz="2000" i="1" dirty="0">
                <a:solidFill>
                  <a:srgbClr val="FC9A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sz="2000" dirty="0">
                <a:solidFill>
                  <a:srgbClr val="FC9A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的路径更短：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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nb-NO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</a:t>
            </a:r>
            <a:r>
              <a:rPr lang="nb-NO" altLang="zh-CN" sz="2000" i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nb-NO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nb-NO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nb-NO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</a:t>
            </a:r>
            <a:r>
              <a:rPr lang="nb-NO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nb-NO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 = </a:t>
            </a:r>
            <a:r>
              <a:rPr lang="nb-NO" altLang="zh-CN" sz="20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nb-NO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nb-NO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 path</a:t>
            </a:r>
            <a:r>
              <a:rPr lang="nb-NO" altLang="zh-CN" sz="2000" i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nb-NO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nb-NO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nb-NO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</a:t>
            </a:r>
            <a:r>
              <a:rPr lang="nb-NO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nb-NO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FC9A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否则：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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nb-NO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</a:t>
            </a:r>
            <a:r>
              <a:rPr lang="nb-NO" altLang="zh-CN" sz="2000" i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nb-NO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nb-NO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nb-NO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</a:t>
            </a:r>
            <a:r>
              <a:rPr lang="nb-NO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nb-NO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 = </a:t>
            </a:r>
            <a:r>
              <a:rPr lang="en-US" altLang="zh-CN" sz="20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nb-NO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 path</a:t>
            </a:r>
            <a:r>
              <a:rPr lang="nb-NO" altLang="zh-CN" sz="2000" i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nb-NO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nb-NO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nb-NO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</a:t>
            </a:r>
            <a:r>
              <a:rPr lang="nb-NO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nb-NO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不改变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1847528" y="1380946"/>
            <a:ext cx="8572560" cy="717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</a:t>
            </a:r>
            <a:r>
              <a:rPr lang="en-US" altLang="zh-CN" sz="2000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表示考虑过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～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的顶点得到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的最短路径，存放该路径上顶点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的前一个顶点编号。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2" name="TextBox 29"/>
          <p:cNvSpPr txBox="1"/>
          <p:nvPr/>
        </p:nvSpPr>
        <p:spPr>
          <a:xfrm>
            <a:off x="1427318" y="926862"/>
            <a:ext cx="3857652" cy="36195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如何用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存放最短路径？</a:t>
            </a:r>
            <a:endParaRPr lang="zh-CN" altLang="en-US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3" name="TextBox 31"/>
          <p:cNvSpPr txBox="1"/>
          <p:nvPr/>
        </p:nvSpPr>
        <p:spPr>
          <a:xfrm>
            <a:off x="2024034" y="2239562"/>
            <a:ext cx="3786214" cy="3892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 algn="l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  考虑过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～</a:t>
            </a:r>
            <a:r>
              <a:rPr lang="en-US" altLang="zh-CN" sz="2000" i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k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-1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顶点的情况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2024034" y="5185095"/>
            <a:ext cx="3286148" cy="3892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l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  现在考虑顶点</a:t>
            </a:r>
            <a:r>
              <a:rPr lang="en-US" altLang="zh-CN" sz="2000" i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k</a:t>
            </a:r>
            <a:endParaRPr lang="zh-CN" altLang="en-US" sz="2000" i="1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23792" y="2285351"/>
            <a:ext cx="5701136" cy="2873424"/>
            <a:chOff x="2643174" y="1928802"/>
            <a:chExt cx="5701136" cy="2873424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643174" y="3683338"/>
              <a:ext cx="612000" cy="576263"/>
            </a:xfrm>
            <a:prstGeom prst="ellipse">
              <a:avLst/>
            </a:prstGeom>
            <a:gradFill>
              <a:gsLst>
                <a:gs pos="0">
                  <a:srgbClr val="FC9A48">
                    <a:alpha val="10000"/>
                  </a:srgbClr>
                </a:gs>
                <a:gs pos="68000">
                  <a:srgbClr val="F19903"/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endPara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6675424" y="3683338"/>
              <a:ext cx="612000" cy="576263"/>
            </a:xfrm>
            <a:prstGeom prst="ellipse">
              <a:avLst/>
            </a:prstGeom>
            <a:gradFill>
              <a:gsLst>
                <a:gs pos="0">
                  <a:srgbClr val="FC9A48">
                    <a:alpha val="10000"/>
                  </a:srgbClr>
                </a:gs>
                <a:gs pos="68000">
                  <a:srgbClr val="F19903"/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  <a:endPara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" name="Freeform 19"/>
            <p:cNvSpPr/>
            <p:nvPr/>
          </p:nvSpPr>
          <p:spPr bwMode="auto">
            <a:xfrm>
              <a:off x="3267061" y="3962738"/>
              <a:ext cx="587375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0" y="5"/>
                </a:cxn>
              </a:cxnLst>
              <a:rect l="0" t="0" r="r" b="b"/>
              <a:pathLst>
                <a:path w="370" h="5">
                  <a:moveTo>
                    <a:pt x="0" y="0"/>
                  </a:moveTo>
                  <a:lnTo>
                    <a:pt x="370" y="5"/>
                  </a:lnTo>
                </a:path>
              </a:pathLst>
            </a:custGeom>
            <a:ln>
              <a:solidFill>
                <a:schemeClr val="tx1">
                  <a:lumMod val="85000"/>
                  <a:lumOff val="15000"/>
                  <a:alpha val="50000"/>
                </a:schemeClr>
              </a:solidFill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3857620" y="3645238"/>
              <a:ext cx="1296987" cy="393121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……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Freeform 21"/>
            <p:cNvSpPr/>
            <p:nvPr/>
          </p:nvSpPr>
          <p:spPr bwMode="auto">
            <a:xfrm>
              <a:off x="6000760" y="3970994"/>
              <a:ext cx="674664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5" y="4"/>
                </a:cxn>
              </a:cxnLst>
              <a:rect l="0" t="0" r="r" b="b"/>
              <a:pathLst>
                <a:path w="285" h="4">
                  <a:moveTo>
                    <a:pt x="0" y="0"/>
                  </a:moveTo>
                  <a:lnTo>
                    <a:pt x="285" y="4"/>
                  </a:lnTo>
                </a:path>
              </a:pathLst>
            </a:custGeom>
            <a:ln>
              <a:solidFill>
                <a:schemeClr val="tx1">
                  <a:lumMod val="85000"/>
                  <a:lumOff val="15000"/>
                  <a:alpha val="50000"/>
                </a:schemeClr>
              </a:solidFill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Oval 25"/>
            <p:cNvSpPr>
              <a:spLocks noChangeArrowheads="1"/>
            </p:cNvSpPr>
            <p:nvPr/>
          </p:nvSpPr>
          <p:spPr bwMode="auto">
            <a:xfrm>
              <a:off x="5511786" y="3707976"/>
              <a:ext cx="540000" cy="504000"/>
            </a:xfrm>
            <a:prstGeom prst="ellipse">
              <a:avLst/>
            </a:prstGeom>
            <a:gradFill>
              <a:gsLst>
                <a:gs pos="0">
                  <a:srgbClr val="FC9A48">
                    <a:alpha val="10000"/>
                  </a:srgbClr>
                </a:gs>
                <a:gs pos="68000">
                  <a:srgbClr val="F19903"/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200" i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  <a:endParaRPr lang="en-US" altLang="zh-CN" sz="22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Freeform 26"/>
            <p:cNvSpPr/>
            <p:nvPr/>
          </p:nvSpPr>
          <p:spPr bwMode="auto">
            <a:xfrm>
              <a:off x="5059349" y="3965913"/>
              <a:ext cx="452437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5" y="4"/>
                </a:cxn>
              </a:cxnLst>
              <a:rect l="0" t="0" r="r" b="b"/>
              <a:pathLst>
                <a:path w="285" h="4">
                  <a:moveTo>
                    <a:pt x="0" y="0"/>
                  </a:moveTo>
                  <a:lnTo>
                    <a:pt x="285" y="4"/>
                  </a:lnTo>
                </a:path>
              </a:pathLst>
            </a:custGeom>
            <a:ln>
              <a:solidFill>
                <a:schemeClr val="tx1">
                  <a:lumMod val="85000"/>
                  <a:lumOff val="15000"/>
                  <a:alpha val="50000"/>
                </a:schemeClr>
              </a:solidFill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5" name="组合 27"/>
            <p:cNvGrpSpPr/>
            <p:nvPr/>
          </p:nvGrpSpPr>
          <p:grpSpPr>
            <a:xfrm>
              <a:off x="3182895" y="4292954"/>
              <a:ext cx="3643338" cy="509272"/>
              <a:chOff x="2074846" y="3303586"/>
              <a:chExt cx="3643338" cy="509272"/>
            </a:xfrm>
          </p:grpSpPr>
          <p:sp>
            <p:nvSpPr>
              <p:cNvPr id="16" name="TextBox 21"/>
              <p:cNvSpPr txBox="1"/>
              <p:nvPr/>
            </p:nvSpPr>
            <p:spPr>
              <a:xfrm>
                <a:off x="2821009" y="3500438"/>
                <a:ext cx="2320975" cy="312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altLang="zh-CN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path</a:t>
                </a:r>
                <a:r>
                  <a:rPr lang="nb-NO" altLang="zh-CN" sz="1800" i="1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k</a:t>
                </a:r>
                <a:r>
                  <a:rPr lang="en-US" altLang="zh-CN" sz="1800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-1</a:t>
                </a:r>
                <a:r>
                  <a:rPr lang="nb-NO" altLang="zh-CN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nb-NO" altLang="zh-CN" sz="18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i</a:t>
                </a:r>
                <a:r>
                  <a:rPr lang="nb-NO" altLang="zh-CN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][</a:t>
                </a:r>
                <a:r>
                  <a:rPr lang="nb-NO" altLang="zh-CN" sz="18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j</a:t>
                </a:r>
                <a:r>
                  <a:rPr lang="nb-NO" altLang="zh-CN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]=</a:t>
                </a:r>
                <a:r>
                  <a:rPr lang="nb-NO" altLang="zh-CN" sz="1800" i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b</a:t>
                </a:r>
                <a:endParaRPr lang="zh-CN" altLang="en-US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右大括号 16"/>
              <p:cNvSpPr/>
              <p:nvPr/>
            </p:nvSpPr>
            <p:spPr>
              <a:xfrm rot="5400000">
                <a:off x="3770515" y="1607917"/>
                <a:ext cx="252000" cy="3643338"/>
              </a:xfrm>
              <a:prstGeom prst="rightBrace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4495790" y="1928802"/>
              <a:ext cx="612000" cy="57600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100000">
                  <a:srgbClr val="CDC7E2"/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endPara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V="1">
              <a:off x="3143240" y="3397240"/>
              <a:ext cx="358775" cy="36036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50000"/>
                </a:schemeClr>
              </a:solidFill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 rot="8100000">
              <a:off x="3487728" y="2968904"/>
              <a:ext cx="647700" cy="38608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4033828" y="2366952"/>
              <a:ext cx="523875" cy="520700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330" y="0"/>
                </a:cxn>
              </a:cxnLst>
              <a:rect l="0" t="0" r="r" b="b"/>
              <a:pathLst>
                <a:path w="330" h="328">
                  <a:moveTo>
                    <a:pt x="0" y="328"/>
                  </a:moveTo>
                  <a:lnTo>
                    <a:pt x="330" y="0"/>
                  </a:lnTo>
                </a:path>
              </a:pathLst>
            </a:custGeom>
            <a:ln>
              <a:solidFill>
                <a:schemeClr val="tx1">
                  <a:lumMod val="85000"/>
                  <a:lumOff val="15000"/>
                  <a:alpha val="50000"/>
                </a:schemeClr>
              </a:solidFill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Freeform 14"/>
            <p:cNvSpPr/>
            <p:nvPr/>
          </p:nvSpPr>
          <p:spPr bwMode="auto">
            <a:xfrm>
              <a:off x="5081595" y="2335876"/>
              <a:ext cx="285750" cy="220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0" y="139"/>
                </a:cxn>
              </a:cxnLst>
              <a:rect l="0" t="0" r="r" b="b"/>
              <a:pathLst>
                <a:path w="180" h="139">
                  <a:moveTo>
                    <a:pt x="0" y="0"/>
                  </a:moveTo>
                  <a:lnTo>
                    <a:pt x="180" y="139"/>
                  </a:lnTo>
                </a:path>
              </a:pathLst>
            </a:custGeom>
            <a:ln>
              <a:solidFill>
                <a:schemeClr val="tx1">
                  <a:lumMod val="85000"/>
                  <a:lumOff val="15000"/>
                  <a:alpha val="50000"/>
                </a:schemeClr>
              </a:solidFill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6481780" y="3431259"/>
              <a:ext cx="331760" cy="3184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144"/>
                </a:cxn>
              </a:cxnLst>
              <a:rect l="0" t="0" r="r" b="b"/>
              <a:pathLst>
                <a:path w="160" h="144">
                  <a:moveTo>
                    <a:pt x="0" y="0"/>
                  </a:moveTo>
                  <a:lnTo>
                    <a:pt x="160" y="144"/>
                  </a:lnTo>
                </a:path>
              </a:pathLst>
            </a:custGeom>
            <a:ln>
              <a:solidFill>
                <a:schemeClr val="tx1">
                  <a:lumMod val="85000"/>
                  <a:lumOff val="15000"/>
                  <a:alpha val="50000"/>
                </a:schemeClr>
              </a:solidFill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 rot="2147976">
              <a:off x="5297478" y="2452966"/>
              <a:ext cx="647700" cy="38608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5949940" y="3046402"/>
              <a:ext cx="576000" cy="540000"/>
            </a:xfrm>
            <a:prstGeom prst="ellipse">
              <a:avLst/>
            </a:prstGeom>
            <a:gradFill>
              <a:gsLst>
                <a:gs pos="0">
                  <a:srgbClr val="FC9A48">
                    <a:alpha val="10000"/>
                  </a:srgbClr>
                </a:gs>
                <a:gs pos="68000">
                  <a:srgbClr val="F19903"/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200" i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endParaRPr lang="en-US" altLang="zh-CN" sz="22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5794365" y="2922577"/>
              <a:ext cx="254000" cy="228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144"/>
                </a:cxn>
              </a:cxnLst>
              <a:rect l="0" t="0" r="r" b="b"/>
              <a:pathLst>
                <a:path w="160" h="144">
                  <a:moveTo>
                    <a:pt x="0" y="0"/>
                  </a:moveTo>
                  <a:lnTo>
                    <a:pt x="160" y="144"/>
                  </a:lnTo>
                </a:path>
              </a:pathLst>
            </a:custGeom>
            <a:ln>
              <a:solidFill>
                <a:schemeClr val="tx1">
                  <a:lumMod val="85000"/>
                  <a:lumOff val="15000"/>
                  <a:alpha val="50000"/>
                </a:schemeClr>
              </a:solidFill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997684" y="2586684"/>
              <a:ext cx="3346626" cy="317363"/>
              <a:chOff x="3908681" y="1586552"/>
              <a:chExt cx="3346626" cy="317363"/>
            </a:xfrm>
          </p:grpSpPr>
          <p:sp>
            <p:nvSpPr>
              <p:cNvPr id="30" name="TextBox 22"/>
              <p:cNvSpPr txBox="1"/>
              <p:nvPr/>
            </p:nvSpPr>
            <p:spPr>
              <a:xfrm rot="2640977">
                <a:off x="4657815" y="1586552"/>
                <a:ext cx="2597492" cy="3118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altLang="zh-CN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path</a:t>
                </a:r>
                <a:r>
                  <a:rPr lang="nb-NO" altLang="zh-CN" sz="1800" i="1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k</a:t>
                </a:r>
                <a:r>
                  <a:rPr lang="nb-NO" altLang="zh-CN" sz="1800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-1</a:t>
                </a:r>
                <a:r>
                  <a:rPr lang="nb-NO" altLang="zh-CN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nb-NO" altLang="zh-CN" sz="18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k</a:t>
                </a:r>
                <a:r>
                  <a:rPr lang="nb-NO" altLang="zh-CN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][</a:t>
                </a:r>
                <a:r>
                  <a:rPr lang="nb-NO" altLang="zh-CN" sz="18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j</a:t>
                </a:r>
                <a:r>
                  <a:rPr lang="nb-NO" altLang="zh-CN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]=</a:t>
                </a:r>
                <a:r>
                  <a:rPr lang="nb-NO" altLang="zh-CN" sz="18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a</a:t>
                </a:r>
                <a:endPara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31" name="右大括号 30"/>
              <p:cNvSpPr/>
              <p:nvPr/>
            </p:nvSpPr>
            <p:spPr>
              <a:xfrm rot="18702633">
                <a:off x="5172909" y="351687"/>
                <a:ext cx="288000" cy="2816456"/>
              </a:xfrm>
              <a:prstGeom prst="rightBrace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5" name="任意多边形 37"/>
            <p:cNvSpPr/>
            <p:nvPr/>
          </p:nvSpPr>
          <p:spPr>
            <a:xfrm>
              <a:off x="3165987" y="2336517"/>
              <a:ext cx="3578942" cy="1547225"/>
            </a:xfrm>
            <a:custGeom>
              <a:avLst/>
              <a:gdLst>
                <a:gd name="connsiteX0" fmla="*/ 0 w 3578942"/>
                <a:gd name="connsiteY0" fmla="*/ 1548581 h 1548581"/>
                <a:gd name="connsiteX1" fmla="*/ 108155 w 3578942"/>
                <a:gd name="connsiteY1" fmla="*/ 1499420 h 1548581"/>
                <a:gd name="connsiteX2" fmla="*/ 226142 w 3578942"/>
                <a:gd name="connsiteY2" fmla="*/ 1420762 h 1548581"/>
                <a:gd name="connsiteX3" fmla="*/ 796413 w 3578942"/>
                <a:gd name="connsiteY3" fmla="*/ 889820 h 1548581"/>
                <a:gd name="connsiteX4" fmla="*/ 1376516 w 3578942"/>
                <a:gd name="connsiteY4" fmla="*/ 299884 h 1548581"/>
                <a:gd name="connsiteX5" fmla="*/ 1641987 w 3578942"/>
                <a:gd name="connsiteY5" fmla="*/ 34413 h 1548581"/>
                <a:gd name="connsiteX6" fmla="*/ 2271252 w 3578942"/>
                <a:gd name="connsiteY6" fmla="*/ 506362 h 1548581"/>
                <a:gd name="connsiteX7" fmla="*/ 3578942 w 3578942"/>
                <a:gd name="connsiteY7" fmla="*/ 1509252 h 1548581"/>
                <a:gd name="connsiteX0-1" fmla="*/ 0 w 3578942"/>
                <a:gd name="connsiteY0-2" fmla="*/ 1547225 h 1547225"/>
                <a:gd name="connsiteX1-3" fmla="*/ 108155 w 3578942"/>
                <a:gd name="connsiteY1-4" fmla="*/ 1498064 h 1547225"/>
                <a:gd name="connsiteX2-5" fmla="*/ 226142 w 3578942"/>
                <a:gd name="connsiteY2-6" fmla="*/ 1419406 h 1547225"/>
                <a:gd name="connsiteX3-7" fmla="*/ 796413 w 3578942"/>
                <a:gd name="connsiteY3-8" fmla="*/ 888464 h 1547225"/>
                <a:gd name="connsiteX4-9" fmla="*/ 1263137 w 3578942"/>
                <a:gd name="connsiteY4-10" fmla="*/ 306665 h 1547225"/>
                <a:gd name="connsiteX5-11" fmla="*/ 1641987 w 3578942"/>
                <a:gd name="connsiteY5-12" fmla="*/ 33057 h 1547225"/>
                <a:gd name="connsiteX6-13" fmla="*/ 2271252 w 3578942"/>
                <a:gd name="connsiteY6-14" fmla="*/ 505006 h 1547225"/>
                <a:gd name="connsiteX7-15" fmla="*/ 3578942 w 3578942"/>
                <a:gd name="connsiteY7-16" fmla="*/ 1507896 h 1547225"/>
                <a:gd name="connsiteX0-17" fmla="*/ 0 w 3578942"/>
                <a:gd name="connsiteY0-18" fmla="*/ 1547225 h 1547225"/>
                <a:gd name="connsiteX1-19" fmla="*/ 108155 w 3578942"/>
                <a:gd name="connsiteY1-20" fmla="*/ 1498064 h 1547225"/>
                <a:gd name="connsiteX2-21" fmla="*/ 226142 w 3578942"/>
                <a:gd name="connsiteY2-22" fmla="*/ 1419406 h 1547225"/>
                <a:gd name="connsiteX3-23" fmla="*/ 691633 w 3578942"/>
                <a:gd name="connsiteY3-24" fmla="*/ 878169 h 1547225"/>
                <a:gd name="connsiteX4-25" fmla="*/ 1263137 w 3578942"/>
                <a:gd name="connsiteY4-26" fmla="*/ 306665 h 1547225"/>
                <a:gd name="connsiteX5-27" fmla="*/ 1641987 w 3578942"/>
                <a:gd name="connsiteY5-28" fmla="*/ 33057 h 1547225"/>
                <a:gd name="connsiteX6-29" fmla="*/ 2271252 w 3578942"/>
                <a:gd name="connsiteY6-30" fmla="*/ 505006 h 1547225"/>
                <a:gd name="connsiteX7-31" fmla="*/ 3578942 w 3578942"/>
                <a:gd name="connsiteY7-32" fmla="*/ 1507896 h 1547225"/>
                <a:gd name="connsiteX0-33" fmla="*/ 0 w 3578942"/>
                <a:gd name="connsiteY0-34" fmla="*/ 1547225 h 1550042"/>
                <a:gd name="connsiteX1-35" fmla="*/ 108155 w 3578942"/>
                <a:gd name="connsiteY1-36" fmla="*/ 1498064 h 1550042"/>
                <a:gd name="connsiteX2-37" fmla="*/ 334443 w 3578942"/>
                <a:gd name="connsiteY2-38" fmla="*/ 1235359 h 1550042"/>
                <a:gd name="connsiteX3-39" fmla="*/ 691633 w 3578942"/>
                <a:gd name="connsiteY3-40" fmla="*/ 878169 h 1550042"/>
                <a:gd name="connsiteX4-41" fmla="*/ 1263137 w 3578942"/>
                <a:gd name="connsiteY4-42" fmla="*/ 306665 h 1550042"/>
                <a:gd name="connsiteX5-43" fmla="*/ 1641987 w 3578942"/>
                <a:gd name="connsiteY5-44" fmla="*/ 33057 h 1550042"/>
                <a:gd name="connsiteX6-45" fmla="*/ 2271252 w 3578942"/>
                <a:gd name="connsiteY6-46" fmla="*/ 505006 h 1550042"/>
                <a:gd name="connsiteX7-47" fmla="*/ 3578942 w 3578942"/>
                <a:gd name="connsiteY7-48" fmla="*/ 1507896 h 1550042"/>
                <a:gd name="connsiteX0-49" fmla="*/ 0 w 3578942"/>
                <a:gd name="connsiteY0-50" fmla="*/ 1547225 h 1547225"/>
                <a:gd name="connsiteX1-51" fmla="*/ 120129 w 3578942"/>
                <a:gd name="connsiteY1-52" fmla="*/ 1449672 h 1547225"/>
                <a:gd name="connsiteX2-53" fmla="*/ 334443 w 3578942"/>
                <a:gd name="connsiteY2-54" fmla="*/ 1235359 h 1547225"/>
                <a:gd name="connsiteX3-55" fmla="*/ 691633 w 3578942"/>
                <a:gd name="connsiteY3-56" fmla="*/ 878169 h 1547225"/>
                <a:gd name="connsiteX4-57" fmla="*/ 1263137 w 3578942"/>
                <a:gd name="connsiteY4-58" fmla="*/ 306665 h 1547225"/>
                <a:gd name="connsiteX5-59" fmla="*/ 1641987 w 3578942"/>
                <a:gd name="connsiteY5-60" fmla="*/ 33057 h 1547225"/>
                <a:gd name="connsiteX6-61" fmla="*/ 2271252 w 3578942"/>
                <a:gd name="connsiteY6-62" fmla="*/ 505006 h 1547225"/>
                <a:gd name="connsiteX7-63" fmla="*/ 3578942 w 3578942"/>
                <a:gd name="connsiteY7-64" fmla="*/ 1507896 h 15472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578942" h="1547225">
                  <a:moveTo>
                    <a:pt x="0" y="1547225"/>
                  </a:moveTo>
                  <a:cubicBezTo>
                    <a:pt x="35232" y="1533296"/>
                    <a:pt x="64389" y="1501650"/>
                    <a:pt x="120129" y="1449672"/>
                  </a:cubicBezTo>
                  <a:cubicBezTo>
                    <a:pt x="175870" y="1397694"/>
                    <a:pt x="239192" y="1330609"/>
                    <a:pt x="334443" y="1235359"/>
                  </a:cubicBezTo>
                  <a:lnTo>
                    <a:pt x="691633" y="878169"/>
                  </a:lnTo>
                  <a:cubicBezTo>
                    <a:pt x="846415" y="723387"/>
                    <a:pt x="1104745" y="447517"/>
                    <a:pt x="1263137" y="306665"/>
                  </a:cubicBezTo>
                  <a:cubicBezTo>
                    <a:pt x="1421529" y="165813"/>
                    <a:pt x="1473968" y="0"/>
                    <a:pt x="1641987" y="33057"/>
                  </a:cubicBezTo>
                  <a:cubicBezTo>
                    <a:pt x="1810006" y="66114"/>
                    <a:pt x="2271252" y="505006"/>
                    <a:pt x="2271252" y="505006"/>
                  </a:cubicBezTo>
                  <a:lnTo>
                    <a:pt x="3578942" y="1507896"/>
                  </a:lnTo>
                </a:path>
              </a:pathLst>
            </a:custGeom>
            <a:ln w="28575">
              <a:solidFill>
                <a:srgbClr val="FF0000">
                  <a:alpha val="7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箭头连接符 35"/>
            <p:cNvCxnSpPr/>
            <p:nvPr/>
          </p:nvCxnSpPr>
          <p:spPr>
            <a:xfrm rot="16200000" flipH="1">
              <a:off x="4965299" y="2336131"/>
              <a:ext cx="1588" cy="3599500"/>
            </a:xfrm>
            <a:prstGeom prst="straightConnector1">
              <a:avLst/>
            </a:prstGeom>
            <a:ln w="28575">
              <a:solidFill>
                <a:srgbClr val="FF0000">
                  <a:alpha val="7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4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539083" y="2368734"/>
            <a:ext cx="792162" cy="288925"/>
          </a:xfrm>
          <a:prstGeom prst="rightArrow">
            <a:avLst>
              <a:gd name="adj1" fmla="val 50000"/>
              <a:gd name="adj2" fmla="val 68544"/>
            </a:avLst>
          </a:prstGeom>
          <a:gradFill>
            <a:gsLst>
              <a:gs pos="0">
                <a:srgbClr val="FF0000"/>
              </a:gs>
              <a:gs pos="96000">
                <a:srgbClr val="FF0000">
                  <a:alpha val="40000"/>
                </a:srgb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Box 140"/>
          <p:cNvSpPr txBox="1">
            <a:spLocks noChangeArrowheads="1"/>
          </p:cNvSpPr>
          <p:nvPr/>
        </p:nvSpPr>
        <p:spPr bwMode="auto">
          <a:xfrm>
            <a:off x="1380884" y="941498"/>
            <a:ext cx="2760095" cy="36195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算法示例演示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119"/>
          <p:cNvGrpSpPr/>
          <p:nvPr/>
        </p:nvGrpSpPr>
        <p:grpSpPr>
          <a:xfrm>
            <a:off x="6700017" y="1725791"/>
            <a:ext cx="2504166" cy="1717380"/>
            <a:chOff x="5161430" y="928670"/>
            <a:chExt cx="2504166" cy="1717380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4304968" y="1785132"/>
              <a:ext cx="1714512" cy="158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163018" y="941370"/>
              <a:ext cx="144000" cy="158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163018" y="2644462"/>
              <a:ext cx="144000" cy="158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99"/>
            <p:cNvSpPr txBox="1"/>
            <p:nvPr/>
          </p:nvSpPr>
          <p:spPr>
            <a:xfrm>
              <a:off x="5429256" y="972706"/>
              <a:ext cx="266238" cy="270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endParaRPr lang="en-US" altLang="zh-CN"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TextBox 100"/>
            <p:cNvSpPr txBox="1"/>
            <p:nvPr/>
          </p:nvSpPr>
          <p:spPr>
            <a:xfrm>
              <a:off x="6020274" y="972706"/>
              <a:ext cx="266238" cy="270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  <a:endParaRPr lang="en-US" altLang="zh-CN"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TextBox 101"/>
            <p:cNvSpPr txBox="1"/>
            <p:nvPr/>
          </p:nvSpPr>
          <p:spPr>
            <a:xfrm>
              <a:off x="7163282" y="972706"/>
              <a:ext cx="337676" cy="270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7</a:t>
              </a:r>
              <a:endParaRPr lang="en-US" altLang="zh-CN"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TextBox 102"/>
            <p:cNvSpPr txBox="1"/>
            <p:nvPr/>
          </p:nvSpPr>
          <p:spPr>
            <a:xfrm>
              <a:off x="6572264" y="954070"/>
              <a:ext cx="409114" cy="270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∞</a:t>
              </a:r>
              <a:endParaRPr lang="zh-CN" altLang="en-US"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TextBox 103"/>
            <p:cNvSpPr txBox="1"/>
            <p:nvPr/>
          </p:nvSpPr>
          <p:spPr>
            <a:xfrm>
              <a:off x="5429256" y="1401334"/>
              <a:ext cx="409114" cy="270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∞</a:t>
              </a:r>
              <a:endParaRPr lang="zh-CN" altLang="en-US"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TextBox 104"/>
            <p:cNvSpPr txBox="1"/>
            <p:nvPr/>
          </p:nvSpPr>
          <p:spPr>
            <a:xfrm>
              <a:off x="6020274" y="1401334"/>
              <a:ext cx="266238" cy="270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endParaRPr lang="en-US" altLang="zh-CN"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Box 105"/>
            <p:cNvSpPr txBox="1"/>
            <p:nvPr/>
          </p:nvSpPr>
          <p:spPr>
            <a:xfrm>
              <a:off x="7163282" y="1401334"/>
              <a:ext cx="266238" cy="270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Box 106"/>
            <p:cNvSpPr txBox="1"/>
            <p:nvPr/>
          </p:nvSpPr>
          <p:spPr>
            <a:xfrm>
              <a:off x="6572264" y="1382698"/>
              <a:ext cx="266238" cy="270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/>
                </a:rPr>
                <a:t>4</a:t>
              </a:r>
              <a:endParaRPr lang="en-US" altLang="zh-CN"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endParaRPr>
            </a:p>
          </p:txBody>
        </p:sp>
        <p:sp>
          <p:nvSpPr>
            <p:cNvPr id="20" name="TextBox 107"/>
            <p:cNvSpPr txBox="1"/>
            <p:nvPr/>
          </p:nvSpPr>
          <p:spPr>
            <a:xfrm>
              <a:off x="5429256" y="2263352"/>
              <a:ext cx="409114" cy="270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∞ </a:t>
              </a:r>
              <a:endParaRPr lang="zh-CN" altLang="en-US"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TextBox 108"/>
            <p:cNvSpPr txBox="1"/>
            <p:nvPr/>
          </p:nvSpPr>
          <p:spPr>
            <a:xfrm>
              <a:off x="6020274" y="2263352"/>
              <a:ext cx="337676" cy="270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∞</a:t>
              </a:r>
              <a:endParaRPr lang="zh-CN" altLang="en-US"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TextBox 109"/>
            <p:cNvSpPr txBox="1"/>
            <p:nvPr/>
          </p:nvSpPr>
          <p:spPr>
            <a:xfrm>
              <a:off x="7163282" y="2263352"/>
              <a:ext cx="266238" cy="270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endParaRPr lang="en-US" altLang="zh-CN"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TextBox 110"/>
            <p:cNvSpPr txBox="1"/>
            <p:nvPr/>
          </p:nvSpPr>
          <p:spPr>
            <a:xfrm>
              <a:off x="6572264" y="2244716"/>
              <a:ext cx="337676" cy="270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/>
                </a:rPr>
                <a:t>1</a:t>
              </a:r>
              <a:endParaRPr lang="en-US" altLang="zh-CN"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6804978" y="1779612"/>
              <a:ext cx="1692000" cy="158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7521596" y="947106"/>
              <a:ext cx="144000" cy="158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7501932" y="2601038"/>
              <a:ext cx="144000" cy="158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115"/>
            <p:cNvSpPr txBox="1"/>
            <p:nvPr/>
          </p:nvSpPr>
          <p:spPr>
            <a:xfrm>
              <a:off x="5429256" y="1804562"/>
              <a:ext cx="266238" cy="270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en-US" altLang="zh-CN"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8" name="TextBox 116"/>
            <p:cNvSpPr txBox="1"/>
            <p:nvPr/>
          </p:nvSpPr>
          <p:spPr>
            <a:xfrm>
              <a:off x="6020274" y="1804562"/>
              <a:ext cx="266238" cy="270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en-US" altLang="zh-CN"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9" name="TextBox 117"/>
            <p:cNvSpPr txBox="1"/>
            <p:nvPr/>
          </p:nvSpPr>
          <p:spPr>
            <a:xfrm>
              <a:off x="7163282" y="1804562"/>
              <a:ext cx="337676" cy="270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TextBox 118"/>
            <p:cNvSpPr txBox="1"/>
            <p:nvPr/>
          </p:nvSpPr>
          <p:spPr>
            <a:xfrm>
              <a:off x="6572264" y="1785926"/>
              <a:ext cx="409114" cy="270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endParaRPr lang="en-US" altLang="zh-CN"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31" name="组合 58"/>
          <p:cNvGrpSpPr/>
          <p:nvPr/>
        </p:nvGrpSpPr>
        <p:grpSpPr>
          <a:xfrm>
            <a:off x="1824307" y="1560638"/>
            <a:ext cx="2736850" cy="2086928"/>
            <a:chOff x="285720" y="763516"/>
            <a:chExt cx="2736850" cy="2086928"/>
          </a:xfrm>
        </p:grpSpPr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1425556" y="763516"/>
              <a:ext cx="431800" cy="28829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  <a:endPara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gradFill>
              <a:gsLst>
                <a:gs pos="0">
                  <a:srgbClr val="FC9A48"/>
                </a:gs>
                <a:gs pos="100000">
                  <a:srgbClr val="FC9A48">
                    <a:alpha val="1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gradFill>
              <a:gsLst>
                <a:gs pos="0">
                  <a:srgbClr val="FC9A48"/>
                </a:gs>
                <a:gs pos="100000">
                  <a:srgbClr val="FC9A48">
                    <a:alpha val="1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gradFill>
              <a:gsLst>
                <a:gs pos="0">
                  <a:srgbClr val="FC9A48"/>
                </a:gs>
                <a:gs pos="100000">
                  <a:srgbClr val="FC9A48">
                    <a:alpha val="1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gradFill>
              <a:gsLst>
                <a:gs pos="0">
                  <a:srgbClr val="FC9A48"/>
                </a:gs>
                <a:gs pos="100000">
                  <a:srgbClr val="FC9A48">
                    <a:alpha val="1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Freeform 15"/>
            <p:cNvSpPr/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28829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28829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3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28829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7</a:t>
              </a:r>
              <a:endPara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28829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1438245" y="2562154"/>
              <a:ext cx="431800" cy="28829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28829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Text Box 28"/>
            <p:cNvSpPr txBox="1">
              <a:spLocks noChangeArrowheads="1"/>
            </p:cNvSpPr>
            <p:nvPr/>
          </p:nvSpPr>
          <p:spPr bwMode="auto">
            <a:xfrm>
              <a:off x="765145" y="1539856"/>
              <a:ext cx="431800" cy="28829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8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-1" fmla="*/ 0 w 1638300"/>
                <a:gd name="connsiteY0-2" fmla="*/ 141817 h 141817"/>
                <a:gd name="connsiteX1-3" fmla="*/ 114300 w 1638300"/>
                <a:gd name="connsiteY1-4" fmla="*/ 103717 h 141817"/>
                <a:gd name="connsiteX2-5" fmla="*/ 495300 w 1638300"/>
                <a:gd name="connsiteY2-6" fmla="*/ 14817 h 141817"/>
                <a:gd name="connsiteX3-7" fmla="*/ 863600 w 1638300"/>
                <a:gd name="connsiteY3-8" fmla="*/ 14817 h 141817"/>
                <a:gd name="connsiteX4-9" fmla="*/ 1638300 w 1638300"/>
                <a:gd name="connsiteY4-10" fmla="*/ 103717 h 1418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2" name="TextBox 123"/>
          <p:cNvSpPr txBox="1"/>
          <p:nvPr/>
        </p:nvSpPr>
        <p:spPr>
          <a:xfrm>
            <a:off x="3324505" y="3940370"/>
            <a:ext cx="64294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endParaRPr lang="zh-CN" altLang="en-US" sz="2000" baseline="-25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2038622" y="4511873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5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7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4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125"/>
          <p:cNvSpPr txBox="1"/>
          <p:nvPr/>
        </p:nvSpPr>
        <p:spPr>
          <a:xfrm>
            <a:off x="8539478" y="3940370"/>
            <a:ext cx="10001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</a:t>
            </a:r>
            <a:r>
              <a:rPr lang="en-US" altLang="zh-CN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endParaRPr lang="zh-CN" altLang="en-US" sz="2000" baseline="-25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7253595" y="4511873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右箭头 154"/>
          <p:cNvSpPr/>
          <p:nvPr/>
        </p:nvSpPr>
        <p:spPr>
          <a:xfrm>
            <a:off x="5396207" y="5512005"/>
            <a:ext cx="1643074" cy="285752"/>
          </a:xfrm>
          <a:prstGeom prst="rightArrow">
            <a:avLst/>
          </a:prstGeom>
          <a:gradFill>
            <a:gsLst>
              <a:gs pos="0">
                <a:srgbClr val="7030A0"/>
              </a:gs>
              <a:gs pos="100000">
                <a:srgbClr val="CDC7E2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155"/>
          <p:cNvSpPr txBox="1"/>
          <p:nvPr/>
        </p:nvSpPr>
        <p:spPr>
          <a:xfrm>
            <a:off x="5324769" y="5083377"/>
            <a:ext cx="1500198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∞和</a:t>
            </a:r>
            <a:r>
              <a:rPr lang="en-US" altLang="zh-CN" sz="18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18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i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-1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8" name="TextBox 156"/>
          <p:cNvSpPr txBox="1"/>
          <p:nvPr/>
        </p:nvSpPr>
        <p:spPr>
          <a:xfrm>
            <a:off x="5324769" y="5826275"/>
            <a:ext cx="178595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18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18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有边：</a:t>
            </a:r>
            <a:r>
              <a:rPr lang="en-US" altLang="zh-CN" sz="18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endParaRPr lang="zh-CN" altLang="en-US" sz="18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9" name="下箭头 157"/>
          <p:cNvSpPr/>
          <p:nvPr/>
        </p:nvSpPr>
        <p:spPr>
          <a:xfrm rot="2700000">
            <a:off x="5836041" y="3451509"/>
            <a:ext cx="214314" cy="928694"/>
          </a:xfrm>
          <a:prstGeom prst="downArrow">
            <a:avLst/>
          </a:prstGeom>
          <a:gradFill>
            <a:gsLst>
              <a:gs pos="100000">
                <a:srgbClr val="7030A0"/>
              </a:gs>
              <a:gs pos="7000">
                <a:srgbClr val="CDC7E2"/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158"/>
          <p:cNvSpPr txBox="1"/>
          <p:nvPr/>
        </p:nvSpPr>
        <p:spPr>
          <a:xfrm>
            <a:off x="5467645" y="4583311"/>
            <a:ext cx="1143008" cy="31242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/>
      <p:bldP spid="54" grpId="0"/>
      <p:bldP spid="56" grpId="0" animBg="1"/>
      <p:bldP spid="57" grpId="0"/>
      <p:bldP spid="58" grpId="0"/>
      <p:bldP spid="59" grpId="0" animBg="1"/>
      <p:bldP spid="6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-24834" y="955663"/>
            <a:ext cx="4357718" cy="3860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b="0" dirty="0">
                <a:ln w="11430">
                  <a:noFill/>
                </a:ln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8.4.1  </a:t>
            </a:r>
            <a:r>
              <a:rPr lang="zh-CN" altLang="en-US" b="0" dirty="0">
                <a:ln w="11430">
                  <a:noFill/>
                </a:ln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路径的概念</a:t>
            </a:r>
            <a:endParaRPr lang="zh-CN" altLang="en-US" b="0" dirty="0">
              <a:ln w="11430">
                <a:noFill/>
              </a:ln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2738382" y="3082640"/>
            <a:ext cx="360000" cy="432000"/>
          </a:xfrm>
          <a:prstGeom prst="ellipse">
            <a:avLst/>
          </a:prstGeom>
          <a:gradFill>
            <a:gsLst>
              <a:gs pos="98000">
                <a:srgbClr val="FC9A48">
                  <a:alpha val="10000"/>
                  <a:lumMod val="42000"/>
                  <a:lumOff val="58000"/>
                </a:srgbClr>
              </a:gs>
              <a:gs pos="2000">
                <a:srgbClr val="FC9A48"/>
              </a:gs>
            </a:gsLst>
            <a:lin ang="16200000" scaled="1"/>
          </a:gradFill>
          <a:ln>
            <a:noFill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2952696" y="1725318"/>
            <a:ext cx="1785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C9A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带权有向图</a:t>
            </a:r>
            <a:endParaRPr lang="zh-CN" altLang="en-US" sz="2000" dirty="0">
              <a:solidFill>
                <a:srgbClr val="FC9A4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3" name="Oval 10"/>
          <p:cNvSpPr>
            <a:spLocks noChangeArrowheads="1"/>
          </p:cNvSpPr>
          <p:nvPr/>
        </p:nvSpPr>
        <p:spPr bwMode="auto">
          <a:xfrm>
            <a:off x="3521390" y="2439698"/>
            <a:ext cx="360000" cy="432000"/>
          </a:xfrm>
          <a:prstGeom prst="ellipse">
            <a:avLst/>
          </a:prstGeom>
          <a:gradFill>
            <a:gsLst>
              <a:gs pos="98000">
                <a:srgbClr val="FC9A48">
                  <a:alpha val="10000"/>
                  <a:lumMod val="42000"/>
                  <a:lumOff val="58000"/>
                </a:srgbClr>
              </a:gs>
              <a:gs pos="2000">
                <a:srgbClr val="FC9A48"/>
              </a:gs>
            </a:gsLst>
            <a:lin ang="16200000" scaled="1"/>
          </a:gradFill>
          <a:ln>
            <a:noFill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3524200" y="3722210"/>
            <a:ext cx="360000" cy="432000"/>
          </a:xfrm>
          <a:prstGeom prst="ellipse">
            <a:avLst/>
          </a:prstGeom>
          <a:gradFill>
            <a:gsLst>
              <a:gs pos="98000">
                <a:srgbClr val="FC9A48">
                  <a:alpha val="10000"/>
                  <a:lumMod val="42000"/>
                  <a:lumOff val="58000"/>
                </a:srgbClr>
              </a:gs>
              <a:gs pos="2000">
                <a:srgbClr val="FC9A48"/>
              </a:gs>
            </a:gsLst>
            <a:lin ang="16200000" scaled="1"/>
          </a:gradFill>
          <a:ln>
            <a:noFill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4378646" y="3082640"/>
            <a:ext cx="360000" cy="432000"/>
          </a:xfrm>
          <a:prstGeom prst="ellipse">
            <a:avLst/>
          </a:prstGeom>
          <a:gradFill>
            <a:gsLst>
              <a:gs pos="98000">
                <a:srgbClr val="FC9A48">
                  <a:alpha val="10000"/>
                  <a:lumMod val="42000"/>
                  <a:lumOff val="58000"/>
                </a:srgbClr>
              </a:gs>
              <a:gs pos="2000">
                <a:srgbClr val="FC9A48"/>
              </a:gs>
            </a:gsLst>
            <a:lin ang="16200000" scaled="1"/>
          </a:gradFill>
          <a:ln>
            <a:noFill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6" name="TextBox 7"/>
          <p:cNvSpPr txBox="1"/>
          <p:nvPr/>
        </p:nvSpPr>
        <p:spPr>
          <a:xfrm>
            <a:off x="3024134" y="2601211"/>
            <a:ext cx="357190" cy="288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27" name="直接箭头连接符 26"/>
          <p:cNvCxnSpPr>
            <a:stCxn id="21" idx="7"/>
            <a:endCxn id="23" idx="2"/>
          </p:cNvCxnSpPr>
          <p:nvPr/>
        </p:nvCxnSpPr>
        <p:spPr>
          <a:xfrm rot="5400000" flipH="1" flipV="1">
            <a:off x="3038423" y="2662939"/>
            <a:ext cx="490207" cy="475729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1" idx="5"/>
            <a:endCxn id="24" idx="2"/>
          </p:cNvCxnSpPr>
          <p:nvPr/>
        </p:nvCxnSpPr>
        <p:spPr>
          <a:xfrm rot="16200000" flipH="1">
            <a:off x="3041514" y="3455523"/>
            <a:ext cx="486835" cy="478539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1" idx="6"/>
            <a:endCxn id="25" idx="2"/>
          </p:cNvCxnSpPr>
          <p:nvPr/>
        </p:nvCxnSpPr>
        <p:spPr>
          <a:xfrm>
            <a:off x="3098382" y="3298640"/>
            <a:ext cx="1280264" cy="1588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3" idx="6"/>
            <a:endCxn id="25" idx="1"/>
          </p:cNvCxnSpPr>
          <p:nvPr/>
        </p:nvCxnSpPr>
        <p:spPr>
          <a:xfrm>
            <a:off x="3881391" y="2655699"/>
            <a:ext cx="549977" cy="490207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4" idx="6"/>
            <a:endCxn id="25" idx="3"/>
          </p:cNvCxnSpPr>
          <p:nvPr/>
        </p:nvCxnSpPr>
        <p:spPr>
          <a:xfrm flipV="1">
            <a:off x="3884201" y="3451376"/>
            <a:ext cx="547167" cy="486835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8"/>
          <p:cNvSpPr txBox="1"/>
          <p:nvPr/>
        </p:nvSpPr>
        <p:spPr>
          <a:xfrm>
            <a:off x="3524200" y="3001371"/>
            <a:ext cx="357190" cy="288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0" name="TextBox 19"/>
          <p:cNvSpPr txBox="1"/>
          <p:nvPr/>
        </p:nvSpPr>
        <p:spPr>
          <a:xfrm>
            <a:off x="4095704" y="2582575"/>
            <a:ext cx="357190" cy="288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1" name="TextBox 20"/>
          <p:cNvSpPr txBox="1"/>
          <p:nvPr/>
        </p:nvSpPr>
        <p:spPr>
          <a:xfrm>
            <a:off x="4095704" y="3654145"/>
            <a:ext cx="357190" cy="288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2" name="TextBox 21"/>
          <p:cNvSpPr txBox="1"/>
          <p:nvPr/>
        </p:nvSpPr>
        <p:spPr>
          <a:xfrm>
            <a:off x="3024134" y="3654145"/>
            <a:ext cx="357190" cy="288290"/>
          </a:xfrm>
          <a:prstGeom prst="rect">
            <a:avLst/>
          </a:prstGeom>
          <a:noFill/>
          <a:ln>
            <a:solidFill>
              <a:srgbClr val="7030A0">
                <a:alpha val="50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3" name="TextBox 22"/>
          <p:cNvSpPr txBox="1"/>
          <p:nvPr/>
        </p:nvSpPr>
        <p:spPr>
          <a:xfrm>
            <a:off x="5167274" y="2725451"/>
            <a:ext cx="271464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buBlip>
                <a:blip r:embed="rId1"/>
              </a:buBlip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最短路径：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0→1→3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buBlip>
                <a:blip r:embed="rId1"/>
              </a:buBlip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最短路径长度：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4" name="TextBox 23"/>
          <p:cNvSpPr txBox="1"/>
          <p:nvPr/>
        </p:nvSpPr>
        <p:spPr>
          <a:xfrm>
            <a:off x="2639616" y="4749338"/>
            <a:ext cx="659512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很多情况下，两个顶点的最短路径不一定唯一，但最短路径长度一定是唯一的。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2" name="图片 1" descr="business-card-1015419_19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" y="-764540"/>
            <a:ext cx="11680825" cy="11680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3118515" y="1436716"/>
            <a:ext cx="431800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endParaRPr lang="en-US" altLang="zh-CN" sz="1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6" name="组合 30"/>
          <p:cNvGrpSpPr/>
          <p:nvPr/>
        </p:nvGrpSpPr>
        <p:grpSpPr>
          <a:xfrm>
            <a:off x="1907241" y="1658966"/>
            <a:ext cx="2736850" cy="1918304"/>
            <a:chOff x="357158" y="936606"/>
            <a:chExt cx="2736850" cy="1918304"/>
          </a:xfrm>
        </p:grpSpPr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58" y="936606"/>
              <a:ext cx="360363" cy="360363"/>
            </a:xfrm>
            <a:prstGeom prst="ellipse">
              <a:avLst/>
            </a:prstGeom>
            <a:gradFill>
              <a:gsLst>
                <a:gs pos="0">
                  <a:srgbClr val="FC9A48"/>
                </a:gs>
                <a:gs pos="100000">
                  <a:srgbClr val="F19903"/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2517746" y="936606"/>
              <a:ext cx="360363" cy="360363"/>
            </a:xfrm>
            <a:prstGeom prst="ellipse">
              <a:avLst/>
            </a:prstGeom>
            <a:gradFill>
              <a:gsLst>
                <a:gs pos="99000">
                  <a:srgbClr val="CDC7E2"/>
                </a:gs>
                <a:gs pos="12000">
                  <a:srgbClr val="7030A0">
                    <a:alpha val="2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573058" y="2160569"/>
              <a:ext cx="360363" cy="360363"/>
            </a:xfrm>
            <a:prstGeom prst="ellipse">
              <a:avLst/>
            </a:prstGeom>
            <a:gradFill>
              <a:gsLst>
                <a:gs pos="99000">
                  <a:srgbClr val="CDC7E2"/>
                </a:gs>
                <a:gs pos="12000">
                  <a:srgbClr val="7030A0">
                    <a:alpha val="2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2589183" y="2160569"/>
              <a:ext cx="360363" cy="360363"/>
            </a:xfrm>
            <a:prstGeom prst="ellipse">
              <a:avLst/>
            </a:prstGeom>
            <a:gradFill>
              <a:gsLst>
                <a:gs pos="99000">
                  <a:srgbClr val="CDC7E2"/>
                </a:gs>
                <a:gs pos="12000">
                  <a:srgbClr val="7030A0">
                    <a:alpha val="2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933421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717521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912783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2733646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57158" y="1504931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2662208" y="1577956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1077883" y="1081069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7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2012921" y="1577956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1509683" y="2542490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1509683" y="2154219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823883" y="1539856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4" name="任意多边形 119"/>
            <p:cNvSpPr/>
            <p:nvPr/>
          </p:nvSpPr>
          <p:spPr>
            <a:xfrm>
              <a:off x="901670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任意多边形 120"/>
            <p:cNvSpPr/>
            <p:nvPr/>
          </p:nvSpPr>
          <p:spPr>
            <a:xfrm>
              <a:off x="952470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-1" fmla="*/ 0 w 1638300"/>
                <a:gd name="connsiteY0-2" fmla="*/ 141817 h 141817"/>
                <a:gd name="connsiteX1-3" fmla="*/ 114300 w 1638300"/>
                <a:gd name="connsiteY1-4" fmla="*/ 103717 h 141817"/>
                <a:gd name="connsiteX2-5" fmla="*/ 495300 w 1638300"/>
                <a:gd name="connsiteY2-6" fmla="*/ 14817 h 141817"/>
                <a:gd name="connsiteX3-7" fmla="*/ 863600 w 1638300"/>
                <a:gd name="connsiteY3-8" fmla="*/ 14817 h 141817"/>
                <a:gd name="connsiteX4-9" fmla="*/ 1638300 w 1638300"/>
                <a:gd name="connsiteY4-10" fmla="*/ 103717 h 1418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任意多边形 121"/>
            <p:cNvSpPr/>
            <p:nvPr/>
          </p:nvSpPr>
          <p:spPr>
            <a:xfrm>
              <a:off x="812770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任意多边形 122"/>
            <p:cNvSpPr/>
            <p:nvPr/>
          </p:nvSpPr>
          <p:spPr>
            <a:xfrm>
              <a:off x="888970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8" name="TextBox 123"/>
          <p:cNvSpPr txBox="1"/>
          <p:nvPr/>
        </p:nvSpPr>
        <p:spPr>
          <a:xfrm>
            <a:off x="3336001" y="3865608"/>
            <a:ext cx="642942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endParaRPr lang="zh-CN" altLang="en-US" sz="2200" baseline="-25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050118" y="443711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8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8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8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8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5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7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4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125"/>
          <p:cNvSpPr txBox="1"/>
          <p:nvPr/>
        </p:nvSpPr>
        <p:spPr>
          <a:xfrm>
            <a:off x="8550974" y="3865608"/>
            <a:ext cx="1000133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</a:t>
            </a:r>
            <a:r>
              <a:rPr lang="en-US" altLang="zh-CN" sz="2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endParaRPr lang="zh-CN" altLang="en-US" sz="2200" baseline="-25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7265091" y="443711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 Box 116"/>
          <p:cNvSpPr txBox="1">
            <a:spLocks noChangeArrowheads="1"/>
          </p:cNvSpPr>
          <p:nvPr/>
        </p:nvSpPr>
        <p:spPr bwMode="auto">
          <a:xfrm>
            <a:off x="5836332" y="1465235"/>
            <a:ext cx="2035159" cy="3937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考虑顶点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3" name="TextBox 56"/>
          <p:cNvSpPr txBox="1"/>
          <p:nvPr/>
        </p:nvSpPr>
        <p:spPr>
          <a:xfrm>
            <a:off x="6193521" y="2036738"/>
            <a:ext cx="2786082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1"/>
              </a:buBlip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没有任何路径修改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4" name="TextBox 57"/>
          <p:cNvSpPr txBox="1"/>
          <p:nvPr/>
        </p:nvSpPr>
        <p:spPr>
          <a:xfrm>
            <a:off x="5907769" y="2794039"/>
            <a:ext cx="32861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</a:t>
            </a:r>
            <a:r>
              <a:rPr lang="en-US" altLang="zh-CN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=path</a:t>
            </a:r>
            <a:r>
              <a:rPr lang="en-US" altLang="zh-CN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endParaRPr lang="zh-CN" altLang="en-US" sz="2000" baseline="-25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5" name="下箭头 58"/>
          <p:cNvSpPr/>
          <p:nvPr/>
        </p:nvSpPr>
        <p:spPr>
          <a:xfrm>
            <a:off x="5979207" y="3579856"/>
            <a:ext cx="214314" cy="571504"/>
          </a:xfrm>
          <a:prstGeom prst="downArrow">
            <a:avLst/>
          </a:prstGeom>
          <a:gradFill>
            <a:gsLst>
              <a:gs pos="0">
                <a:srgbClr val="7030A0"/>
              </a:gs>
              <a:gs pos="100000">
                <a:srgbClr val="CDC7E2"/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 Box 140"/>
          <p:cNvSpPr txBox="1">
            <a:spLocks noChangeArrowheads="1"/>
          </p:cNvSpPr>
          <p:nvPr/>
        </p:nvSpPr>
        <p:spPr bwMode="auto">
          <a:xfrm>
            <a:off x="1493690" y="960348"/>
            <a:ext cx="2760095" cy="36195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算法示例演示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 bldLvl="0" animBg="1"/>
      <p:bldP spid="33" grpId="0"/>
      <p:bldP spid="34" grpId="0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63"/>
          <p:cNvGrpSpPr/>
          <p:nvPr/>
        </p:nvGrpSpPr>
        <p:grpSpPr>
          <a:xfrm>
            <a:off x="1823374" y="1508724"/>
            <a:ext cx="2736850" cy="2140554"/>
            <a:chOff x="285720" y="714356"/>
            <a:chExt cx="2736850" cy="2140554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gradFill>
              <a:gsLst>
                <a:gs pos="100000">
                  <a:srgbClr val="CDC7E2">
                    <a:alpha val="40000"/>
                  </a:srgbClr>
                </a:gs>
                <a:gs pos="5000">
                  <a:srgbClr val="7030A0">
                    <a:alpha val="8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gradFill>
              <a:gsLst>
                <a:gs pos="47000">
                  <a:srgbClr val="FC9A48"/>
                </a:gs>
                <a:gs pos="5000">
                  <a:srgbClr val="FC9A48">
                    <a:alpha val="1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gradFill>
              <a:gsLst>
                <a:gs pos="100000">
                  <a:srgbClr val="CDC7E2">
                    <a:alpha val="40000"/>
                  </a:srgbClr>
                </a:gs>
                <a:gs pos="5000">
                  <a:srgbClr val="7030A0">
                    <a:alpha val="8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gradFill>
              <a:gsLst>
                <a:gs pos="100000">
                  <a:srgbClr val="CDC7E2">
                    <a:alpha val="40000"/>
                  </a:srgbClr>
                </a:gs>
                <a:gs pos="5000">
                  <a:srgbClr val="7030A0">
                    <a:alpha val="8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1496994" y="714356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7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1438245" y="2542490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4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-1" fmla="*/ 0 w 1638300"/>
                <a:gd name="connsiteY0-2" fmla="*/ 141817 h 141817"/>
                <a:gd name="connsiteX1-3" fmla="*/ 114300 w 1638300"/>
                <a:gd name="connsiteY1-4" fmla="*/ 103717 h 141817"/>
                <a:gd name="connsiteX2-5" fmla="*/ 495300 w 1638300"/>
                <a:gd name="connsiteY2-6" fmla="*/ 14817 h 141817"/>
                <a:gd name="connsiteX3-7" fmla="*/ 863600 w 1638300"/>
                <a:gd name="connsiteY3-8" fmla="*/ 14817 h 141817"/>
                <a:gd name="connsiteX4-9" fmla="*/ 1638300 w 1638300"/>
                <a:gd name="connsiteY4-10" fmla="*/ 103717 h 1418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8" name="TextBox 123"/>
          <p:cNvSpPr txBox="1"/>
          <p:nvPr/>
        </p:nvSpPr>
        <p:spPr>
          <a:xfrm>
            <a:off x="3323572" y="3937616"/>
            <a:ext cx="642942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zh-CN" altLang="en-US" sz="2200" baseline="-25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037689" y="4509120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5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7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4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125"/>
          <p:cNvSpPr txBox="1"/>
          <p:nvPr/>
        </p:nvSpPr>
        <p:spPr>
          <a:xfrm>
            <a:off x="8538545" y="3937616"/>
            <a:ext cx="1000133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</a:t>
            </a:r>
            <a:r>
              <a:rPr lang="en-US" altLang="zh-CN" sz="2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zh-CN" altLang="en-US" sz="2200" baseline="-25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7252662" y="4509120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 Box 116"/>
          <p:cNvSpPr txBox="1">
            <a:spLocks noChangeArrowheads="1"/>
          </p:cNvSpPr>
          <p:nvPr/>
        </p:nvSpPr>
        <p:spPr bwMode="auto">
          <a:xfrm>
            <a:off x="5003190" y="1587786"/>
            <a:ext cx="2035159" cy="3937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考虑顶点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3" name="Text Box 90"/>
          <p:cNvSpPr txBox="1">
            <a:spLocks noChangeArrowheads="1"/>
          </p:cNvSpPr>
          <p:nvPr/>
        </p:nvSpPr>
        <p:spPr bwMode="auto">
          <a:xfrm>
            <a:off x="5136516" y="2223104"/>
            <a:ext cx="5045104" cy="83058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0→2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：由无路径改为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0→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→2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，长度为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path[0][2]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改为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4" name="TextBox 60"/>
          <p:cNvSpPr txBox="1"/>
          <p:nvPr/>
        </p:nvSpPr>
        <p:spPr>
          <a:xfrm>
            <a:off x="3953814" y="4896773"/>
            <a:ext cx="468000" cy="294640"/>
          </a:xfrm>
          <a:prstGeom prst="rect">
            <a:avLst/>
          </a:prstGeom>
          <a:gradFill>
            <a:gsLst>
              <a:gs pos="0">
                <a:srgbClr val="CDC7E2"/>
              </a:gs>
              <a:gs pos="100000">
                <a:srgbClr val="9789C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252926" y="4879977"/>
            <a:ext cx="285752" cy="294640"/>
          </a:xfrm>
          <a:prstGeom prst="rect">
            <a:avLst/>
          </a:prstGeom>
          <a:gradFill>
            <a:gsLst>
              <a:gs pos="0">
                <a:srgbClr val="CDC7E2"/>
              </a:gs>
              <a:gs pos="100000">
                <a:srgbClr val="9789C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6" name="下箭头 62"/>
          <p:cNvSpPr/>
          <p:nvPr/>
        </p:nvSpPr>
        <p:spPr>
          <a:xfrm>
            <a:off x="6252530" y="3151798"/>
            <a:ext cx="214314" cy="642942"/>
          </a:xfrm>
          <a:prstGeom prst="downArrow">
            <a:avLst/>
          </a:prstGeom>
          <a:gradFill>
            <a:gsLst>
              <a:gs pos="0">
                <a:srgbClr val="7030A0"/>
              </a:gs>
              <a:gs pos="100000">
                <a:srgbClr val="CDC7E2"/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 Box 140"/>
          <p:cNvSpPr txBox="1">
            <a:spLocks noChangeArrowheads="1"/>
          </p:cNvSpPr>
          <p:nvPr/>
        </p:nvSpPr>
        <p:spPr bwMode="auto">
          <a:xfrm>
            <a:off x="1895745" y="939973"/>
            <a:ext cx="2760095" cy="36195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算法示例演示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 bldLvl="0" animBg="1"/>
      <p:bldP spid="33" grpId="0" bldLvl="0" animBg="1"/>
      <p:bldP spid="34" grpId="0" bldLvl="0" animBg="1"/>
      <p:bldP spid="35" grpId="0" bldLvl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8"/>
          <p:cNvGrpSpPr/>
          <p:nvPr/>
        </p:nvGrpSpPr>
        <p:grpSpPr>
          <a:xfrm>
            <a:off x="1820814" y="1580732"/>
            <a:ext cx="2736850" cy="2140554"/>
            <a:chOff x="285720" y="714356"/>
            <a:chExt cx="2736850" cy="2140554"/>
          </a:xfrm>
        </p:grpSpPr>
        <p:sp>
          <p:nvSpPr>
            <p:cNvPr id="5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gradFill>
              <a:gsLst>
                <a:gs pos="100000">
                  <a:srgbClr val="9789C2">
                    <a:alpha val="10000"/>
                  </a:srgbClr>
                </a:gs>
                <a:gs pos="7000">
                  <a:srgbClr val="9789C2"/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gradFill>
              <a:gsLst>
                <a:gs pos="100000">
                  <a:srgbClr val="9789C2">
                    <a:alpha val="10000"/>
                  </a:srgbClr>
                </a:gs>
                <a:gs pos="7000">
                  <a:srgbClr val="9789C2"/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gradFill>
              <a:gsLst>
                <a:gs pos="100000">
                  <a:srgbClr val="F19903">
                    <a:alpha val="10000"/>
                  </a:srgbClr>
                </a:gs>
                <a:gs pos="32000">
                  <a:srgbClr val="FC9A48"/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gradFill>
              <a:gsLst>
                <a:gs pos="100000">
                  <a:srgbClr val="9789C2">
                    <a:alpha val="10000"/>
                  </a:srgbClr>
                </a:gs>
                <a:gs pos="7000">
                  <a:srgbClr val="9789C2"/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Freeform 15"/>
            <p:cNvSpPr/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1551940" y="714356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7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1438245" y="2542490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-1" fmla="*/ 0 w 1638300"/>
                <a:gd name="connsiteY0-2" fmla="*/ 141817 h 141817"/>
                <a:gd name="connsiteX1-3" fmla="*/ 114300 w 1638300"/>
                <a:gd name="connsiteY1-4" fmla="*/ 103717 h 141817"/>
                <a:gd name="connsiteX2-5" fmla="*/ 495300 w 1638300"/>
                <a:gd name="connsiteY2-6" fmla="*/ 14817 h 141817"/>
                <a:gd name="connsiteX3-7" fmla="*/ 863600 w 1638300"/>
                <a:gd name="connsiteY3-8" fmla="*/ 14817 h 141817"/>
                <a:gd name="connsiteX4-9" fmla="*/ 1638300 w 1638300"/>
                <a:gd name="connsiteY4-10" fmla="*/ 103717 h 1418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7" name="TextBox 123"/>
          <p:cNvSpPr txBox="1"/>
          <p:nvPr/>
        </p:nvSpPr>
        <p:spPr>
          <a:xfrm>
            <a:off x="3321012" y="4009624"/>
            <a:ext cx="642942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2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zh-CN" altLang="en-US" sz="2200" baseline="-25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035129" y="4581128"/>
          <a:ext cx="3071835" cy="1849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5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9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7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4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125"/>
          <p:cNvSpPr txBox="1"/>
          <p:nvPr/>
        </p:nvSpPr>
        <p:spPr>
          <a:xfrm>
            <a:off x="8535985" y="4009624"/>
            <a:ext cx="1000133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</a:t>
            </a:r>
            <a:r>
              <a:rPr lang="en-US" altLang="zh-CN" sz="2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zh-CN" altLang="en-US" sz="2200" baseline="-25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7250102" y="4581128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 Box 116"/>
          <p:cNvSpPr txBox="1">
            <a:spLocks noChangeArrowheads="1"/>
          </p:cNvSpPr>
          <p:nvPr/>
        </p:nvSpPr>
        <p:spPr bwMode="auto">
          <a:xfrm>
            <a:off x="5000630" y="1534791"/>
            <a:ext cx="2035159" cy="3937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考虑顶点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2" name="TextBox 60"/>
          <p:cNvSpPr txBox="1"/>
          <p:nvPr/>
        </p:nvSpPr>
        <p:spPr>
          <a:xfrm>
            <a:off x="2749508" y="5323776"/>
            <a:ext cx="468000" cy="294640"/>
          </a:xfrm>
          <a:prstGeom prst="rect">
            <a:avLst/>
          </a:prstGeom>
          <a:gradFill>
            <a:gsLst>
              <a:gs pos="0">
                <a:srgbClr val="CDC7E2"/>
              </a:gs>
              <a:gs pos="100000">
                <a:srgbClr val="9789C2"/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48620" y="5322440"/>
            <a:ext cx="285752" cy="294640"/>
          </a:xfrm>
          <a:prstGeom prst="rect">
            <a:avLst/>
          </a:prstGeom>
          <a:gradFill>
            <a:gsLst>
              <a:gs pos="0">
                <a:srgbClr val="CDC7E2"/>
              </a:gs>
              <a:gs pos="100000">
                <a:srgbClr val="9789C2"/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4" name="下箭头 62"/>
          <p:cNvSpPr/>
          <p:nvPr/>
        </p:nvSpPr>
        <p:spPr>
          <a:xfrm>
            <a:off x="6035656" y="4223938"/>
            <a:ext cx="285752" cy="357190"/>
          </a:xfrm>
          <a:prstGeom prst="downArrow">
            <a:avLst/>
          </a:prstGeom>
          <a:gradFill>
            <a:gsLst>
              <a:gs pos="0">
                <a:srgbClr val="7030A0"/>
              </a:gs>
              <a:gs pos="100000">
                <a:srgbClr val="CDC7E2"/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 Box 93"/>
          <p:cNvSpPr txBox="1">
            <a:spLocks noChangeArrowheads="1"/>
          </p:cNvSpPr>
          <p:nvPr/>
        </p:nvSpPr>
        <p:spPr bwMode="auto">
          <a:xfrm>
            <a:off x="4991114" y="2108187"/>
            <a:ext cx="4545005" cy="44196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1"/>
              </a:buBlip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1→0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：由无路径改为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1→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→0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，长度为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 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path[1][0]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改为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6" name="Text Box 94"/>
          <p:cNvSpPr txBox="1">
            <a:spLocks noChangeArrowheads="1"/>
          </p:cNvSpPr>
          <p:nvPr/>
        </p:nvSpPr>
        <p:spPr bwMode="auto">
          <a:xfrm>
            <a:off x="4991114" y="3438120"/>
            <a:ext cx="4545005" cy="44196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1"/>
              </a:buBlip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3→1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：由无路径改为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3→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→1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，长度为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 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path[3][1]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改为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7" name="Text Box 95"/>
          <p:cNvSpPr txBox="1">
            <a:spLocks noChangeArrowheads="1"/>
          </p:cNvSpPr>
          <p:nvPr/>
        </p:nvSpPr>
        <p:spPr bwMode="auto">
          <a:xfrm>
            <a:off x="4991114" y="2751129"/>
            <a:ext cx="4545005" cy="44196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1"/>
              </a:buBlip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3→0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：由无路径改为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3→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→0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，长度为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 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path[3][0]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改为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8" name="TextBox 34"/>
          <p:cNvSpPr txBox="1"/>
          <p:nvPr/>
        </p:nvSpPr>
        <p:spPr>
          <a:xfrm>
            <a:off x="2749508" y="6072052"/>
            <a:ext cx="468000" cy="300788"/>
          </a:xfrm>
          <a:prstGeom prst="rect">
            <a:avLst/>
          </a:prstGeom>
          <a:gradFill>
            <a:gsLst>
              <a:gs pos="0">
                <a:srgbClr val="CDC7E2"/>
              </a:gs>
              <a:gs pos="100000">
                <a:srgbClr val="9789C2"/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48620" y="6058016"/>
            <a:ext cx="285752" cy="300788"/>
          </a:xfrm>
          <a:prstGeom prst="rect">
            <a:avLst/>
          </a:prstGeom>
          <a:gradFill>
            <a:gsLst>
              <a:gs pos="0">
                <a:srgbClr val="CDC7E2"/>
              </a:gs>
              <a:gs pos="100000">
                <a:srgbClr val="9789C2"/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0" name="TextBox 36"/>
          <p:cNvSpPr txBox="1"/>
          <p:nvPr/>
        </p:nvSpPr>
        <p:spPr>
          <a:xfrm>
            <a:off x="3313074" y="6067760"/>
            <a:ext cx="468000" cy="300788"/>
          </a:xfrm>
          <a:prstGeom prst="rect">
            <a:avLst/>
          </a:prstGeom>
          <a:gradFill>
            <a:gsLst>
              <a:gs pos="0">
                <a:srgbClr val="CDC7E2"/>
              </a:gs>
              <a:gs pos="100000">
                <a:srgbClr val="9789C2"/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612186" y="6053724"/>
            <a:ext cx="285752" cy="300788"/>
          </a:xfrm>
          <a:prstGeom prst="rect">
            <a:avLst/>
          </a:prstGeom>
          <a:gradFill>
            <a:gsLst>
              <a:gs pos="0">
                <a:srgbClr val="CDC7E2"/>
              </a:gs>
              <a:gs pos="100000">
                <a:srgbClr val="9789C2"/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2" name="Text Box 140"/>
          <p:cNvSpPr txBox="1">
            <a:spLocks noChangeArrowheads="1"/>
          </p:cNvSpPr>
          <p:nvPr/>
        </p:nvSpPr>
        <p:spPr bwMode="auto">
          <a:xfrm>
            <a:off x="1895745" y="939973"/>
            <a:ext cx="2760095" cy="36195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算法示例演示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 bldLvl="0" animBg="1"/>
      <p:bldP spid="32" grpId="0" bldLvl="0" animBg="1"/>
      <p:bldP spid="33" grpId="0" bldLvl="0" animBg="1"/>
      <p:bldP spid="34" grpId="0" animBg="1"/>
      <p:bldP spid="35" grpId="0" bldLvl="0" animBg="1"/>
      <p:bldP spid="36" grpId="0" bldLvl="0" animBg="1"/>
      <p:bldP spid="37" grpId="0" bldLvl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7"/>
          <p:cNvGrpSpPr/>
          <p:nvPr/>
        </p:nvGrpSpPr>
        <p:grpSpPr>
          <a:xfrm>
            <a:off x="1777230" y="1652740"/>
            <a:ext cx="2736850" cy="2150386"/>
            <a:chOff x="285720" y="714356"/>
            <a:chExt cx="2736850" cy="2150386"/>
          </a:xfrm>
        </p:grpSpPr>
        <p:sp>
          <p:nvSpPr>
            <p:cNvPr id="5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gradFill>
              <a:gsLst>
                <a:gs pos="47000">
                  <a:srgbClr val="9789C2"/>
                </a:gs>
                <a:gs pos="100000">
                  <a:srgbClr val="CDC7E2">
                    <a:alpha val="1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gradFill>
              <a:gsLst>
                <a:gs pos="47000">
                  <a:srgbClr val="9789C2"/>
                </a:gs>
                <a:gs pos="100000">
                  <a:srgbClr val="CDC7E2">
                    <a:alpha val="1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gradFill>
              <a:gsLst>
                <a:gs pos="47000">
                  <a:srgbClr val="9789C2"/>
                </a:gs>
                <a:gs pos="100000">
                  <a:srgbClr val="CDC7E2">
                    <a:alpha val="1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gradFill>
              <a:gsLst>
                <a:gs pos="0">
                  <a:srgbClr val="F19903">
                    <a:alpha val="10000"/>
                  </a:srgbClr>
                </a:gs>
                <a:gs pos="47000">
                  <a:srgbClr val="FC9A48"/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Freeform 15"/>
            <p:cNvSpPr/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1428728" y="714356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7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1438245" y="2552322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-1" fmla="*/ 0 w 1638300"/>
                <a:gd name="connsiteY0-2" fmla="*/ 141817 h 141817"/>
                <a:gd name="connsiteX1-3" fmla="*/ 114300 w 1638300"/>
                <a:gd name="connsiteY1-4" fmla="*/ 103717 h 141817"/>
                <a:gd name="connsiteX2-5" fmla="*/ 495300 w 1638300"/>
                <a:gd name="connsiteY2-6" fmla="*/ 14817 h 141817"/>
                <a:gd name="connsiteX3-7" fmla="*/ 863600 w 1638300"/>
                <a:gd name="connsiteY3-8" fmla="*/ 14817 h 141817"/>
                <a:gd name="connsiteX4-9" fmla="*/ 1638300 w 1638300"/>
                <a:gd name="connsiteY4-10" fmla="*/ 103717 h 1418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7" name="TextBox 123"/>
          <p:cNvSpPr txBox="1"/>
          <p:nvPr/>
        </p:nvSpPr>
        <p:spPr>
          <a:xfrm>
            <a:off x="3277428" y="4081632"/>
            <a:ext cx="642942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zh-CN" altLang="en-US" sz="2200" baseline="-25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1991545" y="4653136"/>
          <a:ext cx="3071835" cy="1849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5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9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7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7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4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4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4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125"/>
          <p:cNvSpPr txBox="1"/>
          <p:nvPr/>
        </p:nvSpPr>
        <p:spPr>
          <a:xfrm>
            <a:off x="8492401" y="4081632"/>
            <a:ext cx="1000133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</a:t>
            </a:r>
            <a:r>
              <a:rPr lang="en-US" altLang="zh-CN" sz="2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zh-CN" altLang="en-US" sz="2200" baseline="-25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7248128" y="4653136"/>
          <a:ext cx="3030224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2756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 Box 116"/>
          <p:cNvSpPr txBox="1">
            <a:spLocks noChangeArrowheads="1"/>
          </p:cNvSpPr>
          <p:nvPr/>
        </p:nvSpPr>
        <p:spPr bwMode="auto">
          <a:xfrm>
            <a:off x="4957046" y="1606799"/>
            <a:ext cx="2035159" cy="3937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考虑顶点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2" name="下箭头 62"/>
          <p:cNvSpPr/>
          <p:nvPr/>
        </p:nvSpPr>
        <p:spPr>
          <a:xfrm>
            <a:off x="5992072" y="4295946"/>
            <a:ext cx="285752" cy="357190"/>
          </a:xfrm>
          <a:prstGeom prst="downArrow">
            <a:avLst/>
          </a:prstGeom>
          <a:gradFill>
            <a:gsLst>
              <a:gs pos="1000">
                <a:srgbClr val="7030A0"/>
              </a:gs>
              <a:gs pos="100000">
                <a:srgbClr val="CDC7E2"/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 Box 92"/>
          <p:cNvSpPr txBox="1">
            <a:spLocks noChangeArrowheads="1"/>
          </p:cNvSpPr>
          <p:nvPr/>
        </p:nvSpPr>
        <p:spPr bwMode="auto">
          <a:xfrm>
            <a:off x="4849066" y="2213348"/>
            <a:ext cx="4786345" cy="44196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0→2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：由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0→1→2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改为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0→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→2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，长度为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 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path[0][2]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改为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4" name="Text Box 93"/>
          <p:cNvSpPr txBox="1">
            <a:spLocks noChangeArrowheads="1"/>
          </p:cNvSpPr>
          <p:nvPr/>
        </p:nvSpPr>
        <p:spPr bwMode="auto">
          <a:xfrm>
            <a:off x="4849064" y="3562518"/>
            <a:ext cx="4357718" cy="44196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1→2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：由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1→2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改为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1→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→2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，长度为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 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path[1][2]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改为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5" name="Text Box 94"/>
          <p:cNvSpPr txBox="1">
            <a:spLocks noChangeArrowheads="1"/>
          </p:cNvSpPr>
          <p:nvPr/>
        </p:nvSpPr>
        <p:spPr bwMode="auto">
          <a:xfrm>
            <a:off x="4849064" y="2867186"/>
            <a:ext cx="4714908" cy="44196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1→0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：由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1→2→0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改为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1→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→2→0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，长度为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 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path[1][0]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改为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6" name="TextBox 41"/>
          <p:cNvSpPr txBox="1"/>
          <p:nvPr/>
        </p:nvSpPr>
        <p:spPr>
          <a:xfrm>
            <a:off x="3912432" y="5008124"/>
            <a:ext cx="457186" cy="294640"/>
          </a:xfrm>
          <a:prstGeom prst="rect">
            <a:avLst/>
          </a:prstGeom>
          <a:gradFill>
            <a:gsLst>
              <a:gs pos="14000">
                <a:srgbClr val="9789C2"/>
              </a:gs>
              <a:gs pos="71000">
                <a:srgbClr val="CDC7E2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11544" y="5016620"/>
            <a:ext cx="285752" cy="294640"/>
          </a:xfrm>
          <a:prstGeom prst="rect">
            <a:avLst/>
          </a:prstGeom>
          <a:gradFill>
            <a:gsLst>
              <a:gs pos="14000">
                <a:srgbClr val="9789C2"/>
              </a:gs>
              <a:gs pos="71000">
                <a:srgbClr val="CDC7E2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2693224" y="5393890"/>
            <a:ext cx="468000" cy="294640"/>
          </a:xfrm>
          <a:prstGeom prst="rect">
            <a:avLst/>
          </a:prstGeom>
          <a:gradFill>
            <a:gsLst>
              <a:gs pos="14000">
                <a:srgbClr val="9789C2"/>
              </a:gs>
              <a:gs pos="71000">
                <a:srgbClr val="CDC7E2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992336" y="5389686"/>
            <a:ext cx="285752" cy="294640"/>
          </a:xfrm>
          <a:prstGeom prst="rect">
            <a:avLst/>
          </a:prstGeom>
          <a:gradFill>
            <a:gsLst>
              <a:gs pos="14000">
                <a:srgbClr val="9789C2"/>
              </a:gs>
              <a:gs pos="71000">
                <a:srgbClr val="CDC7E2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0" name="TextBox 45"/>
          <p:cNvSpPr txBox="1"/>
          <p:nvPr/>
        </p:nvSpPr>
        <p:spPr>
          <a:xfrm>
            <a:off x="3907670" y="5383084"/>
            <a:ext cx="468000" cy="294640"/>
          </a:xfrm>
          <a:prstGeom prst="rect">
            <a:avLst/>
          </a:prstGeom>
          <a:gradFill>
            <a:gsLst>
              <a:gs pos="14000">
                <a:srgbClr val="9789C2"/>
              </a:gs>
              <a:gs pos="71000">
                <a:srgbClr val="CDC7E2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206782" y="5394448"/>
            <a:ext cx="285752" cy="294640"/>
          </a:xfrm>
          <a:prstGeom prst="rect">
            <a:avLst/>
          </a:prstGeom>
          <a:gradFill>
            <a:gsLst>
              <a:gs pos="14000">
                <a:srgbClr val="9789C2"/>
              </a:gs>
              <a:gs pos="71000">
                <a:srgbClr val="CDC7E2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2" name="Text Box 140"/>
          <p:cNvSpPr txBox="1">
            <a:spLocks noChangeArrowheads="1"/>
          </p:cNvSpPr>
          <p:nvPr/>
        </p:nvSpPr>
        <p:spPr bwMode="auto">
          <a:xfrm>
            <a:off x="1895745" y="939973"/>
            <a:ext cx="2760095" cy="36195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算法示例演示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 bldLvl="0" animBg="1"/>
      <p:bldP spid="32" grpId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118273" y="188917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5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8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7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6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4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4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18141" y="5133448"/>
            <a:ext cx="7072362" cy="11372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由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数组可以直接得到两个顶点之间的最短路径长度。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如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[1][0]=6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说明顶点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的最短路径长度为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2118141" y="4243438"/>
            <a:ext cx="2428892" cy="3892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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最短路径长度：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4404156" y="1317668"/>
            <a:ext cx="642942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zh-CN" altLang="en-US" sz="2200" baseline="-25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7833181" y="1314480"/>
            <a:ext cx="1000133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</a:t>
            </a:r>
            <a:r>
              <a:rPr lang="en-US" altLang="zh-CN" sz="2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zh-CN" altLang="en-US" sz="2200" baseline="-25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594140" y="1898086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25"/>
          <p:cNvGrpSpPr/>
          <p:nvPr/>
        </p:nvGrpSpPr>
        <p:grpSpPr>
          <a:xfrm>
            <a:off x="3689778" y="2536865"/>
            <a:ext cx="676280" cy="2778145"/>
            <a:chOff x="2071670" y="1436674"/>
            <a:chExt cx="676280" cy="2753383"/>
          </a:xfrm>
        </p:grpSpPr>
        <p:sp>
          <p:nvSpPr>
            <p:cNvPr id="12" name="椭圆 11"/>
            <p:cNvSpPr/>
            <p:nvPr/>
          </p:nvSpPr>
          <p:spPr>
            <a:xfrm>
              <a:off x="2105008" y="1436674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3" name="直接箭头连接符 12"/>
            <p:cNvCxnSpPr>
              <a:endCxn id="12" idx="4"/>
            </p:cNvCxnSpPr>
            <p:nvPr/>
          </p:nvCxnSpPr>
          <p:spPr>
            <a:xfrm rot="5400000" flipH="1" flipV="1">
              <a:off x="1158135" y="2921713"/>
              <a:ext cx="2181878" cy="3548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8"/>
            <p:cNvSpPr txBox="1"/>
            <p:nvPr/>
          </p:nvSpPr>
          <p:spPr>
            <a:xfrm>
              <a:off x="2187874" y="1549400"/>
              <a:ext cx="468000" cy="292014"/>
            </a:xfrm>
            <a:prstGeom prst="rect">
              <a:avLst/>
            </a:prstGeom>
            <a:gradFill>
              <a:gsLst>
                <a:gs pos="0">
                  <a:srgbClr val="9789C2"/>
                </a:gs>
                <a:gs pos="100000">
                  <a:srgbClr val="CDC7E2"/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6</a:t>
              </a:r>
              <a:endPara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5" name="TextBox 22"/>
          <p:cNvSpPr txBox="1"/>
          <p:nvPr/>
        </p:nvSpPr>
        <p:spPr>
          <a:xfrm>
            <a:off x="1832389" y="1314480"/>
            <a:ext cx="1785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求最终结果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"/>
          <p:cNvSpPr txBox="1"/>
          <p:nvPr/>
        </p:nvSpPr>
        <p:spPr>
          <a:xfrm>
            <a:off x="1832389" y="1314480"/>
            <a:ext cx="1785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求最终结果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239024" y="1768366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-1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55508" y="4843928"/>
            <a:ext cx="8143964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求顶点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的最短路径：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path</a:t>
            </a:r>
            <a:r>
              <a:rPr lang="en-US" altLang="zh-CN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]=2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path</a:t>
            </a:r>
            <a:r>
              <a:rPr lang="en-US" altLang="zh-CN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][2]=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path</a:t>
            </a:r>
            <a:r>
              <a:rPr lang="en-US" altLang="zh-CN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查找的顶点序列为</a:t>
            </a:r>
            <a:r>
              <a:rPr lang="en-US" altLang="zh-CN" sz="2000" dirty="0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则顶点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 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的最短路径为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1→3→2→0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2612" y="3979756"/>
            <a:ext cx="2214578" cy="3892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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最短路径：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TextBox 16"/>
          <p:cNvSpPr txBox="1"/>
          <p:nvPr/>
        </p:nvSpPr>
        <p:spPr>
          <a:xfrm>
            <a:off x="4452942" y="1196862"/>
            <a:ext cx="642942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2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zh-CN" altLang="en-US" sz="2200" baseline="-25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952744" y="1768366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5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8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7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6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19903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CDC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4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4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20"/>
          <p:cNvSpPr txBox="1"/>
          <p:nvPr/>
        </p:nvSpPr>
        <p:spPr>
          <a:xfrm>
            <a:off x="8524907" y="1196862"/>
            <a:ext cx="1000133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</a:t>
            </a:r>
            <a:r>
              <a:rPr lang="en-US" altLang="zh-CN" sz="22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zh-CN" altLang="en-US" sz="2200" baseline="-25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12" name="组合 31"/>
          <p:cNvGrpSpPr/>
          <p:nvPr/>
        </p:nvGrpSpPr>
        <p:grpSpPr>
          <a:xfrm>
            <a:off x="4274793" y="2430696"/>
            <a:ext cx="5429288" cy="3214710"/>
            <a:chOff x="2714612" y="1428736"/>
            <a:chExt cx="5429288" cy="3214710"/>
          </a:xfrm>
        </p:grpSpPr>
        <p:sp>
          <p:nvSpPr>
            <p:cNvPr id="13" name="椭圆 12"/>
            <p:cNvSpPr/>
            <p:nvPr/>
          </p:nvSpPr>
          <p:spPr>
            <a:xfrm>
              <a:off x="7500958" y="14287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V="1">
              <a:off x="2714612" y="1928802"/>
              <a:ext cx="4929222" cy="27146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7702572" y="1525426"/>
              <a:ext cx="285752" cy="300788"/>
            </a:xfrm>
            <a:prstGeom prst="rect">
              <a:avLst/>
            </a:prstGeom>
            <a:gradFill>
              <a:gsLst>
                <a:gs pos="0">
                  <a:srgbClr val="9789C2"/>
                </a:gs>
                <a:gs pos="100000">
                  <a:srgbClr val="CDC7E2">
                    <a:alpha val="10000"/>
                  </a:srgb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16" name="组合 29"/>
          <p:cNvGrpSpPr/>
          <p:nvPr/>
        </p:nvGrpSpPr>
        <p:grpSpPr>
          <a:xfrm>
            <a:off x="4238628" y="2408120"/>
            <a:ext cx="4260880" cy="2786082"/>
            <a:chOff x="2714612" y="1428736"/>
            <a:chExt cx="4260880" cy="2786082"/>
          </a:xfrm>
        </p:grpSpPr>
        <p:sp>
          <p:nvSpPr>
            <p:cNvPr id="17" name="椭圆 16"/>
            <p:cNvSpPr/>
            <p:nvPr/>
          </p:nvSpPr>
          <p:spPr>
            <a:xfrm>
              <a:off x="6332550" y="14287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直接箭头连接符 18"/>
            <p:cNvCxnSpPr>
              <a:endCxn id="17" idx="3"/>
            </p:cNvCxnSpPr>
            <p:nvPr/>
          </p:nvCxnSpPr>
          <p:spPr>
            <a:xfrm flipV="1">
              <a:off x="2714612" y="1916545"/>
              <a:ext cx="3712095" cy="22982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513526" y="1532496"/>
              <a:ext cx="285752" cy="300788"/>
            </a:xfrm>
            <a:prstGeom prst="rect">
              <a:avLst/>
            </a:prstGeom>
            <a:gradFill>
              <a:gsLst>
                <a:gs pos="100000">
                  <a:srgbClr val="CDC7E2"/>
                </a:gs>
                <a:gs pos="4000">
                  <a:srgbClr val="9789C2"/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组合 33"/>
          <p:cNvGrpSpPr/>
          <p:nvPr/>
        </p:nvGrpSpPr>
        <p:grpSpPr>
          <a:xfrm>
            <a:off x="4276011" y="2405228"/>
            <a:ext cx="6072230" cy="3656038"/>
            <a:chOff x="2714612" y="1416036"/>
            <a:chExt cx="6072230" cy="3656038"/>
          </a:xfrm>
        </p:grpSpPr>
        <p:sp>
          <p:nvSpPr>
            <p:cNvPr id="22" name="椭圆 21"/>
            <p:cNvSpPr/>
            <p:nvPr/>
          </p:nvSpPr>
          <p:spPr>
            <a:xfrm>
              <a:off x="8143900" y="14160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3" name="直接箭头连接符 22"/>
            <p:cNvCxnSpPr>
              <a:endCxn id="22" idx="3"/>
            </p:cNvCxnSpPr>
            <p:nvPr/>
          </p:nvCxnSpPr>
          <p:spPr>
            <a:xfrm flipV="1">
              <a:off x="2714612" y="1903845"/>
              <a:ext cx="5523445" cy="31682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8337576" y="1524558"/>
              <a:ext cx="285752" cy="300788"/>
            </a:xfrm>
            <a:prstGeom prst="rect">
              <a:avLst/>
            </a:prstGeom>
            <a:gradFill>
              <a:gsLst>
                <a:gs pos="0">
                  <a:srgbClr val="9789C2"/>
                </a:gs>
                <a:gs pos="100000">
                  <a:srgbClr val="CDC7E2">
                    <a:alpha val="10000"/>
                  </a:srgb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0"/>
          <p:cNvSpPr txBox="1">
            <a:spLocks noChangeArrowheads="1"/>
          </p:cNvSpPr>
          <p:nvPr/>
        </p:nvSpPr>
        <p:spPr bwMode="auto">
          <a:xfrm>
            <a:off x="1199456" y="1007193"/>
            <a:ext cx="2760095" cy="36195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算法示例演示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918696" y="1844824"/>
            <a:ext cx="8035951" cy="4366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bIns="14400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void Floyd(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MatGraph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g)	//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求每对顶点之间的最短路径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  int A[MAXVEX][MAXVEX];	//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建立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数组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int path[MAXVEX][MAXVEX];	//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建立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数组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 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int 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j, k;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 </a:t>
            </a:r>
            <a:r>
              <a:rPr lang="en-US" altLang="zh-CN" sz="18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for (</a:t>
            </a:r>
            <a:r>
              <a:rPr lang="en-US" altLang="zh-CN" sz="1800" dirty="0" err="1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=0;i&lt;</a:t>
            </a:r>
            <a:r>
              <a:rPr lang="en-US" altLang="zh-CN" sz="1800" dirty="0" err="1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g.n;i</a:t>
            </a:r>
            <a:r>
              <a:rPr lang="en-US" altLang="zh-CN" sz="18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++)   		</a:t>
            </a:r>
            <a:endParaRPr lang="en-US" altLang="zh-CN" sz="1800" dirty="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</a:t>
            </a:r>
            <a:r>
              <a:rPr lang="nb-NO" altLang="zh-CN" sz="18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for (j=0;j&lt;g.n;j++) </a:t>
            </a:r>
            <a:endParaRPr lang="nb-NO" altLang="zh-CN" sz="1800" dirty="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nb-NO" altLang="zh-CN" sz="18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{  A[i][j]=g.edges[i][j];</a:t>
            </a:r>
            <a:endParaRPr lang="nb-NO" altLang="zh-CN" sz="1800" dirty="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nb-NO" altLang="zh-CN" sz="18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if (</a:t>
            </a:r>
            <a:r>
              <a:rPr lang="en-US" altLang="zh-CN" sz="1800" dirty="0" err="1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!=j &amp;&amp; </a:t>
            </a:r>
            <a:r>
              <a:rPr lang="en-US" altLang="zh-CN" sz="1800" dirty="0" err="1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g.edges</a:t>
            </a:r>
            <a:r>
              <a:rPr lang="en-US" altLang="zh-CN" sz="18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][j]&lt;INF)</a:t>
            </a:r>
            <a:endParaRPr lang="en-US" altLang="zh-CN" sz="1800" dirty="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    path[</a:t>
            </a:r>
            <a:r>
              <a:rPr lang="en-US" altLang="zh-CN" sz="1800" dirty="0" err="1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][j]=</a:t>
            </a:r>
            <a:r>
              <a:rPr lang="en-US" altLang="zh-CN" sz="1800" dirty="0" err="1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 </a:t>
            </a:r>
            <a:r>
              <a:rPr lang="en-US" altLang="zh-CN" sz="1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顶点之间有一条边时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　　　 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else			//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顶点之间没有一条边时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</a:t>
            </a:r>
            <a:r>
              <a:rPr lang="zh-CN" altLang="en-US" sz="18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path[</a:t>
            </a:r>
            <a:r>
              <a:rPr lang="en-US" altLang="zh-CN" sz="1800" dirty="0" err="1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][j]=-1;</a:t>
            </a:r>
            <a:endParaRPr lang="en-US" altLang="zh-CN" sz="1800" dirty="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7" name="组合 13"/>
          <p:cNvGrpSpPr/>
          <p:nvPr/>
        </p:nvGrpSpPr>
        <p:grpSpPr>
          <a:xfrm>
            <a:off x="2128046" y="2352521"/>
            <a:ext cx="8559871" cy="3862638"/>
            <a:chOff x="584161" y="4000504"/>
            <a:chExt cx="8559871" cy="4205794"/>
          </a:xfrm>
        </p:grpSpPr>
        <p:sp>
          <p:nvSpPr>
            <p:cNvPr id="8" name="矩形 7"/>
            <p:cNvSpPr/>
            <p:nvPr/>
          </p:nvSpPr>
          <p:spPr>
            <a:xfrm>
              <a:off x="584161" y="4920150"/>
              <a:ext cx="6715172" cy="328614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/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7643834" y="4000504"/>
              <a:ext cx="1500198" cy="580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和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path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数组初始化</a:t>
              </a:r>
              <a:endParaRPr lang="zh-CN" altLang="en-US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7286644" y="4314145"/>
              <a:ext cx="357190" cy="0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17210" y="1844824"/>
            <a:ext cx="8785225" cy="319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for (k=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0;k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g.n;k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++)		//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][j]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</a:t>
            </a:r>
            <a:r>
              <a:rPr lang="nb-NO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   for (i=0;i&lt;g.n;i++)</a:t>
            </a:r>
            <a:endParaRPr lang="nb-NO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zh-CN" altLang="nb-NO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　　    </a:t>
            </a:r>
            <a:r>
              <a:rPr lang="nb-NO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for (j=0;j&lt;g.n;j++)</a:t>
            </a:r>
            <a:endParaRPr lang="nb-NO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nb-NO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</a:t>
            </a:r>
            <a:r>
              <a:rPr lang="zh-CN" altLang="nb-NO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   </a:t>
            </a:r>
            <a:r>
              <a:rPr lang="nb-NO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if (A[i][j]&gt;A[i][k]+A[k][j])	//</a:t>
            </a:r>
            <a:r>
              <a:rPr lang="zh-CN" altLang="nb-NO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找到更短路径</a:t>
            </a:r>
            <a:endParaRPr lang="zh-CN" altLang="nb-NO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zh-CN" altLang="nb-NO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　   </a:t>
            </a:r>
            <a:r>
              <a:rPr lang="nb-NO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  <a:r>
              <a:rPr lang="zh-CN" altLang="nb-NO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  </a:t>
            </a:r>
            <a:r>
              <a:rPr lang="nb-NO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A[i][j]=</a:t>
            </a:r>
            <a:r>
              <a:rPr lang="nb-NO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A[i][k]+A[k][j];</a:t>
            </a:r>
            <a:r>
              <a:rPr lang="nb-NO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//</a:t>
            </a:r>
            <a:r>
              <a:rPr lang="zh-CN" altLang="nb-NO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修改路径长度</a:t>
            </a:r>
            <a:endParaRPr lang="zh-CN" altLang="nb-NO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zh-CN" altLang="nb-NO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　        </a:t>
            </a:r>
            <a:r>
              <a:rPr lang="nb-NO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path[i][j]=</a:t>
            </a:r>
            <a:r>
              <a:rPr lang="nb-NO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path[k][j]; </a:t>
            </a:r>
            <a:r>
              <a:rPr lang="nb-NO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//</a:t>
            </a:r>
            <a:r>
              <a:rPr lang="zh-CN" altLang="nb-NO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修改最短路径为经过顶点</a:t>
            </a:r>
            <a:r>
              <a:rPr lang="nb-NO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endParaRPr lang="nb-NO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zh-CN" altLang="nb-NO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　　　    </a:t>
            </a:r>
            <a:r>
              <a:rPr lang="nb-NO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nb-NO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zh-CN" altLang="nb-NO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  </a:t>
            </a:r>
            <a:r>
              <a:rPr lang="nb-NO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nb-NO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nb-NO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	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06135" y="5690536"/>
            <a:ext cx="3960811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本算法的时间复杂度为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O(</a:t>
            </a:r>
            <a:r>
              <a:rPr lang="en-US" altLang="zh-CN" sz="20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6" name="组合 9"/>
          <p:cNvGrpSpPr/>
          <p:nvPr/>
        </p:nvGrpSpPr>
        <p:grpSpPr>
          <a:xfrm>
            <a:off x="2566483" y="2194007"/>
            <a:ext cx="8131232" cy="2500330"/>
            <a:chOff x="928662" y="753996"/>
            <a:chExt cx="8131232" cy="2500330"/>
          </a:xfrm>
        </p:grpSpPr>
        <p:sp>
          <p:nvSpPr>
            <p:cNvPr id="7" name="矩形 6"/>
            <p:cNvSpPr/>
            <p:nvPr/>
          </p:nvSpPr>
          <p:spPr>
            <a:xfrm>
              <a:off x="928662" y="753996"/>
              <a:ext cx="7286676" cy="250033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5"/>
            <p:cNvSpPr txBox="1"/>
            <p:nvPr/>
          </p:nvSpPr>
          <p:spPr>
            <a:xfrm>
              <a:off x="8559828" y="1714488"/>
              <a:ext cx="500066" cy="610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8215338" y="2066601"/>
              <a:ext cx="344490" cy="0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140"/>
          <p:cNvSpPr txBox="1">
            <a:spLocks noChangeArrowheads="1"/>
          </p:cNvSpPr>
          <p:nvPr/>
        </p:nvSpPr>
        <p:spPr bwMode="auto">
          <a:xfrm>
            <a:off x="1918696" y="1087064"/>
            <a:ext cx="2760095" cy="36195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算法示例演示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19536" y="3941216"/>
          <a:ext cx="7704855" cy="1548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88833"/>
                <a:gridCol w="2005340"/>
                <a:gridCol w="1728740"/>
                <a:gridCol w="2281942"/>
              </a:tblGrid>
              <a:tr h="5390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时间复杂度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特点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C9A48"/>
                    </a:solidFill>
                  </a:tcPr>
                </a:tc>
              </a:tr>
              <a:tr h="504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Dijkstra</a:t>
                      </a:r>
                      <a:endParaRPr lang="en-US" altLang="zh-CN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单源最短路径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不适合负权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504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Floyd</a:t>
                      </a:r>
                      <a:endParaRPr kumimoji="1" lang="en-US" altLang="zh-CN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多源最短路径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不适合负权回路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3"/>
          <p:cNvSpPr txBox="1"/>
          <p:nvPr/>
        </p:nvSpPr>
        <p:spPr>
          <a:xfrm>
            <a:off x="3881422" y="1801654"/>
            <a:ext cx="2214578" cy="38608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 法 比 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8" b="18101"/>
          <a:stretch>
            <a:fillRect/>
          </a:stretch>
        </p:blipFill>
        <p:spPr>
          <a:xfrm flipH="1">
            <a:off x="119336" y="404664"/>
            <a:ext cx="11953328" cy="7073103"/>
          </a:xfrm>
          <a:custGeom>
            <a:avLst/>
            <a:gdLst>
              <a:gd name="connsiteX0" fmla="*/ 1152128 w 6858000"/>
              <a:gd name="connsiteY0" fmla="*/ 1920200 h 4268480"/>
              <a:gd name="connsiteX1" fmla="*/ 1152128 w 6858000"/>
              <a:gd name="connsiteY1" fmla="*/ 3648392 h 4268480"/>
              <a:gd name="connsiteX2" fmla="*/ 5904656 w 6858000"/>
              <a:gd name="connsiteY2" fmla="*/ 3648392 h 4268480"/>
              <a:gd name="connsiteX3" fmla="*/ 5904656 w 6858000"/>
              <a:gd name="connsiteY3" fmla="*/ 1920200 h 4268480"/>
              <a:gd name="connsiteX4" fmla="*/ 0 w 6858000"/>
              <a:gd name="connsiteY4" fmla="*/ 0 h 4268480"/>
              <a:gd name="connsiteX5" fmla="*/ 6858000 w 6858000"/>
              <a:gd name="connsiteY5" fmla="*/ 0 h 4268480"/>
              <a:gd name="connsiteX6" fmla="*/ 6858000 w 6858000"/>
              <a:gd name="connsiteY6" fmla="*/ 4268480 h 4268480"/>
              <a:gd name="connsiteX7" fmla="*/ 5984629 w 6858000"/>
              <a:gd name="connsiteY7" fmla="*/ 4268480 h 4268480"/>
              <a:gd name="connsiteX8" fmla="*/ 5984629 w 6858000"/>
              <a:gd name="connsiteY8" fmla="*/ 3719020 h 4268480"/>
              <a:gd name="connsiteX9" fmla="*/ 1016732 w 6858000"/>
              <a:gd name="connsiteY9" fmla="*/ 3719020 h 4268480"/>
              <a:gd name="connsiteX10" fmla="*/ 1016732 w 6858000"/>
              <a:gd name="connsiteY10" fmla="*/ 4268480 h 4268480"/>
              <a:gd name="connsiteX11" fmla="*/ 0 w 6858000"/>
              <a:gd name="connsiteY11" fmla="*/ 4268480 h 426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4268480">
                <a:moveTo>
                  <a:pt x="1152128" y="1920200"/>
                </a:moveTo>
                <a:lnTo>
                  <a:pt x="1152128" y="3648392"/>
                </a:lnTo>
                <a:lnTo>
                  <a:pt x="5904656" y="3648392"/>
                </a:lnTo>
                <a:lnTo>
                  <a:pt x="5904656" y="1920200"/>
                </a:lnTo>
                <a:close/>
                <a:moveTo>
                  <a:pt x="0" y="0"/>
                </a:moveTo>
                <a:lnTo>
                  <a:pt x="6858000" y="0"/>
                </a:lnTo>
                <a:lnTo>
                  <a:pt x="6858000" y="4268480"/>
                </a:lnTo>
                <a:lnTo>
                  <a:pt x="5984629" y="4268480"/>
                </a:lnTo>
                <a:lnTo>
                  <a:pt x="5984629" y="3719020"/>
                </a:lnTo>
                <a:lnTo>
                  <a:pt x="1016732" y="3719020"/>
                </a:lnTo>
                <a:lnTo>
                  <a:pt x="1016732" y="4268480"/>
                </a:lnTo>
                <a:lnTo>
                  <a:pt x="0" y="4268480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98322" y="3068960"/>
            <a:ext cx="5472608" cy="2348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求所有顶点之间的最短路径可以对每个顶点调用一次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Dijkstra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算法，总共调用</a:t>
            </a:r>
            <a:r>
              <a:rPr lang="en-US" altLang="zh-C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次即可，其时间复杂度为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O(</a:t>
            </a:r>
            <a:r>
              <a:rPr lang="en-US" altLang="zh-C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34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Floyd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算法的时间复杂度也为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O(</a:t>
            </a:r>
            <a:r>
              <a:rPr lang="en-US" altLang="zh-CN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baseline="30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。两者有什么不同？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12024" y="1803748"/>
            <a:ext cx="1722602" cy="36195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825669"/>
            <a:ext cx="3877252" cy="3877252"/>
          </a:xfrm>
          <a:prstGeom prst="rect">
            <a:avLst/>
          </a:prstGeom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-307" y="981363"/>
            <a:ext cx="4357718" cy="3860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b="0" dirty="0">
                <a:ln w="11430">
                  <a:noFill/>
                </a:ln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8.4.1  </a:t>
            </a:r>
            <a:r>
              <a:rPr lang="zh-CN" altLang="en-US" b="0" dirty="0">
                <a:ln w="11430">
                  <a:noFill/>
                </a:ln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路径的概念</a:t>
            </a:r>
            <a:endParaRPr lang="zh-CN" altLang="en-US" b="0" dirty="0">
              <a:ln w="11430">
                <a:noFill/>
              </a:ln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"/>
          <p:cNvSpPr txBox="1"/>
          <p:nvPr/>
        </p:nvSpPr>
        <p:spPr>
          <a:xfrm>
            <a:off x="3079644" y="2272133"/>
            <a:ext cx="450059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如何求图中的最短路径？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3095604" y="3043690"/>
            <a:ext cx="3000396" cy="8616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Dijkstra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Floyd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pencil_617"/>
          <p:cNvSpPr/>
          <p:nvPr/>
        </p:nvSpPr>
        <p:spPr>
          <a:xfrm>
            <a:off x="7896200" y="1891562"/>
            <a:ext cx="2246258" cy="2304256"/>
          </a:xfrm>
          <a:custGeom>
            <a:avLst/>
            <a:gdLst>
              <a:gd name="T0" fmla="*/ 53 w 442"/>
              <a:gd name="T1" fmla="*/ 323 h 440"/>
              <a:gd name="T2" fmla="*/ 0 w 442"/>
              <a:gd name="T3" fmla="*/ 440 h 440"/>
              <a:gd name="T4" fmla="*/ 117 w 442"/>
              <a:gd name="T5" fmla="*/ 387 h 440"/>
              <a:gd name="T6" fmla="*/ 117 w 442"/>
              <a:gd name="T7" fmla="*/ 387 h 440"/>
              <a:gd name="T8" fmla="*/ 53 w 442"/>
              <a:gd name="T9" fmla="*/ 322 h 440"/>
              <a:gd name="T10" fmla="*/ 53 w 442"/>
              <a:gd name="T11" fmla="*/ 323 h 440"/>
              <a:gd name="T12" fmla="*/ 61 w 442"/>
              <a:gd name="T13" fmla="*/ 314 h 440"/>
              <a:gd name="T14" fmla="*/ 328 w 442"/>
              <a:gd name="T15" fmla="*/ 46 h 440"/>
              <a:gd name="T16" fmla="*/ 393 w 442"/>
              <a:gd name="T17" fmla="*/ 111 h 440"/>
              <a:gd name="T18" fmla="*/ 126 w 442"/>
              <a:gd name="T19" fmla="*/ 378 h 440"/>
              <a:gd name="T20" fmla="*/ 61 w 442"/>
              <a:gd name="T21" fmla="*/ 314 h 440"/>
              <a:gd name="T22" fmla="*/ 412 w 442"/>
              <a:gd name="T23" fmla="*/ 27 h 440"/>
              <a:gd name="T24" fmla="*/ 352 w 442"/>
              <a:gd name="T25" fmla="*/ 24 h 440"/>
              <a:gd name="T26" fmla="*/ 417 w 442"/>
              <a:gd name="T27" fmla="*/ 89 h 440"/>
              <a:gd name="T28" fmla="*/ 412 w 442"/>
              <a:gd name="T29" fmla="*/ 27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" h="440">
                <a:moveTo>
                  <a:pt x="53" y="323"/>
                </a:moveTo>
                <a:lnTo>
                  <a:pt x="0" y="440"/>
                </a:lnTo>
                <a:lnTo>
                  <a:pt x="117" y="387"/>
                </a:lnTo>
                <a:lnTo>
                  <a:pt x="117" y="387"/>
                </a:lnTo>
                <a:lnTo>
                  <a:pt x="53" y="322"/>
                </a:lnTo>
                <a:lnTo>
                  <a:pt x="53" y="323"/>
                </a:lnTo>
                <a:close/>
                <a:moveTo>
                  <a:pt x="61" y="314"/>
                </a:moveTo>
                <a:lnTo>
                  <a:pt x="328" y="46"/>
                </a:lnTo>
                <a:lnTo>
                  <a:pt x="393" y="111"/>
                </a:lnTo>
                <a:lnTo>
                  <a:pt x="126" y="378"/>
                </a:lnTo>
                <a:lnTo>
                  <a:pt x="61" y="314"/>
                </a:lnTo>
                <a:close/>
                <a:moveTo>
                  <a:pt x="412" y="27"/>
                </a:moveTo>
                <a:cubicBezTo>
                  <a:pt x="384" y="0"/>
                  <a:pt x="352" y="24"/>
                  <a:pt x="352" y="24"/>
                </a:cubicBezTo>
                <a:lnTo>
                  <a:pt x="417" y="89"/>
                </a:lnTo>
                <a:cubicBezTo>
                  <a:pt x="417" y="89"/>
                  <a:pt x="442" y="59"/>
                  <a:pt x="412" y="27"/>
                </a:cubicBezTo>
                <a:close/>
              </a:path>
            </a:pathLst>
          </a:custGeom>
          <a:solidFill>
            <a:srgbClr val="F39801">
              <a:alpha val="6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图形 30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341548"/>
            <a:ext cx="12192000" cy="24827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2603316" y="2489707"/>
            <a:ext cx="3786214" cy="361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数据结构经典算法的启示</a:t>
            </a:r>
            <a:endParaRPr lang="zh-CN" altLang="en-US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376448" y="3363382"/>
            <a:ext cx="4857784" cy="3892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用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Dijkstra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求所有顶点之间的最短路径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76448" y="5048765"/>
            <a:ext cx="4298967" cy="3892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Floyd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118758" y="4530605"/>
            <a:ext cx="4489492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共享前面路径比较所得到的信息</a:t>
            </a:r>
            <a:r>
              <a:rPr lang="en-US" altLang="zh-CN" sz="2000" i="1" dirty="0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endParaRPr lang="zh-CN" altLang="en-US" sz="2000" i="1" dirty="0">
              <a:solidFill>
                <a:srgbClr val="9789C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19338" y="3725824"/>
            <a:ext cx="215900" cy="863600"/>
          </a:xfrm>
          <a:prstGeom prst="downArrow">
            <a:avLst>
              <a:gd name="adj1" fmla="val 50000"/>
              <a:gd name="adj2" fmla="val 10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000"/>
          </a:p>
        </p:txBody>
      </p:sp>
      <p:grpSp>
        <p:nvGrpSpPr>
          <p:cNvPr id="9" name="组合 13"/>
          <p:cNvGrpSpPr/>
          <p:nvPr/>
        </p:nvGrpSpPr>
        <p:grpSpPr>
          <a:xfrm>
            <a:off x="2109594" y="1580919"/>
            <a:ext cx="8559871" cy="4259933"/>
            <a:chOff x="584161" y="4000504"/>
            <a:chExt cx="8559871" cy="4205794"/>
          </a:xfrm>
        </p:grpSpPr>
        <p:sp>
          <p:nvSpPr>
            <p:cNvPr id="10" name="矩形 9"/>
            <p:cNvSpPr/>
            <p:nvPr/>
          </p:nvSpPr>
          <p:spPr>
            <a:xfrm>
              <a:off x="584161" y="4722749"/>
              <a:ext cx="6715172" cy="348354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/>
            </a:p>
          </p:txBody>
        </p:sp>
        <p:sp>
          <p:nvSpPr>
            <p:cNvPr id="12" name="TextBox 5"/>
            <p:cNvSpPr txBox="1"/>
            <p:nvPr/>
          </p:nvSpPr>
          <p:spPr>
            <a:xfrm>
              <a:off x="7643834" y="4000504"/>
              <a:ext cx="1500198" cy="526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和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path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数组初始化</a:t>
              </a:r>
              <a:endParaRPr lang="zh-CN" altLang="en-US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7286644" y="4314145"/>
              <a:ext cx="357190" cy="0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343472" y="1340768"/>
            <a:ext cx="9937104" cy="4788117"/>
          </a:xfrm>
          <a:prstGeom prst="rect">
            <a:avLst/>
          </a:prstGeom>
          <a:solidFill>
            <a:schemeClr val="bg1">
              <a:lumMod val="50000"/>
              <a:alpha val="6000"/>
            </a:schemeClr>
          </a:solidFill>
          <a:ln>
            <a:solidFill>
              <a:schemeClr val="tx1">
                <a:lumMod val="85000"/>
                <a:lumOff val="15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-307" y="980945"/>
            <a:ext cx="6336704" cy="510540"/>
          </a:xfrm>
          <a:prstGeom prst="rect">
            <a:avLst/>
          </a:prstGeom>
          <a:noFill/>
        </p:spPr>
        <p:txBody>
          <a:bodyPr wrap="square" tIns="108000" bIns="108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b="0" dirty="0">
                <a:ln w="11430">
                  <a:noFill/>
                </a:ln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8.4.2  </a:t>
            </a:r>
            <a:r>
              <a:rPr lang="zh-CN" altLang="en-US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从一个顶点到其余各顶点的最短路径</a:t>
            </a:r>
            <a:endParaRPr lang="zh-CN" altLang="en-US" b="0" dirty="0">
              <a:ln w="11430">
                <a:noFill/>
              </a:ln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99515" y="2100563"/>
            <a:ext cx="3951997" cy="3376265"/>
          </a:xfrm>
          <a:prstGeom prst="rect">
            <a:avLst/>
          </a:prstGeom>
          <a:solidFill>
            <a:srgbClr val="F39801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99515" y="2060575"/>
            <a:ext cx="3684906" cy="3096617"/>
          </a:xfrm>
          <a:prstGeom prst="rect">
            <a:avLst/>
          </a:prstGeom>
          <a:solidFill>
            <a:srgbClr val="F39801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99515" y="2060575"/>
            <a:ext cx="3443500" cy="2872209"/>
          </a:xfrm>
          <a:prstGeom prst="rect">
            <a:avLst/>
          </a:prstGeom>
          <a:solidFill>
            <a:srgbClr val="F3980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99515" y="2060575"/>
            <a:ext cx="3240301" cy="2592561"/>
          </a:xfrm>
          <a:prstGeom prst="rect">
            <a:avLst/>
          </a:prstGeom>
          <a:solidFill>
            <a:srgbClr val="F39801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59488" y="2866953"/>
            <a:ext cx="4896544" cy="14408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44000" tIns="144000" rIns="144000" bIns="144000"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FC9A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问题描述：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给定一个</a:t>
            </a:r>
            <a:r>
              <a:rPr lang="zh-CN" altLang="en-US" sz="2000" dirty="0">
                <a:solidFill>
                  <a:srgbClr val="FC9A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带权有向图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与源点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，求从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中其他顶点的最短路径，并限定各边上的权值大于或等于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      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15482" y="4379174"/>
            <a:ext cx="4284973" cy="53276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144000" tIns="144000" rIns="144000" bIns="14400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单源最短路径问题：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Dijkstra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11" name="Picture 6" descr="u=2633281212,2919734535&amp;fm=21&amp;gp=0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99620" y="2132573"/>
            <a:ext cx="2947991" cy="22109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2042306" y="1506081"/>
            <a:ext cx="8107388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设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G=(V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是一个</a:t>
            </a:r>
            <a:r>
              <a:rPr lang="zh-CN" altLang="en-US" sz="2000" dirty="0">
                <a:solidFill>
                  <a:srgbClr val="FC9A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带权有向图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 把图中顶点集合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分成两组：      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884992" y="967038"/>
            <a:ext cx="4746630" cy="486410"/>
          </a:xfrm>
          <a:prstGeom prst="rect">
            <a:avLst/>
          </a:prstGeom>
          <a:noFill/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狄克斯特拉（</a:t>
            </a:r>
            <a:r>
              <a:rPr lang="en-US" altLang="zh-CN" sz="2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Dijkstra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）求解思路</a:t>
            </a:r>
            <a:endParaRPr lang="zh-CN" altLang="en-US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2970176" y="4388131"/>
            <a:ext cx="576263" cy="24574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470110" y="4819930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7030A0"/>
            </a:solidFill>
            <a:prstDash val="sysDot"/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F1990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3079679" y="5386677"/>
            <a:ext cx="431800" cy="431800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endParaRPr lang="en-US" altLang="zh-CN" sz="20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0" name="Oval 9"/>
          <p:cNvSpPr>
            <a:spLocks noChangeArrowheads="1"/>
          </p:cNvSpPr>
          <p:nvPr/>
        </p:nvSpPr>
        <p:spPr bwMode="auto">
          <a:xfrm>
            <a:off x="7813685" y="4819930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7030A0"/>
            </a:solidFill>
            <a:prstDash val="sysDot"/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8174047" y="4316693"/>
            <a:ext cx="1008063" cy="24574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U=V-S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2" name="Oval 11"/>
          <p:cNvSpPr>
            <a:spLocks noChangeArrowheads="1"/>
          </p:cNvSpPr>
          <p:nvPr/>
        </p:nvSpPr>
        <p:spPr bwMode="auto">
          <a:xfrm>
            <a:off x="8750309" y="5035830"/>
            <a:ext cx="431800" cy="431800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endParaRPr lang="en-US" altLang="zh-CN" sz="20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3" name="Oval 12"/>
          <p:cNvSpPr>
            <a:spLocks noChangeArrowheads="1"/>
          </p:cNvSpPr>
          <p:nvPr/>
        </p:nvSpPr>
        <p:spPr bwMode="auto">
          <a:xfrm>
            <a:off x="8677284" y="5683530"/>
            <a:ext cx="431800" cy="431800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13"/>
          <p:cNvSpPr>
            <a:spLocks noChangeArrowheads="1"/>
          </p:cNvSpPr>
          <p:nvPr/>
        </p:nvSpPr>
        <p:spPr bwMode="auto">
          <a:xfrm>
            <a:off x="8102609" y="5324755"/>
            <a:ext cx="431800" cy="431800"/>
          </a:xfrm>
          <a:prstGeom prst="ellipse">
            <a:avLst/>
          </a:prstGeom>
          <a:gradFill>
            <a:gsLst>
              <a:gs pos="0">
                <a:srgbClr val="FC9A48"/>
              </a:gs>
              <a:gs pos="100000">
                <a:srgbClr val="FC9A48">
                  <a:alpha val="10000"/>
                </a:srgbClr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16"/>
          <p:cNvSpPr txBox="1"/>
          <p:nvPr/>
        </p:nvSpPr>
        <p:spPr>
          <a:xfrm>
            <a:off x="1988315" y="2020422"/>
            <a:ext cx="8215370" cy="2143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组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为已求出最短路径的顶点集合（用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表示，初始时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中只有一个源点，以后每求得一条最短路径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，就将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加入到集合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中，直到全部顶点都加入到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中，算法就结束了）。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组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为其余未求出最短路径的顶点集合（用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表示）。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36" name="组合 20"/>
          <p:cNvGrpSpPr/>
          <p:nvPr/>
        </p:nvGrpSpPr>
        <p:grpSpPr>
          <a:xfrm>
            <a:off x="4398935" y="4623670"/>
            <a:ext cx="3214710" cy="1137644"/>
            <a:chOff x="2786050" y="4148744"/>
            <a:chExt cx="3214710" cy="1137644"/>
          </a:xfrm>
        </p:grpSpPr>
        <p:sp>
          <p:nvSpPr>
            <p:cNvPr id="37" name="TextBox 15"/>
            <p:cNvSpPr txBox="1"/>
            <p:nvPr/>
          </p:nvSpPr>
          <p:spPr>
            <a:xfrm>
              <a:off x="2786050" y="4148744"/>
              <a:ext cx="3143272" cy="7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每一步求出</a:t>
              </a:r>
              <a:r>
                <a:rPr lang="en-US" altLang="zh-CN" sz="18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v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到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U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中一个顶点</a:t>
              </a:r>
              <a:r>
                <a:rPr lang="en-US" altLang="zh-CN" sz="18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u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的最短路径，并将</a:t>
              </a:r>
              <a:r>
                <a:rPr lang="en-US" altLang="zh-CN" sz="18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u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移动到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S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中。直到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U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为空。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8" name="左箭头 19"/>
            <p:cNvSpPr/>
            <p:nvPr/>
          </p:nvSpPr>
          <p:spPr>
            <a:xfrm>
              <a:off x="3000364" y="5143512"/>
              <a:ext cx="3000396" cy="142876"/>
            </a:xfrm>
            <a:prstGeom prst="leftArrow">
              <a:avLst/>
            </a:prstGeom>
            <a:gradFill>
              <a:gsLst>
                <a:gs pos="0">
                  <a:srgbClr val="FC9A48"/>
                </a:gs>
                <a:gs pos="100000">
                  <a:srgbClr val="F19903"/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 descr="羊皮纸"/>
          <p:cNvSpPr txBox="1">
            <a:spLocks noChangeArrowheads="1"/>
          </p:cNvSpPr>
          <p:nvPr/>
        </p:nvSpPr>
        <p:spPr bwMode="auto">
          <a:xfrm>
            <a:off x="1955800" y="1879886"/>
            <a:ext cx="8280400" cy="1600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初始化：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只包含源点即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S={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的最短路径为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包含除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外的其他顶点，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中顶点</a:t>
            </a:r>
            <a:r>
              <a:rPr lang="en-US" altLang="zh-CN" sz="20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距离为边上的权值（若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0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有边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）或∞（若</a:t>
            </a:r>
            <a:r>
              <a:rPr lang="en-US" altLang="zh-CN" sz="20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不是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的出边邻接点）。    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029644" y="1048398"/>
            <a:ext cx="3671887" cy="36195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狄克斯特拉算法的过程</a:t>
            </a:r>
            <a:endParaRPr lang="zh-CN" altLang="en-US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5"/>
          <p:cNvGrpSpPr/>
          <p:nvPr/>
        </p:nvGrpSpPr>
        <p:grpSpPr>
          <a:xfrm>
            <a:off x="3813188" y="3754719"/>
            <a:ext cx="4176712" cy="2507932"/>
            <a:chOff x="2252676" y="3000372"/>
            <a:chExt cx="4176712" cy="2507932"/>
          </a:xfrm>
        </p:grpSpPr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2252676" y="3503610"/>
              <a:ext cx="1728787" cy="151288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38100" algn="ctr">
              <a:solidFill>
                <a:srgbClr val="7030A0"/>
              </a:solidFill>
              <a:prstDash val="sysDot"/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2828938" y="3000372"/>
              <a:ext cx="576262" cy="24574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S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2973401" y="4043360"/>
              <a:ext cx="431800" cy="431800"/>
            </a:xfrm>
            <a:prstGeom prst="ellipse">
              <a:avLst/>
            </a:prstGeom>
            <a:gradFill>
              <a:gsLst>
                <a:gs pos="0">
                  <a:srgbClr val="FC9A48"/>
                </a:gs>
                <a:gs pos="100000">
                  <a:srgbClr val="FC9A48">
                    <a:alpha val="1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v</a:t>
              </a:r>
              <a:endPara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4700601" y="3503610"/>
              <a:ext cx="1728787" cy="151288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38100" algn="ctr">
              <a:solidFill>
                <a:srgbClr val="7030A0"/>
              </a:solidFill>
              <a:prstDash val="sysDot"/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5060963" y="3000372"/>
              <a:ext cx="1008062" cy="24574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U=V-S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4916501" y="4043360"/>
              <a:ext cx="431800" cy="431800"/>
            </a:xfrm>
            <a:prstGeom prst="ellipse">
              <a:avLst/>
            </a:prstGeom>
            <a:gradFill>
              <a:gsLst>
                <a:gs pos="0">
                  <a:srgbClr val="FC9A48"/>
                </a:gs>
                <a:gs pos="100000">
                  <a:srgbClr val="FC9A48">
                    <a:alpha val="1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endParaRPr lang="en-US" altLang="zh-CN" sz="2000" i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5564201" y="4367210"/>
              <a:ext cx="431800" cy="431800"/>
            </a:xfrm>
            <a:prstGeom prst="ellipse">
              <a:avLst/>
            </a:prstGeom>
            <a:gradFill>
              <a:gsLst>
                <a:gs pos="0">
                  <a:srgbClr val="FC9A48"/>
                </a:gs>
                <a:gs pos="100000">
                  <a:srgbClr val="FC9A48">
                    <a:alpha val="1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13"/>
            <p:cNvSpPr>
              <a:spLocks noChangeArrowheads="1"/>
            </p:cNvSpPr>
            <p:nvPr/>
          </p:nvSpPr>
          <p:spPr bwMode="auto">
            <a:xfrm>
              <a:off x="5492763" y="3756022"/>
              <a:ext cx="431800" cy="431800"/>
            </a:xfrm>
            <a:prstGeom prst="ellipse">
              <a:avLst/>
            </a:prstGeom>
            <a:gradFill>
              <a:gsLst>
                <a:gs pos="0">
                  <a:srgbClr val="FC9A48"/>
                </a:gs>
                <a:gs pos="100000">
                  <a:srgbClr val="FC9A48">
                    <a:alpha val="10000"/>
                  </a:srgbClr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>
              <a:off x="3044838" y="5195884"/>
              <a:ext cx="2736850" cy="312420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8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v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与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U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中顶点</a:t>
              </a:r>
              <a:r>
                <a:rPr lang="en-US" altLang="zh-CN" sz="18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的边</a:t>
              </a:r>
              <a:endParaRPr lang="zh-CN" altLang="en-US" sz="18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3405201" y="4259259"/>
              <a:ext cx="1511300" cy="0"/>
            </a:xfrm>
            <a:prstGeom prst="line">
              <a:avLst/>
            </a:prstGeom>
            <a:ln>
              <a:solidFill>
                <a:srgbClr val="FF0000"/>
              </a:solidFill>
              <a:tailEnd type="stealth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4268801" y="4259259"/>
              <a:ext cx="0" cy="1008063"/>
            </a:xfrm>
            <a:prstGeom prst="line">
              <a:avLst/>
            </a:prstGeom>
            <a:ln>
              <a:solidFill>
                <a:srgbClr val="FF0000"/>
              </a:solidFill>
              <a:tailEnd type="stealth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819908" y="958685"/>
            <a:ext cx="3671887" cy="36195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狄克斯特拉算法的过程</a:t>
            </a:r>
            <a:endParaRPr lang="zh-CN" altLang="en-US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6312024" y="4208770"/>
            <a:ext cx="1728788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7030A0"/>
            </a:solidFill>
            <a:prstDash val="sysDot"/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3870443" y="4208770"/>
            <a:ext cx="1728788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7030A0"/>
            </a:solidFill>
            <a:prstDash val="sysDot"/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 Box 2" descr="羊皮纸"/>
          <p:cNvSpPr txBox="1">
            <a:spLocks noChangeArrowheads="1"/>
          </p:cNvSpPr>
          <p:nvPr/>
        </p:nvSpPr>
        <p:spPr bwMode="auto">
          <a:xfrm>
            <a:off x="1972433" y="2060848"/>
            <a:ext cx="8031191" cy="1139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　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中选取一个距离</a:t>
            </a:r>
            <a:r>
              <a:rPr lang="en-US" altLang="zh-CN" sz="2000" i="1" dirty="0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最小的顶点</a:t>
            </a:r>
            <a:r>
              <a:rPr lang="en-US" altLang="zh-CN" sz="2000" i="1" dirty="0">
                <a:solidFill>
                  <a:srgbClr val="9789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，把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加入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中（该选定的距离就是 </a:t>
            </a:r>
            <a:r>
              <a:rPr lang="en-US" altLang="zh-CN" sz="2000" i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en-US" altLang="zh-CN" sz="20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2000" i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en-US" altLang="zh-CN" sz="2000" i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的最短路径长度）。    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4440362" y="3705531"/>
            <a:ext cx="576262" cy="24574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4297487" y="4713594"/>
            <a:ext cx="431800" cy="431800"/>
          </a:xfrm>
          <a:prstGeom prst="ellipse">
            <a:avLst/>
          </a:prstGeom>
          <a:gradFill>
            <a:gsLst>
              <a:gs pos="100000">
                <a:srgbClr val="FC9A48">
                  <a:alpha val="10000"/>
                </a:srgbClr>
              </a:gs>
              <a:gs pos="6000">
                <a:srgbClr val="FC9A48"/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endParaRPr lang="en-US" altLang="zh-CN" sz="20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672387" y="3705531"/>
            <a:ext cx="1008062" cy="24574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U=V-S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1" name="Oval 10"/>
          <p:cNvSpPr>
            <a:spLocks noChangeArrowheads="1"/>
          </p:cNvSpPr>
          <p:nvPr/>
        </p:nvSpPr>
        <p:spPr bwMode="auto">
          <a:xfrm>
            <a:off x="6527924" y="4748519"/>
            <a:ext cx="431800" cy="431800"/>
          </a:xfrm>
          <a:prstGeom prst="ellipse">
            <a:avLst/>
          </a:prstGeom>
          <a:gradFill>
            <a:gsLst>
              <a:gs pos="100000">
                <a:srgbClr val="FC9A48">
                  <a:alpha val="10000"/>
                </a:srgbClr>
              </a:gs>
              <a:gs pos="6000">
                <a:srgbClr val="FC9A48"/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endParaRPr lang="en-US" altLang="zh-CN" sz="20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2" name="Oval 11"/>
          <p:cNvSpPr>
            <a:spLocks noChangeArrowheads="1"/>
          </p:cNvSpPr>
          <p:nvPr/>
        </p:nvSpPr>
        <p:spPr bwMode="auto">
          <a:xfrm>
            <a:off x="7175624" y="5072369"/>
            <a:ext cx="431800" cy="431800"/>
          </a:xfrm>
          <a:prstGeom prst="ellipse">
            <a:avLst/>
          </a:prstGeom>
          <a:gradFill>
            <a:gsLst>
              <a:gs pos="100000">
                <a:srgbClr val="FC9A48">
                  <a:alpha val="10000"/>
                </a:srgbClr>
              </a:gs>
              <a:gs pos="6000">
                <a:srgbClr val="FC9A48"/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val 12"/>
          <p:cNvSpPr>
            <a:spLocks noChangeArrowheads="1"/>
          </p:cNvSpPr>
          <p:nvPr/>
        </p:nvSpPr>
        <p:spPr bwMode="auto">
          <a:xfrm>
            <a:off x="7104187" y="4461181"/>
            <a:ext cx="431800" cy="431800"/>
          </a:xfrm>
          <a:prstGeom prst="ellipse">
            <a:avLst/>
          </a:prstGeom>
          <a:gradFill>
            <a:gsLst>
              <a:gs pos="100000">
                <a:srgbClr val="FC9A48">
                  <a:alpha val="10000"/>
                </a:srgbClr>
              </a:gs>
              <a:gs pos="6000">
                <a:srgbClr val="FC9A48"/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Freeform 19"/>
          <p:cNvSpPr/>
          <p:nvPr/>
        </p:nvSpPr>
        <p:spPr bwMode="auto">
          <a:xfrm>
            <a:off x="4721349" y="4891394"/>
            <a:ext cx="1803400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36" y="40"/>
              </a:cxn>
            </a:cxnLst>
            <a:rect l="0" t="0" r="r" b="b"/>
            <a:pathLst>
              <a:path w="1136" h="40">
                <a:moveTo>
                  <a:pt x="0" y="0"/>
                </a:moveTo>
                <a:lnTo>
                  <a:pt x="1136" y="40"/>
                </a:lnTo>
              </a:path>
            </a:pathLst>
          </a:custGeom>
          <a:ln>
            <a:headEnd type="none" w="med" len="med"/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组合 17"/>
          <p:cNvGrpSpPr/>
          <p:nvPr/>
        </p:nvGrpSpPr>
        <p:grpSpPr>
          <a:xfrm>
            <a:off x="4584824" y="4929495"/>
            <a:ext cx="2736850" cy="1273810"/>
            <a:chOff x="2771775" y="3224203"/>
            <a:chExt cx="2736850" cy="1273810"/>
          </a:xfrm>
        </p:grpSpPr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2771775" y="4160828"/>
              <a:ext cx="2736850" cy="33718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v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与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U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中顶点</a:t>
              </a:r>
              <a:r>
                <a:rPr lang="en-US" altLang="zh-CN" sz="20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u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的边最小</a:t>
              </a:r>
              <a:endParaRPr lang="zh-CN" altLang="en-US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4067175" y="3224203"/>
              <a:ext cx="0" cy="936625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38" name="直接箭头连接符 37"/>
          <p:cNvCxnSpPr>
            <a:stCxn id="29" idx="5"/>
          </p:cNvCxnSpPr>
          <p:nvPr/>
        </p:nvCxnSpPr>
        <p:spPr>
          <a:xfrm rot="16200000" flipH="1">
            <a:off x="4677948" y="5070262"/>
            <a:ext cx="195009" cy="218800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1281840" y="5297040"/>
            <a:ext cx="1009213" cy="936625"/>
            <a:chOff x="4426602" y="4872701"/>
            <a:chExt cx="1551600" cy="1440000"/>
          </a:xfrm>
        </p:grpSpPr>
        <p:sp>
          <p:nvSpPr>
            <p:cNvPr id="23" name="Oval 9"/>
            <p:cNvSpPr>
              <a:spLocks noChangeArrowheads="1"/>
            </p:cNvSpPr>
            <p:nvPr/>
          </p:nvSpPr>
          <p:spPr bwMode="gray">
            <a:xfrm>
              <a:off x="4426602" y="4872701"/>
              <a:ext cx="1551600" cy="1440000"/>
            </a:xfrm>
            <a:prstGeom prst="ellipse">
              <a:avLst/>
            </a:prstGeom>
            <a:gradFill rotWithShape="1">
              <a:gsLst>
                <a:gs pos="0">
                  <a:srgbClr val="FA772E"/>
                </a:gs>
                <a:gs pos="100000">
                  <a:srgbClr val="FC9A48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Freeform 10"/>
            <p:cNvSpPr/>
            <p:nvPr/>
          </p:nvSpPr>
          <p:spPr bwMode="gray">
            <a:xfrm>
              <a:off x="4653148" y="4916306"/>
              <a:ext cx="1098508" cy="541580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C9A48"/>
                </a:gs>
              </a:gsLst>
              <a:lin ang="54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5" name="直接连接符 44"/>
          <p:cNvCxnSpPr>
            <a:stCxn id="29" idx="7"/>
          </p:cNvCxnSpPr>
          <p:nvPr/>
        </p:nvCxnSpPr>
        <p:spPr>
          <a:xfrm rot="5400000" flipH="1" flipV="1">
            <a:off x="5811439" y="3488839"/>
            <a:ext cx="142605" cy="2433378"/>
          </a:xfrm>
          <a:prstGeom prst="line">
            <a:avLst/>
          </a:prstGeom>
          <a:ln>
            <a:solidFill>
              <a:srgbClr val="9789C2"/>
            </a:solidFill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729287" y="4992995"/>
            <a:ext cx="2441580" cy="284173"/>
          </a:xfrm>
          <a:prstGeom prst="straightConnector1">
            <a:avLst/>
          </a:prstGeom>
          <a:ln>
            <a:solidFill>
              <a:srgbClr val="9789C2"/>
            </a:solidFill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0626180" y="5866120"/>
            <a:ext cx="1551600" cy="1440000"/>
            <a:chOff x="4426602" y="4872701"/>
            <a:chExt cx="1551600" cy="1440000"/>
          </a:xfrm>
        </p:grpSpPr>
        <p:sp>
          <p:nvSpPr>
            <p:cNvPr id="20" name="Oval 9"/>
            <p:cNvSpPr>
              <a:spLocks noChangeArrowheads="1"/>
            </p:cNvSpPr>
            <p:nvPr/>
          </p:nvSpPr>
          <p:spPr bwMode="gray">
            <a:xfrm>
              <a:off x="4426602" y="4872701"/>
              <a:ext cx="1551600" cy="1440000"/>
            </a:xfrm>
            <a:prstGeom prst="ellipse">
              <a:avLst/>
            </a:prstGeom>
            <a:gradFill rotWithShape="1">
              <a:gsLst>
                <a:gs pos="0">
                  <a:srgbClr val="FA772E"/>
                </a:gs>
                <a:gs pos="100000">
                  <a:srgbClr val="FC9A48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" name="Freeform 10"/>
            <p:cNvSpPr/>
            <p:nvPr/>
          </p:nvSpPr>
          <p:spPr bwMode="gray">
            <a:xfrm>
              <a:off x="4653148" y="4916306"/>
              <a:ext cx="1098508" cy="541580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C9A48"/>
                </a:gs>
              </a:gsLst>
              <a:lin ang="54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96 0.00811 C -0.02726 0.01366 -0.03038 0.01945 -0.03785 0.02662 C -0.04531 0.0338 -0.0434 0.04422 -0.0684 0.0507 C -0.0934 0.05718 -0.16302 0.0625 -0.18785 0.0655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4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088943" y="947834"/>
            <a:ext cx="3671887" cy="36195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狄克斯特拉算法的过程</a:t>
            </a:r>
            <a:endParaRPr lang="zh-CN" altLang="en-US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" descr="羊皮纸"/>
          <p:cNvSpPr txBox="1">
            <a:spLocks noChangeArrowheads="1"/>
          </p:cNvSpPr>
          <p:nvPr/>
        </p:nvSpPr>
        <p:spPr bwMode="auto">
          <a:xfrm>
            <a:off x="1688995" y="1541809"/>
            <a:ext cx="8572560" cy="14465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ts val="32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　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）以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为新考虑的中间点，修改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中各顶点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的最短路径长度：若从源点</a:t>
            </a:r>
            <a:r>
              <a:rPr lang="en-US" altLang="zh-CN" sz="2000" i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en-US" altLang="zh-CN" sz="20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2000" i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j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∈U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）的最短路径长度（经过顶点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）比原来最短路径长度（不经过顶点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）短，则修改顶点</a:t>
            </a: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的最短路径长度。    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3382889" y="4012246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7030A0"/>
            </a:solidFill>
            <a:prstDash val="sysDot"/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959151" y="3509009"/>
            <a:ext cx="576263" cy="24574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3832135" y="4159881"/>
            <a:ext cx="431800" cy="431800"/>
          </a:xfrm>
          <a:prstGeom prst="ellipse">
            <a:avLst/>
          </a:prstGeom>
          <a:gradFill>
            <a:gsLst>
              <a:gs pos="97000">
                <a:srgbClr val="FC9A48">
                  <a:alpha val="10000"/>
                </a:srgbClr>
              </a:gs>
              <a:gs pos="3000">
                <a:srgbClr val="FC9A48"/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endParaRPr lang="en-US" altLang="zh-CN" sz="2000" i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5830814" y="4012246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7030A0"/>
            </a:solidFill>
            <a:prstDash val="sysDot"/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6191176" y="3509009"/>
            <a:ext cx="1008063" cy="24574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U=V-S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4332201" y="4942527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endParaRPr lang="en-US" altLang="zh-CN" sz="20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auto">
          <a:xfrm>
            <a:off x="6694413" y="4875846"/>
            <a:ext cx="431800" cy="431800"/>
          </a:xfrm>
          <a:prstGeom prst="ellipse">
            <a:avLst/>
          </a:prstGeom>
          <a:gradFill>
            <a:gsLst>
              <a:gs pos="97000">
                <a:srgbClr val="FC9A48">
                  <a:alpha val="10000"/>
                </a:srgbClr>
              </a:gs>
              <a:gs pos="3000">
                <a:srgbClr val="FC9A48"/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Oval 11"/>
          <p:cNvSpPr>
            <a:spLocks noChangeArrowheads="1"/>
          </p:cNvSpPr>
          <p:nvPr/>
        </p:nvSpPr>
        <p:spPr bwMode="auto">
          <a:xfrm>
            <a:off x="6119738" y="4372609"/>
            <a:ext cx="431800" cy="431800"/>
          </a:xfrm>
          <a:prstGeom prst="ellipse">
            <a:avLst/>
          </a:prstGeom>
          <a:gradFill>
            <a:gsLst>
              <a:gs pos="97000">
                <a:srgbClr val="FC9A48">
                  <a:alpha val="10000"/>
                </a:srgbClr>
              </a:gs>
              <a:gs pos="3000">
                <a:srgbClr val="FC9A48"/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endParaRPr lang="en-US" altLang="zh-CN" sz="20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3" name="Oval 12"/>
          <p:cNvSpPr>
            <a:spLocks noChangeArrowheads="1"/>
          </p:cNvSpPr>
          <p:nvPr/>
        </p:nvSpPr>
        <p:spPr bwMode="auto">
          <a:xfrm>
            <a:off x="6767438" y="4301171"/>
            <a:ext cx="431800" cy="431800"/>
          </a:xfrm>
          <a:prstGeom prst="ellipse">
            <a:avLst/>
          </a:prstGeom>
          <a:gradFill>
            <a:gsLst>
              <a:gs pos="97000">
                <a:srgbClr val="FC9A48">
                  <a:alpha val="10000"/>
                </a:srgbClr>
              </a:gs>
              <a:gs pos="3000">
                <a:srgbClr val="FC9A48"/>
              </a:gs>
            </a:gsLst>
          </a:gradFill>
          <a:ln>
            <a:noFill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 flipV="1">
            <a:off x="4760830" y="4661532"/>
            <a:ext cx="1358909" cy="42704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>
            <a:off x="4260763" y="4374195"/>
            <a:ext cx="1839926" cy="188914"/>
          </a:xfrm>
          <a:prstGeom prst="line">
            <a:avLst/>
          </a:prstGeom>
          <a:noFill/>
          <a:ln w="38100">
            <a:solidFill>
              <a:srgbClr val="FC9A48"/>
            </a:solidFill>
            <a:prstDash val="dash"/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8" name="组合 18"/>
          <p:cNvGrpSpPr/>
          <p:nvPr/>
        </p:nvGrpSpPr>
        <p:grpSpPr>
          <a:xfrm>
            <a:off x="3887713" y="4478972"/>
            <a:ext cx="4587892" cy="1999623"/>
            <a:chOff x="2484438" y="3390901"/>
            <a:chExt cx="4587892" cy="1999623"/>
          </a:xfrm>
        </p:grpSpPr>
        <p:sp>
          <p:nvSpPr>
            <p:cNvPr id="49" name="Freeform 15"/>
            <p:cNvSpPr/>
            <p:nvPr/>
          </p:nvSpPr>
          <p:spPr bwMode="auto">
            <a:xfrm>
              <a:off x="3924301" y="3390901"/>
              <a:ext cx="1588" cy="1249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87"/>
                </a:cxn>
              </a:cxnLst>
              <a:rect l="0" t="0" r="r" b="b"/>
              <a:pathLst>
                <a:path w="1" h="787">
                  <a:moveTo>
                    <a:pt x="0" y="0"/>
                  </a:moveTo>
                  <a:lnTo>
                    <a:pt x="1" y="787"/>
                  </a:lnTo>
                </a:path>
              </a:pathLst>
            </a:custGeom>
            <a:noFill/>
            <a:ln w="19050" cap="flat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>
              <a:off x="4071933" y="3714753"/>
              <a:ext cx="139705" cy="928694"/>
            </a:xfrm>
            <a:prstGeom prst="line">
              <a:avLst/>
            </a:prstGeom>
            <a:noFill/>
            <a:ln w="19050">
              <a:solidFill>
                <a:schemeClr val="tx1">
                  <a:lumMod val="85000"/>
                  <a:lumOff val="15000"/>
                  <a:alpha val="50000"/>
                </a:schemeClr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2484438" y="4714884"/>
              <a:ext cx="4587892" cy="675640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两条路径进行比较：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ct val="7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若经过</a:t>
              </a:r>
              <a:r>
                <a:rPr lang="en-US" altLang="zh-CN" sz="2000" i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u</a:t>
              </a: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的最短路径长度更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短，则修正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52" name="Line 18"/>
          <p:cNvSpPr>
            <a:spLocks noChangeShapeType="1"/>
          </p:cNvSpPr>
          <p:nvPr/>
        </p:nvSpPr>
        <p:spPr bwMode="auto">
          <a:xfrm>
            <a:off x="4189325" y="4588509"/>
            <a:ext cx="214314" cy="428628"/>
          </a:xfrm>
          <a:prstGeom prst="line">
            <a:avLst/>
          </a:prstGeom>
          <a:noFill/>
          <a:ln w="38100">
            <a:solidFill>
              <a:srgbClr val="FC9A48"/>
            </a:solidFill>
            <a:prstDash val="sysDash"/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LIDE.ICON" val="#47807;"/>
</p:tagLst>
</file>

<file path=ppt/tags/tag2.xml><?xml version="1.0" encoding="utf-8"?>
<p:tagLst xmlns:p="http://schemas.openxmlformats.org/presentationml/2006/main">
  <p:tag name="ISLIDE.ICON" val="#155402;"/>
</p:tagLst>
</file>

<file path=ppt/tags/tag3.xml><?xml version="1.0" encoding="utf-8"?>
<p:tagLst xmlns:p="http://schemas.openxmlformats.org/presentationml/2006/main">
  <p:tag name="ISLIDE.ICON" val="#75830;"/>
</p:tagLst>
</file>

<file path=ppt/tags/tag4.xml><?xml version="1.0" encoding="utf-8"?>
<p:tagLst xmlns:p="http://schemas.openxmlformats.org/presentationml/2006/main">
  <p:tag name="COMMONDATA" val="eyJoZGlkIjoiMDY2MjQwNzI0OTM0YTU2NzllMzQyZjJkMjRkOWNhZjQ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6845</Words>
  <Application>WPS 演示</Application>
  <PresentationFormat>宽屏</PresentationFormat>
  <Paragraphs>1774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66" baseType="lpstr">
      <vt:lpstr>Arial</vt:lpstr>
      <vt:lpstr>宋体</vt:lpstr>
      <vt:lpstr>Wingdings</vt:lpstr>
      <vt:lpstr>Times New Roman</vt:lpstr>
      <vt:lpstr>楷体_GB2312</vt:lpstr>
      <vt:lpstr>新宋体</vt:lpstr>
      <vt:lpstr>黑体</vt:lpstr>
      <vt:lpstr>思源黑体 CN Heavy</vt:lpstr>
      <vt:lpstr>Wingdings 2</vt:lpstr>
      <vt:lpstr>Consolas</vt:lpstr>
      <vt:lpstr>楷体</vt:lpstr>
      <vt:lpstr>方正启体简体</vt:lpstr>
      <vt:lpstr>Symbol</vt:lpstr>
      <vt:lpstr>华文中宋</vt:lpstr>
      <vt:lpstr>仿宋</vt:lpstr>
      <vt:lpstr>微软雅黑</vt:lpstr>
      <vt:lpstr>Wingdings</vt:lpstr>
      <vt:lpstr>Calibri</vt:lpstr>
      <vt:lpstr>Wingdings</vt:lpstr>
      <vt:lpstr>Arial Unicode MS</vt:lpstr>
      <vt:lpstr>等线 Light</vt:lpstr>
      <vt:lpstr>Calibri Light</vt:lpstr>
      <vt:lpstr>等线</vt:lpstr>
      <vt:lpstr>Calibri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CC</cp:lastModifiedBy>
  <cp:revision>1053</cp:revision>
  <dcterms:created xsi:type="dcterms:W3CDTF">2004-03-31T23:50:00Z</dcterms:created>
  <dcterms:modified xsi:type="dcterms:W3CDTF">2022-06-23T13:57:36Z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06E540E11F724C6EAFFF43E68B7EED0D</vt:lpwstr>
  </property>
  <property fmtid="{D5CDD505-2E9C-101B-9397-08002B2CF9AE}" pid="3" name="KSOProductBuildVer">
    <vt:lpwstr>2052-11.1.0.11830</vt:lpwstr>
  </property>
</Properties>
</file>