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2" r:id="rId15"/>
    <p:sldId id="279" r:id="rId16"/>
    <p:sldId id="280" r:id="rId17"/>
    <p:sldId id="285" r:id="rId18"/>
    <p:sldId id="287" r:id="rId19"/>
    <p:sldId id="286" r:id="rId20"/>
    <p:sldId id="284" r:id="rId21"/>
    <p:sldId id="278" r:id="rId22"/>
    <p:sldId id="282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84478" autoAdjust="0"/>
  </p:normalViewPr>
  <p:slideViewPr>
    <p:cSldViewPr snapToGrid="0">
      <p:cViewPr varScale="1">
        <p:scale>
          <a:sx n="106" d="100"/>
          <a:sy n="106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565095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從我們的主題可以看出，故事要從個資法的訂定開始講起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由於「個人資料保護法」的訂定，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本校其規定進行稽核來確保個資保管恰當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237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dirty="0"/>
              <a:t>我們功能</a:t>
            </a:r>
            <a:r>
              <a:rPr lang="zh-TW" dirty="0" smtClean="0"/>
              <a:t>主要</a:t>
            </a:r>
            <a:r>
              <a:rPr lang="zh-TW" altLang="en-US" dirty="0" smtClean="0"/>
              <a:t>將時間</a:t>
            </a:r>
            <a:r>
              <a:rPr lang="zh-TW" dirty="0" smtClean="0"/>
              <a:t>切成</a:t>
            </a:r>
            <a:r>
              <a:rPr lang="zh-TW" dirty="0"/>
              <a:t>三</a:t>
            </a:r>
            <a:r>
              <a:rPr lang="zh-TW" dirty="0" smtClean="0"/>
              <a:t>個</a:t>
            </a:r>
            <a:r>
              <a:rPr lang="zh-TW" altLang="en-US" dirty="0" smtClean="0"/>
              <a:t>區塊，並針對這三個時間點</a:t>
            </a:r>
            <a:r>
              <a:rPr lang="zh-TW" dirty="0" smtClean="0"/>
              <a:t>去</a:t>
            </a:r>
            <a:r>
              <a:rPr lang="zh-TW" dirty="0"/>
              <a:t>下手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/>
              <a:t>前期</a:t>
            </a:r>
            <a:r>
              <a:rPr lang="zh-TW" dirty="0" smtClean="0"/>
              <a:t>：</a:t>
            </a:r>
            <a:r>
              <a:rPr lang="zh-TW" altLang="en-US" dirty="0" smtClean="0"/>
              <a:t>稽核前的前置作業，</a:t>
            </a:r>
            <a:r>
              <a:rPr lang="zh-TW" dirty="0" smtClean="0"/>
              <a:t>身份</a:t>
            </a:r>
            <a:r>
              <a:rPr lang="zh-TW" dirty="0"/>
              <a:t>驗證、管理介面，方便管理員做稽核任務的指派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/>
              <a:t>中期：稽核員透過行事曆快速知道稽核行程，並讓稽核員可隨時隨地填寫稽核表單</a:t>
            </a:r>
          </a:p>
          <a:p>
            <a:pPr rtl="0">
              <a:spcBef>
                <a:spcPts val="0"/>
              </a:spcBef>
              <a:buNone/>
            </a:pPr>
            <a:r>
              <a:rPr lang="zh-TW" dirty="0"/>
              <a:t>後期</a:t>
            </a:r>
            <a:r>
              <a:rPr lang="zh-TW" dirty="0" smtClean="0"/>
              <a:t>：</a:t>
            </a:r>
            <a:r>
              <a:rPr lang="zh-TW" altLang="en-US" dirty="0" smtClean="0"/>
              <a:t>稽核後的回報，</a:t>
            </a:r>
            <a:r>
              <a:rPr lang="zh-TW" dirty="0" smtClean="0"/>
              <a:t>包含</a:t>
            </a:r>
            <a:r>
              <a:rPr lang="zh-TW" dirty="0"/>
              <a:t>稽核報告產生、通知單位主管以及填寫矯正預防報告等等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zh-TW" dirty="0"/>
              <a:t>為了讓稽核流程更為便利和解決電子化所遇到的問題，以下是我們幾個主要的功能</a:t>
            </a:r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88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alt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我們</a:t>
            </a:r>
            <a:r>
              <a:rPr lang="zh-TW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</a:t>
            </a:r>
            <a:r>
              <a:rPr lang="zh-TW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FullCalendar，一個開源的 JavaScript 行事曆套件。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 PHP 從資料庫拿取資料給前端，再藉由 JavaScript 將事件渲染至頁面上。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行事曆上會顯示稽核開始時間、稽核員與受稽單位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管理員可以透過行事曆快速知道稽核任務的指派</a:t>
            </a:r>
            <a:r>
              <a:rPr lang="zh-TW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狀況</a:t>
            </a:r>
            <a:r>
              <a:rPr lang="zh-TW" alt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。稽核員也有自己的行事曆，可以快速知道接下來的稽核行程？</a:t>
            </a:r>
            <a:endParaRPr 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4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主管帳號：維護問題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主管要為了簽署稽核報告多申請、記憶一組帳號密碼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92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指派後萬一窗口想要自己填寫或指派給另一人，窗口填寫後送出資料前者連結將失效，重新指派一次前者連結也會失效。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68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關於我們專題的貢獻及延伸應用</a:t>
            </a:r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62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 dirty="0">
                <a:solidFill>
                  <a:srgbClr val="3B3A3C"/>
                </a:solidFill>
              </a:rPr>
              <a:t>書面資料在傳遞、簽署、後續的保存和管理上，都是比較繁瑣、佔空間的，透過導入我們的個資稽核系統，可以有效率的改善</a:t>
            </a:r>
            <a:r>
              <a:rPr lang="zh-TW" sz="1300" dirty="0" smtClean="0">
                <a:solidFill>
                  <a:srgbClr val="3B3A3C"/>
                </a:solidFill>
              </a:rPr>
              <a:t>這些</a:t>
            </a:r>
            <a:r>
              <a:rPr lang="zh-TW" altLang="en-US" sz="1300" dirty="0" smtClean="0">
                <a:solidFill>
                  <a:srgbClr val="3B3A3C"/>
                </a:solidFill>
              </a:rPr>
              <a:t>狀況</a:t>
            </a:r>
            <a:r>
              <a:rPr lang="zh-TW" sz="1300" dirty="0" smtClean="0">
                <a:solidFill>
                  <a:srgbClr val="3B3A3C"/>
                </a:solidFill>
              </a:rPr>
              <a:t>，</a:t>
            </a:r>
            <a:r>
              <a:rPr lang="zh-TW" sz="1300" dirty="0">
                <a:solidFill>
                  <a:srgbClr val="3B3A3C"/>
                </a:solidFill>
              </a:rPr>
              <a:t>並且也沒有書面容易遺失的問題，此外在查詢或</a:t>
            </a:r>
            <a:r>
              <a:rPr lang="zh-TW" sz="1300" dirty="0" smtClean="0">
                <a:solidFill>
                  <a:srgbClr val="3B3A3C"/>
                </a:solidFill>
              </a:rPr>
              <a:t>修改上</a:t>
            </a:r>
            <a:r>
              <a:rPr lang="zh-TW" sz="1300" dirty="0">
                <a:solidFill>
                  <a:srgbClr val="3B3A3C"/>
                </a:solidFill>
              </a:rPr>
              <a:t>也會方便許多，尤其是查詢部份，利用網頁前端效果，可以過濾</a:t>
            </a:r>
            <a:r>
              <a:rPr lang="zh-TW" sz="1300" dirty="0" smtClean="0">
                <a:solidFill>
                  <a:srgbClr val="3B3A3C"/>
                </a:solidFill>
              </a:rPr>
              <a:t>查詢</a:t>
            </a:r>
            <a:r>
              <a:rPr lang="zh-TW" altLang="en-US" sz="1300" dirty="0" smtClean="0">
                <a:solidFill>
                  <a:srgbClr val="3B3A3C"/>
                </a:solidFill>
              </a:rPr>
              <a:t> </a:t>
            </a:r>
            <a:r>
              <a:rPr lang="zh-TW" sz="1300" dirty="0" smtClean="0">
                <a:solidFill>
                  <a:srgbClr val="3B3A3C"/>
                </a:solidFill>
              </a:rPr>
              <a:t>並</a:t>
            </a:r>
            <a:r>
              <a:rPr lang="zh-TW" sz="1300" dirty="0">
                <a:solidFill>
                  <a:srgbClr val="3B3A3C"/>
                </a:solidFill>
              </a:rPr>
              <a:t>將結果即時顯示在網頁上，比一一翻查</a:t>
            </a:r>
            <a:r>
              <a:rPr lang="zh-TW" sz="1300" dirty="0" smtClean="0">
                <a:solidFill>
                  <a:srgbClr val="3B3A3C"/>
                </a:solidFill>
              </a:rPr>
              <a:t>文書</a:t>
            </a:r>
            <a:r>
              <a:rPr lang="zh-TW" altLang="en-US" sz="1300" dirty="0" smtClean="0">
                <a:solidFill>
                  <a:srgbClr val="3B3A3C"/>
                </a:solidFill>
              </a:rPr>
              <a:t>有效率的多</a:t>
            </a:r>
            <a:r>
              <a:rPr lang="zh-TW" sz="1300" dirty="0" smtClean="0">
                <a:solidFill>
                  <a:srgbClr val="3B3A3C"/>
                </a:solidFill>
              </a:rPr>
              <a:t>。</a:t>
            </a:r>
            <a:endParaRPr lang="zh-TW" sz="1300" dirty="0">
              <a:solidFill>
                <a:srgbClr val="3B3A3C"/>
              </a:solidFill>
            </a:endParaRPr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altLang="en-US" sz="1300" dirty="0" smtClean="0">
                <a:solidFill>
                  <a:srgbClr val="3B3A3C"/>
                </a:solidFill>
              </a:rPr>
              <a:t>從系統使用者的角度來說</a:t>
            </a:r>
            <a:endParaRPr lang="zh-TW" altLang="en-US" sz="1300" dirty="0" smtClean="0">
              <a:solidFill>
                <a:srgbClr val="3B3A3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 dirty="0" smtClean="0">
                <a:solidFill>
                  <a:srgbClr val="3B3A3C"/>
                </a:solidFill>
              </a:rPr>
              <a:t>對於管理人</a:t>
            </a:r>
            <a:r>
              <a:rPr lang="zh-TW" sz="1300" dirty="0">
                <a:solidFill>
                  <a:srgbClr val="3B3A3C"/>
                </a:solidFill>
              </a:rPr>
              <a:t>而言，它可以簡易的新增、修改人員、事件和任務，特別是指派任務的部份，在我們的系統上會將所有行程以行事曆的方式顯示出來，不必擔心指派產生衝突，哪些時間點可以排入更多</a:t>
            </a:r>
            <a:r>
              <a:rPr lang="zh-TW" sz="1300" dirty="0" smtClean="0">
                <a:solidFill>
                  <a:srgbClr val="3B3A3C"/>
                </a:solidFill>
              </a:rPr>
              <a:t>任務</a:t>
            </a:r>
            <a:r>
              <a:rPr lang="zh-TW" altLang="en-US" sz="1300" dirty="0" smtClean="0">
                <a:solidFill>
                  <a:srgbClr val="3B3A3C"/>
                </a:solidFill>
              </a:rPr>
              <a:t>也</a:t>
            </a:r>
            <a:r>
              <a:rPr lang="zh-TW" sz="1300" dirty="0" smtClean="0">
                <a:solidFill>
                  <a:srgbClr val="3B3A3C"/>
                </a:solidFill>
              </a:rPr>
              <a:t>一目</a:t>
            </a:r>
            <a:r>
              <a:rPr lang="zh-TW" sz="1300" dirty="0">
                <a:solidFill>
                  <a:srgbClr val="3B3A3C"/>
                </a:solidFill>
              </a:rPr>
              <a:t>瞭然。</a:t>
            </a:r>
          </a:p>
          <a:p>
            <a:pPr rtl="0">
              <a:spcBef>
                <a:spcPts val="0"/>
              </a:spcBef>
              <a:buNone/>
            </a:pPr>
            <a:r>
              <a:rPr lang="zh-TW" sz="1300" dirty="0">
                <a:solidFill>
                  <a:srgbClr val="3B3A3C"/>
                </a:solidFill>
              </a:rPr>
              <a:t>稽核人可以觀看自己的行事曆，確認行程，稽核完成後直接在線上填寫回報，不必傳遞實體文件，繼續下一項稽核。</a:t>
            </a:r>
          </a:p>
          <a:p>
            <a:pPr>
              <a:spcBef>
                <a:spcPts val="0"/>
              </a:spcBef>
              <a:buNone/>
            </a:pPr>
            <a:r>
              <a:rPr lang="zh-TW" sz="1300" dirty="0">
                <a:solidFill>
                  <a:srgbClr val="3B3A3C"/>
                </a:solidFill>
              </a:rPr>
              <a:t>受稽人能夠即時查詢到當前稽核的進度，包含回報是否填寫，如果已經填寫，就能馬上查詢結果，針對缺失進行矯正。</a:t>
            </a:r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由計中一個團隊進行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必須對全校所有單位進行稽核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校內有 149 個單位需要稽核，稽核小組要在這些單位奔波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84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PIA系統也可以運用在外部稽核上，由於外部稽核有更簡短的流程，因此可以直接套用PIA系統。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此外，PIA系統雖然是作為個資稽核使用而開發的，但是不僅限於個資方面，任何有相似流程的稽核任務都可以透過我們的系統來進行流程管理，系統幾乎不需要任何修改。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zh-TW" sz="1300">
                <a:solidFill>
                  <a:srgbClr val="3B3A3C"/>
                </a:solidFill>
              </a:rPr>
              <a:t>我們的報告到此告一個段落，謝謝大家</a:t>
            </a: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89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由稽核人員自行使用工具 (通常是紙筆) 進行紀錄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*稽核完畢後再打成稽核報告並印成紙本公文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25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稽核完成之後使用紙本公文給各個相關主管簽核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稽核報告需要由三個主管簽章，公文傳遞麻煩費時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若有缺失發現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缺失發現之條文數量有 74 個項目，每項缺失發現皆需撰寫一份矯正預防報告，矯正報告數量很可能比稽核數量更龐大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05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由受稽單位撰寫矯正報告並且以公文方式讓主管認可，且主管有否決權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矯正預防報告同樣需要由三個主管簽章，且可能因為被否決而重新進行矯正預防流程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17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流程結束之後，需方便查閱以便追蹤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流程結束之後產生之稽核矯正報告數量將會相當龐大，歸檔分類需要相當多人力物力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WYSIWYG</a:t>
            </a: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215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62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130595" y="2320310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專題報告</a:t>
            </a:r>
            <a:b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個資稽核系統(PIA)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1130595" y="411099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指導教授: 王丕中 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邱冠喻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鍾宛庭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60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吳信億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1161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功能需求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539685" y="1827385"/>
            <a:ext cx="8157895" cy="3626583"/>
            <a:chOff x="133" y="126577"/>
            <a:chExt cx="8157895" cy="3626583"/>
          </a:xfrm>
        </p:grpSpPr>
        <p:sp>
          <p:nvSpPr>
            <p:cNvPr id="441" name="Shape 441"/>
            <p:cNvSpPr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66B"/>
                </a:gs>
                <a:gs pos="100000">
                  <a:srgbClr val="BE3F3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身份驗證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以及登入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C8DF6D"/>
                </a:gs>
                <a:gs pos="100000">
                  <a:srgbClr val="A3BF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管理介面 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6FDF8F"/>
                </a:gs>
                <a:gs pos="100000">
                  <a:srgbClr val="33C05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稽核人員介面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gradFill>
              <a:gsLst>
                <a:gs pos="0">
                  <a:srgbClr val="71B6DF"/>
                </a:gs>
                <a:gs pos="100000">
                  <a:srgbClr val="348EC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稽核以及矯正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預防報告產生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A572DF"/>
                </a:gs>
                <a:gs pos="100000">
                  <a:srgbClr val="7835C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單位主管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通知簽署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5A5"/>
                </a:gs>
                <a:gs pos="100000">
                  <a:srgbClr val="C4367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受稽單位介面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53955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資料庫存取、Session 記錄以及存取控管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275856" y="3425225"/>
            <a:ext cx="2736303" cy="456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使用者、設定、任務管理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30019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稽核行事曆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稽核報告填寫與暫存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39552" y="5725028"/>
            <a:ext cx="2376263" cy="456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 產生器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915816" y="5517232"/>
            <a:ext cx="331236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藉由信件寄送簽署連結以及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 PDF 給單位主管確認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300192" y="5522807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矯正預防報告填寫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或指定其他同仁填寫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883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</p:txBody>
      </p:sp>
      <p:pic>
        <p:nvPicPr>
          <p:cNvPr id="4" name="圖片 3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7"/>
            <a:ext cx="6503475" cy="5373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單位主管通知簽署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lvl="1"/>
            <a:r>
              <a:rPr lang="zh-TW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主管帳號</a:t>
            </a:r>
          </a:p>
          <a:p>
            <a:pPr lvl="1"/>
            <a:r>
              <a:rPr lang="zh-TW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要如何讓主管簽署</a:t>
            </a:r>
          </a:p>
          <a:p>
            <a:pPr marL="1098550" lvl="1" indent="-457200"/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080"/>
              </a:spcBef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lvl="1"/>
            <a:r>
              <a:rPr lang="zh-TW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寄電子郵件通知</a:t>
            </a:r>
          </a:p>
          <a:p>
            <a:pPr lvl="1"/>
            <a:r>
              <a:rPr lang="zh-TW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透過一次性的簽署連結讓主管完成簽署動作</a:t>
            </a:r>
            <a:r>
              <a:rPr lang="zh-TW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填寫矯正預防報告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TW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lvl="1">
              <a:lnSpc>
                <a:spcPct val="90000"/>
              </a:lnSpc>
              <a:spcBef>
                <a:spcPts val="970"/>
              </a:spcBef>
            </a:pPr>
            <a:r>
              <a:rPr lang="zh-TW" sz="18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窗口不一定是填寫報告的人</a:t>
            </a:r>
          </a:p>
          <a:p>
            <a:pPr lvl="1">
              <a:lnSpc>
                <a:spcPct val="90000"/>
              </a:lnSpc>
              <a:spcBef>
                <a:spcPts val="970"/>
              </a:spcBef>
            </a:pPr>
            <a:r>
              <a:rPr lang="zh-TW" sz="18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要如何指派給他人</a:t>
            </a:r>
          </a:p>
          <a:p>
            <a:pPr lvl="1">
              <a:lnSpc>
                <a:spcPct val="90000"/>
              </a:lnSpc>
              <a:spcBef>
                <a:spcPts val="970"/>
              </a:spcBef>
            </a:pPr>
            <a:r>
              <a:rPr lang="zh-TW" sz="18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如果要取消指派呢</a:t>
            </a:r>
          </a:p>
          <a:p>
            <a:pPr marL="1084739" lvl="1" indent="-457200">
              <a:lnSpc>
                <a:spcPct val="90000"/>
              </a:lnSpc>
              <a:spcBef>
                <a:spcPts val="970"/>
              </a:spcBef>
            </a:pPr>
            <a:endParaRPr sz="185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  <a:spcBef>
                <a:spcPts val="1040"/>
              </a:spcBef>
            </a:pPr>
            <a:r>
              <a:rPr lang="zh-TW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lvl="1">
              <a:lnSpc>
                <a:spcPct val="90000"/>
              </a:lnSpc>
              <a:spcBef>
                <a:spcPts val="970"/>
              </a:spcBef>
            </a:pPr>
            <a:r>
              <a:rPr lang="zh-TW" sz="18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透過電子郵件通知</a:t>
            </a:r>
          </a:p>
          <a:p>
            <a:pPr lvl="1">
              <a:lnSpc>
                <a:spcPct val="90000"/>
              </a:lnSpc>
              <a:spcBef>
                <a:spcPts val="970"/>
              </a:spcBef>
              <a:spcAft>
                <a:spcPts val="600"/>
              </a:spcAft>
            </a:pPr>
            <a:r>
              <a:rPr lang="zh-TW" sz="18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內含一個一次性的矯正預防表單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專題貢獻及延伸應用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b="0" i="0" u="none" strike="noStrike" cap="none" baseline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減少</a:t>
            </a:r>
            <a:r>
              <a:rPr lang="zh-TW" alt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書面傳遞、簽署、後續的保存和管理</a:t>
            </a:r>
          </a:p>
          <a:p>
            <a:pPr lvl="0" indent="-285750">
              <a:spcBef>
                <a:spcPts val="0"/>
              </a:spcBef>
              <a:spcAft>
                <a:spcPts val="0"/>
              </a:spcAft>
            </a:pPr>
            <a:r>
              <a:rPr lang="zh-TW" alt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方便查詢</a:t>
            </a:r>
            <a:r>
              <a:rPr lang="zh-TW" altLang="en-US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或修改</a:t>
            </a:r>
            <a:r>
              <a:rPr lang="zh-TW" alt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稽核</a:t>
            </a:r>
            <a:endParaRPr lang="zh-TW" altLang="en-US" sz="24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80"/>
              </a:spcBef>
            </a:pP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管理人方便</a:t>
            </a:r>
            <a:r>
              <a:rPr lang="zh-TW" altLang="en-US" sz="240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新增</a:t>
            </a: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</a:t>
            </a:r>
            <a:r>
              <a:rPr lang="zh-TW" sz="240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修</a:t>
            </a: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改</a:t>
            </a:r>
            <a:r>
              <a:rPr lang="zh-TW" alt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人員、事件、</a:t>
            </a: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指派</a:t>
            </a:r>
            <a:endParaRPr lang="zh-TW" sz="24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>
              <a:spcBef>
                <a:spcPts val="1080"/>
              </a:spcBef>
            </a:pP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稽核人</a:t>
            </a:r>
            <a:r>
              <a:rPr lang="zh-TW" alt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行事曆</a:t>
            </a:r>
            <a:r>
              <a:rPr lang="zh-TW" sz="240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</a:t>
            </a: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線上填寫回報</a:t>
            </a:r>
          </a:p>
          <a:p>
            <a:pPr>
              <a:spcBef>
                <a:spcPts val="1080"/>
              </a:spcBef>
              <a:spcAft>
                <a:spcPts val="600"/>
              </a:spcAft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受稽人可以即時查看</a:t>
            </a: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稽核</a:t>
            </a:r>
            <a:r>
              <a:rPr lang="zh-TW" alt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進度</a:t>
            </a:r>
            <a:r>
              <a:rPr lang="zh-TW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</a:t>
            </a: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回報、發現</a:t>
            </a: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80"/>
              </a:spcBef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>
              <a:spcBef>
                <a:spcPts val="1080"/>
              </a:spcBef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>
              <a:spcBef>
                <a:spcPts val="1080"/>
              </a:spcBef>
              <a:spcAft>
                <a:spcPts val="600"/>
              </a:spcAft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80"/>
              </a:spcBef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>
              <a:spcBef>
                <a:spcPts val="1080"/>
              </a:spcBef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>
              <a:spcBef>
                <a:spcPts val="1080"/>
              </a:spcBef>
              <a:spcAft>
                <a:spcPts val="600"/>
              </a:spcAft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80"/>
              </a:spcBef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>
              <a:spcBef>
                <a:spcPts val="1080"/>
              </a:spcBef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>
              <a:spcBef>
                <a:spcPts val="1080"/>
              </a:spcBef>
              <a:spcAft>
                <a:spcPts val="600"/>
              </a:spcAft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459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982132" y="1916832"/>
            <a:ext cx="7704666" cy="1122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dirty="0">
                <a:solidFill>
                  <a:schemeClr val="dk1"/>
                </a:solidFill>
              </a:rPr>
              <a:t>由計中一個團隊對全校所有單位進行稽核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50" y="3177775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1479537" y="3038875"/>
            <a:ext cx="2023700" cy="1496975"/>
            <a:chOff x="3420362" y="2541625"/>
            <a:chExt cx="2023700" cy="1496975"/>
          </a:xfrm>
        </p:grpSpPr>
        <p:pic>
          <p:nvPicPr>
            <p:cNvPr id="289" name="Shape 2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48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03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6600" y="28194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Shape 292"/>
          <p:cNvSpPr/>
          <p:nvPr/>
        </p:nvSpPr>
        <p:spPr>
          <a:xfrm>
            <a:off x="3591325" y="3336762"/>
            <a:ext cx="888000" cy="901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982125" y="5006575"/>
            <a:ext cx="7633199" cy="89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sz="1800" dirty="0">
                <a:solidFill>
                  <a:schemeClr val="dk1"/>
                </a:solidFill>
              </a:rPr>
              <a:t>校內有 149 個單位需要稽核，稽核小組要在這些單位奔波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6145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6349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4099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40921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630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4082375"/>
            <a:ext cx="297899" cy="2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7395150" y="3529375"/>
            <a:ext cx="1955100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1080"/>
              </a:spcBef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>
              <a:spcBef>
                <a:spcPts val="1080"/>
              </a:spcBef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>
              <a:spcBef>
                <a:spcPts val="1080"/>
              </a:spcBef>
              <a:spcAft>
                <a:spcPts val="600"/>
              </a:spcAft>
            </a:pPr>
            <a:r>
              <a:rPr lang="zh-TW" sz="2400" strike="sngStrike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系統延伸應用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運用在外部稽核</a:t>
            </a:r>
          </a:p>
          <a:p>
            <a:pPr>
              <a:spcBef>
                <a:spcPts val="0"/>
              </a:spcBef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運用在個資</a:t>
            </a: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方面</a:t>
            </a: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以外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tx1"/>
                </a:solidFill>
              </a:rPr>
              <a:t>謝謝大家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25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稽核時使用紙筆紀錄稽核結果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837" y="30388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375" y="35978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3600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稽核完畢後要再花時間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打成稽核報告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3427975" y="3106675"/>
            <a:ext cx="1219200" cy="1219200"/>
            <a:chOff x="3560825" y="3597875"/>
            <a:chExt cx="1219200" cy="1219200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60825" y="35978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79225" y="3884650"/>
              <a:ext cx="565849" cy="5658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737" y="3478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9225" y="3143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725" y="283946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2765924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064149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683225" y="5736000"/>
            <a:ext cx="6302400" cy="11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印成紙本公文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稽核完畢之後，需要知會相關主管並簽名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三位主管分別在不同的單位，公文傳遞緩慢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62" y="2914137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2493051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540794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500" y="3244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625" y="3244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875" y="3244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88545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095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475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8225" y="4157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250" y="4175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6812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910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受稽單位受到稽核報告後</a:t>
            </a: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其中的每項缺失發現皆要撰寫一份矯正預防報告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缺失發現之條文數量有 74 個項目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矯正報告數量很可能比稽核報告數量更龐大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12" y="288641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5354751" y="343497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277950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455787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640475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525" y="2988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25" y="3141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25" y="3293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8600" y="31536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3463501" y="3447599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撰寫之矯正報告同樣需以公文方式讓主管認可，且主管有否決權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除了公文傳遞緩慢之外，主管否決時矯正報告更需重寫重跑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30631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2703951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400" y="2986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25" y="2986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775" y="2986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4751694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99445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85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1375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9125" y="3899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150" y="3917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7712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8000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 flipH="1">
            <a:off x="1653824" y="4377275"/>
            <a:ext cx="6513600" cy="86939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86" name="Shape 386"/>
          <p:cNvGrpSpPr/>
          <p:nvPr/>
        </p:nvGrpSpPr>
        <p:grpSpPr>
          <a:xfrm>
            <a:off x="3779675" y="4377262"/>
            <a:ext cx="372649" cy="596194"/>
            <a:chOff x="3779675" y="4377262"/>
            <a:chExt cx="372649" cy="596194"/>
          </a:xfrm>
        </p:grpSpPr>
        <p:sp>
          <p:nvSpPr>
            <p:cNvPr id="387" name="Shape 387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88" name="Shape 38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Shape 389"/>
          <p:cNvGrpSpPr/>
          <p:nvPr/>
        </p:nvGrpSpPr>
        <p:grpSpPr>
          <a:xfrm>
            <a:off x="5843050" y="4362912"/>
            <a:ext cx="372649" cy="596194"/>
            <a:chOff x="3779675" y="4377262"/>
            <a:chExt cx="372649" cy="596194"/>
          </a:xfrm>
        </p:grpSpPr>
        <p:sp>
          <p:nvSpPr>
            <p:cNvPr id="390" name="Shape 390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91" name="Shape 39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Shape 392"/>
          <p:cNvGrpSpPr/>
          <p:nvPr/>
        </p:nvGrpSpPr>
        <p:grpSpPr>
          <a:xfrm>
            <a:off x="7906425" y="4338612"/>
            <a:ext cx="372649" cy="596194"/>
            <a:chOff x="3779675" y="4377262"/>
            <a:chExt cx="372649" cy="596194"/>
          </a:xfrm>
        </p:grpSpPr>
        <p:sp>
          <p:nvSpPr>
            <p:cNvPr id="393" name="Shape 393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94" name="Shape 39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Shape 3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1229" y="4453475"/>
            <a:ext cx="717020" cy="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ct val="193333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稽核完成之後，需方便查閱以便追蹤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這會需要對大量資料進行歸檔分類，耗費人力物力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75" y="27723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75" y="29247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75" y="30771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75" y="32295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937" y="3027375"/>
            <a:ext cx="1898975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775" y="289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75" y="3052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575" y="3204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425" y="3331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25" y="34841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225" y="36365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3355425" y="3780512"/>
            <a:ext cx="406800" cy="39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H="1">
            <a:off x="5813956" y="3757600"/>
            <a:ext cx="439799" cy="39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idx="1"/>
          </p:nvPr>
        </p:nvSpPr>
        <p:spPr>
          <a:xfrm>
            <a:off x="996175" y="939650"/>
            <a:ext cx="7704600" cy="190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本專題係研究開發一線上之「個資稽核系統」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利用線上化、電子化之方法解決目前面臨之問題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75" y="2977350"/>
            <a:ext cx="3145775" cy="3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00" y="2977350"/>
            <a:ext cx="651700" cy="65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Shape 425"/>
          <p:cNvGrpSpPr/>
          <p:nvPr/>
        </p:nvGrpSpPr>
        <p:grpSpPr>
          <a:xfrm>
            <a:off x="4282500" y="3970176"/>
            <a:ext cx="1131899" cy="1160100"/>
            <a:chOff x="7746562" y="2665913"/>
            <a:chExt cx="1131899" cy="1160100"/>
          </a:xfrm>
        </p:grpSpPr>
        <p:sp>
          <p:nvSpPr>
            <p:cNvPr id="426" name="Shape 426"/>
            <p:cNvSpPr/>
            <p:nvPr/>
          </p:nvSpPr>
          <p:spPr>
            <a:xfrm>
              <a:off x="7746562" y="2665913"/>
              <a:ext cx="1131899" cy="11601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427" name="Shape 4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91335" y="2724775"/>
              <a:ext cx="1042375" cy="1042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8" name="Shape 4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000" y="5471425"/>
            <a:ext cx="651700" cy="6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功能介紹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729</TotalTime>
  <Words>1572</Words>
  <Application>Microsoft Macintosh PowerPoint</Application>
  <PresentationFormat>如螢幕大小 (4:3)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Cantarell</vt:lpstr>
      <vt:lpstr>Trebuchet MS</vt:lpstr>
      <vt:lpstr>Wingdings 3</vt:lpstr>
      <vt:lpstr>微軟正黑體</vt:lpstr>
      <vt:lpstr>新細明體</vt:lpstr>
      <vt:lpstr>平面</vt:lpstr>
      <vt:lpstr>專題報告 個資稽核系統(PIA)</vt:lpstr>
      <vt:lpstr>個資稽核現況</vt:lpstr>
      <vt:lpstr>個資稽核現況</vt:lpstr>
      <vt:lpstr>個資稽核現況</vt:lpstr>
      <vt:lpstr>個資稽核現況</vt:lpstr>
      <vt:lpstr>個資稽核現況</vt:lpstr>
      <vt:lpstr>個資稽核現況</vt:lpstr>
      <vt:lpstr>PowerPoint 簡報</vt:lpstr>
      <vt:lpstr>功能介紹</vt:lpstr>
      <vt:lpstr>功能需求</vt:lpstr>
      <vt:lpstr>行事曆</vt:lpstr>
      <vt:lpstr>單位主管通知簽署</vt:lpstr>
      <vt:lpstr>填寫矯正預防報告</vt:lpstr>
      <vt:lpstr>專題貢獻及延伸應用</vt:lpstr>
      <vt:lpstr>專題貢獻</vt:lpstr>
      <vt:lpstr>專題貢獻</vt:lpstr>
      <vt:lpstr>回顧</vt:lpstr>
      <vt:lpstr>回顧</vt:lpstr>
      <vt:lpstr>回顧</vt:lpstr>
      <vt:lpstr>回顧</vt:lpstr>
      <vt:lpstr>系統延伸應用</vt:lpstr>
      <vt:lpstr>謝謝大家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 個資稽核系統(PIA)</dc:title>
  <cp:lastModifiedBy>Microsoft Office 使用者</cp:lastModifiedBy>
  <cp:revision>13</cp:revision>
  <dcterms:modified xsi:type="dcterms:W3CDTF">2015-06-05T17:31:25Z</dcterms:modified>
</cp:coreProperties>
</file>