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  <p:sldMasterId id="2147483683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96" autoAdjust="0"/>
  </p:normalViewPr>
  <p:slideViewPr>
    <p:cSldViewPr snapToGrid="0">
      <p:cViewPr varScale="1">
        <p:scale>
          <a:sx n="99" d="100"/>
          <a:sy n="99" d="100"/>
        </p:scale>
        <p:origin x="19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565095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從我們的主題可以看出，故事要從個資法的訂定開始講起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由於「個人資料保護法」的訂定，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本校其規定進行稽核來確保個資保管恰當</a:t>
            </a:r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12376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TW"/>
              <a:t>我們功能主要切成三個時間點去下手</a:t>
            </a:r>
          </a:p>
          <a:p>
            <a:pPr rtl="0">
              <a:spcBef>
                <a:spcPts val="0"/>
              </a:spcBef>
              <a:buNone/>
            </a:pPr>
            <a:r>
              <a:rPr lang="zh-TW"/>
              <a:t>前期：身份驗證、管理介面，方便管理員做稽核任務的指派</a:t>
            </a:r>
          </a:p>
          <a:p>
            <a:pPr rtl="0">
              <a:spcBef>
                <a:spcPts val="0"/>
              </a:spcBef>
              <a:buNone/>
            </a:pPr>
            <a:r>
              <a:rPr lang="zh-TW"/>
              <a:t>中期：稽核員透過行事曆快速知道稽核行程，並讓稽核員可隨時隨地填寫稽核表單</a:t>
            </a:r>
          </a:p>
          <a:p>
            <a:pPr rtl="0">
              <a:spcBef>
                <a:spcPts val="0"/>
              </a:spcBef>
              <a:buNone/>
            </a:pPr>
            <a:r>
              <a:rPr lang="zh-TW"/>
              <a:t>後期：包含稽核報告產生、通知單位主管以及填寫矯正預防報告等等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zh-TW"/>
              <a:t>為了讓稽核流程更為便利和解決電子化所遇到的問題，以下是我們幾個主要的功能</a:t>
            </a:r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67881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64874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TW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使用 FullCalendar，一個開源的 JavaScript 行事曆套件。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TW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透過 PHP 從資料庫拿取資料給前端，再藉由 JavaScript 將事件渲染至頁面上。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TW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行事曆上會顯示稽核開始時間、稽核員與受稽單位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管理員可以透過行事曆快速知道稽核任務的指派狀況</a:t>
            </a:r>
          </a:p>
        </p:txBody>
      </p:sp>
      <p:sp>
        <p:nvSpPr>
          <p:cNvPr id="473" name="Shape 47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zh-TW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zh-TW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9449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8" name="Shape 47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2911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TW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主管帳號：維護問題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TW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主管要為了簽署稽核報告多申請、記憶一組帳號密碼</a:t>
            </a:r>
          </a:p>
        </p:txBody>
      </p:sp>
      <p:sp>
        <p:nvSpPr>
          <p:cNvPr id="485" name="Shape 4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zh-TW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zh-TW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8923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0" name="Shape 49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28539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TW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在矯正預防表單上我們提供指派給其他人的選項，需要輸入對方的姓名、郵件地址，當窗口指派給他人時系統會寄信通知對方，內含一個一次性連結，當填完送出後資料將存入資料庫、連結將失效。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TW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指派後萬一窗口想要自己填寫或指派給另一人，窗口填寫後送出資料前者連結將失效，重新指派一次前者連結也會失效。</a:t>
            </a:r>
          </a:p>
        </p:txBody>
      </p:sp>
      <p:sp>
        <p:nvSpPr>
          <p:cNvPr id="497" name="Shape 4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zh-TW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zh-TW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6681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關於我們專題的貢獻及延伸應用</a:t>
            </a:r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5629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zh-TW" sz="1300">
                <a:solidFill>
                  <a:srgbClr val="3B3A3C"/>
                </a:solidFill>
              </a:rPr>
              <a:t>書面資料在傳遞、簽署、後續的保存和管理上，都是比較繁瑣、佔空間的，透過導入我們的個資稽核系統，可以有效率的改善這些問題，並且也沒有書面容易遺失的問題，此外在查詢或修改等操作上也會方便許多，尤其是查詢部份，利用網頁前端效果，可以過濾查詢並將結果即時顯示在網頁上，比一一翻查文書方便許多。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zh-TW" sz="1300">
                <a:solidFill>
                  <a:srgbClr val="3B3A3C"/>
                </a:solidFill>
              </a:rPr>
              <a:t>對於管理人而言，它可以簡易的新增、修改人員、事件和任務，特別是指派任務的部份，在我們的系統上會將所有行程以行事曆的方式顯示出來，不必擔心指派產生衝突，哪些時間點可以排入更多任務，一切行程都一目瞭然。</a:t>
            </a:r>
          </a:p>
          <a:p>
            <a:pPr rtl="0">
              <a:spcBef>
                <a:spcPts val="0"/>
              </a:spcBef>
              <a:buNone/>
            </a:pPr>
            <a:r>
              <a:rPr lang="zh-TW" sz="1300">
                <a:solidFill>
                  <a:srgbClr val="3B3A3C"/>
                </a:solidFill>
              </a:rPr>
              <a:t>稽核人可以觀看自己的行事曆，確認行程，稽核完成後直接在線上填寫回報，不必傳遞實體文件，繼續下一項稽核。</a:t>
            </a:r>
          </a:p>
          <a:p>
            <a:pPr>
              <a:spcBef>
                <a:spcPts val="0"/>
              </a:spcBef>
              <a:buNone/>
            </a:pPr>
            <a:r>
              <a:rPr lang="zh-TW" sz="1300">
                <a:solidFill>
                  <a:srgbClr val="3B3A3C"/>
                </a:solidFill>
              </a:rPr>
              <a:t>受稽人能夠即時查詢到當前稽核的進度，包含回報是否填寫，如果已經填寫，就能馬上查詢結果，針對缺失進行矯正。</a:t>
            </a:r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11678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zh-TW" sz="1300">
                <a:solidFill>
                  <a:srgbClr val="3B3A3C"/>
                </a:solidFill>
              </a:rPr>
              <a:t>回顧一下前面提到的現況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zh-TW" sz="1300">
                <a:solidFill>
                  <a:srgbClr val="3B3A3C"/>
                </a:solidFill>
              </a:rPr>
              <a:t>由於文件的電子化，不再需要印製紙本，更沒有傳遞緩慢的問題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zh-TW" sz="1300">
                <a:solidFill>
                  <a:srgbClr val="3B3A3C"/>
                </a:solidFill>
              </a:rPr>
              <a:t>使用PIA系統管理資料，便可省去歸檔的人力成本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02659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 * 由計中一個團隊進行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 * 必須對全校所有單位進行稽核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TW" sz="1200">
                <a:solidFill>
                  <a:schemeClr val="dk1"/>
                </a:solidFill>
              </a:rPr>
              <a:t>--------------------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TW" sz="1200">
                <a:solidFill>
                  <a:schemeClr val="dk1"/>
                </a:solidFill>
              </a:rPr>
              <a:t> * 校內有 149 個單位需要稽核，稽核小組要在這些單位奔波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zh-TW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zh-TW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98417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zh-TW" sz="1300">
                <a:solidFill>
                  <a:srgbClr val="3B3A3C"/>
                </a:solidFill>
              </a:rPr>
              <a:t>回顧一下前面提到的現況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zh-TW" sz="1300">
                <a:solidFill>
                  <a:srgbClr val="3B3A3C"/>
                </a:solidFill>
              </a:rPr>
              <a:t>由於文件的電子化，不再需要印製紙本，更沒有傳遞緩慢的問題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TW" sz="1300">
                <a:solidFill>
                  <a:srgbClr val="3B3A3C"/>
                </a:solidFill>
              </a:rPr>
              <a:t>使用PIA系統管理資料，便可省去歸檔的人力成本</a:t>
            </a:r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459567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zh-TW" sz="1300">
                <a:solidFill>
                  <a:srgbClr val="3B3A3C"/>
                </a:solidFill>
              </a:rPr>
              <a:t>回顧一下前面提到的現況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zh-TW" sz="1300">
                <a:solidFill>
                  <a:srgbClr val="3B3A3C"/>
                </a:solidFill>
              </a:rPr>
              <a:t>由於文件的電子化，不再需要印製紙本，更沒有傳遞緩慢的問題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zh-TW" sz="1300">
                <a:solidFill>
                  <a:srgbClr val="3B3A3C"/>
                </a:solidFill>
              </a:rPr>
              <a:t>使用PIA系統管理資料，便可省去歸檔的人力成本</a:t>
            </a:r>
          </a:p>
        </p:txBody>
      </p:sp>
      <p:sp>
        <p:nvSpPr>
          <p:cNvPr id="526" name="Shape 52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58428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zh-TW" sz="1300">
                <a:solidFill>
                  <a:srgbClr val="3B3A3C"/>
                </a:solidFill>
              </a:rPr>
              <a:t>回顧一下前面提到的現況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zh-TW" sz="1300">
                <a:solidFill>
                  <a:srgbClr val="3B3A3C"/>
                </a:solidFill>
              </a:rPr>
              <a:t>由於文件的電子化，不再需要印製紙本，更沒有傳遞緩慢的問題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zh-TW" sz="1300">
                <a:solidFill>
                  <a:srgbClr val="3B3A3C"/>
                </a:solidFill>
              </a:rPr>
              <a:t>使用PIA系統管理資料，便可省去歸檔的人力成本</a:t>
            </a:r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323479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zh-TW" sz="1300">
                <a:solidFill>
                  <a:srgbClr val="3B3A3C"/>
                </a:solidFill>
              </a:rPr>
              <a:t>PIA系統也可以運用在外部稽核上，由於外部稽核有更簡短的流程，因此可以直接套用PIA系統。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zh-TW" sz="1300">
                <a:solidFill>
                  <a:srgbClr val="3B3A3C"/>
                </a:solidFill>
              </a:rPr>
              <a:t>此外，PIA系統雖然是作為個資稽核使用而開發的，但是不僅限於個資方面，任何有相似流程的稽核任務都可以透過我們的系統來進行流程管理，系統幾乎不需要任何修改。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zh-TW" sz="1300">
                <a:solidFill>
                  <a:srgbClr val="3B3A3C"/>
                </a:solidFill>
              </a:rPr>
              <a:t>我們的報告到此告一個段落，謝謝大家</a:t>
            </a:r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5898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 * 由稽核人員自行使用工具 (通常是紙筆) 進行紀錄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------------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TW" sz="1200">
                <a:solidFill>
                  <a:schemeClr val="dk1"/>
                </a:solidFill>
              </a:rPr>
              <a:t> *稽核完畢後再打成稽核報告並印成紙本公文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zh-TW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zh-TW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5258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TW" sz="1200">
                <a:solidFill>
                  <a:schemeClr val="dk1"/>
                </a:solidFill>
              </a:rPr>
              <a:t> * 稽核完成之後使用紙本公文給各個相關主管簽核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TW" sz="1200">
                <a:solidFill>
                  <a:schemeClr val="dk1"/>
                </a:solidFill>
              </a:rPr>
              <a:t>-----------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TW" sz="1200">
                <a:solidFill>
                  <a:schemeClr val="dk1"/>
                </a:solidFill>
              </a:rPr>
              <a:t> * 稽核報告需要由三個主管簽章，公文傳遞麻煩費時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zh-TW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zh-TW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80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SzPct val="91666"/>
              <a:buNone/>
            </a:pPr>
            <a:r>
              <a:rPr lang="zh-TW" sz="1200">
                <a:solidFill>
                  <a:schemeClr val="dk1"/>
                </a:solidFill>
              </a:rPr>
              <a:t> * 若有缺失發現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-----------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SzPct val="91666"/>
              <a:buNone/>
            </a:pPr>
            <a:r>
              <a:rPr lang="zh-TW" sz="1200">
                <a:solidFill>
                  <a:schemeClr val="dk1"/>
                </a:solidFill>
              </a:rPr>
              <a:t> * 缺失發現之條文數量有 74 個項目，每項缺失發現皆需撰寫一份矯正預防報告，矯正報告數量很可能比稽核數量更龐大</a:t>
            </a:r>
          </a:p>
        </p:txBody>
      </p:sp>
      <p:sp>
        <p:nvSpPr>
          <p:cNvPr id="367" name="Shape 3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zh-TW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zh-TW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4057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ct val="91666"/>
              <a:buNone/>
            </a:pPr>
            <a:r>
              <a:rPr lang="zh-TW" sz="1200">
                <a:solidFill>
                  <a:schemeClr val="dk1"/>
                </a:solidFill>
              </a:rPr>
              <a:t> * 由受稽單位撰寫矯正報告並且以公文方式讓主管認可，且主管有否決權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SzPct val="91666"/>
              <a:buNone/>
            </a:pPr>
            <a:r>
              <a:rPr lang="zh-TW" sz="1200">
                <a:solidFill>
                  <a:schemeClr val="dk1"/>
                </a:solidFill>
              </a:rPr>
              <a:t>-----------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SzPct val="91666"/>
              <a:buNone/>
            </a:pPr>
            <a:r>
              <a:rPr lang="zh-TW" sz="1200">
                <a:solidFill>
                  <a:schemeClr val="dk1"/>
                </a:solidFill>
              </a:rPr>
              <a:t> * 矯正預防報告同樣需要由三個主管簽章，且可能因為被否決而重新進行矯正預防流程</a:t>
            </a:r>
          </a:p>
        </p:txBody>
      </p:sp>
      <p:sp>
        <p:nvSpPr>
          <p:cNvPr id="399" name="Shape 3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zh-TW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zh-TW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0175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ct val="91666"/>
              <a:buNone/>
            </a:pPr>
            <a:r>
              <a:rPr lang="zh-TW" sz="1200">
                <a:solidFill>
                  <a:schemeClr val="dk1"/>
                </a:solidFill>
              </a:rPr>
              <a:t> * 流程結束之後，需方便查閱以便追蹤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SzPct val="91666"/>
              <a:buNone/>
            </a:pPr>
            <a:r>
              <a:rPr lang="zh-TW" sz="1200">
                <a:solidFill>
                  <a:schemeClr val="dk1"/>
                </a:solidFill>
              </a:rPr>
              <a:t>-----------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SzPct val="91666"/>
              <a:buNone/>
            </a:pPr>
            <a:r>
              <a:rPr lang="zh-TW" sz="1200">
                <a:solidFill>
                  <a:schemeClr val="dk1"/>
                </a:solidFill>
              </a:rPr>
              <a:t> * 流程結束之後產生之稽核矯正報告數量將會相當龐大，歸檔分類需要相當多人力物力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zh-TW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zh-TW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2979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WYSIWYG</a:t>
            </a:r>
          </a:p>
        </p:txBody>
      </p:sp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62159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46279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Shape 22"/>
          <p:cNvGrpSpPr/>
          <p:nvPr/>
        </p:nvGrpSpPr>
        <p:grpSpPr>
          <a:xfrm>
            <a:off x="203200" y="0"/>
            <a:ext cx="3778250" cy="6858000"/>
            <a:chOff x="203200" y="0"/>
            <a:chExt cx="3778250" cy="6858000"/>
          </a:xfrm>
        </p:grpSpPr>
        <p:sp>
          <p:nvSpPr>
            <p:cNvPr id="23" name="Shape 23"/>
            <p:cNvSpPr/>
            <p:nvPr/>
          </p:nvSpPr>
          <p:spPr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0" b="0"/>
              <a:pathLst>
                <a:path w="860" h="2502" extrusionOk="0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Shape 24"/>
            <p:cNvSpPr/>
            <p:nvPr/>
          </p:nvSpPr>
          <p:spPr>
            <a:xfrm>
              <a:off x="203200" y="0"/>
              <a:ext cx="1336675" cy="3862387"/>
            </a:xfrm>
            <a:custGeom>
              <a:avLst/>
              <a:gdLst/>
              <a:ahLst/>
              <a:cxnLst/>
              <a:rect l="0" t="0" r="0" b="0"/>
              <a:pathLst>
                <a:path w="842" h="2433" extrusionOk="0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5" name="Shape 25"/>
            <p:cNvSpPr/>
            <p:nvPr/>
          </p:nvSpPr>
          <p:spPr>
            <a:xfrm>
              <a:off x="207962" y="3776662"/>
              <a:ext cx="1936750" cy="3081338"/>
            </a:xfrm>
            <a:custGeom>
              <a:avLst/>
              <a:gdLst/>
              <a:ahLst/>
              <a:cxnLst/>
              <a:rect l="0" t="0" r="0" b="0"/>
              <a:pathLst>
                <a:path w="1220" h="1941" extrusionOk="0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6" name="Shape 26"/>
            <p:cNvSpPr/>
            <p:nvPr/>
          </p:nvSpPr>
          <p:spPr>
            <a:xfrm>
              <a:off x="646112" y="3886200"/>
              <a:ext cx="2373313" cy="2971800"/>
            </a:xfrm>
            <a:custGeom>
              <a:avLst/>
              <a:gdLst/>
              <a:ahLst/>
              <a:cxnLst/>
              <a:rect l="0" t="0" r="0" b="0"/>
              <a:pathLst>
                <a:path w="1495" h="1872" extrusionOk="0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641350" y="3881437"/>
              <a:ext cx="3340100" cy="2976563"/>
            </a:xfrm>
            <a:custGeom>
              <a:avLst/>
              <a:gdLst/>
              <a:ahLst/>
              <a:cxnLst/>
              <a:rect l="0" t="0" r="0" b="0"/>
              <a:pathLst>
                <a:path w="2104" h="1875" extrusionOk="0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0" b="0"/>
              <a:pathLst>
                <a:path w="1676" h="1944" extrusionOk="0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1739673" y="914400"/>
            <a:ext cx="6947127" cy="34882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2924238" y="4402666"/>
            <a:ext cx="5762562" cy="13645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7325772" y="6117335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623732" y="6117335"/>
            <a:ext cx="360943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275320" y="6117335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  <p:sp>
        <p:nvSpPr>
          <p:cNvPr id="34" name="Shape 34"/>
          <p:cNvSpPr/>
          <p:nvPr/>
        </p:nvSpPr>
        <p:spPr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0" b="0"/>
            <a:pathLst>
              <a:path w="228" h="57" extrusionOk="0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>
            <a:off x="560387" y="3867150"/>
            <a:ext cx="61912" cy="80963"/>
          </a:xfrm>
          <a:custGeom>
            <a:avLst/>
            <a:gdLst/>
            <a:ahLst/>
            <a:cxnLst/>
            <a:rect l="0" t="0" r="0" b="0"/>
            <a:pathLst>
              <a:path w="39" h="51" extrusionOk="0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全景圖片 (含標題)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113523" y="4732864"/>
            <a:ext cx="7515990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pic" idx="2"/>
          </p:nvPr>
        </p:nvSpPr>
        <p:spPr>
          <a:xfrm>
            <a:off x="1789975" y="932112"/>
            <a:ext cx="6171064" cy="3164975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113523" y="5299603"/>
            <a:ext cx="7515990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ctr" rtl="0">
              <a:spcBef>
                <a:spcPts val="0"/>
              </a:spcBef>
              <a:buFont typeface="Cantarell"/>
              <a:buNone/>
              <a:defRPr/>
            </a:lvl1pPr>
            <a:lvl2pPr marL="457200" indent="0" rtl="0">
              <a:spcBef>
                <a:spcPts val="0"/>
              </a:spcBef>
              <a:buFont typeface="Cantarell"/>
              <a:buNone/>
              <a:defRPr/>
            </a:lvl2pPr>
            <a:lvl3pPr marL="914400" indent="0" rtl="0">
              <a:spcBef>
                <a:spcPts val="0"/>
              </a:spcBef>
              <a:buFont typeface="Cantarell"/>
              <a:buNone/>
              <a:defRPr/>
            </a:lvl3pPr>
            <a:lvl4pPr marL="1371600" indent="0" rtl="0">
              <a:spcBef>
                <a:spcPts val="0"/>
              </a:spcBef>
              <a:buFont typeface="Cantarell"/>
              <a:buNone/>
              <a:defRPr/>
            </a:lvl4pPr>
            <a:lvl5pPr marL="1828800" indent="0" rtl="0">
              <a:spcBef>
                <a:spcPts val="0"/>
              </a:spcBef>
              <a:buFont typeface="Cantarell"/>
              <a:buNone/>
              <a:defRPr/>
            </a:lvl5pPr>
            <a:lvl6pPr marL="2286000" indent="0" rtl="0">
              <a:spcBef>
                <a:spcPts val="0"/>
              </a:spcBef>
              <a:buFont typeface="Cantarell"/>
              <a:buNone/>
              <a:defRPr/>
            </a:lvl6pPr>
            <a:lvl7pPr marL="2743200" indent="0" rtl="0">
              <a:spcBef>
                <a:spcPts val="0"/>
              </a:spcBef>
              <a:buFont typeface="Cantarell"/>
              <a:buNone/>
              <a:defRPr/>
            </a:lvl7pPr>
            <a:lvl8pPr marL="3200400" indent="0" rtl="0">
              <a:spcBef>
                <a:spcPts val="0"/>
              </a:spcBef>
              <a:buFont typeface="Cantarell"/>
              <a:buNone/>
              <a:defRPr/>
            </a:lvl8pPr>
            <a:lvl9pPr marL="3657600" indent="0" rtl="0">
              <a:spcBef>
                <a:spcPts val="0"/>
              </a:spcBef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與說明文字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13524" y="685800"/>
            <a:ext cx="751599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113524" y="4343400"/>
            <a:ext cx="7515991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ct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引述 (含標題)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969420" y="863023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zh-TW" sz="8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“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8172196" y="2819399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zh-TW" sz="8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”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426741" y="685800"/>
            <a:ext cx="6974114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598234" y="3428998"/>
            <a:ext cx="6631128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Font typeface="Cantarell"/>
              <a:buNone/>
              <a:defRPr/>
            </a:lvl1pPr>
            <a:lvl2pPr marL="457200" indent="0" rtl="0">
              <a:spcBef>
                <a:spcPts val="0"/>
              </a:spcBef>
              <a:buFont typeface="Cantarell"/>
              <a:buNone/>
              <a:defRPr/>
            </a:lvl2pPr>
            <a:lvl3pPr marL="914400" indent="0" rtl="0">
              <a:spcBef>
                <a:spcPts val="0"/>
              </a:spcBef>
              <a:buFont typeface="Cantarell"/>
              <a:buNone/>
              <a:defRPr/>
            </a:lvl3pPr>
            <a:lvl4pPr marL="1371600" indent="0" rtl="0">
              <a:spcBef>
                <a:spcPts val="0"/>
              </a:spcBef>
              <a:buFont typeface="Cantarell"/>
              <a:buNone/>
              <a:defRPr/>
            </a:lvl4pPr>
            <a:lvl5pPr marL="1828800" indent="0" rtl="0">
              <a:spcBef>
                <a:spcPts val="0"/>
              </a:spcBef>
              <a:buFont typeface="Cantarel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1113523" y="4343400"/>
            <a:ext cx="7515990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ct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名片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13525" y="3308580"/>
            <a:ext cx="7515988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13524" y="4777380"/>
            <a:ext cx="7515990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引述名片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969420" y="863023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zh-TW" sz="8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“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8172196" y="2819399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zh-TW" sz="8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”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1426741" y="685800"/>
            <a:ext cx="6974114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1113525" y="3886200"/>
            <a:ext cx="7515990" cy="8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1113524" y="4775200"/>
            <a:ext cx="7515990" cy="10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是非題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1113525" y="685800"/>
            <a:ext cx="7515990" cy="2727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113524" y="3505200"/>
            <a:ext cx="7515991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1113524" y="4343400"/>
            <a:ext cx="7515991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標題及直排文字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982133" y="457200"/>
            <a:ext cx="7704666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 rot="5400000">
            <a:off x="3155969" y="493164"/>
            <a:ext cx="3356994" cy="77046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64770" algn="l" rtl="0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1pPr>
            <a:lvl2pPr marL="742950" indent="-101600" algn="l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2pPr>
            <a:lvl3pPr marL="1200150" indent="-120014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3pPr>
            <a:lvl4pPr marL="1543050" indent="-241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4pPr>
            <a:lvl5pPr marL="2000250" indent="-4254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5pPr>
            <a:lvl6pPr marL="2514600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6pPr>
            <a:lvl7pPr marL="2971800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7pPr>
            <a:lvl8pPr marL="3429000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8pPr>
            <a:lvl9pPr marL="3886200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直排標題及文字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 rot="5400000">
            <a:off x="5412754" y="2574438"/>
            <a:ext cx="5105399" cy="13281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 rot="5400000">
            <a:off x="1569010" y="230313"/>
            <a:ext cx="5105399" cy="60163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64770" algn="l" rtl="0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1pPr>
            <a:lvl2pPr marL="742950" indent="-101600" algn="l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2pPr>
            <a:lvl3pPr marL="1200150" indent="-120014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3pPr>
            <a:lvl4pPr marL="1543050" indent="-241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4pPr>
            <a:lvl5pPr marL="2000250" indent="-4254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5pPr>
            <a:lvl6pPr marL="2514600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6pPr>
            <a:lvl7pPr marL="2971800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7pPr>
            <a:lvl8pPr marL="3429000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8pPr>
            <a:lvl9pPr marL="3886200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Shape 157"/>
          <p:cNvGrpSpPr/>
          <p:nvPr/>
        </p:nvGrpSpPr>
        <p:grpSpPr>
          <a:xfrm>
            <a:off x="203200" y="0"/>
            <a:ext cx="3778250" cy="6858000"/>
            <a:chOff x="203200" y="0"/>
            <a:chExt cx="3778250" cy="6858000"/>
          </a:xfrm>
        </p:grpSpPr>
        <p:sp>
          <p:nvSpPr>
            <p:cNvPr id="158" name="Shape 158"/>
            <p:cNvSpPr/>
            <p:nvPr/>
          </p:nvSpPr>
          <p:spPr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0" b="0"/>
              <a:pathLst>
                <a:path w="860" h="2502" extrusionOk="0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9" name="Shape 159"/>
            <p:cNvSpPr/>
            <p:nvPr/>
          </p:nvSpPr>
          <p:spPr>
            <a:xfrm>
              <a:off x="203200" y="0"/>
              <a:ext cx="1336675" cy="3862387"/>
            </a:xfrm>
            <a:custGeom>
              <a:avLst/>
              <a:gdLst/>
              <a:ahLst/>
              <a:cxnLst/>
              <a:rect l="0" t="0" r="0" b="0"/>
              <a:pathLst>
                <a:path w="842" h="2433" extrusionOk="0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0" name="Shape 160"/>
            <p:cNvSpPr/>
            <p:nvPr/>
          </p:nvSpPr>
          <p:spPr>
            <a:xfrm>
              <a:off x="207962" y="3776662"/>
              <a:ext cx="1936750" cy="3081338"/>
            </a:xfrm>
            <a:custGeom>
              <a:avLst/>
              <a:gdLst/>
              <a:ahLst/>
              <a:cxnLst/>
              <a:rect l="0" t="0" r="0" b="0"/>
              <a:pathLst>
                <a:path w="1220" h="1941" extrusionOk="0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1" name="Shape 161"/>
            <p:cNvSpPr/>
            <p:nvPr/>
          </p:nvSpPr>
          <p:spPr>
            <a:xfrm>
              <a:off x="646112" y="3886200"/>
              <a:ext cx="2373313" cy="2971800"/>
            </a:xfrm>
            <a:custGeom>
              <a:avLst/>
              <a:gdLst/>
              <a:ahLst/>
              <a:cxnLst/>
              <a:rect l="0" t="0" r="0" b="0"/>
              <a:pathLst>
                <a:path w="1495" h="1872" extrusionOk="0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62" name="Shape 162"/>
            <p:cNvSpPr/>
            <p:nvPr/>
          </p:nvSpPr>
          <p:spPr>
            <a:xfrm>
              <a:off x="641350" y="3881437"/>
              <a:ext cx="3340100" cy="2976563"/>
            </a:xfrm>
            <a:custGeom>
              <a:avLst/>
              <a:gdLst/>
              <a:ahLst/>
              <a:cxnLst/>
              <a:rect l="0" t="0" r="0" b="0"/>
              <a:pathLst>
                <a:path w="2104" h="1875" extrusionOk="0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3" name="Shape 163"/>
            <p:cNvSpPr/>
            <p:nvPr/>
          </p:nvSpPr>
          <p:spPr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0" b="0"/>
              <a:pathLst>
                <a:path w="1676" h="1944" extrusionOk="0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64" name="Shape 164"/>
          <p:cNvSpPr txBox="1">
            <a:spLocks noGrp="1"/>
          </p:cNvSpPr>
          <p:nvPr>
            <p:ph type="ctrTitle"/>
          </p:nvPr>
        </p:nvSpPr>
        <p:spPr>
          <a:xfrm>
            <a:off x="1739673" y="914400"/>
            <a:ext cx="6947127" cy="34882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2924238" y="4402666"/>
            <a:ext cx="5762562" cy="13645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dt" idx="10"/>
          </p:nvPr>
        </p:nvSpPr>
        <p:spPr>
          <a:xfrm>
            <a:off x="7325772" y="6117335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ftr" idx="11"/>
          </p:nvPr>
        </p:nvSpPr>
        <p:spPr>
          <a:xfrm>
            <a:off x="3623732" y="6117335"/>
            <a:ext cx="360943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8275320" y="6117335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  <p:sp>
        <p:nvSpPr>
          <p:cNvPr id="169" name="Shape 169"/>
          <p:cNvSpPr/>
          <p:nvPr/>
        </p:nvSpPr>
        <p:spPr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0" b="0"/>
            <a:pathLst>
              <a:path w="228" h="57" extrusionOk="0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170" name="Shape 170"/>
          <p:cNvSpPr/>
          <p:nvPr/>
        </p:nvSpPr>
        <p:spPr>
          <a:xfrm>
            <a:off x="560387" y="3867150"/>
            <a:ext cx="61912" cy="80963"/>
          </a:xfrm>
          <a:custGeom>
            <a:avLst/>
            <a:gdLst/>
            <a:ahLst/>
            <a:cxnLst/>
            <a:rect l="0" t="0" r="0" b="0"/>
            <a:pathLst>
              <a:path w="39" h="51" extrusionOk="0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982133" y="457200"/>
            <a:ext cx="7704666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982133" y="2667000"/>
            <a:ext cx="7704666" cy="33328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indent="-64770" algn="l" rtl="0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1pPr>
            <a:lvl2pPr marL="742950" indent="-101600" algn="l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2pPr>
            <a:lvl3pPr marL="1200150" indent="-120014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3pPr>
            <a:lvl4pPr marL="1543050" indent="-241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4pPr>
            <a:lvl5pPr marL="2000250" indent="-4254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5pPr>
            <a:lvl6pPr marL="2514600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6pPr>
            <a:lvl7pPr marL="2971800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7pPr>
            <a:lvl8pPr marL="3429000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8pPr>
            <a:lvl9pPr marL="3886200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dt" idx="10"/>
          </p:nvPr>
        </p:nvSpPr>
        <p:spPr>
          <a:xfrm>
            <a:off x="7344328" y="6108173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ftr" idx="11"/>
          </p:nvPr>
        </p:nvSpPr>
        <p:spPr>
          <a:xfrm>
            <a:off x="1972647" y="6108173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8258967" y="6108173"/>
            <a:ext cx="42783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982133" y="457200"/>
            <a:ext cx="7704666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982133" y="2667000"/>
            <a:ext cx="7704666" cy="33328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indent="-64770" algn="l" rtl="0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1pPr>
            <a:lvl2pPr marL="742950" indent="-101600" algn="l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2pPr>
            <a:lvl3pPr marL="1200150" indent="-120014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3pPr>
            <a:lvl4pPr marL="1543050" indent="-241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4pPr>
            <a:lvl5pPr marL="2000250" indent="-4254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5pPr>
            <a:lvl6pPr marL="2514600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6pPr>
            <a:lvl7pPr marL="2971800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7pPr>
            <a:lvl8pPr marL="3429000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8pPr>
            <a:lvl9pPr marL="3886200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7344328" y="6108173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1972647" y="6108173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258967" y="6108173"/>
            <a:ext cx="42783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982133" y="457200"/>
            <a:ext cx="7704666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dt" idx="10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ftr" idx="11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986994" y="2666998"/>
            <a:ext cx="6699804" cy="23600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986998" y="5027069"/>
            <a:ext cx="6699801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dt" idx="10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ftr" idx="11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982133" y="685800"/>
            <a:ext cx="7704666" cy="17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982133" y="2667000"/>
            <a:ext cx="3739895" cy="33686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4946903" y="2667000"/>
            <a:ext cx="3739895" cy="33468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dt" idx="10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ftr" idx="11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對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982133" y="457200"/>
            <a:ext cx="7704666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1329480" y="2658533"/>
            <a:ext cx="3456290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1186C3"/>
              </a:buClr>
              <a:buFont typeface="Cantarell"/>
              <a:buNone/>
              <a:defRPr/>
            </a:lvl1pPr>
            <a:lvl2pPr marL="457200" indent="0" rtl="0">
              <a:spcBef>
                <a:spcPts val="0"/>
              </a:spcBef>
              <a:buFont typeface="Cantarell"/>
              <a:buNone/>
              <a:defRPr/>
            </a:lvl2pPr>
            <a:lvl3pPr marL="914400" indent="0" rtl="0">
              <a:spcBef>
                <a:spcPts val="0"/>
              </a:spcBef>
              <a:buFont typeface="Cantarell"/>
              <a:buNone/>
              <a:defRPr/>
            </a:lvl3pPr>
            <a:lvl4pPr marL="1371600" indent="0" rtl="0">
              <a:spcBef>
                <a:spcPts val="0"/>
              </a:spcBef>
              <a:buFont typeface="Cantarell"/>
              <a:buNone/>
              <a:defRPr/>
            </a:lvl4pPr>
            <a:lvl5pPr marL="1828800" indent="0" rtl="0">
              <a:spcBef>
                <a:spcPts val="0"/>
              </a:spcBef>
              <a:buFont typeface="Cantarell"/>
              <a:buNone/>
              <a:defRPr/>
            </a:lvl5pPr>
            <a:lvl6pPr marL="2286000" indent="0" rtl="0">
              <a:spcBef>
                <a:spcPts val="0"/>
              </a:spcBef>
              <a:buFont typeface="Cantarell"/>
              <a:buNone/>
              <a:defRPr/>
            </a:lvl6pPr>
            <a:lvl7pPr marL="2743200" indent="0" rtl="0">
              <a:spcBef>
                <a:spcPts val="0"/>
              </a:spcBef>
              <a:buFont typeface="Cantarell"/>
              <a:buNone/>
              <a:defRPr/>
            </a:lvl7pPr>
            <a:lvl8pPr marL="3200400" indent="0" rtl="0">
              <a:spcBef>
                <a:spcPts val="0"/>
              </a:spcBef>
              <a:buFont typeface="Cantarell"/>
              <a:buNone/>
              <a:defRPr/>
            </a:lvl8pPr>
            <a:lvl9pPr marL="3657600" indent="0" rtl="0">
              <a:spcBef>
                <a:spcPts val="0"/>
              </a:spcBef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2"/>
          </p:nvPr>
        </p:nvSpPr>
        <p:spPr>
          <a:xfrm>
            <a:off x="1113523" y="3335335"/>
            <a:ext cx="3672248" cy="26652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3"/>
          </p:nvPr>
        </p:nvSpPr>
        <p:spPr>
          <a:xfrm>
            <a:off x="5161710" y="2667000"/>
            <a:ext cx="346780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1186C3"/>
              </a:buClr>
              <a:buFont typeface="Cantarell"/>
              <a:buNone/>
              <a:defRPr/>
            </a:lvl1pPr>
            <a:lvl2pPr marL="457200" indent="0" rtl="0">
              <a:spcBef>
                <a:spcPts val="0"/>
              </a:spcBef>
              <a:buFont typeface="Cantarell"/>
              <a:buNone/>
              <a:defRPr/>
            </a:lvl2pPr>
            <a:lvl3pPr marL="914400" indent="0" rtl="0">
              <a:spcBef>
                <a:spcPts val="0"/>
              </a:spcBef>
              <a:buFont typeface="Cantarell"/>
              <a:buNone/>
              <a:defRPr/>
            </a:lvl3pPr>
            <a:lvl4pPr marL="1371600" indent="0" rtl="0">
              <a:spcBef>
                <a:spcPts val="0"/>
              </a:spcBef>
              <a:buFont typeface="Cantarell"/>
              <a:buNone/>
              <a:defRPr/>
            </a:lvl4pPr>
            <a:lvl5pPr marL="1828800" indent="0" rtl="0">
              <a:spcBef>
                <a:spcPts val="0"/>
              </a:spcBef>
              <a:buFont typeface="Cantarell"/>
              <a:buNone/>
              <a:defRPr/>
            </a:lvl5pPr>
            <a:lvl6pPr marL="2286000" indent="0" rtl="0">
              <a:spcBef>
                <a:spcPts val="0"/>
              </a:spcBef>
              <a:buFont typeface="Cantarell"/>
              <a:buNone/>
              <a:defRPr/>
            </a:lvl6pPr>
            <a:lvl7pPr marL="2743200" indent="0" rtl="0">
              <a:spcBef>
                <a:spcPts val="0"/>
              </a:spcBef>
              <a:buFont typeface="Cantarell"/>
              <a:buNone/>
              <a:defRPr/>
            </a:lvl7pPr>
            <a:lvl8pPr marL="3200400" indent="0" rtl="0">
              <a:spcBef>
                <a:spcPts val="0"/>
              </a:spcBef>
              <a:buFont typeface="Cantarell"/>
              <a:buNone/>
              <a:defRPr/>
            </a:lvl8pPr>
            <a:lvl9pPr marL="3657600" indent="0" rtl="0">
              <a:spcBef>
                <a:spcPts val="0"/>
              </a:spcBef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4"/>
          </p:nvPr>
        </p:nvSpPr>
        <p:spPr>
          <a:xfrm>
            <a:off x="4957266" y="3335335"/>
            <a:ext cx="3672248" cy="26652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dt" idx="10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ftr" idx="11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dt" idx="10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ftr" idx="11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含標題的內容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1113524" y="1600200"/>
            <a:ext cx="2662533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3947553" y="685800"/>
            <a:ext cx="4681962" cy="51054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2"/>
          </p:nvPr>
        </p:nvSpPr>
        <p:spPr>
          <a:xfrm>
            <a:off x="1113524" y="2971800"/>
            <a:ext cx="2662533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ctr" rtl="0">
              <a:spcBef>
                <a:spcPts val="0"/>
              </a:spcBef>
              <a:buFont typeface="Cantarell"/>
              <a:buNone/>
              <a:defRPr/>
            </a:lvl1pPr>
            <a:lvl2pPr marL="457200" indent="0" rtl="0">
              <a:spcBef>
                <a:spcPts val="0"/>
              </a:spcBef>
              <a:buFont typeface="Cantarell"/>
              <a:buNone/>
              <a:defRPr/>
            </a:lvl2pPr>
            <a:lvl3pPr marL="914400" indent="0" rtl="0">
              <a:spcBef>
                <a:spcPts val="0"/>
              </a:spcBef>
              <a:buFont typeface="Cantarell"/>
              <a:buNone/>
              <a:defRPr/>
            </a:lvl3pPr>
            <a:lvl4pPr marL="1371600" indent="0" rtl="0">
              <a:spcBef>
                <a:spcPts val="0"/>
              </a:spcBef>
              <a:buFont typeface="Cantarell"/>
              <a:buNone/>
              <a:defRPr/>
            </a:lvl4pPr>
            <a:lvl5pPr marL="1828800" indent="0" rtl="0">
              <a:spcBef>
                <a:spcPts val="0"/>
              </a:spcBef>
              <a:buFont typeface="Cantarell"/>
              <a:buNone/>
              <a:defRPr/>
            </a:lvl5pPr>
            <a:lvl6pPr marL="2286000" indent="0" rtl="0">
              <a:spcBef>
                <a:spcPts val="0"/>
              </a:spcBef>
              <a:buFont typeface="Cantarell"/>
              <a:buNone/>
              <a:defRPr/>
            </a:lvl6pPr>
            <a:lvl7pPr marL="2743200" indent="0" rtl="0">
              <a:spcBef>
                <a:spcPts val="0"/>
              </a:spcBef>
              <a:buFont typeface="Cantarell"/>
              <a:buNone/>
              <a:defRPr/>
            </a:lvl7pPr>
            <a:lvl8pPr marL="3200400" indent="0" rtl="0">
              <a:spcBef>
                <a:spcPts val="0"/>
              </a:spcBef>
              <a:buFont typeface="Cantarell"/>
              <a:buNone/>
              <a:defRPr/>
            </a:lvl8pPr>
            <a:lvl9pPr marL="3657600" indent="0" rtl="0">
              <a:spcBef>
                <a:spcPts val="0"/>
              </a:spcBef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dt" idx="10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ftr" idx="11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含標題的圖片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1112332" y="1752599"/>
            <a:ext cx="4070678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7" name="Shape 217"/>
          <p:cNvSpPr>
            <a:spLocks noGrp="1"/>
          </p:cNvSpPr>
          <p:nvPr>
            <p:ph type="pic" idx="2"/>
          </p:nvPr>
        </p:nvSpPr>
        <p:spPr>
          <a:xfrm>
            <a:off x="5697494" y="914400"/>
            <a:ext cx="2461370" cy="4572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1112332" y="3124199"/>
            <a:ext cx="4070678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ctr" rtl="0">
              <a:spcBef>
                <a:spcPts val="0"/>
              </a:spcBef>
              <a:buFont typeface="Cantarell"/>
              <a:buNone/>
              <a:defRPr/>
            </a:lvl1pPr>
            <a:lvl2pPr marL="457200" indent="0" rtl="0">
              <a:spcBef>
                <a:spcPts val="0"/>
              </a:spcBef>
              <a:buFont typeface="Cantarell"/>
              <a:buNone/>
              <a:defRPr/>
            </a:lvl2pPr>
            <a:lvl3pPr marL="914400" indent="0" rtl="0">
              <a:spcBef>
                <a:spcPts val="0"/>
              </a:spcBef>
              <a:buFont typeface="Cantarell"/>
              <a:buNone/>
              <a:defRPr/>
            </a:lvl3pPr>
            <a:lvl4pPr marL="1371600" indent="0" rtl="0">
              <a:spcBef>
                <a:spcPts val="0"/>
              </a:spcBef>
              <a:buFont typeface="Cantarell"/>
              <a:buNone/>
              <a:defRPr/>
            </a:lvl4pPr>
            <a:lvl5pPr marL="1828800" indent="0" rtl="0">
              <a:spcBef>
                <a:spcPts val="0"/>
              </a:spcBef>
              <a:buFont typeface="Cantarell"/>
              <a:buNone/>
              <a:defRPr/>
            </a:lvl5pPr>
            <a:lvl6pPr marL="2286000" indent="0" rtl="0">
              <a:spcBef>
                <a:spcPts val="0"/>
              </a:spcBef>
              <a:buFont typeface="Cantarell"/>
              <a:buNone/>
              <a:defRPr/>
            </a:lvl6pPr>
            <a:lvl7pPr marL="2743200" indent="0" rtl="0">
              <a:spcBef>
                <a:spcPts val="0"/>
              </a:spcBef>
              <a:buFont typeface="Cantarell"/>
              <a:buNone/>
              <a:defRPr/>
            </a:lvl7pPr>
            <a:lvl8pPr marL="3200400" indent="0" rtl="0">
              <a:spcBef>
                <a:spcPts val="0"/>
              </a:spcBef>
              <a:buFont typeface="Cantarell"/>
              <a:buNone/>
              <a:defRPr/>
            </a:lvl8pPr>
            <a:lvl9pPr marL="3657600" indent="0" rtl="0">
              <a:spcBef>
                <a:spcPts val="0"/>
              </a:spcBef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dt" idx="10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ftr" idx="11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全景圖片 (含標題)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1113523" y="4732864"/>
            <a:ext cx="7515990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>
            <a:spLocks noGrp="1"/>
          </p:cNvSpPr>
          <p:nvPr>
            <p:ph type="pic" idx="2"/>
          </p:nvPr>
        </p:nvSpPr>
        <p:spPr>
          <a:xfrm>
            <a:off x="1789975" y="932112"/>
            <a:ext cx="6171064" cy="3164975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1113523" y="5299603"/>
            <a:ext cx="7515990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ctr" rtl="0">
              <a:spcBef>
                <a:spcPts val="0"/>
              </a:spcBef>
              <a:buFont typeface="Cantarell"/>
              <a:buNone/>
              <a:defRPr/>
            </a:lvl1pPr>
            <a:lvl2pPr marL="457200" indent="0" rtl="0">
              <a:spcBef>
                <a:spcPts val="0"/>
              </a:spcBef>
              <a:buFont typeface="Cantarell"/>
              <a:buNone/>
              <a:defRPr/>
            </a:lvl2pPr>
            <a:lvl3pPr marL="914400" indent="0" rtl="0">
              <a:spcBef>
                <a:spcPts val="0"/>
              </a:spcBef>
              <a:buFont typeface="Cantarell"/>
              <a:buNone/>
              <a:defRPr/>
            </a:lvl3pPr>
            <a:lvl4pPr marL="1371600" indent="0" rtl="0">
              <a:spcBef>
                <a:spcPts val="0"/>
              </a:spcBef>
              <a:buFont typeface="Cantarell"/>
              <a:buNone/>
              <a:defRPr/>
            </a:lvl4pPr>
            <a:lvl5pPr marL="1828800" indent="0" rtl="0">
              <a:spcBef>
                <a:spcPts val="0"/>
              </a:spcBef>
              <a:buFont typeface="Cantarell"/>
              <a:buNone/>
              <a:defRPr/>
            </a:lvl5pPr>
            <a:lvl6pPr marL="2286000" indent="0" rtl="0">
              <a:spcBef>
                <a:spcPts val="0"/>
              </a:spcBef>
              <a:buFont typeface="Cantarell"/>
              <a:buNone/>
              <a:defRPr/>
            </a:lvl6pPr>
            <a:lvl7pPr marL="2743200" indent="0" rtl="0">
              <a:spcBef>
                <a:spcPts val="0"/>
              </a:spcBef>
              <a:buFont typeface="Cantarell"/>
              <a:buNone/>
              <a:defRPr/>
            </a:lvl7pPr>
            <a:lvl8pPr marL="3200400" indent="0" rtl="0">
              <a:spcBef>
                <a:spcPts val="0"/>
              </a:spcBef>
              <a:buFont typeface="Cantarell"/>
              <a:buNone/>
              <a:defRPr/>
            </a:lvl8pPr>
            <a:lvl9pPr marL="3657600" indent="0" rtl="0">
              <a:spcBef>
                <a:spcPts val="0"/>
              </a:spcBef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dt" idx="10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ftr" idx="11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與說明文字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1113524" y="685800"/>
            <a:ext cx="751599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1113524" y="4343400"/>
            <a:ext cx="7515991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ct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dt" idx="10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ftr" idx="11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引述 (含標題)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969420" y="863023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zh-TW" sz="8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“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8172196" y="2819399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zh-TW" sz="8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”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1426741" y="685800"/>
            <a:ext cx="6974114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1598234" y="3428998"/>
            <a:ext cx="6631128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Font typeface="Cantarell"/>
              <a:buNone/>
              <a:defRPr/>
            </a:lvl1pPr>
            <a:lvl2pPr marL="457200" indent="0" rtl="0">
              <a:spcBef>
                <a:spcPts val="0"/>
              </a:spcBef>
              <a:buFont typeface="Cantarell"/>
              <a:buNone/>
              <a:defRPr/>
            </a:lvl2pPr>
            <a:lvl3pPr marL="914400" indent="0" rtl="0">
              <a:spcBef>
                <a:spcPts val="0"/>
              </a:spcBef>
              <a:buFont typeface="Cantarell"/>
              <a:buNone/>
              <a:defRPr/>
            </a:lvl3pPr>
            <a:lvl4pPr marL="1371600" indent="0" rtl="0">
              <a:spcBef>
                <a:spcPts val="0"/>
              </a:spcBef>
              <a:buFont typeface="Cantarell"/>
              <a:buNone/>
              <a:defRPr/>
            </a:lvl4pPr>
            <a:lvl5pPr marL="1828800" indent="0" rtl="0">
              <a:spcBef>
                <a:spcPts val="0"/>
              </a:spcBef>
              <a:buFont typeface="Cantarel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body" idx="2"/>
          </p:nvPr>
        </p:nvSpPr>
        <p:spPr>
          <a:xfrm>
            <a:off x="1113523" y="4343400"/>
            <a:ext cx="7515990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ct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dt" idx="10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ftr" idx="11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sldNum" idx="12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982133" y="457200"/>
            <a:ext cx="7704666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名片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1113525" y="3308580"/>
            <a:ext cx="7515988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1113524" y="4777380"/>
            <a:ext cx="7515990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dt" idx="10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ftr" idx="11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引述名片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969420" y="863023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zh-TW" sz="8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“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8172196" y="2819399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zh-TW" sz="8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”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1426741" y="685800"/>
            <a:ext cx="6974114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1113525" y="3886200"/>
            <a:ext cx="7515990" cy="8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5" name="Shape 255"/>
          <p:cNvSpPr txBox="1">
            <a:spLocks noGrp="1"/>
          </p:cNvSpPr>
          <p:nvPr>
            <p:ph type="body" idx="2"/>
          </p:nvPr>
        </p:nvSpPr>
        <p:spPr>
          <a:xfrm>
            <a:off x="1113524" y="4775200"/>
            <a:ext cx="7515990" cy="10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dt" idx="10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ftr" idx="11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是非題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1113525" y="685800"/>
            <a:ext cx="7515990" cy="2727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1113524" y="3505200"/>
            <a:ext cx="7515991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body" idx="2"/>
          </p:nvPr>
        </p:nvSpPr>
        <p:spPr>
          <a:xfrm>
            <a:off x="1113524" y="4343400"/>
            <a:ext cx="7515991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dt" idx="10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ftr" idx="11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標題及直排文字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982133" y="457200"/>
            <a:ext cx="7704666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 rot="5400000">
            <a:off x="3155969" y="493164"/>
            <a:ext cx="3356994" cy="77046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64770" algn="l" rtl="0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1pPr>
            <a:lvl2pPr marL="742950" indent="-101600" algn="l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2pPr>
            <a:lvl3pPr marL="1200150" indent="-120014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3pPr>
            <a:lvl4pPr marL="1543050" indent="-241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4pPr>
            <a:lvl5pPr marL="2000250" indent="-4254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5pPr>
            <a:lvl6pPr marL="2514600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6pPr>
            <a:lvl7pPr marL="2971800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7pPr>
            <a:lvl8pPr marL="3429000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8pPr>
            <a:lvl9pPr marL="3886200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dt" idx="10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ftr" idx="11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直排標題及文字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 rot="5400000">
            <a:off x="5412754" y="2574438"/>
            <a:ext cx="5105399" cy="13281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 rot="5400000">
            <a:off x="1569010" y="230313"/>
            <a:ext cx="5105399" cy="60163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64770" algn="l" rtl="0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1pPr>
            <a:lvl2pPr marL="742950" indent="-101600" algn="l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2pPr>
            <a:lvl3pPr marL="1200150" indent="-120014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3pPr>
            <a:lvl4pPr marL="1543050" indent="-241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4pPr>
            <a:lvl5pPr marL="2000250" indent="-4254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5pPr>
            <a:lvl6pPr marL="2514600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6pPr>
            <a:lvl7pPr marL="2971800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7pPr>
            <a:lvl8pPr marL="3429000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8pPr>
            <a:lvl9pPr marL="3886200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dt" idx="10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6" name="Shape 276"/>
          <p:cNvSpPr txBox="1">
            <a:spLocks noGrp="1"/>
          </p:cNvSpPr>
          <p:nvPr>
            <p:ph type="ftr" idx="11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7" name="Shape 277"/>
          <p:cNvSpPr txBox="1">
            <a:spLocks noGrp="1"/>
          </p:cNvSpPr>
          <p:nvPr>
            <p:ph type="sldNum" idx="12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986994" y="2666998"/>
            <a:ext cx="6699804" cy="23600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986998" y="5027069"/>
            <a:ext cx="6699801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982133" y="685800"/>
            <a:ext cx="7704666" cy="17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982133" y="2667000"/>
            <a:ext cx="3739895" cy="33686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946903" y="2667000"/>
            <a:ext cx="3739895" cy="33468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對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982133" y="457200"/>
            <a:ext cx="7704666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1329480" y="2658533"/>
            <a:ext cx="3456290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1186C3"/>
              </a:buClr>
              <a:buFont typeface="Cantarell"/>
              <a:buNone/>
              <a:defRPr/>
            </a:lvl1pPr>
            <a:lvl2pPr marL="457200" indent="0" rtl="0">
              <a:spcBef>
                <a:spcPts val="0"/>
              </a:spcBef>
              <a:buFont typeface="Cantarell"/>
              <a:buNone/>
              <a:defRPr/>
            </a:lvl2pPr>
            <a:lvl3pPr marL="914400" indent="0" rtl="0">
              <a:spcBef>
                <a:spcPts val="0"/>
              </a:spcBef>
              <a:buFont typeface="Cantarell"/>
              <a:buNone/>
              <a:defRPr/>
            </a:lvl3pPr>
            <a:lvl4pPr marL="1371600" indent="0" rtl="0">
              <a:spcBef>
                <a:spcPts val="0"/>
              </a:spcBef>
              <a:buFont typeface="Cantarell"/>
              <a:buNone/>
              <a:defRPr/>
            </a:lvl4pPr>
            <a:lvl5pPr marL="1828800" indent="0" rtl="0">
              <a:spcBef>
                <a:spcPts val="0"/>
              </a:spcBef>
              <a:buFont typeface="Cantarell"/>
              <a:buNone/>
              <a:defRPr/>
            </a:lvl5pPr>
            <a:lvl6pPr marL="2286000" indent="0" rtl="0">
              <a:spcBef>
                <a:spcPts val="0"/>
              </a:spcBef>
              <a:buFont typeface="Cantarell"/>
              <a:buNone/>
              <a:defRPr/>
            </a:lvl6pPr>
            <a:lvl7pPr marL="2743200" indent="0" rtl="0">
              <a:spcBef>
                <a:spcPts val="0"/>
              </a:spcBef>
              <a:buFont typeface="Cantarell"/>
              <a:buNone/>
              <a:defRPr/>
            </a:lvl7pPr>
            <a:lvl8pPr marL="3200400" indent="0" rtl="0">
              <a:spcBef>
                <a:spcPts val="0"/>
              </a:spcBef>
              <a:buFont typeface="Cantarell"/>
              <a:buNone/>
              <a:defRPr/>
            </a:lvl8pPr>
            <a:lvl9pPr marL="3657600" indent="0" rtl="0">
              <a:spcBef>
                <a:spcPts val="0"/>
              </a:spcBef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1113523" y="3335335"/>
            <a:ext cx="3672248" cy="26652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3"/>
          </p:nvPr>
        </p:nvSpPr>
        <p:spPr>
          <a:xfrm>
            <a:off x="5161710" y="2667000"/>
            <a:ext cx="346780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1186C3"/>
              </a:buClr>
              <a:buFont typeface="Cantarell"/>
              <a:buNone/>
              <a:defRPr/>
            </a:lvl1pPr>
            <a:lvl2pPr marL="457200" indent="0" rtl="0">
              <a:spcBef>
                <a:spcPts val="0"/>
              </a:spcBef>
              <a:buFont typeface="Cantarell"/>
              <a:buNone/>
              <a:defRPr/>
            </a:lvl2pPr>
            <a:lvl3pPr marL="914400" indent="0" rtl="0">
              <a:spcBef>
                <a:spcPts val="0"/>
              </a:spcBef>
              <a:buFont typeface="Cantarell"/>
              <a:buNone/>
              <a:defRPr/>
            </a:lvl3pPr>
            <a:lvl4pPr marL="1371600" indent="0" rtl="0">
              <a:spcBef>
                <a:spcPts val="0"/>
              </a:spcBef>
              <a:buFont typeface="Cantarell"/>
              <a:buNone/>
              <a:defRPr/>
            </a:lvl4pPr>
            <a:lvl5pPr marL="1828800" indent="0" rtl="0">
              <a:spcBef>
                <a:spcPts val="0"/>
              </a:spcBef>
              <a:buFont typeface="Cantarell"/>
              <a:buNone/>
              <a:defRPr/>
            </a:lvl5pPr>
            <a:lvl6pPr marL="2286000" indent="0" rtl="0">
              <a:spcBef>
                <a:spcPts val="0"/>
              </a:spcBef>
              <a:buFont typeface="Cantarell"/>
              <a:buNone/>
              <a:defRPr/>
            </a:lvl6pPr>
            <a:lvl7pPr marL="2743200" indent="0" rtl="0">
              <a:spcBef>
                <a:spcPts val="0"/>
              </a:spcBef>
              <a:buFont typeface="Cantarell"/>
              <a:buNone/>
              <a:defRPr/>
            </a:lvl7pPr>
            <a:lvl8pPr marL="3200400" indent="0" rtl="0">
              <a:spcBef>
                <a:spcPts val="0"/>
              </a:spcBef>
              <a:buFont typeface="Cantarell"/>
              <a:buNone/>
              <a:defRPr/>
            </a:lvl8pPr>
            <a:lvl9pPr marL="3657600" indent="0" rtl="0">
              <a:spcBef>
                <a:spcPts val="0"/>
              </a:spcBef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4"/>
          </p:nvPr>
        </p:nvSpPr>
        <p:spPr>
          <a:xfrm>
            <a:off x="4957266" y="3335335"/>
            <a:ext cx="3672248" cy="26652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含標題的內容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113524" y="1600200"/>
            <a:ext cx="2662533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947553" y="685800"/>
            <a:ext cx="4681962" cy="51054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1113524" y="2971800"/>
            <a:ext cx="2662533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ctr" rtl="0">
              <a:spcBef>
                <a:spcPts val="0"/>
              </a:spcBef>
              <a:buFont typeface="Cantarell"/>
              <a:buNone/>
              <a:defRPr/>
            </a:lvl1pPr>
            <a:lvl2pPr marL="457200" indent="0" rtl="0">
              <a:spcBef>
                <a:spcPts val="0"/>
              </a:spcBef>
              <a:buFont typeface="Cantarell"/>
              <a:buNone/>
              <a:defRPr/>
            </a:lvl2pPr>
            <a:lvl3pPr marL="914400" indent="0" rtl="0">
              <a:spcBef>
                <a:spcPts val="0"/>
              </a:spcBef>
              <a:buFont typeface="Cantarell"/>
              <a:buNone/>
              <a:defRPr/>
            </a:lvl3pPr>
            <a:lvl4pPr marL="1371600" indent="0" rtl="0">
              <a:spcBef>
                <a:spcPts val="0"/>
              </a:spcBef>
              <a:buFont typeface="Cantarell"/>
              <a:buNone/>
              <a:defRPr/>
            </a:lvl4pPr>
            <a:lvl5pPr marL="1828800" indent="0" rtl="0">
              <a:spcBef>
                <a:spcPts val="0"/>
              </a:spcBef>
              <a:buFont typeface="Cantarell"/>
              <a:buNone/>
              <a:defRPr/>
            </a:lvl5pPr>
            <a:lvl6pPr marL="2286000" indent="0" rtl="0">
              <a:spcBef>
                <a:spcPts val="0"/>
              </a:spcBef>
              <a:buFont typeface="Cantarell"/>
              <a:buNone/>
              <a:defRPr/>
            </a:lvl6pPr>
            <a:lvl7pPr marL="2743200" indent="0" rtl="0">
              <a:spcBef>
                <a:spcPts val="0"/>
              </a:spcBef>
              <a:buFont typeface="Cantarell"/>
              <a:buNone/>
              <a:defRPr/>
            </a:lvl7pPr>
            <a:lvl8pPr marL="3200400" indent="0" rtl="0">
              <a:spcBef>
                <a:spcPts val="0"/>
              </a:spcBef>
              <a:buFont typeface="Cantarell"/>
              <a:buNone/>
              <a:defRPr/>
            </a:lvl8pPr>
            <a:lvl9pPr marL="3657600" indent="0" rtl="0">
              <a:spcBef>
                <a:spcPts val="0"/>
              </a:spcBef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含標題的圖片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112332" y="1752599"/>
            <a:ext cx="4070678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pic" idx="2"/>
          </p:nvPr>
        </p:nvSpPr>
        <p:spPr>
          <a:xfrm>
            <a:off x="5697494" y="914400"/>
            <a:ext cx="2461370" cy="4572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112332" y="3124199"/>
            <a:ext cx="4070678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ctr" rtl="0">
              <a:spcBef>
                <a:spcPts val="0"/>
              </a:spcBef>
              <a:buFont typeface="Cantarell"/>
              <a:buNone/>
              <a:defRPr/>
            </a:lvl1pPr>
            <a:lvl2pPr marL="457200" indent="0" rtl="0">
              <a:spcBef>
                <a:spcPts val="0"/>
              </a:spcBef>
              <a:buFont typeface="Cantarell"/>
              <a:buNone/>
              <a:defRPr/>
            </a:lvl2pPr>
            <a:lvl3pPr marL="914400" indent="0" rtl="0">
              <a:spcBef>
                <a:spcPts val="0"/>
              </a:spcBef>
              <a:buFont typeface="Cantarell"/>
              <a:buNone/>
              <a:defRPr/>
            </a:lvl3pPr>
            <a:lvl4pPr marL="1371600" indent="0" rtl="0">
              <a:spcBef>
                <a:spcPts val="0"/>
              </a:spcBef>
              <a:buFont typeface="Cantarell"/>
              <a:buNone/>
              <a:defRPr/>
            </a:lvl4pPr>
            <a:lvl5pPr marL="1828800" indent="0" rtl="0">
              <a:spcBef>
                <a:spcPts val="0"/>
              </a:spcBef>
              <a:buFont typeface="Cantarell"/>
              <a:buNone/>
              <a:defRPr/>
            </a:lvl5pPr>
            <a:lvl6pPr marL="2286000" indent="0" rtl="0">
              <a:spcBef>
                <a:spcPts val="0"/>
              </a:spcBef>
              <a:buFont typeface="Cantarell"/>
              <a:buNone/>
              <a:defRPr/>
            </a:lvl6pPr>
            <a:lvl7pPr marL="2743200" indent="0" rtl="0">
              <a:spcBef>
                <a:spcPts val="0"/>
              </a:spcBef>
              <a:buFont typeface="Cantarell"/>
              <a:buNone/>
              <a:defRPr/>
            </a:lvl7pPr>
            <a:lvl8pPr marL="3200400" indent="0" rtl="0">
              <a:spcBef>
                <a:spcPts val="0"/>
              </a:spcBef>
              <a:buFont typeface="Cantarell"/>
              <a:buNone/>
              <a:defRPr/>
            </a:lvl8pPr>
            <a:lvl9pPr marL="3657600" indent="0" rtl="0">
              <a:spcBef>
                <a:spcPts val="0"/>
              </a:spcBef>
              <a:buFont typeface="Cantarell"/>
              <a:buNone/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0" y="0"/>
            <a:ext cx="2132013" cy="6858000"/>
            <a:chOff x="0" y="0"/>
            <a:chExt cx="2132013" cy="6858000"/>
          </a:xfrm>
        </p:grpSpPr>
        <p:sp>
          <p:nvSpPr>
            <p:cNvPr id="10" name="Shape 10"/>
            <p:cNvSpPr/>
            <p:nvPr/>
          </p:nvSpPr>
          <p:spPr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0" b="0"/>
              <a:pathLst>
                <a:path w="676" h="3333" extrusionOk="0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0" b="0"/>
              <a:pathLst>
                <a:path w="478" h="2913" extrusionOk="0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2" name="Shape 12"/>
            <p:cNvSpPr/>
            <p:nvPr/>
          </p:nvSpPr>
          <p:spPr>
            <a:xfrm>
              <a:off x="0" y="5662612"/>
              <a:ext cx="906462" cy="1195388"/>
            </a:xfrm>
            <a:custGeom>
              <a:avLst/>
              <a:gdLst/>
              <a:ahLst/>
              <a:cxnLst/>
              <a:rect l="0" t="0" r="0" b="0"/>
              <a:pathLst>
                <a:path w="571" h="753" extrusionOk="0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0" b="0"/>
              <a:pathLst>
                <a:path w="937" h="984" extrusionOk="0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0" b="0"/>
              <a:pathLst>
                <a:path w="1343" h="1008" extrusionOk="0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0" y="5357812"/>
              <a:ext cx="1377950" cy="1500188"/>
            </a:xfrm>
            <a:custGeom>
              <a:avLst/>
              <a:gdLst/>
              <a:ahLst/>
              <a:cxnLst/>
              <a:rect l="0" t="0" r="0" b="0"/>
              <a:pathLst>
                <a:path w="868" h="945" extrusionOk="0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982133" y="457200"/>
            <a:ext cx="7704666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82133" y="2667000"/>
            <a:ext cx="7704666" cy="33569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indent="-64770" algn="l" rtl="0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1pPr>
            <a:lvl2pPr marL="742950" marR="0" indent="-101600" algn="l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2pPr>
            <a:lvl3pPr marL="1200150" marR="0" indent="-120014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3pPr>
            <a:lvl4pPr marL="1543050" marR="0" indent="-241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4pPr>
            <a:lvl5pPr marL="2000250" marR="0" indent="-4254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5pPr>
            <a:lvl6pPr marL="2514600" marR="0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6pPr>
            <a:lvl7pPr marL="2971800" marR="0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7pPr>
            <a:lvl8pPr marL="3429000" marR="0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8pPr>
            <a:lvl9pPr marL="3886200" marR="0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Shape 144"/>
          <p:cNvGrpSpPr/>
          <p:nvPr/>
        </p:nvGrpSpPr>
        <p:grpSpPr>
          <a:xfrm>
            <a:off x="0" y="0"/>
            <a:ext cx="2132013" cy="6858000"/>
            <a:chOff x="0" y="0"/>
            <a:chExt cx="2132013" cy="6858000"/>
          </a:xfrm>
        </p:grpSpPr>
        <p:sp>
          <p:nvSpPr>
            <p:cNvPr id="145" name="Shape 145"/>
            <p:cNvSpPr/>
            <p:nvPr/>
          </p:nvSpPr>
          <p:spPr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0" b="0"/>
              <a:pathLst>
                <a:path w="676" h="3333" extrusionOk="0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6" name="Shape 146"/>
            <p:cNvSpPr/>
            <p:nvPr/>
          </p:nvSpPr>
          <p:spPr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0" b="0"/>
              <a:pathLst>
                <a:path w="478" h="2913" extrusionOk="0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7" name="Shape 147"/>
            <p:cNvSpPr/>
            <p:nvPr/>
          </p:nvSpPr>
          <p:spPr>
            <a:xfrm>
              <a:off x="0" y="5662612"/>
              <a:ext cx="906462" cy="1195388"/>
            </a:xfrm>
            <a:custGeom>
              <a:avLst/>
              <a:gdLst/>
              <a:ahLst/>
              <a:cxnLst/>
              <a:rect l="0" t="0" r="0" b="0"/>
              <a:pathLst>
                <a:path w="571" h="753" extrusionOk="0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8" name="Shape 148"/>
            <p:cNvSpPr/>
            <p:nvPr/>
          </p:nvSpPr>
          <p:spPr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0" b="0"/>
              <a:pathLst>
                <a:path w="937" h="984" extrusionOk="0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49" name="Shape 149"/>
            <p:cNvSpPr/>
            <p:nvPr/>
          </p:nvSpPr>
          <p:spPr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0" b="0"/>
              <a:pathLst>
                <a:path w="1343" h="1008" extrusionOk="0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50" name="Shape 150"/>
            <p:cNvSpPr/>
            <p:nvPr/>
          </p:nvSpPr>
          <p:spPr>
            <a:xfrm>
              <a:off x="0" y="5357812"/>
              <a:ext cx="1377950" cy="1500188"/>
            </a:xfrm>
            <a:custGeom>
              <a:avLst/>
              <a:gdLst/>
              <a:ahLst/>
              <a:cxnLst/>
              <a:rect l="0" t="0" r="0" b="0"/>
              <a:pathLst>
                <a:path w="868" h="945" extrusionOk="0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982133" y="457200"/>
            <a:ext cx="7704666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82133" y="2667000"/>
            <a:ext cx="7704666" cy="33569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indent="-64770" algn="l" rtl="0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1pPr>
            <a:lvl2pPr marL="742950" marR="0" indent="-101600" algn="l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2pPr>
            <a:lvl3pPr marL="1200150" marR="0" indent="-120014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3pPr>
            <a:lvl4pPr marL="1543050" marR="0" indent="-241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4pPr>
            <a:lvl5pPr marL="2000250" marR="0" indent="-4254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5pPr>
            <a:lvl6pPr marL="2514600" marR="0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6pPr>
            <a:lvl7pPr marL="2971800" marR="0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7pPr>
            <a:lvl8pPr marL="3429000" marR="0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8pPr>
            <a:lvl9pPr marL="3886200" marR="0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dt" idx="10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ftr" idx="11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ctrTitle"/>
          </p:nvPr>
        </p:nvSpPr>
        <p:spPr>
          <a:xfrm>
            <a:off x="1739673" y="914400"/>
            <a:ext cx="6947127" cy="34882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5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專題報告</a:t>
            </a:r>
            <a:br>
              <a:rPr lang="zh-TW" sz="5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5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個資稽核系統(PIA)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subTitle" idx="1"/>
          </p:nvPr>
        </p:nvSpPr>
        <p:spPr>
          <a:xfrm>
            <a:off x="2924238" y="4402666"/>
            <a:ext cx="5762562" cy="13645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25000"/>
              <a:buFont typeface="Arial"/>
              <a:buNone/>
            </a:pPr>
            <a:r>
              <a:rPr lang="zh-TW" sz="165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指導教授: 王丕中 </a:t>
            </a:r>
          </a:p>
          <a:p>
            <a:pPr marL="0" marR="0" lvl="0" indent="0" algn="r" rtl="0">
              <a:lnSpc>
                <a:spcPct val="80000"/>
              </a:lnSpc>
              <a:spcBef>
                <a:spcPts val="930"/>
              </a:spcBef>
              <a:spcAft>
                <a:spcPts val="0"/>
              </a:spcAft>
              <a:buClr>
                <a:srgbClr val="1186C3"/>
              </a:buClr>
              <a:buSzPct val="25000"/>
              <a:buFont typeface="Arial"/>
              <a:buNone/>
            </a:pPr>
            <a:r>
              <a:rPr lang="zh-TW" sz="165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邱冠喻</a:t>
            </a:r>
          </a:p>
          <a:p>
            <a:pPr marL="0" marR="0" lvl="0" indent="0" algn="r" rtl="0">
              <a:lnSpc>
                <a:spcPct val="80000"/>
              </a:lnSpc>
              <a:spcBef>
                <a:spcPts val="930"/>
              </a:spcBef>
              <a:spcAft>
                <a:spcPts val="0"/>
              </a:spcAft>
              <a:buClr>
                <a:srgbClr val="1186C3"/>
              </a:buClr>
              <a:buSzPct val="25000"/>
              <a:buFont typeface="Arial"/>
              <a:buNone/>
            </a:pPr>
            <a:r>
              <a:rPr lang="zh-TW" sz="165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鍾宛庭</a:t>
            </a:r>
          </a:p>
          <a:p>
            <a:pPr marL="0" marR="0" lvl="0" indent="0" algn="r" rtl="0">
              <a:lnSpc>
                <a:spcPct val="80000"/>
              </a:lnSpc>
              <a:spcBef>
                <a:spcPts val="930"/>
              </a:spcBef>
              <a:spcAft>
                <a:spcPts val="600"/>
              </a:spcAft>
              <a:buClr>
                <a:srgbClr val="1186C3"/>
              </a:buClr>
              <a:buSzPct val="25000"/>
              <a:buFont typeface="Arial"/>
              <a:buNone/>
            </a:pPr>
            <a:r>
              <a:rPr lang="zh-TW" sz="165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吳信億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xfrm>
            <a:off x="982133" y="457200"/>
            <a:ext cx="7704666" cy="11161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4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功能需求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982133" y="2667000"/>
            <a:ext cx="7704666" cy="33328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64770" algn="l" rtl="0">
              <a:spcBef>
                <a:spcPts val="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grpSp>
        <p:nvGrpSpPr>
          <p:cNvPr id="440" name="Shape 440"/>
          <p:cNvGrpSpPr/>
          <p:nvPr/>
        </p:nvGrpSpPr>
        <p:grpSpPr>
          <a:xfrm>
            <a:off x="539685" y="1827385"/>
            <a:ext cx="8157895" cy="3626583"/>
            <a:chOff x="133" y="126577"/>
            <a:chExt cx="8157895" cy="3626583"/>
          </a:xfrm>
        </p:grpSpPr>
        <p:sp>
          <p:nvSpPr>
            <p:cNvPr id="441" name="Shape 441"/>
            <p:cNvSpPr/>
            <p:nvPr/>
          </p:nvSpPr>
          <p:spPr>
            <a:xfrm>
              <a:off x="133" y="126577"/>
              <a:ext cx="2385748" cy="1304856"/>
            </a:xfrm>
            <a:prstGeom prst="rect">
              <a:avLst/>
            </a:prstGeom>
            <a:gradFill>
              <a:gsLst>
                <a:gs pos="0">
                  <a:srgbClr val="DF766B"/>
                </a:gs>
                <a:gs pos="100000">
                  <a:srgbClr val="BE3F32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reflection stA="26000" endPos="32000" dist="12700" dir="5400000" sy="-100000" rotWithShape="0"/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 txBox="1"/>
            <p:nvPr/>
          </p:nvSpPr>
          <p:spPr>
            <a:xfrm>
              <a:off x="133" y="126577"/>
              <a:ext cx="2385748" cy="130485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TW"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身份驗證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TW"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以及登入</a:t>
              </a:r>
            </a:p>
          </p:txBody>
        </p:sp>
        <p:sp>
          <p:nvSpPr>
            <p:cNvPr id="443" name="Shape 443"/>
            <p:cNvSpPr/>
            <p:nvPr/>
          </p:nvSpPr>
          <p:spPr>
            <a:xfrm>
              <a:off x="2886207" y="126577"/>
              <a:ext cx="2385748" cy="1304856"/>
            </a:xfrm>
            <a:prstGeom prst="rect">
              <a:avLst/>
            </a:prstGeom>
            <a:gradFill>
              <a:gsLst>
                <a:gs pos="0">
                  <a:srgbClr val="C8DF6D"/>
                </a:gs>
                <a:gs pos="100000">
                  <a:srgbClr val="A3BF33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reflection stA="26000" endPos="32000" dist="12700" dir="5400000" sy="-100000" rotWithShape="0"/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 txBox="1"/>
            <p:nvPr/>
          </p:nvSpPr>
          <p:spPr>
            <a:xfrm>
              <a:off x="2886207" y="126577"/>
              <a:ext cx="2385748" cy="130485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840"/>
                </a:spcAft>
                <a:buSzPct val="25000"/>
                <a:buNone/>
              </a:pPr>
              <a:r>
                <a:rPr lang="zh-TW"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管理介面 </a:t>
              </a:r>
            </a:p>
          </p:txBody>
        </p:sp>
        <p:sp>
          <p:nvSpPr>
            <p:cNvPr id="445" name="Shape 445"/>
            <p:cNvSpPr/>
            <p:nvPr/>
          </p:nvSpPr>
          <p:spPr>
            <a:xfrm>
              <a:off x="5772280" y="126577"/>
              <a:ext cx="2385748" cy="1304856"/>
            </a:xfrm>
            <a:prstGeom prst="rect">
              <a:avLst/>
            </a:prstGeom>
            <a:gradFill>
              <a:gsLst>
                <a:gs pos="0">
                  <a:srgbClr val="6FDF8F"/>
                </a:gs>
                <a:gs pos="100000">
                  <a:srgbClr val="33C05C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reflection stA="26000" endPos="32000" dist="12700" dir="5400000" sy="-100000" rotWithShape="0"/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 txBox="1"/>
            <p:nvPr/>
          </p:nvSpPr>
          <p:spPr>
            <a:xfrm>
              <a:off x="5772280" y="126577"/>
              <a:ext cx="2385748" cy="130485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840"/>
                </a:spcAft>
                <a:buSzPct val="25000"/>
                <a:buNone/>
              </a:pPr>
              <a:r>
                <a:rPr lang="zh-TW"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稽核人員介面</a:t>
              </a:r>
            </a:p>
          </p:txBody>
        </p:sp>
        <p:sp>
          <p:nvSpPr>
            <p:cNvPr id="447" name="Shape 447"/>
            <p:cNvSpPr/>
            <p:nvPr/>
          </p:nvSpPr>
          <p:spPr>
            <a:xfrm>
              <a:off x="133" y="2448303"/>
              <a:ext cx="2385748" cy="1304856"/>
            </a:xfrm>
            <a:prstGeom prst="rect">
              <a:avLst/>
            </a:prstGeom>
            <a:gradFill>
              <a:gsLst>
                <a:gs pos="0">
                  <a:srgbClr val="71B6DF"/>
                </a:gs>
                <a:gs pos="100000">
                  <a:srgbClr val="348EC1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reflection stA="26000" endPos="32000" dist="12700" dir="5400000" sy="-100000" rotWithShape="0"/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 txBox="1"/>
            <p:nvPr/>
          </p:nvSpPr>
          <p:spPr>
            <a:xfrm>
              <a:off x="133" y="2448303"/>
              <a:ext cx="2385748" cy="130485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TW"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稽核以及矯正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TW"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預防報告產生</a:t>
              </a:r>
            </a:p>
          </p:txBody>
        </p:sp>
        <p:sp>
          <p:nvSpPr>
            <p:cNvPr id="449" name="Shape 449"/>
            <p:cNvSpPr/>
            <p:nvPr/>
          </p:nvSpPr>
          <p:spPr>
            <a:xfrm>
              <a:off x="2886207" y="2448274"/>
              <a:ext cx="2385748" cy="1304856"/>
            </a:xfrm>
            <a:prstGeom prst="rect">
              <a:avLst/>
            </a:prstGeom>
            <a:gradFill>
              <a:gsLst>
                <a:gs pos="0">
                  <a:srgbClr val="A572DF"/>
                </a:gs>
                <a:gs pos="100000">
                  <a:srgbClr val="7835C2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reflection stA="26000" endPos="32000" dist="12700" dir="5400000" sy="-100000" rotWithShape="0"/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 txBox="1"/>
            <p:nvPr/>
          </p:nvSpPr>
          <p:spPr>
            <a:xfrm>
              <a:off x="2886207" y="2448274"/>
              <a:ext cx="2385748" cy="130485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TW"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單位主管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TW"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通知簽署</a:t>
              </a:r>
            </a:p>
          </p:txBody>
        </p:sp>
        <p:sp>
          <p:nvSpPr>
            <p:cNvPr id="451" name="Shape 451"/>
            <p:cNvSpPr/>
            <p:nvPr/>
          </p:nvSpPr>
          <p:spPr>
            <a:xfrm>
              <a:off x="5772280" y="2448274"/>
              <a:ext cx="2385748" cy="1304856"/>
            </a:xfrm>
            <a:prstGeom prst="rect">
              <a:avLst/>
            </a:prstGeom>
            <a:gradFill>
              <a:gsLst>
                <a:gs pos="0">
                  <a:srgbClr val="DF75A5"/>
                </a:gs>
                <a:gs pos="100000">
                  <a:srgbClr val="C43676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reflection stA="26000" endPos="32000" dist="12700" dir="5400000" sy="-100000" rotWithShape="0"/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 txBox="1"/>
            <p:nvPr/>
          </p:nvSpPr>
          <p:spPr>
            <a:xfrm>
              <a:off x="5772280" y="2448274"/>
              <a:ext cx="2385748" cy="130485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840"/>
                </a:spcAft>
                <a:buSzPct val="25000"/>
                <a:buNone/>
              </a:pPr>
              <a:r>
                <a:rPr lang="zh-TW"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受稽單位介面</a:t>
              </a:r>
            </a:p>
          </p:txBody>
        </p:sp>
      </p:grpSp>
      <p:sp>
        <p:nvSpPr>
          <p:cNvPr id="453" name="Shape 453"/>
          <p:cNvSpPr txBox="1"/>
          <p:nvPr/>
        </p:nvSpPr>
        <p:spPr>
          <a:xfrm>
            <a:off x="539552" y="3212975"/>
            <a:ext cx="2376263" cy="8724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zh-TW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資料庫存取、Session 記錄以及存取控管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x="3275856" y="3425225"/>
            <a:ext cx="2736303" cy="4569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zh-TW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使用者、設定、任務管理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6300192" y="3212975"/>
            <a:ext cx="2376263" cy="8724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zh-TW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稽核行事曆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zh-TW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稽核報告填寫與暫存</a:t>
            </a:r>
          </a:p>
        </p:txBody>
      </p:sp>
      <p:sp>
        <p:nvSpPr>
          <p:cNvPr id="456" name="Shape 456"/>
          <p:cNvSpPr txBox="1"/>
          <p:nvPr/>
        </p:nvSpPr>
        <p:spPr>
          <a:xfrm>
            <a:off x="539552" y="5725028"/>
            <a:ext cx="2376263" cy="4569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zh-TW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PDF 產生器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2915816" y="5517232"/>
            <a:ext cx="3312367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zh-TW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藉由信件寄送簽署連結以及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zh-TW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稽核報告 PDF 給單位主管確認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6300192" y="5522807"/>
            <a:ext cx="2376263" cy="8724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zh-TW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矯正預防報告填寫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zh-TW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或指定其他同仁填寫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title"/>
          </p:nvPr>
        </p:nvSpPr>
        <p:spPr>
          <a:xfrm>
            <a:off x="467543" y="2564903"/>
            <a:ext cx="8229600" cy="11569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4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行事曆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xfrm>
            <a:off x="982133" y="457200"/>
            <a:ext cx="7704666" cy="8835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4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行事曆</a:t>
            </a:r>
          </a:p>
        </p:txBody>
      </p:sp>
      <p:pic>
        <p:nvPicPr>
          <p:cNvPr id="4" name="圖片 3" descr="Untitled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28" y="1340767"/>
            <a:ext cx="6503475" cy="53732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467543" y="2564903"/>
            <a:ext cx="8229600" cy="11569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4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單位主管通知簽署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title"/>
          </p:nvPr>
        </p:nvSpPr>
        <p:spPr>
          <a:xfrm>
            <a:off x="982133" y="457200"/>
            <a:ext cx="7704666" cy="1981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4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單位主管通知簽署</a:t>
            </a:r>
          </a:p>
        </p:txBody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982133" y="2667000"/>
            <a:ext cx="7704666" cy="33328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zh-TW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問題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zh-TW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主管帳號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zh-TW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要如何讓主管簽署</a:t>
            </a:r>
          </a:p>
          <a:p>
            <a:pPr marL="742950" marR="0" lvl="1" indent="-101600" algn="l" rtl="0"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zh-TW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解決方式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zh-TW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寄電子郵件通知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zh-TW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透過一次性的簽署連結讓主管完成簽署動作。</a:t>
            </a:r>
          </a:p>
          <a:p>
            <a:pPr marL="285750" marR="0" lvl="0" indent="-6477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64770" algn="l" rtl="0">
              <a:spcBef>
                <a:spcPts val="10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>
            <a:spLocks noGrp="1"/>
          </p:cNvSpPr>
          <p:nvPr>
            <p:ph type="title"/>
          </p:nvPr>
        </p:nvSpPr>
        <p:spPr>
          <a:xfrm>
            <a:off x="467543" y="2564903"/>
            <a:ext cx="8229600" cy="11569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4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填寫矯正預防報告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title"/>
          </p:nvPr>
        </p:nvSpPr>
        <p:spPr>
          <a:xfrm>
            <a:off x="982133" y="457200"/>
            <a:ext cx="7704666" cy="1981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4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填寫矯正預防報告</a:t>
            </a:r>
          </a:p>
        </p:txBody>
      </p:sp>
      <p:sp>
        <p:nvSpPr>
          <p:cNvPr id="493" name="Shape 493"/>
          <p:cNvSpPr txBox="1">
            <a:spLocks noGrp="1"/>
          </p:cNvSpPr>
          <p:nvPr>
            <p:ph type="body" idx="1"/>
          </p:nvPr>
        </p:nvSpPr>
        <p:spPr>
          <a:xfrm>
            <a:off x="982133" y="2667000"/>
            <a:ext cx="7704666" cy="33328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zh-TW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問題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rgbClr val="1186C3"/>
              </a:buClr>
              <a:buSzPct val="141184"/>
              <a:buFont typeface="Arial"/>
              <a:buChar char="•"/>
            </a:pPr>
            <a:r>
              <a:rPr lang="zh-TW" sz="185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窗口不一定是填寫報告的人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rgbClr val="1186C3"/>
              </a:buClr>
              <a:buSzPct val="141184"/>
              <a:buFont typeface="Arial"/>
              <a:buChar char="•"/>
            </a:pPr>
            <a:r>
              <a:rPr lang="zh-TW" sz="185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要如何指派給他人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rgbClr val="1186C3"/>
              </a:buClr>
              <a:buSzPct val="141184"/>
              <a:buFont typeface="Arial"/>
              <a:buChar char="•"/>
            </a:pPr>
            <a:r>
              <a:rPr lang="zh-TW" sz="185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如果要取消指派呢</a:t>
            </a:r>
          </a:p>
          <a:p>
            <a:pPr marL="742950" marR="0" lvl="1" indent="-115411" algn="l" rtl="0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endParaRPr sz="185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zh-TW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解決方式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rgbClr val="1186C3"/>
              </a:buClr>
              <a:buSzPct val="141184"/>
              <a:buFont typeface="Arial"/>
              <a:buChar char="•"/>
            </a:pPr>
            <a:r>
              <a:rPr lang="zh-TW" sz="185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透過電子郵件通知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970"/>
              </a:spcBef>
              <a:spcAft>
                <a:spcPts val="600"/>
              </a:spcAft>
              <a:buClr>
                <a:srgbClr val="1186C3"/>
              </a:buClr>
              <a:buSzPct val="141184"/>
              <a:buFont typeface="Arial"/>
              <a:buChar char="•"/>
            </a:pPr>
            <a:r>
              <a:rPr lang="zh-TW" sz="185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內含一個一次性的矯正預防表單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title"/>
          </p:nvPr>
        </p:nvSpPr>
        <p:spPr>
          <a:xfrm>
            <a:off x="467543" y="2564903"/>
            <a:ext cx="8229600" cy="11569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zh-TW" sz="4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專題貢獻及延伸應用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982133" y="457200"/>
            <a:ext cx="7704666" cy="1981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zh-TW" sz="4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專題貢獻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982133" y="2667000"/>
            <a:ext cx="7704666" cy="33328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zh-TW" sz="24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不必維護紙本，方便查詢稽核結果</a:t>
            </a: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zh-TW" sz="24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管理人方便</a:t>
            </a:r>
            <a:r>
              <a:rPr lang="zh-TW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查詢</a:t>
            </a:r>
            <a:r>
              <a:rPr lang="zh-TW" sz="24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、</a:t>
            </a:r>
            <a:r>
              <a:rPr lang="zh-TW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修</a:t>
            </a:r>
            <a:r>
              <a:rPr lang="zh-TW" sz="24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改指派狀況</a:t>
            </a: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zh-TW" sz="24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稽核人依排程進行稽核</a:t>
            </a:r>
            <a:r>
              <a:rPr lang="zh-TW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、</a:t>
            </a:r>
            <a:r>
              <a:rPr lang="zh-TW" sz="24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線上填寫回報</a:t>
            </a:r>
          </a:p>
          <a:p>
            <a:pPr marL="285750" marR="0" lvl="0" indent="-285750" algn="l" rtl="0">
              <a:spcBef>
                <a:spcPts val="10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zh-TW" sz="24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受稽人可以即時查看稽核狀</a:t>
            </a:r>
            <a:r>
              <a:rPr lang="zh-TW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態</a:t>
            </a:r>
            <a:r>
              <a:rPr lang="zh-TW" sz="24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、回報、發現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982133" y="457200"/>
            <a:ext cx="7704600" cy="1981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zh-TW" sz="4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回顧</a:t>
            </a:r>
          </a:p>
        </p:txBody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982133" y="2667000"/>
            <a:ext cx="7704600" cy="3332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zh-TW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打成稽核報告，印製紙本公文</a:t>
            </a: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zh-TW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公文傳遞緩慢</a:t>
            </a:r>
          </a:p>
          <a:p>
            <a:pPr marL="285750" marR="0" lvl="0" indent="-285750" algn="l" rtl="0">
              <a:spcBef>
                <a:spcPts val="10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zh-TW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對大量資料進行歸檔分類、耗費人力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982133" y="457200"/>
            <a:ext cx="7704666" cy="14596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4000">
                <a:solidFill>
                  <a:schemeClr val="dk1"/>
                </a:solidFill>
              </a:rPr>
              <a:t>個資稽核現況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982132" y="1916832"/>
            <a:ext cx="7704666" cy="11220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zh-TW" sz="2400">
                <a:solidFill>
                  <a:schemeClr val="dk1"/>
                </a:solidFill>
              </a:rPr>
              <a:t>由計中一個團隊對全校所有單位進行稽核</a:t>
            </a:r>
          </a:p>
          <a:p>
            <a:pPr marL="285750" marR="0" lvl="0" indent="-64770" algn="ctr" rtl="0">
              <a:spcBef>
                <a:spcPts val="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</p:txBody>
      </p:sp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3350" y="3177775"/>
            <a:ext cx="1219200" cy="1219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8" name="Shape 288"/>
          <p:cNvGrpSpPr/>
          <p:nvPr/>
        </p:nvGrpSpPr>
        <p:grpSpPr>
          <a:xfrm>
            <a:off x="1479537" y="3038875"/>
            <a:ext cx="2023700" cy="1496975"/>
            <a:chOff x="3420362" y="2541625"/>
            <a:chExt cx="2023700" cy="1496975"/>
          </a:xfrm>
        </p:grpSpPr>
        <p:pic>
          <p:nvPicPr>
            <p:cNvPr id="289" name="Shape 28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24862" y="2541625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Shape 29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20362" y="2541625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Shape 29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16600" y="2819400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2" name="Shape 292"/>
          <p:cNvSpPr/>
          <p:nvPr/>
        </p:nvSpPr>
        <p:spPr>
          <a:xfrm>
            <a:off x="3591325" y="3336762"/>
            <a:ext cx="888000" cy="9011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 txBox="1"/>
          <p:nvPr/>
        </p:nvSpPr>
        <p:spPr>
          <a:xfrm>
            <a:off x="982125" y="5006575"/>
            <a:ext cx="7633199" cy="89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zh-TW" sz="1800">
                <a:solidFill>
                  <a:schemeClr val="dk1"/>
                </a:solidFill>
              </a:rPr>
              <a:t>校內有 149 個單位需要稽核，稽核小組要在這些單位奔波</a:t>
            </a:r>
          </a:p>
        </p:txBody>
      </p:sp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9775" y="3177775"/>
            <a:ext cx="297899" cy="2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4900" y="3177775"/>
            <a:ext cx="297899" cy="2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9775" y="3614575"/>
            <a:ext cx="297899" cy="2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4900" y="3634975"/>
            <a:ext cx="297899" cy="2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9775" y="4099075"/>
            <a:ext cx="297899" cy="2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4900" y="4092175"/>
            <a:ext cx="297899" cy="2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0025" y="3177775"/>
            <a:ext cx="297899" cy="2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0025" y="3630075"/>
            <a:ext cx="297899" cy="2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0025" y="4082375"/>
            <a:ext cx="297899" cy="297899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/>
        </p:nvSpPr>
        <p:spPr>
          <a:xfrm>
            <a:off x="7395150" y="3529375"/>
            <a:ext cx="1955100" cy="6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...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title"/>
          </p:nvPr>
        </p:nvSpPr>
        <p:spPr>
          <a:xfrm>
            <a:off x="982133" y="457200"/>
            <a:ext cx="7704600" cy="1981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zh-TW" sz="4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回顧</a:t>
            </a:r>
          </a:p>
        </p:txBody>
      </p:sp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982133" y="2667000"/>
            <a:ext cx="7704600" cy="3332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zh-TW" sz="2400" strike="sng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打成稽核報告，印製紙本公文</a:t>
            </a: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zh-TW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公文傳遞緩慢</a:t>
            </a:r>
          </a:p>
          <a:p>
            <a:pPr marL="285750" marR="0" lvl="0" indent="-285750" algn="l" rtl="0">
              <a:spcBef>
                <a:spcPts val="10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zh-TW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對大量資料進行歸檔分類、耗費人力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xfrm>
            <a:off x="982133" y="457200"/>
            <a:ext cx="7704600" cy="1981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zh-TW" sz="4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回顧</a:t>
            </a:r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982133" y="2667000"/>
            <a:ext cx="7704600" cy="3332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zh-TW" sz="2400" strike="sng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打成稽核報告，印製紙本公文</a:t>
            </a: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zh-TW" sz="2400" strike="sng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公文傳遞緩慢</a:t>
            </a:r>
          </a:p>
          <a:p>
            <a:pPr marL="285750" marR="0" lvl="0" indent="-285750" algn="l" rtl="0">
              <a:spcBef>
                <a:spcPts val="10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zh-TW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對大量資料進行歸檔分類、耗費人力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>
            <a:spLocks noGrp="1"/>
          </p:cNvSpPr>
          <p:nvPr>
            <p:ph type="title"/>
          </p:nvPr>
        </p:nvSpPr>
        <p:spPr>
          <a:xfrm>
            <a:off x="982133" y="457200"/>
            <a:ext cx="7704600" cy="1981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zh-TW" sz="4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回顧</a:t>
            </a:r>
          </a:p>
        </p:txBody>
      </p:sp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982133" y="2667000"/>
            <a:ext cx="7704600" cy="3332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zh-TW" sz="2400" strike="sng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打成稽核報告，印製紙本公文</a:t>
            </a: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zh-TW" sz="2400" strike="sng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公文傳遞緩慢</a:t>
            </a:r>
          </a:p>
          <a:p>
            <a:pPr marL="285750" marR="0" lvl="0" indent="-285750" algn="l" rtl="0">
              <a:spcBef>
                <a:spcPts val="10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zh-TW" sz="2400" strike="sng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對大量資料進行歸檔分類、耗費人力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>
            <a:spLocks noGrp="1"/>
          </p:cNvSpPr>
          <p:nvPr>
            <p:ph type="title"/>
          </p:nvPr>
        </p:nvSpPr>
        <p:spPr>
          <a:xfrm>
            <a:off x="982133" y="457200"/>
            <a:ext cx="7704666" cy="1981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zh-TW" sz="4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系統延伸應用</a:t>
            </a:r>
          </a:p>
        </p:txBody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982133" y="2667000"/>
            <a:ext cx="7704666" cy="33328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zh-TW" sz="24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運用在外部稽核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zh-TW" sz="2400" b="0" i="0" u="none" strike="noStrike" cap="none" baseline="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運用在個資</a:t>
            </a:r>
            <a:r>
              <a:rPr lang="zh-TW" sz="24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方面</a:t>
            </a:r>
            <a:r>
              <a:rPr lang="zh-TW" sz="2400" b="0" i="0" u="none" strike="noStrike" cap="none" baseline="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以外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525" y="281940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982133" y="457200"/>
            <a:ext cx="7704600" cy="1459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4000">
                <a:solidFill>
                  <a:schemeClr val="dk1"/>
                </a:solidFill>
              </a:rPr>
              <a:t>個資稽核現況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982132" y="1764432"/>
            <a:ext cx="7704600" cy="112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zh-TW" sz="1800">
                <a:solidFill>
                  <a:schemeClr val="dk1"/>
                </a:solidFill>
              </a:rPr>
              <a:t>稽核時使用紙筆紀錄稽核結果</a:t>
            </a:r>
          </a:p>
          <a:p>
            <a:pPr marL="285750" marR="0" lvl="0" indent="-64770" algn="ctr" rtl="0">
              <a:spcBef>
                <a:spcPts val="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312" name="Shape 3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8837" y="303882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Shape 3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9375" y="35978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Shape 3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03600" y="281940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Shape 315"/>
          <p:cNvSpPr txBox="1"/>
          <p:nvPr/>
        </p:nvSpPr>
        <p:spPr>
          <a:xfrm>
            <a:off x="1326675" y="5067300"/>
            <a:ext cx="7015500" cy="155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稽核完畢後要再花時間</a:t>
            </a:r>
          </a:p>
          <a:p>
            <a:pPr lvl="0" algn="ctr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打成稽核報告</a:t>
            </a:r>
          </a:p>
          <a:p>
            <a:pPr lvl="0" algn="ctr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grpSp>
        <p:nvGrpSpPr>
          <p:cNvPr id="316" name="Shape 316"/>
          <p:cNvGrpSpPr/>
          <p:nvPr/>
        </p:nvGrpSpPr>
        <p:grpSpPr>
          <a:xfrm>
            <a:off x="3427975" y="3106675"/>
            <a:ext cx="1219200" cy="1219200"/>
            <a:chOff x="3560825" y="3597875"/>
            <a:chExt cx="1219200" cy="1219200"/>
          </a:xfrm>
        </p:grpSpPr>
        <p:pic>
          <p:nvPicPr>
            <p:cNvPr id="317" name="Shape 31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560825" y="3597875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Shape 31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679225" y="3884650"/>
              <a:ext cx="565849" cy="56584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9" name="Shape 3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1737" y="347855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49225" y="31437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Shape 3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31725" y="2839462"/>
            <a:ext cx="1753625" cy="175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/>
          <p:nvPr/>
        </p:nvSpPr>
        <p:spPr>
          <a:xfrm>
            <a:off x="2765924" y="3551524"/>
            <a:ext cx="507600" cy="60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6064149" y="3551524"/>
            <a:ext cx="507600" cy="60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 txBox="1"/>
          <p:nvPr/>
        </p:nvSpPr>
        <p:spPr>
          <a:xfrm>
            <a:off x="1683225" y="5736000"/>
            <a:ext cx="6302400" cy="112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>
                <a:solidFill>
                  <a:schemeClr val="dk1"/>
                </a:solidFill>
              </a:rPr>
              <a:t>印成紙本公文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982133" y="457200"/>
            <a:ext cx="7704600" cy="1459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4000">
                <a:solidFill>
                  <a:schemeClr val="dk1"/>
                </a:solidFill>
              </a:rPr>
              <a:t>個資稽核現況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82132" y="1764432"/>
            <a:ext cx="7704600" cy="112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zh-TW" sz="1800">
                <a:solidFill>
                  <a:schemeClr val="dk1"/>
                </a:solidFill>
              </a:rPr>
              <a:t>稽核完畢之後，需要知會相關主管並簽名</a:t>
            </a:r>
          </a:p>
          <a:p>
            <a:pPr marL="285750" marR="0" lvl="0" indent="-64770" algn="ctr" rtl="0">
              <a:spcBef>
                <a:spcPts val="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1326675" y="5067300"/>
            <a:ext cx="7015500" cy="155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TW" sz="1800"/>
              <a:t>三位主管分別在不同的單位，公文傳遞緩慢</a:t>
            </a:r>
          </a:p>
        </p:txBody>
      </p:sp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362" y="2914137"/>
            <a:ext cx="1753625" cy="175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/>
          <p:nvPr/>
        </p:nvSpPr>
        <p:spPr>
          <a:xfrm>
            <a:off x="2493051" y="3551524"/>
            <a:ext cx="507600" cy="60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4540794" y="3551524"/>
            <a:ext cx="507600" cy="60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336" name="Shape 3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5500" y="3244912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Shape 3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6625" y="3244937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8875" y="324492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Shape 339"/>
          <p:cNvSpPr/>
          <p:nvPr/>
        </p:nvSpPr>
        <p:spPr>
          <a:xfrm>
            <a:off x="6588545" y="3551524"/>
            <a:ext cx="507600" cy="60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340" name="Shape 3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50950" y="4157525"/>
            <a:ext cx="507600" cy="5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20475" y="4157525"/>
            <a:ext cx="507600" cy="5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68225" y="4157512"/>
            <a:ext cx="507600" cy="5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72250" y="4175075"/>
            <a:ext cx="472500" cy="4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66812" y="4157525"/>
            <a:ext cx="507600" cy="5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Shape 34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69100" y="4157525"/>
            <a:ext cx="507600" cy="5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982133" y="457200"/>
            <a:ext cx="7704600" cy="1459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4000">
                <a:solidFill>
                  <a:schemeClr val="dk1"/>
                </a:solidFill>
              </a:rPr>
              <a:t>個資稽核現況</a:t>
            </a:r>
          </a:p>
        </p:txBody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982132" y="1764432"/>
            <a:ext cx="7704600" cy="112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zh-TW" sz="1800">
                <a:solidFill>
                  <a:schemeClr val="dk1"/>
                </a:solidFill>
              </a:rPr>
              <a:t>受稽單位受到稽核報告後</a:t>
            </a:r>
          </a:p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zh-TW" sz="1800">
                <a:solidFill>
                  <a:schemeClr val="dk1"/>
                </a:solidFill>
              </a:rPr>
              <a:t>其中的每項缺失發現皆要撰寫一份矯正預防報告</a:t>
            </a:r>
          </a:p>
          <a:p>
            <a:pPr marL="285750" marR="0" lvl="0" indent="-64770" algn="ctr" rtl="0">
              <a:spcBef>
                <a:spcPts val="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353" name="Shape 353"/>
          <p:cNvSpPr txBox="1"/>
          <p:nvPr/>
        </p:nvSpPr>
        <p:spPr>
          <a:xfrm>
            <a:off x="1326675" y="5067300"/>
            <a:ext cx="7015500" cy="155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缺失發現之條文數量有 74 個項目</a:t>
            </a:r>
          </a:p>
          <a:p>
            <a:pPr lvl="0" algn="ctr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矯正報告數量很可能比稽核報告數量更龐大</a:t>
            </a:r>
          </a:p>
        </p:txBody>
      </p:sp>
      <p:pic>
        <p:nvPicPr>
          <p:cNvPr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012" y="2886412"/>
            <a:ext cx="1753625" cy="175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Shape 355"/>
          <p:cNvSpPr/>
          <p:nvPr/>
        </p:nvSpPr>
        <p:spPr>
          <a:xfrm>
            <a:off x="5354751" y="3434974"/>
            <a:ext cx="507600" cy="60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356" name="Shape 3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2725" y="3277950"/>
            <a:ext cx="372649" cy="37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Shape 3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2725" y="3455787"/>
            <a:ext cx="372649" cy="37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2725" y="3640475"/>
            <a:ext cx="372649" cy="37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Shape 3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0525" y="29886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2925" y="31410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5325" y="32934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Shape 3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38600" y="315362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Shape 363"/>
          <p:cNvSpPr/>
          <p:nvPr/>
        </p:nvSpPr>
        <p:spPr>
          <a:xfrm>
            <a:off x="3463501" y="3447599"/>
            <a:ext cx="507600" cy="60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982133" y="457200"/>
            <a:ext cx="7704600" cy="1459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4000">
                <a:solidFill>
                  <a:schemeClr val="dk1"/>
                </a:solidFill>
              </a:rPr>
              <a:t>個資稽核現況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982132" y="1764432"/>
            <a:ext cx="7704600" cy="112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zh-TW" sz="1800">
                <a:solidFill>
                  <a:schemeClr val="dk1"/>
                </a:solidFill>
              </a:rPr>
              <a:t>撰寫之矯正報告同樣需以公文方式讓主管認可，且主管有否決權</a:t>
            </a:r>
          </a:p>
          <a:p>
            <a:pPr marL="285750" marR="0" lvl="0" indent="-64770" algn="ctr" rtl="0">
              <a:spcBef>
                <a:spcPts val="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371" name="Shape 371"/>
          <p:cNvSpPr txBox="1"/>
          <p:nvPr/>
        </p:nvSpPr>
        <p:spPr>
          <a:xfrm>
            <a:off x="1326675" y="5067300"/>
            <a:ext cx="7015500" cy="155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TW" sz="1800"/>
              <a:t>除了公文傳遞緩慢之外，主管否決時矯正報告更需重寫重跑</a:t>
            </a:r>
          </a:p>
        </p:txBody>
      </p:sp>
      <p:pic>
        <p:nvPicPr>
          <p:cNvPr id="372" name="Shape 3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100" y="306312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Shape 373"/>
          <p:cNvSpPr/>
          <p:nvPr/>
        </p:nvSpPr>
        <p:spPr>
          <a:xfrm>
            <a:off x="2703951" y="3293524"/>
            <a:ext cx="507600" cy="60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374" name="Shape 3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6400" y="2986912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Shape 3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7525" y="2986937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Shape 3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9775" y="298692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Shape 377"/>
          <p:cNvSpPr/>
          <p:nvPr/>
        </p:nvSpPr>
        <p:spPr>
          <a:xfrm>
            <a:off x="4751694" y="3293524"/>
            <a:ext cx="507600" cy="60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6799445" y="3293524"/>
            <a:ext cx="507600" cy="60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379" name="Shape 3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61850" y="3899525"/>
            <a:ext cx="507600" cy="5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Shape 3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31375" y="3899525"/>
            <a:ext cx="507600" cy="5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79125" y="3899512"/>
            <a:ext cx="507600" cy="5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Shape 38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83150" y="3917075"/>
            <a:ext cx="472500" cy="4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Shape 38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77712" y="3899525"/>
            <a:ext cx="507600" cy="5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80000" y="3899525"/>
            <a:ext cx="507600" cy="5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/>
          <p:nvPr/>
        </p:nvSpPr>
        <p:spPr>
          <a:xfrm flipH="1">
            <a:off x="1653824" y="4377275"/>
            <a:ext cx="6513600" cy="86939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386" name="Shape 386"/>
          <p:cNvGrpSpPr/>
          <p:nvPr/>
        </p:nvGrpSpPr>
        <p:grpSpPr>
          <a:xfrm>
            <a:off x="3779675" y="4377262"/>
            <a:ext cx="372649" cy="596194"/>
            <a:chOff x="3779675" y="4377262"/>
            <a:chExt cx="372649" cy="596194"/>
          </a:xfrm>
        </p:grpSpPr>
        <p:sp>
          <p:nvSpPr>
            <p:cNvPr id="387" name="Shape 387"/>
            <p:cNvSpPr/>
            <p:nvPr/>
          </p:nvSpPr>
          <p:spPr>
            <a:xfrm rot="10800000" flipH="1">
              <a:off x="3842100" y="4500956"/>
              <a:ext cx="247799" cy="472499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388" name="Shape 388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779675" y="4377262"/>
              <a:ext cx="372649" cy="3726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9" name="Shape 389"/>
          <p:cNvGrpSpPr/>
          <p:nvPr/>
        </p:nvGrpSpPr>
        <p:grpSpPr>
          <a:xfrm>
            <a:off x="5843050" y="4362912"/>
            <a:ext cx="372649" cy="596194"/>
            <a:chOff x="3779675" y="4377262"/>
            <a:chExt cx="372649" cy="596194"/>
          </a:xfrm>
        </p:grpSpPr>
        <p:sp>
          <p:nvSpPr>
            <p:cNvPr id="390" name="Shape 390"/>
            <p:cNvSpPr/>
            <p:nvPr/>
          </p:nvSpPr>
          <p:spPr>
            <a:xfrm rot="10800000" flipH="1">
              <a:off x="3842100" y="4500956"/>
              <a:ext cx="247799" cy="472499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391" name="Shape 39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779675" y="4377262"/>
              <a:ext cx="372649" cy="3726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2" name="Shape 392"/>
          <p:cNvGrpSpPr/>
          <p:nvPr/>
        </p:nvGrpSpPr>
        <p:grpSpPr>
          <a:xfrm>
            <a:off x="7906425" y="4338612"/>
            <a:ext cx="372649" cy="596194"/>
            <a:chOff x="3779675" y="4377262"/>
            <a:chExt cx="372649" cy="596194"/>
          </a:xfrm>
        </p:grpSpPr>
        <p:sp>
          <p:nvSpPr>
            <p:cNvPr id="393" name="Shape 393"/>
            <p:cNvSpPr/>
            <p:nvPr/>
          </p:nvSpPr>
          <p:spPr>
            <a:xfrm rot="10800000" flipH="1">
              <a:off x="3842100" y="4500956"/>
              <a:ext cx="247799" cy="472499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394" name="Shape 39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779675" y="4377262"/>
              <a:ext cx="372649" cy="37264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95" name="Shape 39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071229" y="4453475"/>
            <a:ext cx="717020" cy="71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982133" y="457200"/>
            <a:ext cx="7704600" cy="1459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4000">
                <a:solidFill>
                  <a:schemeClr val="dk1"/>
                </a:solidFill>
              </a:rPr>
              <a:t>個資稽核現況</a:t>
            </a:r>
          </a:p>
        </p:txBody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982132" y="1764432"/>
            <a:ext cx="7704600" cy="112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64770" algn="ctr" rtl="0">
              <a:spcBef>
                <a:spcPts val="0"/>
              </a:spcBef>
              <a:spcAft>
                <a:spcPts val="600"/>
              </a:spcAft>
              <a:buClr>
                <a:srgbClr val="1186C3"/>
              </a:buClr>
              <a:buSzPct val="193333"/>
              <a:buFont typeface="Arial"/>
              <a:buNone/>
            </a:pPr>
            <a:r>
              <a:rPr lang="zh-TW" sz="1800">
                <a:solidFill>
                  <a:schemeClr val="dk1"/>
                </a:solidFill>
              </a:rPr>
              <a:t>稽核完成之後，需方便查閱以便追蹤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1326675" y="5067300"/>
            <a:ext cx="7015500" cy="155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TW" sz="1800"/>
              <a:t>這會需要對大量資料進行歸檔分類，耗費人力物力</a:t>
            </a:r>
          </a:p>
        </p:txBody>
      </p:sp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475" y="2772337"/>
            <a:ext cx="1753625" cy="175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Shape 4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875" y="2924737"/>
            <a:ext cx="1753625" cy="175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Shape 4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275" y="3077137"/>
            <a:ext cx="1753625" cy="175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Shape 4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675" y="3229537"/>
            <a:ext cx="1753625" cy="175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Shape 4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4937" y="3027375"/>
            <a:ext cx="1898975" cy="189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Shape 4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3775" y="28997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Shape 4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6175" y="30521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Shape 4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8575" y="32045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Shape 4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9425" y="333172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1825" y="348412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Shape 4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4225" y="363652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Shape 415"/>
          <p:cNvSpPr/>
          <p:nvPr/>
        </p:nvSpPr>
        <p:spPr>
          <a:xfrm>
            <a:off x="3355425" y="3780512"/>
            <a:ext cx="406800" cy="3926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6" name="Shape 416"/>
          <p:cNvSpPr/>
          <p:nvPr/>
        </p:nvSpPr>
        <p:spPr>
          <a:xfrm flipH="1">
            <a:off x="5813956" y="3757600"/>
            <a:ext cx="439799" cy="3926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5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5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996175" y="939650"/>
            <a:ext cx="7704600" cy="190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</a:rPr>
              <a:t>本專題係研究開發一線上之「個資稽核系統」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</a:rPr>
              <a:t>利用線上化、電子化之方法解決目前面臨之問題</a:t>
            </a:r>
          </a:p>
        </p:txBody>
      </p:sp>
      <p:pic>
        <p:nvPicPr>
          <p:cNvPr id="423" name="Shape 4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575" y="2977350"/>
            <a:ext cx="3145775" cy="31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Shape 4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9200" y="2977350"/>
            <a:ext cx="651700" cy="651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5" name="Shape 425"/>
          <p:cNvGrpSpPr/>
          <p:nvPr/>
        </p:nvGrpSpPr>
        <p:grpSpPr>
          <a:xfrm>
            <a:off x="4282500" y="3970176"/>
            <a:ext cx="1131899" cy="1160100"/>
            <a:chOff x="7746562" y="2665913"/>
            <a:chExt cx="1131899" cy="1160100"/>
          </a:xfrm>
        </p:grpSpPr>
        <p:sp>
          <p:nvSpPr>
            <p:cNvPr id="426" name="Shape 426"/>
            <p:cNvSpPr/>
            <p:nvPr/>
          </p:nvSpPr>
          <p:spPr>
            <a:xfrm>
              <a:off x="7746562" y="2665913"/>
              <a:ext cx="1131899" cy="1160100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427" name="Shape 4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791335" y="2724775"/>
              <a:ext cx="1042375" cy="10423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8" name="Shape 4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68000" y="5471425"/>
            <a:ext cx="651700" cy="65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title"/>
          </p:nvPr>
        </p:nvSpPr>
        <p:spPr>
          <a:xfrm>
            <a:off x="467543" y="2564903"/>
            <a:ext cx="8229600" cy="11569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4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功能介紹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機器人">
  <a:themeElements>
    <a:clrScheme name="機器人">
      <a:dk1>
        <a:srgbClr val="000000"/>
      </a:dk1>
      <a:lt1>
        <a:srgbClr val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機器人">
  <a:themeElements>
    <a:clrScheme name="機器人">
      <a:dk1>
        <a:srgbClr val="000000"/>
      </a:dk1>
      <a:lt1>
        <a:srgbClr val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1605</Words>
  <Application>Microsoft Office PowerPoint</Application>
  <PresentationFormat>如螢幕大小 (4:3)</PresentationFormat>
  <Paragraphs>164</Paragraphs>
  <Slides>23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Cantarell</vt:lpstr>
      <vt:lpstr>新細明體</vt:lpstr>
      <vt:lpstr>Arial</vt:lpstr>
      <vt:lpstr>Calibri</vt:lpstr>
      <vt:lpstr>機器人</vt:lpstr>
      <vt:lpstr>機器人</vt:lpstr>
      <vt:lpstr>專題報告 個資稽核系統(PIA)</vt:lpstr>
      <vt:lpstr>個資稽核現況</vt:lpstr>
      <vt:lpstr>個資稽核現況</vt:lpstr>
      <vt:lpstr>個資稽核現況</vt:lpstr>
      <vt:lpstr>個資稽核現況</vt:lpstr>
      <vt:lpstr>個資稽核現況</vt:lpstr>
      <vt:lpstr>個資稽核現況</vt:lpstr>
      <vt:lpstr>PowerPoint 簡報</vt:lpstr>
      <vt:lpstr>功能介紹</vt:lpstr>
      <vt:lpstr>功能需求</vt:lpstr>
      <vt:lpstr>行事曆</vt:lpstr>
      <vt:lpstr>行事曆</vt:lpstr>
      <vt:lpstr>單位主管通知簽署</vt:lpstr>
      <vt:lpstr>單位主管通知簽署</vt:lpstr>
      <vt:lpstr>填寫矯正預防報告</vt:lpstr>
      <vt:lpstr>填寫矯正預防報告</vt:lpstr>
      <vt:lpstr>專題貢獻及延伸應用</vt:lpstr>
      <vt:lpstr>專題貢獻</vt:lpstr>
      <vt:lpstr>回顧</vt:lpstr>
      <vt:lpstr>回顧</vt:lpstr>
      <vt:lpstr>回顧</vt:lpstr>
      <vt:lpstr>回顧</vt:lpstr>
      <vt:lpstr>系統延伸應用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專題報告 個資稽核系統(PIA)</dc:title>
  <cp:lastModifiedBy>PastLeo</cp:lastModifiedBy>
  <cp:revision>1</cp:revision>
  <dcterms:modified xsi:type="dcterms:W3CDTF">2015-06-04T18:30:19Z</dcterms:modified>
</cp:coreProperties>
</file>