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6" r:id="rId3"/>
    <p:sldId id="257" r:id="rId4"/>
    <p:sldId id="258" r:id="rId5"/>
    <p:sldId id="260" r:id="rId6"/>
    <p:sldId id="262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314" r:id="rId16"/>
    <p:sldId id="309" r:id="rId17"/>
    <p:sldId id="310" r:id="rId18"/>
    <p:sldId id="311" r:id="rId19"/>
    <p:sldId id="312" r:id="rId20"/>
    <p:sldId id="313" r:id="rId21"/>
    <p:sldId id="315" r:id="rId22"/>
    <p:sldId id="276" r:id="rId23"/>
    <p:sldId id="277" r:id="rId24"/>
    <p:sldId id="278" r:id="rId25"/>
    <p:sldId id="280" r:id="rId26"/>
    <p:sldId id="282" r:id="rId27"/>
    <p:sldId id="283" r:id="rId28"/>
    <p:sldId id="284" r:id="rId29"/>
    <p:sldId id="28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295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 varScale="1">
        <p:scale>
          <a:sx n="64" d="100"/>
          <a:sy n="64" d="100"/>
        </p:scale>
        <p:origin x="-108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D2C699-0051-48DC-8B0C-3C06F6D56F3F}" type="presOf" srcId="{3DEA568C-C79C-4831-8A49-F647C18D4CC9}" destId="{720DA88E-584C-487D-9E85-60CB32483A0B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0C647C21-63C8-495E-880D-B7168EA2CA21}" type="presOf" srcId="{853430B3-0472-4E3D-BE21-78F6C6CABBB3}" destId="{81BE97D0-F5C7-4A30-85FB-6AB04F67FF42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182BDC6A-EBCF-40CD-905E-7281B42884CF}" type="presOf" srcId="{8576BDB2-D78C-4B1A-8362-A6F753A38892}" destId="{6AB33D58-9CF4-4FE4-BF8C-B99C0F97F53D}" srcOrd="0" destOrd="0" presId="urn:microsoft.com/office/officeart/2005/8/layout/hChevron3"/>
    <dgm:cxn modelId="{2FF5ECF6-C941-4AD9-8BB5-970DBEAC8989}" type="presOf" srcId="{A8658C2F-86E0-4090-B370-6960D1EBC333}" destId="{1E39676C-75D1-4A84-81B6-739B5F2E2E33}" srcOrd="0" destOrd="0" presId="urn:microsoft.com/office/officeart/2005/8/layout/hChevron3"/>
    <dgm:cxn modelId="{E5E7AD49-07FD-4A2B-A555-3C0D26D6E201}" type="presOf" srcId="{43FD132E-8932-4239-938A-D4E807160430}" destId="{7BCC2E6B-C192-4904-A430-EAEDDCE773B3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299C2E3D-001A-4EC7-87CA-AF1EC15BFDAB}" type="presParOf" srcId="{6AB33D58-9CF4-4FE4-BF8C-B99C0F97F53D}" destId="{720DA88E-584C-487D-9E85-60CB32483A0B}" srcOrd="0" destOrd="0" presId="urn:microsoft.com/office/officeart/2005/8/layout/hChevron3"/>
    <dgm:cxn modelId="{BC10A93F-AB28-467D-89CE-CD55A214632D}" type="presParOf" srcId="{6AB33D58-9CF4-4FE4-BF8C-B99C0F97F53D}" destId="{2A158EFE-7B38-4502-8207-CA97CE0641B1}" srcOrd="1" destOrd="0" presId="urn:microsoft.com/office/officeart/2005/8/layout/hChevron3"/>
    <dgm:cxn modelId="{E08E13B2-7A28-44D6-AAC2-AC1B2CF27600}" type="presParOf" srcId="{6AB33D58-9CF4-4FE4-BF8C-B99C0F97F53D}" destId="{81BE97D0-F5C7-4A30-85FB-6AB04F67FF42}" srcOrd="2" destOrd="0" presId="urn:microsoft.com/office/officeart/2005/8/layout/hChevron3"/>
    <dgm:cxn modelId="{8454B8FF-BF0A-4DB9-B993-0203550EF8BB}" type="presParOf" srcId="{6AB33D58-9CF4-4FE4-BF8C-B99C0F97F53D}" destId="{EB8BB54A-D18C-49EF-8FBC-970476194AFD}" srcOrd="3" destOrd="0" presId="urn:microsoft.com/office/officeart/2005/8/layout/hChevron3"/>
    <dgm:cxn modelId="{518EF69B-CE5D-4C2B-A6CD-6D1AB6042009}" type="presParOf" srcId="{6AB33D58-9CF4-4FE4-BF8C-B99C0F97F53D}" destId="{7BCC2E6B-C192-4904-A430-EAEDDCE773B3}" srcOrd="4" destOrd="0" presId="urn:microsoft.com/office/officeart/2005/8/layout/hChevron3"/>
    <dgm:cxn modelId="{0A60BB9E-50B9-43A9-8EF7-D8E815983849}" type="presParOf" srcId="{6AB33D58-9CF4-4FE4-BF8C-B99C0F97F53D}" destId="{8E2AB98D-E055-46C7-AB67-765CA9CC50F3}" srcOrd="5" destOrd="0" presId="urn:microsoft.com/office/officeart/2005/8/layout/hChevron3"/>
    <dgm:cxn modelId="{B02B6EE8-8450-4309-BB68-E05C01411309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稽核範圍決定</a:t>
          </a:r>
          <a:endParaRPr lang="zh-TW" altLang="en-US" sz="17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1476047"/>
            <a:satOff val="-11513"/>
            <a:lumOff val="-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4428140"/>
            <a:satOff val="-34540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smtClean="0"/>
            <a:t>稽核日</a:t>
          </a:r>
          <a:endParaRPr lang="zh-TW" altLang="en-US" sz="17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50212"/>
            <a:satOff val="-9634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100423"/>
            <a:satOff val="-19267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" TargetMode="External"/><Relationship Id="rId3" Type="http://schemas.openxmlformats.org/officeDocument/2006/relationships/hyperlink" Target="https://getcomposer.org/" TargetMode="External"/><Relationship Id="rId7" Type="http://schemas.openxmlformats.org/officeDocument/2006/relationships/hyperlink" Target="https://www.vagrantup.com/" TargetMode="External"/><Relationship Id="rId2" Type="http://schemas.openxmlformats.org/officeDocument/2006/relationships/hyperlink" Target="http://laravel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obe-fonts/source-han-sans" TargetMode="External"/><Relationship Id="rId5" Type="http://schemas.openxmlformats.org/officeDocument/2006/relationships/hyperlink" Target="http://fullcalendar.io/" TargetMode="External"/><Relationship Id="rId4" Type="http://schemas.openxmlformats.org/officeDocument/2006/relationships/hyperlink" Target="http://wkhtmltopdf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r>
              <a:rPr lang="en-US" altLang="zh-TW" dirty="0" smtClean="0"/>
              <a:t>--</a:t>
            </a:r>
            <a:r>
              <a:rPr lang="zh-TW" altLang="en-US" dirty="0" smtClean="0"/>
              <a:t>個資稽核系統</a:t>
            </a:r>
            <a:r>
              <a:rPr lang="en-US" altLang="zh-TW" dirty="0" smtClean="0"/>
              <a:t>(PIA)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 </a:t>
            </a:r>
            <a:r>
              <a:rPr lang="zh-TW" altLang="en-US" dirty="0" smtClean="0"/>
              <a:t>王丕中 </a:t>
            </a:r>
            <a:endParaRPr lang="en-US" altLang="zh-TW" dirty="0" smtClean="0"/>
          </a:p>
          <a:p>
            <a:r>
              <a:rPr lang="zh-TW" altLang="en-US" dirty="0" smtClean="0"/>
              <a:t>邱冠喻</a:t>
            </a:r>
            <a:endParaRPr lang="en-US" altLang="zh-TW" dirty="0" smtClean="0"/>
          </a:p>
          <a:p>
            <a:r>
              <a:rPr lang="zh-TW" altLang="en-US" dirty="0"/>
              <a:t>鍾宛</a:t>
            </a:r>
            <a:r>
              <a:rPr lang="zh-TW" altLang="en-US" dirty="0" smtClean="0"/>
              <a:t>庭</a:t>
            </a:r>
            <a:endParaRPr lang="en-US" altLang="zh-TW" dirty="0" smtClean="0"/>
          </a:p>
          <a:p>
            <a:r>
              <a:rPr lang="zh-TW" altLang="en-US" dirty="0" smtClean="0"/>
              <a:t>吳信億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HTML, Bootstrap, jQuery …</a:t>
            </a:r>
          </a:p>
          <a:p>
            <a:r>
              <a:rPr lang="en-US" altLang="zh-TW" dirty="0" smtClean="0"/>
              <a:t>PHP,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, composer</a:t>
            </a:r>
          </a:p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技術介紹</a:t>
            </a:r>
            <a:r>
              <a:rPr lang="en-US" altLang="zh-TW" dirty="0" smtClean="0"/>
              <a:t>-Bootstrap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前端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網</a:t>
            </a:r>
            <a:r>
              <a:rPr lang="zh-TW" altLang="en-US" dirty="0"/>
              <a:t>格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響應</a:t>
            </a:r>
            <a:r>
              <a:rPr lang="zh-TW" altLang="en-US" dirty="0"/>
              <a:t>式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行動裝置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知名的</a:t>
            </a:r>
            <a:r>
              <a:rPr lang="en-US" altLang="zh-TW" dirty="0" err="1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動畫效果</a:t>
            </a:r>
            <a:endParaRPr lang="en-US" altLang="zh-TW" dirty="0" smtClean="0"/>
          </a:p>
          <a:p>
            <a:r>
              <a:rPr lang="zh-TW" altLang="en-US" dirty="0" smtClean="0"/>
              <a:t>事件處理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 input</a:t>
            </a:r>
          </a:p>
          <a:p>
            <a:r>
              <a:rPr lang="en-US" altLang="zh-TW" dirty="0" smtClean="0"/>
              <a:t>Eloquent ORM</a:t>
            </a:r>
          </a:p>
          <a:p>
            <a:r>
              <a:rPr lang="en-US" altLang="zh-TW" dirty="0" smtClean="0"/>
              <a:t>Query builder</a:t>
            </a:r>
          </a:p>
          <a:p>
            <a:r>
              <a:rPr lang="en-US" altLang="zh-TW" dirty="0" smtClean="0"/>
              <a:t>Routing</a:t>
            </a:r>
          </a:p>
          <a:p>
            <a:r>
              <a:rPr lang="en-US" altLang="zh-TW" dirty="0" smtClean="0"/>
              <a:t>RESTful</a:t>
            </a:r>
          </a:p>
          <a:p>
            <a:r>
              <a:rPr lang="en-US" altLang="zh-TW" dirty="0"/>
              <a:t>Templates (Blade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Migration file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verification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6707435" cy="43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7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retrieving, ORM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726784" cy="23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 builder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087294" cy="193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7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Routing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354577" cy="34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5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routing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242069" cy="467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我們將會報告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</a:t>
            </a:r>
            <a:r>
              <a:rPr lang="zh-TW" altLang="en-US" dirty="0"/>
              <a:t>、</a:t>
            </a:r>
            <a:r>
              <a:rPr lang="zh-TW" altLang="en-US" dirty="0" smtClean="0"/>
              <a:t>目的以及重要貢獻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團隊合作方式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設計原理、研究方法與步驟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系統實作與實驗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Blade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668648" cy="28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9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Migration file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943267" cy="448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86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依賴性</a:t>
            </a:r>
            <a:r>
              <a:rPr lang="zh-TW" altLang="en-US" dirty="0"/>
              <a:t>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安裝專案依賴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簡化部署開發環境步驟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分散式</a:t>
            </a:r>
            <a:r>
              <a:rPr lang="zh-TW" altLang="en-US" dirty="0"/>
              <a:t>版本控制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r>
              <a:rPr lang="zh-TW" altLang="en-US" dirty="0" smtClean="0"/>
              <a:t>合併</a:t>
            </a:r>
            <a:r>
              <a:rPr lang="zh-TW" altLang="en-US" dirty="0"/>
              <a:t>追蹤（</a:t>
            </a:r>
            <a:r>
              <a:rPr lang="en-US" altLang="zh-TW" dirty="0"/>
              <a:t>merge tracing</a:t>
            </a:r>
            <a:r>
              <a:rPr lang="zh-TW" altLang="en-US" dirty="0" smtClean="0"/>
              <a:t>）</a:t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378416" cy="32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共享虛擬主機服務</a:t>
            </a:r>
            <a:endParaRPr lang="en-US" altLang="zh-TW" dirty="0" smtClean="0"/>
          </a:p>
          <a:p>
            <a:r>
              <a:rPr lang="zh-TW" altLang="en-US" dirty="0" smtClean="0"/>
              <a:t>存放使用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版本控制的程式、專案</a:t>
            </a:r>
            <a:endParaRPr lang="en-US" altLang="zh-TW" dirty="0" smtClean="0"/>
          </a:p>
          <a:p>
            <a:r>
              <a:rPr lang="zh-TW" altLang="en-US" dirty="0" smtClean="0"/>
              <a:t>方便社會化軟體開發的功能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追蹤其它用戶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組織</a:t>
            </a:r>
            <a:r>
              <a:rPr lang="en-US" altLang="zh-TW" dirty="0" smtClean="0"/>
              <a:t>(group)</a:t>
            </a:r>
          </a:p>
          <a:p>
            <a:pPr lvl="1"/>
            <a:r>
              <a:rPr lang="zh-TW" altLang="en-US" dirty="0" smtClean="0"/>
              <a:t>軟體庫</a:t>
            </a:r>
            <a:r>
              <a:rPr lang="en-US" altLang="zh-TW" smtClean="0"/>
              <a:t>(repository/repo)</a:t>
            </a:r>
            <a:r>
              <a:rPr lang="zh-TW" altLang="en-US" dirty="0" smtClean="0"/>
              <a:t>的動態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對程式的改動和</a:t>
            </a:r>
            <a:r>
              <a:rPr lang="en-US" altLang="zh-TW" dirty="0" smtClean="0"/>
              <a:t>bug</a:t>
            </a:r>
            <a:r>
              <a:rPr lang="zh-TW" altLang="en-US" dirty="0" smtClean="0"/>
              <a:t>提出評論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系統實作與實驗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稽核事件、任務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持續一段時間</a:t>
            </a:r>
            <a:endParaRPr lang="en-US" altLang="zh-TW" dirty="0" smtClean="0"/>
          </a:p>
          <a:p>
            <a:r>
              <a:rPr lang="zh-TW" altLang="en-US" dirty="0" smtClean="0"/>
              <a:t>期間</a:t>
            </a:r>
            <a:r>
              <a:rPr lang="zh-TW" altLang="en-US" dirty="0"/>
              <a:t>可以指派多筆稽核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筆稽核</a:t>
            </a:r>
            <a:r>
              <a:rPr lang="zh-TW" altLang="en-US" dirty="0" smtClean="0"/>
              <a:t>任務由</a:t>
            </a:r>
            <a:r>
              <a:rPr lang="zh-TW" altLang="en-US" dirty="0"/>
              <a:t>一名稽核</a:t>
            </a:r>
            <a:r>
              <a:rPr lang="zh-TW" altLang="en-US" dirty="0" smtClean="0"/>
              <a:t>人員完成稽核、填寫回報</a:t>
            </a:r>
            <a:endParaRPr lang="en-US" altLang="zh-TW" dirty="0" smtClean="0"/>
          </a:p>
          <a:p>
            <a:r>
              <a:rPr lang="zh-TW" altLang="en-US" dirty="0" smtClean="0"/>
              <a:t>填寫完成後寄信至主管信箱</a:t>
            </a:r>
            <a:endParaRPr lang="en-US" altLang="zh-TW" dirty="0" smtClean="0"/>
          </a:p>
          <a:p>
            <a:r>
              <a:rPr lang="zh-TW" altLang="en-US" dirty="0" smtClean="0"/>
              <a:t>主管</a:t>
            </a:r>
            <a:r>
              <a:rPr lang="zh-TW" altLang="en-US" dirty="0"/>
              <a:t>簽署</a:t>
            </a:r>
            <a:r>
              <a:rPr lang="zh-TW" altLang="en-US" dirty="0" smtClean="0"/>
              <a:t>後寄信</a:t>
            </a:r>
            <a:r>
              <a:rPr lang="zh-TW" altLang="en-US" dirty="0"/>
              <a:t>至稽核小組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簽署結束＝回報完成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受稽機關進行矯正預防</a:t>
            </a:r>
            <a:r>
              <a:rPr lang="zh-TW" altLang="en-US" dirty="0" smtClean="0"/>
              <a:t>處理、填寫</a:t>
            </a:r>
            <a:r>
              <a:rPr lang="zh-TW" altLang="en-US" dirty="0"/>
              <a:t>矯正預防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 smtClean="0"/>
              <a:t>填寫完成寄信</a:t>
            </a:r>
            <a:r>
              <a:rPr lang="zh-TW" altLang="en-US" dirty="0"/>
              <a:t>至主管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簽署成功＝矯正完成＝一筆稽核完成。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稽核人員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可能具有多種身份</a:t>
            </a:r>
            <a:endParaRPr lang="en-US" altLang="zh-TW" dirty="0" smtClean="0"/>
          </a:p>
          <a:p>
            <a:r>
              <a:rPr lang="zh-TW" altLang="en-US" dirty="0" smtClean="0"/>
              <a:t>介面依人員身份載入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系統管理員，負責新增</a:t>
            </a:r>
            <a:r>
              <a:rPr lang="zh-TW" altLang="en-US" dirty="0"/>
              <a:t>人員、</a:t>
            </a:r>
            <a:r>
              <a:rPr lang="zh-TW" altLang="en-US" dirty="0" smtClean="0"/>
              <a:t>事件、指派任務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受</a:t>
            </a:r>
            <a:r>
              <a:rPr lang="zh-TW" altLang="en-US" dirty="0"/>
              <a:t>稽</a:t>
            </a:r>
            <a:r>
              <a:rPr lang="zh-TW" altLang="en-US" dirty="0" smtClean="0"/>
              <a:t>人，填寫矯正回報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稽核人，依時程稽核，填寫稽核回報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上半流程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887" y="255746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下半流程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671762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「個人資料保護法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資保管需要藉由稽核的方式來確保個資保管</a:t>
            </a:r>
            <a:r>
              <a:rPr lang="zh-TW" altLang="en-US" dirty="0" smtClean="0"/>
              <a:t>恰當</a:t>
            </a:r>
            <a:endParaRPr lang="en-US" altLang="zh-TW" dirty="0" smtClean="0"/>
          </a:p>
          <a:p>
            <a:r>
              <a:rPr lang="zh-TW" altLang="en-US" dirty="0" smtClean="0"/>
              <a:t>校內有許多教學單位</a:t>
            </a:r>
            <a:r>
              <a:rPr lang="zh-TW" altLang="en-US" dirty="0"/>
              <a:t>、</a:t>
            </a:r>
            <a:r>
              <a:rPr lang="zh-TW" altLang="en-US" dirty="0" smtClean="0"/>
              <a:t>文書處理過程繁瑣</a:t>
            </a:r>
            <a:endParaRPr lang="en-US" altLang="zh-TW" dirty="0" smtClean="0"/>
          </a:p>
          <a:p>
            <a:r>
              <a:rPr lang="zh-TW" altLang="en-US" dirty="0" smtClean="0"/>
              <a:t>實作線上系統，把整個流程電子化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身份驗證以及登入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Session </a:t>
            </a:r>
            <a:r>
              <a:rPr lang="zh-TW" altLang="en-US" dirty="0" smtClean="0"/>
              <a:t>記錄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取控管</a:t>
            </a:r>
          </a:p>
          <a:p>
            <a:r>
              <a:rPr lang="zh-TW" altLang="en-US" dirty="0"/>
              <a:t>管理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</a:t>
            </a:r>
            <a:r>
              <a:rPr lang="zh-TW" altLang="en-US" dirty="0"/>
              <a:t>管理</a:t>
            </a:r>
          </a:p>
          <a:p>
            <a:r>
              <a:rPr lang="zh-TW" altLang="en-US" dirty="0" smtClean="0"/>
              <a:t>稽核人員介面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稽核行事曆</a:t>
            </a:r>
            <a:endParaRPr lang="en-US" altLang="zh-TW" dirty="0"/>
          </a:p>
          <a:p>
            <a:pPr lvl="1"/>
            <a:r>
              <a:rPr lang="zh-TW" altLang="en-US" dirty="0" smtClean="0"/>
              <a:t>稽核報告填寫與暫存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稽核以及矯正預防報告產生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PDF </a:t>
            </a:r>
            <a:r>
              <a:rPr lang="zh-TW" altLang="en-US" dirty="0"/>
              <a:t>產生器</a:t>
            </a:r>
          </a:p>
          <a:p>
            <a:r>
              <a:rPr lang="zh-TW" altLang="en-US" dirty="0" smtClean="0"/>
              <a:t>單位主管通知簽署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藉由信件寄送簽署連結以及稽核</a:t>
            </a:r>
            <a:r>
              <a:rPr lang="zh-TW" altLang="en-US" dirty="0"/>
              <a:t>報告 </a:t>
            </a:r>
            <a:r>
              <a:rPr lang="en-US" altLang="zh-TW" dirty="0"/>
              <a:t>PDF </a:t>
            </a:r>
            <a:r>
              <a:rPr lang="zh-TW" altLang="en-US" dirty="0"/>
              <a:t>給單位主管確認</a:t>
            </a:r>
          </a:p>
          <a:p>
            <a:r>
              <a:rPr lang="zh-TW" altLang="en-US" dirty="0" smtClean="0"/>
              <a:t>受稽單位介面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矯正預防報告填寫</a:t>
            </a:r>
            <a:r>
              <a:rPr lang="zh-TW" altLang="en-US" dirty="0"/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管理介面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FullCalendar</a:t>
            </a:r>
            <a:r>
              <a:rPr kumimoji="1" lang="zh-TW" altLang="en-US" dirty="0"/>
              <a:t>，一個開源的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</a:t>
            </a:r>
            <a:r>
              <a:rPr kumimoji="1" lang="zh-TW" altLang="en-US" dirty="0"/>
              <a:t>開始時間、稽核員與受稽單位，且顯示的最小單位可到一天的某分鐘。</a:t>
            </a:r>
            <a:endParaRPr kumimoji="1" lang="en-US" altLang="zh-Hant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（不確定要不要這頁）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8152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篩選器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稽核以及矯正預防報告產生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/>
              <a:t>PDF </a:t>
            </a:r>
            <a:r>
              <a:rPr kumimoji="1" lang="zh-Hant" altLang="en-US" dirty="0"/>
              <a:t>產生器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Century Gothic"/>
                <a:cs typeface="Century Gothic"/>
              </a:rPr>
              <a:t>WK</a:t>
            </a:r>
            <a:r>
              <a:rPr kumimoji="1" lang="en-US" altLang="zh-TW" b="1" dirty="0" smtClean="0">
                <a:latin typeface="Courier"/>
                <a:cs typeface="Courier"/>
              </a:rPr>
              <a:t>&lt;html&gt;</a:t>
            </a:r>
            <a:r>
              <a:rPr kumimoji="1" lang="en-US" altLang="zh-TW" dirty="0" err="1" smtClean="0">
                <a:latin typeface="Century Gothic"/>
                <a:cs typeface="Century Gothic"/>
              </a:rPr>
              <a:t>TO</a:t>
            </a:r>
            <a:r>
              <a:rPr kumimoji="1" lang="en-US" altLang="zh-TW" b="1" dirty="0" err="1" smtClean="0">
                <a:latin typeface="Cochin"/>
                <a:cs typeface="Cochin"/>
              </a:rPr>
              <a:t>pdf</a:t>
            </a:r>
            <a:endParaRPr kumimoji="1" lang="en-US" altLang="zh-TW" dirty="0" smtClean="0">
              <a:latin typeface="Cochin"/>
              <a:cs typeface="Cochin"/>
            </a:endParaRPr>
          </a:p>
          <a:p>
            <a:pPr lvl="1"/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webkit</a:t>
            </a:r>
            <a:r>
              <a:rPr kumimoji="1" lang="en-US" altLang="zh-TW" dirty="0"/>
              <a:t> </a:t>
            </a:r>
            <a:r>
              <a:rPr kumimoji="1" lang="zh-TW" altLang="en-US" dirty="0"/>
              <a:t>作為渲染引擎產生 </a:t>
            </a:r>
            <a:r>
              <a:rPr kumimoji="1" lang="en-US" altLang="zh-TW" dirty="0"/>
              <a:t>PDF 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工具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直接將 </a:t>
            </a:r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匯出成 </a:t>
            </a:r>
            <a:r>
              <a:rPr kumimoji="1" lang="en-US" altLang="zh-TW" dirty="0" smtClean="0"/>
              <a:t>PDF</a:t>
            </a:r>
          </a:p>
          <a:p>
            <a:pPr lvl="1"/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Composer </a:t>
            </a:r>
            <a:r>
              <a:rPr kumimoji="1" lang="zh-TW" altLang="en-US" dirty="0" smtClean="0"/>
              <a:t>來安裝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優點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中文支援性良好</a:t>
            </a:r>
            <a:endParaRPr kumimoji="1"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304256" cy="380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單位主管通知簽署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目的：將稽核流程電子化、線上化</a:t>
            </a:r>
            <a:endParaRPr lang="zh-TW" altLang="en-US" sz="4000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77849"/>
              </p:ext>
            </p:extLst>
          </p:nvPr>
        </p:nvGraphicFramePr>
        <p:xfrm>
          <a:off x="764128" y="1844824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833498"/>
              </p:ext>
            </p:extLst>
          </p:nvPr>
        </p:nvGraphicFramePr>
        <p:xfrm>
          <a:off x="755574" y="4365104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395536" y="1772816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4956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755575" y="3501008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84900" y="3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979712" y="1772816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09036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2678450" y="3510300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63788" y="3523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3573792" y="1763524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03116" y="1763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087774" y="3532982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73112" y="35463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  <p:sp>
        <p:nvSpPr>
          <p:cNvPr id="19" name="矩形圖說文字 18"/>
          <p:cNvSpPr/>
          <p:nvPr/>
        </p:nvSpPr>
        <p:spPr>
          <a:xfrm>
            <a:off x="81520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62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09037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0979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795780" y="6102588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15200" y="6102588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402782" y="4190267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195736" y="6111880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195736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347864" y="419026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單位主管通知簽署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主管帳號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要如何讓主管簽署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寄電子郵件通知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透過一次性的簽署連結讓主管完成簽署動作。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受稽單位介面</a:t>
            </a: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填寫矯正預防報告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窗口不一定是填寫報告的人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要如何指派給他人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如果要取消指派呢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透過電子郵</a:t>
            </a:r>
            <a:r>
              <a:rPr kumimoji="1" lang="zh-TW" altLang="en-US" dirty="0"/>
              <a:t>件通知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內含一個一次性的矯正預防表單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dirty="0">
                <a:hlinkClick r:id="rId2"/>
              </a:rPr>
              <a:t>Laravel http://laravel.tw/</a:t>
            </a:r>
            <a:endParaRPr lang="pt-BR" altLang="zh-TW" dirty="0"/>
          </a:p>
          <a:p>
            <a:r>
              <a:rPr lang="pt-BR" altLang="zh-TW" dirty="0">
                <a:hlinkClick r:id="rId3"/>
              </a:rPr>
              <a:t>Composer https://getcomposer.org/</a:t>
            </a:r>
            <a:endParaRPr lang="pt-BR" altLang="zh-TW" dirty="0"/>
          </a:p>
          <a:p>
            <a:r>
              <a:rPr lang="pt-BR" altLang="zh-TW" dirty="0">
                <a:hlinkClick r:id="rId4"/>
              </a:rPr>
              <a:t>wkhtmltopdf http://wkhtmltopdf.org/</a:t>
            </a:r>
            <a:endParaRPr lang="pt-BR" altLang="zh-TW" dirty="0"/>
          </a:p>
          <a:p>
            <a:r>
              <a:rPr lang="pt-BR" altLang="zh-TW" dirty="0">
                <a:hlinkClick r:id="rId5"/>
              </a:rPr>
              <a:t>FullCalendar http://fullcalendar.io/</a:t>
            </a:r>
            <a:endParaRPr lang="pt-BR" altLang="zh-TW" dirty="0"/>
          </a:p>
          <a:p>
            <a:r>
              <a:rPr lang="zh-TW" altLang="pt-BR" dirty="0">
                <a:hlinkClick r:id="rId6"/>
              </a:rPr>
              <a:t>思源正黑體 </a:t>
            </a:r>
            <a:r>
              <a:rPr lang="pt-BR" altLang="zh-TW" dirty="0">
                <a:hlinkClick r:id="rId6"/>
              </a:rPr>
              <a:t>https://github.com/adobe-fonts/source-han-sans</a:t>
            </a:r>
            <a:endParaRPr lang="pt-BR" altLang="zh-TW" dirty="0"/>
          </a:p>
          <a:p>
            <a:r>
              <a:rPr lang="pt-BR" altLang="zh-TW" dirty="0">
                <a:hlinkClick r:id="rId7"/>
              </a:rPr>
              <a:t>Vagrant https://www.vagrantup.com/</a:t>
            </a:r>
            <a:endParaRPr lang="pt-BR" altLang="zh-TW" dirty="0"/>
          </a:p>
          <a:p>
            <a:r>
              <a:rPr lang="pt-BR" altLang="zh-TW" dirty="0">
                <a:hlinkClick r:id="rId8"/>
              </a:rPr>
              <a:t>Docker https://www.docker.com/</a:t>
            </a:r>
            <a:endParaRPr lang="pt-B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身份驗證以及登入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資料庫存取、 </a:t>
            </a:r>
            <a:r>
              <a:rPr lang="en-US" altLang="zh-TW" sz="2000" dirty="0" smtClean="0"/>
              <a:t>Session </a:t>
            </a:r>
            <a:r>
              <a:rPr lang="zh-TW" altLang="en-US" sz="2000" dirty="0" smtClean="0"/>
              <a:t>記錄以及存取控管</a:t>
            </a:r>
          </a:p>
          <a:p>
            <a:r>
              <a:rPr lang="zh-TW" altLang="en-US" dirty="0" smtClean="0"/>
              <a:t>管理介面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使用者、設定、任務管理</a:t>
            </a:r>
          </a:p>
          <a:p>
            <a:r>
              <a:rPr lang="zh-TW" altLang="en-US" dirty="0" smtClean="0"/>
              <a:t>稽核人員介面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稽核行事曆、稽核報告填寫與暫存</a:t>
            </a:r>
          </a:p>
          <a:p>
            <a:r>
              <a:rPr lang="zh-TW" altLang="en-US" dirty="0" smtClean="0"/>
              <a:t>稽核以及矯正預防報告產生 </a:t>
            </a:r>
            <a:r>
              <a:rPr lang="en-US" altLang="zh-TW" dirty="0" smtClean="0"/>
              <a:t>- PDF </a:t>
            </a:r>
            <a:r>
              <a:rPr lang="zh-TW" altLang="en-US" dirty="0" smtClean="0"/>
              <a:t>產生器</a:t>
            </a:r>
          </a:p>
          <a:p>
            <a:r>
              <a:rPr lang="zh-TW" altLang="en-US" dirty="0" smtClean="0"/>
              <a:t>單位主管通知簽署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藉由信件寄送簽署連結以及稽核報告 </a:t>
            </a:r>
            <a:r>
              <a:rPr lang="en-US" altLang="zh-TW" dirty="0" smtClean="0"/>
              <a:t>PDF </a:t>
            </a:r>
            <a:r>
              <a:rPr lang="zh-TW" altLang="en-US" dirty="0" smtClean="0"/>
              <a:t>給單位主管確認</a:t>
            </a:r>
          </a:p>
          <a:p>
            <a:r>
              <a:rPr lang="zh-TW" altLang="en-US" dirty="0" smtClean="0"/>
              <a:t>受稽單位介面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矯正預防報告填寫或指定其他同仁填寫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電子化後，可提供之功能為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受</a:t>
            </a:r>
            <a:r>
              <a:rPr lang="zh-TW" altLang="en-US" sz="1800" dirty="0"/>
              <a:t>稽單位、稽核人員可在線</a:t>
            </a:r>
            <a:r>
              <a:rPr lang="zh-TW" altLang="en-US" sz="1800" dirty="0" smtClean="0"/>
              <a:t>上</a:t>
            </a:r>
            <a:r>
              <a:rPr lang="zh-TW" altLang="en-US" sz="1800" dirty="0"/>
              <a:t>觀看</a:t>
            </a:r>
            <a:r>
              <a:rPr lang="zh-TW" altLang="en-US" sz="1800" dirty="0" smtClean="0"/>
              <a:t>、</a:t>
            </a:r>
            <a:r>
              <a:rPr lang="zh-TW" altLang="en-US" sz="1800" dirty="0"/>
              <a:t>填寫稽核報告、矯正</a:t>
            </a:r>
            <a:r>
              <a:rPr lang="zh-TW" altLang="en-US" sz="1800" dirty="0" smtClean="0"/>
              <a:t>預防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權責</a:t>
            </a:r>
            <a:r>
              <a:rPr lang="zh-TW" altLang="en-US" dirty="0"/>
              <a:t>單位主管可線上簽核</a:t>
            </a:r>
          </a:p>
          <a:p>
            <a:pPr lvl="1"/>
            <a:r>
              <a:rPr lang="zh-TW" altLang="en-US" dirty="0" smtClean="0"/>
              <a:t>由</a:t>
            </a:r>
            <a:r>
              <a:rPr lang="zh-TW" altLang="en-US" dirty="0"/>
              <a:t>相關人員進行</a:t>
            </a:r>
            <a:r>
              <a:rPr lang="zh-TW" altLang="en-US" dirty="0" smtClean="0"/>
              <a:t>追蹤</a:t>
            </a:r>
            <a:endParaRPr lang="en-US" altLang="zh-TW" dirty="0" smtClean="0"/>
          </a:p>
          <a:p>
            <a:r>
              <a:rPr lang="zh-TW" altLang="en-US" dirty="0"/>
              <a:t>預期達成效益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簡化紙本文書的資源</a:t>
            </a:r>
          </a:p>
          <a:p>
            <a:pPr lvl="1"/>
            <a:r>
              <a:rPr lang="zh-TW" altLang="en-US" dirty="0"/>
              <a:t>時間效率上可以掌握</a:t>
            </a:r>
          </a:p>
          <a:p>
            <a:pPr lvl="1"/>
            <a:r>
              <a:rPr lang="zh-TW" altLang="en-US" dirty="0"/>
              <a:t>可以事後查詢與追查</a:t>
            </a:r>
          </a:p>
          <a:p>
            <a:pPr lvl="1"/>
            <a:r>
              <a:rPr lang="zh-TW" altLang="en-US" dirty="0"/>
              <a:t>稽核人員可即時記錄</a:t>
            </a:r>
          </a:p>
          <a:p>
            <a:pPr lvl="1"/>
            <a:r>
              <a:rPr lang="zh-TW" altLang="en-US" dirty="0"/>
              <a:t>受稽單位可減輕</a:t>
            </a:r>
            <a:r>
              <a:rPr lang="zh-TW" altLang="en-US" dirty="0" smtClean="0"/>
              <a:t>負擔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指導教授 王丕中 老師</a:t>
            </a:r>
          </a:p>
          <a:p>
            <a:r>
              <a:rPr lang="zh-TW" altLang="en-US" dirty="0" smtClean="0"/>
              <a:t>資工三 邱冠喻：統整、帶領團隊與提供解決辦法</a:t>
            </a:r>
          </a:p>
          <a:p>
            <a:r>
              <a:rPr lang="zh-TW" altLang="en-US" dirty="0" smtClean="0"/>
              <a:t>資工</a:t>
            </a:r>
            <a:r>
              <a:rPr lang="zh-TW" altLang="en-US" dirty="0"/>
              <a:t>三 鍾宛</a:t>
            </a:r>
            <a:r>
              <a:rPr lang="zh-TW" altLang="en-US" dirty="0" smtClean="0"/>
              <a:t>庭：主要實作前端 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 介面部分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資工三 吳信</a:t>
            </a:r>
            <a:r>
              <a:rPr lang="zh-TW" altLang="en-US" dirty="0" smtClean="0"/>
              <a:t>億：主要實作後端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資料庫存取部分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並透過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管理版本及同步程式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設計原理、研究方法與步驟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線上系統</a:t>
            </a:r>
            <a:endParaRPr lang="en-US" altLang="zh-TW" dirty="0" smtClean="0"/>
          </a:p>
          <a:p>
            <a:r>
              <a:rPr lang="zh-TW" altLang="en-US" dirty="0" smtClean="0"/>
              <a:t>簡化紙本資源</a:t>
            </a:r>
            <a:endParaRPr lang="en-US" altLang="zh-TW" dirty="0" smtClean="0"/>
          </a:p>
          <a:p>
            <a:r>
              <a:rPr lang="zh-TW" altLang="en-US" dirty="0" smtClean="0"/>
              <a:t>網頁介面</a:t>
            </a:r>
            <a:endParaRPr lang="en-US" altLang="zh-TW" dirty="0" smtClean="0"/>
          </a:p>
          <a:p>
            <a:r>
              <a:rPr lang="zh-TW" altLang="en-US" dirty="0" smtClean="0"/>
              <a:t>增查改刪稽核記錄</a:t>
            </a:r>
            <a:endParaRPr lang="en-US" altLang="zh-TW" dirty="0" smtClean="0"/>
          </a:p>
          <a:p>
            <a:r>
              <a:rPr lang="zh-TW" altLang="en-US" dirty="0" smtClean="0"/>
              <a:t>匯出</a:t>
            </a:r>
            <a:r>
              <a:rPr lang="en-US" altLang="zh-TW" dirty="0" smtClean="0"/>
              <a:t>pdf</a:t>
            </a:r>
          </a:p>
          <a:p>
            <a:r>
              <a:rPr lang="zh-TW" altLang="en-US" dirty="0" smtClean="0"/>
              <a:t>即時電郵通知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80FF"/>
      </a:dk1>
      <a:lt1>
        <a:sysClr val="window" lastClr="D6EC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905</TotalTime>
  <Words>1185</Words>
  <Application>Microsoft Office PowerPoint</Application>
  <PresentationFormat>如螢幕大小 (4:3)</PresentationFormat>
  <Paragraphs>218</Paragraphs>
  <Slides>43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相鄰</vt:lpstr>
      <vt:lpstr>專題報告--個資稽核系統(PIA)</vt:lpstr>
      <vt:lpstr>我們將會報告…</vt:lpstr>
      <vt:lpstr>動機</vt:lpstr>
      <vt:lpstr>目的：將稽核流程電子化、線上化</vt:lpstr>
      <vt:lpstr>功能需求</vt:lpstr>
      <vt:lpstr>專題重要貢獻</vt:lpstr>
      <vt:lpstr>團隊合作方式</vt:lpstr>
      <vt:lpstr>設計原理、研究方法與步驟</vt:lpstr>
      <vt:lpstr>系統介紹</vt:lpstr>
      <vt:lpstr>設計原理</vt:lpstr>
      <vt:lpstr>技術介紹-Bootstrap</vt:lpstr>
      <vt:lpstr>jQuery</vt:lpstr>
      <vt:lpstr>Laravel</vt:lpstr>
      <vt:lpstr>Laravel</vt:lpstr>
      <vt:lpstr>Input verification</vt:lpstr>
      <vt:lpstr>Input retrieving, ORM</vt:lpstr>
      <vt:lpstr>Query builder</vt:lpstr>
      <vt:lpstr>RESTful Routing</vt:lpstr>
      <vt:lpstr>More routing</vt:lpstr>
      <vt:lpstr>Blade</vt:lpstr>
      <vt:lpstr>Migration file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管理介面</vt:lpstr>
      <vt:lpstr>行事曆</vt:lpstr>
      <vt:lpstr>行事曆</vt:lpstr>
      <vt:lpstr>篩選器</vt:lpstr>
      <vt:lpstr>稽核以及矯正預防報告產生 </vt:lpstr>
      <vt:lpstr>PDF 產生器</vt:lpstr>
      <vt:lpstr>單位主管通知簽署</vt:lpstr>
      <vt:lpstr>單位主管通知簽署</vt:lpstr>
      <vt:lpstr>受稽單位介面</vt:lpstr>
      <vt:lpstr>填寫矯正預防報告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hsine</cp:lastModifiedBy>
  <cp:revision>30</cp:revision>
  <dcterms:created xsi:type="dcterms:W3CDTF">2015-05-23T10:11:37Z</dcterms:created>
  <dcterms:modified xsi:type="dcterms:W3CDTF">2015-05-28T14:12:22Z</dcterms:modified>
</cp:coreProperties>
</file>