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5" Type="http://schemas.openxmlformats.org/officeDocument/2006/relationships/slide" Target="slides/slide19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1" Type="http://schemas.openxmlformats.org/officeDocument/2006/relationships/theme" Target="theme/theme2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由於「個人資料保護法」的訂定，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本校其規定進行稽核來確保個資保管恰當</a:t>
            </a: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 FullCalendar，一個開源的 JavaScript 行事曆套件。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 PHP 從資料庫拿取資料給前端，再藉由 JavaScript 將事件渲染至頁面上。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行事曆上會顯示稽核開始時間、稽核員與受稽單位，且顯示的最小單位可到一天的某分鐘。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主管帳號：維護問題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主管要為了簽署稽核報告多申請、記憶一組帳號密碼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在矯正預防表單上我們提供指派給其他人的選項，需要輸入對方的姓名、郵件地址，當窗口指派給他人時系統會寄信通知對方，內含一個一次性連結，當填完送出後資料將存入資料庫、連結將失效。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指派後萬一窗口想要自己填寫或指派給另一人，窗口填寫後送出資料前者連結將失效，重新指派一次前者連結也會失效。</a:t>
            </a: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由計中一個團隊進行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必須對全校所有單位進行稽核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--------------------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校內有 149 個單位需要稽核，稽核小組要在這些單位奔波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* 由稽核人員自行使用工具 (通常是紙筆) 進行紀錄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------------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*稽核完畢後再打成稽核報告並印成紙本公文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稽核完成之後使用紙本公文給各個相關主管簽核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TW" sz="1200">
                <a:solidFill>
                  <a:schemeClr val="dk1"/>
                </a:solidFill>
              </a:rPr>
              <a:t> * 稽核報告需要由三個主管簽章，公文傳遞麻煩費時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若有缺失發現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缺失發現之條文數量有 74 個項目，每項缺失發現皆需撰寫一份矯正預防報告，矯正報告數量很可能比稽核數量更龐大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由受稽單位撰寫矯正報告並且以公文方式讓主管認可，且主管有否決權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矯正預防報告同樣需要由三個主管簽章，且可能因為被否決而重新進行矯正預防流程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流程結束之後，需方便查閱以便追蹤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-----------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SzPct val="91666"/>
              <a:buNone/>
            </a:pPr>
            <a:r>
              <a:rPr lang="zh-TW" sz="1200">
                <a:solidFill>
                  <a:schemeClr val="dk1"/>
                </a:solidFill>
              </a:rPr>
              <a:t> * 流程結束之後產生之稽核矯正報告數量將會相當龐大，歸檔分類需要相當多人力物力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WYSIWYG</a:t>
            </a:r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0"/>
          </a:xfrm>
        </p:grpSpPr>
        <p:sp>
          <p:nvSpPr>
            <p:cNvPr id="23" name="Shape 23"/>
            <p:cNvSpPr/>
            <p:nvPr/>
          </p:nvSpPr>
          <p:spPr>
            <a:xfrm>
              <a:off x="641350" y="0"/>
              <a:ext cx="1365250" cy="3971925"/>
            </a:xfrm>
            <a:custGeom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203200" y="0"/>
              <a:ext cx="1336675" cy="3862387"/>
            </a:xfrm>
            <a:custGeom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07962" y="3776662"/>
              <a:ext cx="1936750" cy="3081338"/>
            </a:xfrm>
            <a:custGeom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646112" y="3886200"/>
              <a:ext cx="2373313" cy="2971800"/>
            </a:xfrm>
            <a:custGeom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641350" y="3881437"/>
              <a:ext cx="3340100" cy="2976563"/>
            </a:xfrm>
            <a:custGeom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203200" y="3771900"/>
              <a:ext cx="2660650" cy="3086100"/>
            </a:xfrm>
            <a:custGeom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9" name="Shape 29"/>
          <p:cNvSpPr txBox="1"/>
          <p:nvPr>
            <p:ph type="ctrTitle"/>
          </p:nvPr>
        </p:nvSpPr>
        <p:spPr>
          <a:xfrm>
            <a:off x="1739673" y="914400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2924238" y="4402666"/>
            <a:ext cx="5762562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325772" y="6117335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623732" y="6117335"/>
            <a:ext cx="36094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275320" y="6117335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34" name="Shape 34"/>
          <p:cNvSpPr/>
          <p:nvPr/>
        </p:nvSpPr>
        <p:spPr>
          <a:xfrm>
            <a:off x="203200" y="3771900"/>
            <a:ext cx="361950" cy="90488"/>
          </a:xfrm>
          <a:custGeom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x="560387" y="3867150"/>
            <a:ext cx="61912" cy="80963"/>
          </a:xfrm>
          <a:custGeom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全景圖片 (含標題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113523" y="4732864"/>
            <a:ext cx="751599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789975" y="932112"/>
            <a:ext cx="6171064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113523" y="5299603"/>
            <a:ext cx="751599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113524" y="685800"/>
            <a:ext cx="751599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598234" y="3428998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13523" y="4343400"/>
            <a:ext cx="751599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13525" y="3308580"/>
            <a:ext cx="751598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13524" y="4777380"/>
            <a:ext cx="751599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13525" y="685800"/>
            <a:ext cx="7515990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13524" y="3505200"/>
            <a:ext cx="7515991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155969" y="493164"/>
            <a:ext cx="3356994" cy="77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412754" y="2574438"/>
            <a:ext cx="5105399" cy="1328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69010" y="230313"/>
            <a:ext cx="5105399" cy="601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Shape 157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0"/>
          </a:xfrm>
        </p:grpSpPr>
        <p:sp>
          <p:nvSpPr>
            <p:cNvPr id="158" name="Shape 158"/>
            <p:cNvSpPr/>
            <p:nvPr/>
          </p:nvSpPr>
          <p:spPr>
            <a:xfrm>
              <a:off x="641350" y="0"/>
              <a:ext cx="1365250" cy="3971925"/>
            </a:xfrm>
            <a:custGeom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9" name="Shape 159"/>
            <p:cNvSpPr/>
            <p:nvPr/>
          </p:nvSpPr>
          <p:spPr>
            <a:xfrm>
              <a:off x="203200" y="0"/>
              <a:ext cx="1336675" cy="3862387"/>
            </a:xfrm>
            <a:custGeom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0" name="Shape 160"/>
            <p:cNvSpPr/>
            <p:nvPr/>
          </p:nvSpPr>
          <p:spPr>
            <a:xfrm>
              <a:off x="207962" y="3776662"/>
              <a:ext cx="1936750" cy="3081338"/>
            </a:xfrm>
            <a:custGeom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>
              <a:off x="646112" y="3886200"/>
              <a:ext cx="2373313" cy="2971800"/>
            </a:xfrm>
            <a:custGeom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62" name="Shape 162"/>
            <p:cNvSpPr/>
            <p:nvPr/>
          </p:nvSpPr>
          <p:spPr>
            <a:xfrm>
              <a:off x="641350" y="3881437"/>
              <a:ext cx="3340100" cy="2976563"/>
            </a:xfrm>
            <a:custGeom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3" name="Shape 163"/>
            <p:cNvSpPr/>
            <p:nvPr/>
          </p:nvSpPr>
          <p:spPr>
            <a:xfrm>
              <a:off x="203200" y="3771900"/>
              <a:ext cx="2660650" cy="3086100"/>
            </a:xfrm>
            <a:custGeom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4" name="Shape 164"/>
          <p:cNvSpPr txBox="1"/>
          <p:nvPr>
            <p:ph type="ctrTitle"/>
          </p:nvPr>
        </p:nvSpPr>
        <p:spPr>
          <a:xfrm>
            <a:off x="1739673" y="914400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924238" y="4402666"/>
            <a:ext cx="5762562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325772" y="6117335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623732" y="6117335"/>
            <a:ext cx="36094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275320" y="6117335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  <p:sp>
        <p:nvSpPr>
          <p:cNvPr id="169" name="Shape 169"/>
          <p:cNvSpPr/>
          <p:nvPr/>
        </p:nvSpPr>
        <p:spPr>
          <a:xfrm>
            <a:off x="203200" y="3771900"/>
            <a:ext cx="361950" cy="90488"/>
          </a:xfrm>
          <a:custGeom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170" name="Shape 170"/>
          <p:cNvSpPr/>
          <p:nvPr/>
        </p:nvSpPr>
        <p:spPr>
          <a:xfrm>
            <a:off x="560387" y="3867150"/>
            <a:ext cx="61912" cy="80963"/>
          </a:xfrm>
          <a:custGeom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7344328" y="6108173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258967" y="6108173"/>
            <a:ext cx="4278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344328" y="6108173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258967" y="6108173"/>
            <a:ext cx="4278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章節標題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986994" y="2666998"/>
            <a:ext cx="6699804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986998" y="5027069"/>
            <a:ext cx="6699801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82133" y="685800"/>
            <a:ext cx="7704666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82133" y="2667000"/>
            <a:ext cx="3739895" cy="3368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46903" y="2667000"/>
            <a:ext cx="3739895" cy="334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329480" y="2658533"/>
            <a:ext cx="345629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1113523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3" type="body"/>
          </p:nvPr>
        </p:nvSpPr>
        <p:spPr>
          <a:xfrm>
            <a:off x="5161710" y="2667000"/>
            <a:ext cx="34678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4" type="body"/>
          </p:nvPr>
        </p:nvSpPr>
        <p:spPr>
          <a:xfrm>
            <a:off x="4957266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13524" y="1600200"/>
            <a:ext cx="2662533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1113524" y="2971800"/>
            <a:ext cx="266253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12332" y="1752599"/>
            <a:ext cx="4070678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2" type="pic"/>
          </p:nvPr>
        </p:nvSpPr>
        <p:spPr>
          <a:xfrm>
            <a:off x="5697494" y="914400"/>
            <a:ext cx="246137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112332" y="3124199"/>
            <a:ext cx="407067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全景圖片 (含標題)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113523" y="4732864"/>
            <a:ext cx="751599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" type="pic"/>
          </p:nvPr>
        </p:nvSpPr>
        <p:spPr>
          <a:xfrm>
            <a:off x="1789975" y="932112"/>
            <a:ext cx="6171064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113523" y="5299603"/>
            <a:ext cx="751599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標題與說明文字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113524" y="685800"/>
            <a:ext cx="751599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 (含標題)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598234" y="3428998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1113523" y="4343400"/>
            <a:ext cx="751599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名片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13525" y="3308580"/>
            <a:ext cx="751598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13524" y="4777380"/>
            <a:ext cx="751599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47" name="Shape 247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8" name="Shape 248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述名片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969420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172196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8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1426741" y="685800"/>
            <a:ext cx="6974114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是非題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13525" y="685800"/>
            <a:ext cx="7515990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113524" y="3505200"/>
            <a:ext cx="7515991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1113524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263" name="Shape 263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4" name="Shape 264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 rot="5400000">
            <a:off x="3155969" y="493164"/>
            <a:ext cx="3356994" cy="77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 rot="5400000">
            <a:off x="5412754" y="2574438"/>
            <a:ext cx="5105399" cy="1328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 rot="5400000">
            <a:off x="1569010" y="230313"/>
            <a:ext cx="5105399" cy="6016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marL="28575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章節標題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986994" y="2666998"/>
            <a:ext cx="6699804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986998" y="5027069"/>
            <a:ext cx="6699801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82133" y="685800"/>
            <a:ext cx="7704666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82133" y="2667000"/>
            <a:ext cx="3739895" cy="3368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946903" y="2667000"/>
            <a:ext cx="3739895" cy="334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329480" y="2658533"/>
            <a:ext cx="345629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13523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5161710" y="2667000"/>
            <a:ext cx="34678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957266" y="3335335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13524" y="1600200"/>
            <a:ext cx="2662533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1113524" y="2971800"/>
            <a:ext cx="266253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12332" y="1752599"/>
            <a:ext cx="4070678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5697494" y="914400"/>
            <a:ext cx="246137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12332" y="3124199"/>
            <a:ext cx="407067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theme" Target="../theme/theme3.xml"/><Relationship Id="rId18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9.xml"/><Relationship Id="rId1" Type="http://schemas.openxmlformats.org/officeDocument/2006/relationships/image" Target="../media/image0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2132013" cy="6858000"/>
            <a:chOff x="0" y="0"/>
            <a:chExt cx="2132013" cy="68580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1073150" cy="5291138"/>
            </a:xfrm>
            <a:custGeom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0" y="0"/>
              <a:ext cx="758825" cy="4624388"/>
            </a:xfrm>
            <a:custGeom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0" y="5662612"/>
              <a:ext cx="906462" cy="1195388"/>
            </a:xfrm>
            <a:custGeom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0" y="5295900"/>
              <a:ext cx="1487488" cy="1562100"/>
            </a:xfrm>
            <a:custGeom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0" y="5257800"/>
              <a:ext cx="2132013" cy="1600200"/>
            </a:xfrm>
            <a:custGeom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5357812"/>
              <a:ext cx="1377950" cy="1500188"/>
            </a:xfrm>
            <a:custGeom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982133" y="2667000"/>
            <a:ext cx="7704666" cy="335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0" y="0"/>
            <a:ext cx="2132013" cy="6858000"/>
            <a:chOff x="0" y="0"/>
            <a:chExt cx="2132013" cy="6858000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1073150" cy="5291138"/>
            </a:xfrm>
            <a:custGeom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" name="Shape 146"/>
            <p:cNvSpPr/>
            <p:nvPr/>
          </p:nvSpPr>
          <p:spPr>
            <a:xfrm>
              <a:off x="0" y="0"/>
              <a:ext cx="758825" cy="4624388"/>
            </a:xfrm>
            <a:custGeom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>
              <a:off x="0" y="5662612"/>
              <a:ext cx="906462" cy="1195388"/>
            </a:xfrm>
            <a:custGeom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5295900"/>
              <a:ext cx="1487488" cy="1562100"/>
            </a:xfrm>
            <a:custGeom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Shape 149"/>
            <p:cNvSpPr/>
            <p:nvPr/>
          </p:nvSpPr>
          <p:spPr>
            <a:xfrm>
              <a:off x="0" y="5257800"/>
              <a:ext cx="2132013" cy="1600200"/>
            </a:xfrm>
            <a:custGeom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Shape 150"/>
            <p:cNvSpPr/>
            <p:nvPr/>
          </p:nvSpPr>
          <p:spPr>
            <a:xfrm>
              <a:off x="0" y="5357812"/>
              <a:ext cx="1377950" cy="1500188"/>
            </a:xfrm>
            <a:custGeom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Shape 151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82133" y="2667000"/>
            <a:ext cx="7704666" cy="335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indent="-101600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indent="-120014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indent="-24130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indent="-42545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indent="-9969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indent="-99695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indent="-99695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indent="-99695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358678" y="6116069"/>
            <a:ext cx="857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1986997" y="6116069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273317" y="6116069"/>
            <a:ext cx="413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3" Type="http://schemas.openxmlformats.org/officeDocument/2006/relationships/image" Target="../media/image20.gif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07.png"/><Relationship Id="rId4" Type="http://schemas.openxmlformats.org/officeDocument/2006/relationships/image" Target="../media/image03.png"/><Relationship Id="rId3" Type="http://schemas.openxmlformats.org/officeDocument/2006/relationships/image" Target="../media/image02.png"/><Relationship Id="rId9" Type="http://schemas.openxmlformats.org/officeDocument/2006/relationships/image" Target="../media/image08.png"/><Relationship Id="rId6" Type="http://schemas.openxmlformats.org/officeDocument/2006/relationships/image" Target="../media/image09.png"/><Relationship Id="rId5" Type="http://schemas.openxmlformats.org/officeDocument/2006/relationships/image" Target="../media/image04.png"/><Relationship Id="rId8" Type="http://schemas.openxmlformats.org/officeDocument/2006/relationships/image" Target="../media/image06.png"/><Relationship Id="rId7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3" Type="http://schemas.openxmlformats.org/officeDocument/2006/relationships/image" Target="../media/image07.png"/><Relationship Id="rId9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8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07.png"/><Relationship Id="rId6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11" Type="http://schemas.openxmlformats.org/officeDocument/2006/relationships/image" Target="../media/image17.png"/><Relationship Id="rId3" Type="http://schemas.openxmlformats.org/officeDocument/2006/relationships/image" Target="../media/image19.png"/><Relationship Id="rId9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8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07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1.png"/><Relationship Id="rId6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1739673" y="914400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專題報告</a:t>
            </a:r>
            <a:br>
              <a:rPr b="0" baseline="0" i="0" lang="zh-TW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zh-TW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個資稽核系統(PIA)</a:t>
            </a:r>
          </a:p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2924238" y="4402666"/>
            <a:ext cx="5762562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baseline="0" i="0" lang="zh-TW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指導教授: 王丕中 </a:t>
            </a:r>
          </a:p>
          <a:p>
            <a:pPr indent="0" lvl="0" marL="0" marR="0" rtl="0" algn="r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baseline="0" i="0" lang="zh-TW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邱冠喻</a:t>
            </a:r>
          </a:p>
          <a:p>
            <a:pPr indent="0" lvl="0" marL="0" marR="0" rtl="0" algn="r">
              <a:lnSpc>
                <a:spcPct val="8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baseline="0" i="0" lang="zh-TW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鍾宛庭</a:t>
            </a:r>
          </a:p>
          <a:p>
            <a:pPr indent="0" lvl="0" marL="0" marR="0" rtl="0" algn="r">
              <a:lnSpc>
                <a:spcPct val="80000"/>
              </a:lnSpc>
              <a:spcBef>
                <a:spcPts val="930"/>
              </a:spcBef>
              <a:spcAft>
                <a:spcPts val="60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baseline="0" i="0" lang="zh-TW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吳信億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982133" y="457200"/>
            <a:ext cx="7704666" cy="1116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功能需求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4770" lvl="0" marL="285750" marR="0" rtl="0" algn="l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539685" y="1827385"/>
            <a:ext cx="8157895" cy="3626583"/>
            <a:chOff x="133" y="126577"/>
            <a:chExt cx="8157895" cy="3626583"/>
          </a:xfrm>
        </p:grpSpPr>
        <p:sp>
          <p:nvSpPr>
            <p:cNvPr id="441" name="Shape 441"/>
            <p:cNvSpPr/>
            <p:nvPr/>
          </p:nvSpPr>
          <p:spPr>
            <a:xfrm>
              <a:off x="133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DF766B"/>
                </a:gs>
                <a:gs pos="100000">
                  <a:srgbClr val="BE3F32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133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身份驗證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以及登入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2886207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C8DF6D"/>
                </a:gs>
                <a:gs pos="100000">
                  <a:srgbClr val="A3BF33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2886207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管理介面 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5772280" y="126577"/>
              <a:ext cx="2385748" cy="1304856"/>
            </a:xfrm>
            <a:prstGeom prst="rect">
              <a:avLst/>
            </a:prstGeom>
            <a:gradFill>
              <a:gsLst>
                <a:gs pos="0">
                  <a:srgbClr val="6FDF8F"/>
                </a:gs>
                <a:gs pos="100000">
                  <a:srgbClr val="33C05C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5772280" y="126577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稽核人員介面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133" y="2448303"/>
              <a:ext cx="2385748" cy="1304856"/>
            </a:xfrm>
            <a:prstGeom prst="rect">
              <a:avLst/>
            </a:prstGeom>
            <a:gradFill>
              <a:gsLst>
                <a:gs pos="0">
                  <a:srgbClr val="71B6DF"/>
                </a:gs>
                <a:gs pos="100000">
                  <a:srgbClr val="348EC1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33" y="2448303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稽核以及矯正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預防報告產生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86207" y="2448274"/>
              <a:ext cx="2385748" cy="1304856"/>
            </a:xfrm>
            <a:prstGeom prst="rect">
              <a:avLst/>
            </a:prstGeom>
            <a:gradFill>
              <a:gsLst>
                <a:gs pos="0">
                  <a:srgbClr val="A572DF"/>
                </a:gs>
                <a:gs pos="100000">
                  <a:srgbClr val="7835C2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 txBox="1"/>
            <p:nvPr/>
          </p:nvSpPr>
          <p:spPr>
            <a:xfrm>
              <a:off x="2886207" y="2448274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單位主管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通知簽署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5772280" y="2448274"/>
              <a:ext cx="2385748" cy="1304856"/>
            </a:xfrm>
            <a:prstGeom prst="rect">
              <a:avLst/>
            </a:prstGeom>
            <a:gradFill>
              <a:gsLst>
                <a:gs pos="0">
                  <a:srgbClr val="DF75A5"/>
                </a:gs>
                <a:gs pos="100000">
                  <a:srgbClr val="C43676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5772280" y="2448274"/>
              <a:ext cx="2385748" cy="1304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b="0" baseline="0" i="0" lang="zh-TW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受稽單位介面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539552" y="3212975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資料庫存取、Session 記錄以及存取控管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275856" y="3425225"/>
            <a:ext cx="2736303" cy="4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使用者、設定、任務管理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300192" y="3212975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稽核行事曆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稽核報告填寫與暫存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539552" y="5725028"/>
            <a:ext cx="2376263" cy="4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PDF 產生器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915816" y="5517232"/>
            <a:ext cx="331236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藉由信件寄送簽署連結以及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稽核報告 PDF 給單位主管確認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300192" y="5522807"/>
            <a:ext cx="2376263" cy="87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矯正預防報告填寫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baseline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或指定其他同仁填寫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982133" y="457200"/>
            <a:ext cx="7704666" cy="883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728" y="1340767"/>
            <a:ext cx="6503474" cy="5373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單位主管通知簽署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單位主管通知簽署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主管帳號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要如何讓主管簽署</a:t>
            </a:r>
          </a:p>
          <a:p>
            <a:pPr indent="-10160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解決方式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寄電子郵件通知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透過一次性的簽署連結讓主管完成簽署動作。</a:t>
            </a:r>
          </a:p>
          <a:p>
            <a:pPr indent="-647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770" lvl="0" marL="285750" marR="0" rtl="0" algn="l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填寫矯正預防報告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填寫矯正預防報告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b="0" baseline="0" i="0" lang="zh-TW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窗口不一定是填寫報告的人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b="0" baseline="0" i="0" lang="zh-TW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要如何指派給他人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b="0" baseline="0" i="0" lang="zh-TW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如果要取消指派呢</a:t>
            </a:r>
          </a:p>
          <a:p>
            <a:pPr indent="-115411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b="0" baseline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解決方式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b="0" baseline="0" i="0" lang="zh-TW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透過電子郵件通知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70"/>
              </a:spcBef>
              <a:spcAft>
                <a:spcPts val="600"/>
              </a:spcAft>
              <a:buClr>
                <a:srgbClr val="1186C3"/>
              </a:buClr>
              <a:buSzPct val="141184"/>
              <a:buFont typeface="Arial"/>
              <a:buChar char="•"/>
            </a:pPr>
            <a:r>
              <a:rPr b="0" baseline="0" i="0" lang="zh-TW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內含一個一次性的矯正預防表單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專題貢獻及延伸應用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專題貢獻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不必維護紙本，方便查詢稽核結果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管理人方便觀看、改動指派狀況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稽核人依系統排程進行稽核並直接線上填寫回報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受稽人可以即時查看稽核狀況、回報、以及稽核發現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982133" y="457200"/>
            <a:ext cx="77046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系統延伸應用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982133" y="2667000"/>
            <a:ext cx="7704666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PIA運用在個資以外的稽核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baseline="0" i="0" lang="zh-TW" sz="2400" u="none" cap="none" strike="noStrike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運用在外部稽核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982133" y="457200"/>
            <a:ext cx="7704666" cy="145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82132" y="1916832"/>
            <a:ext cx="7704666" cy="112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由計中一個團隊對全校所有單位進行稽核</a:t>
            </a:r>
          </a:p>
          <a:p>
            <a:pPr indent="-64770" lvl="0" marL="285750" marR="0" rtl="0" algn="ct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350" y="3177775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Shape 288"/>
          <p:cNvGrpSpPr/>
          <p:nvPr/>
        </p:nvGrpSpPr>
        <p:grpSpPr>
          <a:xfrm>
            <a:off x="1479537" y="3038875"/>
            <a:ext cx="2023700" cy="1496975"/>
            <a:chOff x="3420362" y="2541625"/>
            <a:chExt cx="2023700" cy="1496975"/>
          </a:xfrm>
        </p:grpSpPr>
        <p:pic>
          <p:nvPicPr>
            <p:cNvPr id="289" name="Shape 2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4862" y="25416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Shape 2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0362" y="254162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Shape 2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6600" y="2819400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Shape 292"/>
          <p:cNvSpPr/>
          <p:nvPr/>
        </p:nvSpPr>
        <p:spPr>
          <a:xfrm>
            <a:off x="3591325" y="3336762"/>
            <a:ext cx="888000" cy="901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982125" y="5006575"/>
            <a:ext cx="7633199" cy="89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校內有 149 個單位需要稽核，稽核小組要在這些單位奔波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36145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36349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40990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40921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31777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3630075"/>
            <a:ext cx="297899" cy="2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25" y="4082375"/>
            <a:ext cx="297899" cy="2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7395150" y="3549500"/>
            <a:ext cx="5338199" cy="6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/>
              <a:t>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25" y="2819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稽核時使用紙筆紀錄稽核結果</a:t>
            </a:r>
          </a:p>
          <a:p>
            <a:pPr indent="-64770" lvl="0" marL="285750" marR="0" rtl="0" algn="ct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837" y="30388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375" y="35978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3600" y="2819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稽核完畢後要再花時間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打成稽核報告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3427975" y="3106675"/>
            <a:ext cx="1219200" cy="1219200"/>
            <a:chOff x="3560825" y="3597875"/>
            <a:chExt cx="1219200" cy="1219200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60825" y="3597875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79225" y="3884650"/>
              <a:ext cx="565849" cy="5658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737" y="34785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9225" y="3143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31725" y="2839462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2765924" y="3551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064149" y="3551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1683225" y="5736000"/>
            <a:ext cx="63024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1800">
                <a:solidFill>
                  <a:schemeClr val="dk1"/>
                </a:solidFill>
              </a:rPr>
              <a:t>印成紙本公文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稽核完畢之後，需要知會相關主管並簽名</a:t>
            </a:r>
          </a:p>
          <a:p>
            <a:pPr indent="-64770" lvl="0" marL="285750" marR="0" rtl="0" algn="ct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三位主管分別在不同的單位，公文傳遞緩慢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62" y="2914137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2493051" y="3551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540794" y="3551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500" y="32449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625" y="32449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875" y="3244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6588545" y="3551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0950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0475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8225" y="4157512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250" y="4175075"/>
            <a:ext cx="4725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6812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9100" y="4157525"/>
            <a:ext cx="507600" cy="5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受稽單位受到稽核報告後，中的每項缺失發現皆要撰寫一份矯正預防報告</a:t>
            </a:r>
          </a:p>
          <a:p>
            <a:pPr indent="-64770" lvl="0" marL="285750" marR="0" rtl="0" algn="ct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缺失發現之條文數量有 74 個項目</a:t>
            </a:r>
          </a:p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矯正報告數量很可能比稽核數量更龐大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12" y="2886412"/>
            <a:ext cx="1753625" cy="17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5354751" y="343497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277950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455787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725" y="3640475"/>
            <a:ext cx="372649" cy="3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525" y="2988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925" y="3141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325" y="32934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8600" y="31536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3463501" y="3447599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撰寫之矯正報告同樣需以公文方式讓主管認可，且主管有否決權</a:t>
            </a:r>
          </a:p>
          <a:p>
            <a:pPr indent="-64770" lvl="0" marL="285750" marR="0" rtl="0" algn="ct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除了公文傳遞緩慢之外，主管否決時矯正報告更需重寫重跑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00" y="30631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2703951" y="3293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400" y="298691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525" y="298693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775" y="2986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/>
          <p:nvPr/>
        </p:nvSpPr>
        <p:spPr>
          <a:xfrm>
            <a:off x="4751694" y="3293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99445" y="3293524"/>
            <a:ext cx="507600" cy="6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850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1375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9125" y="3899512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150" y="3917075"/>
            <a:ext cx="4725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7712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80000" y="3899525"/>
            <a:ext cx="507600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/>
          <p:nvPr/>
        </p:nvSpPr>
        <p:spPr>
          <a:xfrm flipH="1">
            <a:off x="1653824" y="4377275"/>
            <a:ext cx="6513600" cy="86939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6" name="Shape 386"/>
          <p:cNvGrpSpPr/>
          <p:nvPr/>
        </p:nvGrpSpPr>
        <p:grpSpPr>
          <a:xfrm>
            <a:off x="3779675" y="4377262"/>
            <a:ext cx="372649" cy="596194"/>
            <a:chOff x="3779675" y="4377262"/>
            <a:chExt cx="372649" cy="596194"/>
          </a:xfrm>
        </p:grpSpPr>
        <p:sp>
          <p:nvSpPr>
            <p:cNvPr id="387" name="Shape 387"/>
            <p:cNvSpPr/>
            <p:nvPr/>
          </p:nvSpPr>
          <p:spPr>
            <a:xfrm flipH="1" rot="10800000">
              <a:off x="3842100" y="4500956"/>
              <a:ext cx="247799" cy="4724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88" name="Shape 38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Shape 389"/>
          <p:cNvGrpSpPr/>
          <p:nvPr/>
        </p:nvGrpSpPr>
        <p:grpSpPr>
          <a:xfrm>
            <a:off x="5843050" y="4362912"/>
            <a:ext cx="372649" cy="596194"/>
            <a:chOff x="3779675" y="4377262"/>
            <a:chExt cx="372649" cy="596194"/>
          </a:xfrm>
        </p:grpSpPr>
        <p:sp>
          <p:nvSpPr>
            <p:cNvPr id="390" name="Shape 390"/>
            <p:cNvSpPr/>
            <p:nvPr/>
          </p:nvSpPr>
          <p:spPr>
            <a:xfrm flipH="1" rot="10800000">
              <a:off x="3842100" y="4500956"/>
              <a:ext cx="247799" cy="4724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1" name="Shape 39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Shape 392"/>
          <p:cNvGrpSpPr/>
          <p:nvPr/>
        </p:nvGrpSpPr>
        <p:grpSpPr>
          <a:xfrm>
            <a:off x="7906425" y="4338612"/>
            <a:ext cx="372649" cy="596194"/>
            <a:chOff x="3779675" y="4377262"/>
            <a:chExt cx="372649" cy="596194"/>
          </a:xfrm>
        </p:grpSpPr>
        <p:sp>
          <p:nvSpPr>
            <p:cNvPr id="393" name="Shape 393"/>
            <p:cNvSpPr/>
            <p:nvPr/>
          </p:nvSpPr>
          <p:spPr>
            <a:xfrm flipH="1" rot="10800000">
              <a:off x="3842100" y="4500956"/>
              <a:ext cx="247799" cy="472499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94" name="Shape 39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79675" y="4377262"/>
              <a:ext cx="372649" cy="372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Shape 3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71229" y="4453475"/>
            <a:ext cx="717020" cy="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982133" y="457200"/>
            <a:ext cx="7704600" cy="14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4000">
                <a:solidFill>
                  <a:schemeClr val="dk1"/>
                </a:solidFill>
              </a:rPr>
              <a:t>個資稽核現況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982132" y="1764432"/>
            <a:ext cx="77046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64770" lvl="0" marL="285750" marR="0" rtl="0" algn="ctr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ct val="193333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稽核完成之後，需方便查閱以便追蹤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326675" y="5067300"/>
            <a:ext cx="7015500" cy="155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TW" sz="1800"/>
              <a:t>這會需要對大量資料進行歸檔分類，耗費人力物力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75" y="27723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75" y="29247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275" y="30771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75" y="3229537"/>
            <a:ext cx="1753625" cy="17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937" y="3027375"/>
            <a:ext cx="1898975" cy="1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775" y="289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75" y="3052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575" y="3204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425" y="33317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25" y="34841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225" y="36365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3355425" y="3780512"/>
            <a:ext cx="406800" cy="39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 flipH="1">
            <a:off x="5813956" y="3757600"/>
            <a:ext cx="439799" cy="39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96175" y="939650"/>
            <a:ext cx="77046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本專題係研究開發一線上之「個資稽核系統」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利用線上化、電子化之方法解決目前面臨之問題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75" y="2977350"/>
            <a:ext cx="3145775" cy="3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200" y="2977350"/>
            <a:ext cx="651700" cy="65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Shape 425"/>
          <p:cNvGrpSpPr/>
          <p:nvPr/>
        </p:nvGrpSpPr>
        <p:grpSpPr>
          <a:xfrm>
            <a:off x="4282500" y="3970176"/>
            <a:ext cx="1131899" cy="1160100"/>
            <a:chOff x="7746562" y="2665913"/>
            <a:chExt cx="1131899" cy="1160100"/>
          </a:xfrm>
        </p:grpSpPr>
        <p:sp>
          <p:nvSpPr>
            <p:cNvPr id="426" name="Shape 426"/>
            <p:cNvSpPr/>
            <p:nvPr/>
          </p:nvSpPr>
          <p:spPr>
            <a:xfrm>
              <a:off x="7746562" y="2665913"/>
              <a:ext cx="1131899" cy="1160100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27" name="Shape 4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91335" y="2724775"/>
              <a:ext cx="1042375" cy="1042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8" name="Shape 4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000" y="5471425"/>
            <a:ext cx="651700" cy="6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67543" y="2564903"/>
            <a:ext cx="8229600" cy="1156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zh-TW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功能介紹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機器人">
  <a:themeElements>
    <a:clrScheme name="機器人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機器人">
  <a:themeElements>
    <a:clrScheme name="機器人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