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6" r:id="rId3"/>
    <p:sldId id="257" r:id="rId4"/>
    <p:sldId id="258" r:id="rId5"/>
    <p:sldId id="260" r:id="rId6"/>
    <p:sldId id="262" r:id="rId7"/>
    <p:sldId id="267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314" r:id="rId16"/>
    <p:sldId id="309" r:id="rId17"/>
    <p:sldId id="310" r:id="rId18"/>
    <p:sldId id="311" r:id="rId19"/>
    <p:sldId id="312" r:id="rId20"/>
    <p:sldId id="313" r:id="rId21"/>
    <p:sldId id="315" r:id="rId22"/>
    <p:sldId id="276" r:id="rId23"/>
    <p:sldId id="277" r:id="rId24"/>
    <p:sldId id="278" r:id="rId25"/>
    <p:sldId id="280" r:id="rId26"/>
    <p:sldId id="282" r:id="rId27"/>
    <p:sldId id="283" r:id="rId28"/>
    <p:sldId id="284" r:id="rId29"/>
    <p:sldId id="285" r:id="rId30"/>
    <p:sldId id="296" r:id="rId31"/>
    <p:sldId id="297" r:id="rId32"/>
    <p:sldId id="298" r:id="rId33"/>
    <p:sldId id="299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295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>
      <p:cViewPr varScale="1">
        <p:scale>
          <a:sx n="96" d="100"/>
          <a:sy n="96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稽核範圍決定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 custT="1"/>
      <dgm:spPr/>
      <dgm:t>
        <a:bodyPr/>
        <a:lstStyle/>
        <a:p>
          <a:r>
            <a:rPr lang="zh-TW" altLang="en-US" sz="1600" dirty="0" smtClean="0"/>
            <a:t>稽核時間安排</a:t>
          </a:r>
          <a:endParaRPr lang="zh-TW" altLang="en-US" sz="1600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4C9DAE77-31D2-485A-8FEB-8117C771AE05}">
      <dgm:prSet phldrT="[文字]" custT="1"/>
      <dgm:spPr/>
      <dgm:t>
        <a:bodyPr/>
        <a:lstStyle/>
        <a:p>
          <a:r>
            <a:rPr lang="zh-TW" altLang="en-US" sz="1200" dirty="0" smtClean="0"/>
            <a:t>稽核員撰寫稽核報告</a:t>
          </a:r>
          <a:endParaRPr lang="zh-TW" altLang="en-US" sz="1200" dirty="0"/>
        </a:p>
      </dgm:t>
    </dgm:pt>
    <dgm:pt modelId="{76E5C729-FF92-4314-AC2D-099333AD9170}" type="par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494E3FDF-561C-4E18-BD95-E21DE310503A}" type="sib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 custT="1"/>
      <dgm:spPr/>
      <dgm:t>
        <a:bodyPr/>
        <a:lstStyle/>
        <a:p>
          <a:r>
            <a:rPr lang="zh-TW" altLang="en-US" sz="1600" dirty="0" smtClean="0"/>
            <a:t>人員安排</a:t>
          </a:r>
          <a:endParaRPr lang="zh-TW" altLang="en-US" sz="1600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smtClean="0"/>
            <a:t>稽核日</a:t>
          </a:r>
          <a:endParaRPr lang="zh-TW" altLang="en-US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D2A97B-E3DF-41C3-A556-294FECB76F57}" type="pres">
      <dgm:prSet presAssocID="{DD6EFB9C-063D-42EC-A0E3-71EAFA0914B6}" presName="parSpace" presStyleCnt="0"/>
      <dgm:spPr/>
    </dgm:pt>
    <dgm:pt modelId="{B308DFA5-EF74-4899-9E6E-7AA2B4D6D1AE}" type="pres">
      <dgm:prSet presAssocID="{4C9DAE77-31D2-485A-8FEB-8117C771AE0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C9C442-7B82-4A4D-9A77-410BC5AF5664}" srcId="{8576BDB2-D78C-4B1A-8362-A6F753A38892}" destId="{4C9DAE77-31D2-485A-8FEB-8117C771AE05}" srcOrd="4" destOrd="0" parTransId="{76E5C729-FF92-4314-AC2D-099333AD9170}" sibTransId="{494E3FDF-561C-4E18-BD95-E21DE310503A}"/>
    <dgm:cxn modelId="{AF4F9D1B-BDA8-4857-846D-66175B472C49}" type="presOf" srcId="{853430B3-0472-4E3D-BE21-78F6C6CABBB3}" destId="{81BE97D0-F5C7-4A30-85FB-6AB04F67FF42}" srcOrd="0" destOrd="0" presId="urn:microsoft.com/office/officeart/2005/8/layout/hChevron3"/>
    <dgm:cxn modelId="{FDC95FD6-CC5B-4FC4-A2E7-EE9A19ABFAB8}" type="presOf" srcId="{4C9DAE77-31D2-485A-8FEB-8117C771AE05}" destId="{B308DFA5-EF74-4899-9E6E-7AA2B4D6D1AE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AA96669D-537E-41C3-B400-7A660F86ACEB}" type="presOf" srcId="{A8658C2F-86E0-4090-B370-6960D1EBC333}" destId="{1E39676C-75D1-4A84-81B6-739B5F2E2E33}" srcOrd="0" destOrd="0" presId="urn:microsoft.com/office/officeart/2005/8/layout/hChevron3"/>
    <dgm:cxn modelId="{9D7D2212-E51A-4DC6-99BD-4B0AD1060C1E}" type="presOf" srcId="{43FD132E-8932-4239-938A-D4E807160430}" destId="{7BCC2E6B-C192-4904-A430-EAEDDCE773B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E904B226-50CE-4716-818D-8D25B5043108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EC4FDA1B-B30D-4B0B-A8E2-1B17A2A1DF5F}" type="presOf" srcId="{8576BDB2-D78C-4B1A-8362-A6F753A38892}" destId="{6AB33D58-9CF4-4FE4-BF8C-B99C0F97F53D}" srcOrd="0" destOrd="0" presId="urn:microsoft.com/office/officeart/2005/8/layout/hChevron3"/>
    <dgm:cxn modelId="{23BB7C75-B39C-49CF-9C3F-F69CC14529A5}" type="presParOf" srcId="{6AB33D58-9CF4-4FE4-BF8C-B99C0F97F53D}" destId="{720DA88E-584C-487D-9E85-60CB32483A0B}" srcOrd="0" destOrd="0" presId="urn:microsoft.com/office/officeart/2005/8/layout/hChevron3"/>
    <dgm:cxn modelId="{06F4F5C3-32CF-4906-AA14-BAA10CE08B75}" type="presParOf" srcId="{6AB33D58-9CF4-4FE4-BF8C-B99C0F97F53D}" destId="{2A158EFE-7B38-4502-8207-CA97CE0641B1}" srcOrd="1" destOrd="0" presId="urn:microsoft.com/office/officeart/2005/8/layout/hChevron3"/>
    <dgm:cxn modelId="{9570C1C8-BB0E-4EC0-ABE0-ED1C86F4FB8C}" type="presParOf" srcId="{6AB33D58-9CF4-4FE4-BF8C-B99C0F97F53D}" destId="{81BE97D0-F5C7-4A30-85FB-6AB04F67FF42}" srcOrd="2" destOrd="0" presId="urn:microsoft.com/office/officeart/2005/8/layout/hChevron3"/>
    <dgm:cxn modelId="{E3DC4463-F957-4EB2-B893-CBE14C22471B}" type="presParOf" srcId="{6AB33D58-9CF4-4FE4-BF8C-B99C0F97F53D}" destId="{EB8BB54A-D18C-49EF-8FBC-970476194AFD}" srcOrd="3" destOrd="0" presId="urn:microsoft.com/office/officeart/2005/8/layout/hChevron3"/>
    <dgm:cxn modelId="{4FED55F3-6599-4BD7-9DA6-85C0B7553C2E}" type="presParOf" srcId="{6AB33D58-9CF4-4FE4-BF8C-B99C0F97F53D}" destId="{7BCC2E6B-C192-4904-A430-EAEDDCE773B3}" srcOrd="4" destOrd="0" presId="urn:microsoft.com/office/officeart/2005/8/layout/hChevron3"/>
    <dgm:cxn modelId="{EE212F77-2824-4F27-87F6-6A1C2089A7B8}" type="presParOf" srcId="{6AB33D58-9CF4-4FE4-BF8C-B99C0F97F53D}" destId="{8E2AB98D-E055-46C7-AB67-765CA9CC50F3}" srcOrd="5" destOrd="0" presId="urn:microsoft.com/office/officeart/2005/8/layout/hChevron3"/>
    <dgm:cxn modelId="{BDA58E70-A797-41F5-8264-74A31C3472F6}" type="presParOf" srcId="{6AB33D58-9CF4-4FE4-BF8C-B99C0F97F53D}" destId="{1E39676C-75D1-4A84-81B6-739B5F2E2E33}" srcOrd="6" destOrd="0" presId="urn:microsoft.com/office/officeart/2005/8/layout/hChevron3"/>
    <dgm:cxn modelId="{206F8DEA-1F8B-41CE-8780-631C73AADBC7}" type="presParOf" srcId="{6AB33D58-9CF4-4FE4-BF8C-B99C0F97F53D}" destId="{71D2A97B-E3DF-41C3-A556-294FECB76F57}" srcOrd="7" destOrd="0" presId="urn:microsoft.com/office/officeart/2005/8/layout/hChevron3"/>
    <dgm:cxn modelId="{0B469A58-3E05-4158-86B2-0BD7635C074A}" type="presParOf" srcId="{6AB33D58-9CF4-4FE4-BF8C-B99C0F97F53D}" destId="{B308DFA5-EF74-4899-9E6E-7AA2B4D6D1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受稽單位接收稽核報告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/>
      <dgm:spPr/>
      <dgm:t>
        <a:bodyPr/>
        <a:lstStyle/>
        <a:p>
          <a:r>
            <a:rPr lang="zh-TW" altLang="en-US" dirty="0" smtClean="0"/>
            <a:t>受稽單位提交報告</a:t>
          </a:r>
          <a:endParaRPr lang="zh-TW" altLang="en-US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/>
      <dgm:spPr/>
      <dgm:t>
        <a:bodyPr/>
        <a:lstStyle/>
        <a:p>
          <a:r>
            <a:rPr lang="zh-TW" altLang="en-US" dirty="0" smtClean="0"/>
            <a:t>受稽單位矯正預防</a:t>
          </a:r>
          <a:endParaRPr lang="zh-TW" altLang="en-US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dirty="0" smtClean="0"/>
            <a:t>結案歸檔</a:t>
          </a:r>
          <a:endParaRPr lang="zh-TW" altLang="en-US" dirty="0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D2C699-0051-48DC-8B0C-3C06F6D56F3F}" type="presOf" srcId="{3DEA568C-C79C-4831-8A49-F647C18D4CC9}" destId="{720DA88E-584C-487D-9E85-60CB32483A0B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0C647C21-63C8-495E-880D-B7168EA2CA21}" type="presOf" srcId="{853430B3-0472-4E3D-BE21-78F6C6CABBB3}" destId="{81BE97D0-F5C7-4A30-85FB-6AB04F67FF42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182BDC6A-EBCF-40CD-905E-7281B42884CF}" type="presOf" srcId="{8576BDB2-D78C-4B1A-8362-A6F753A38892}" destId="{6AB33D58-9CF4-4FE4-BF8C-B99C0F97F53D}" srcOrd="0" destOrd="0" presId="urn:microsoft.com/office/officeart/2005/8/layout/hChevron3"/>
    <dgm:cxn modelId="{2FF5ECF6-C941-4AD9-8BB5-970DBEAC8989}" type="presOf" srcId="{A8658C2F-86E0-4090-B370-6960D1EBC333}" destId="{1E39676C-75D1-4A84-81B6-739B5F2E2E33}" srcOrd="0" destOrd="0" presId="urn:microsoft.com/office/officeart/2005/8/layout/hChevron3"/>
    <dgm:cxn modelId="{E5E7AD49-07FD-4A2B-A555-3C0D26D6E201}" type="presOf" srcId="{43FD132E-8932-4239-938A-D4E807160430}" destId="{7BCC2E6B-C192-4904-A430-EAEDDCE773B3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299C2E3D-001A-4EC7-87CA-AF1EC15BFDAB}" type="presParOf" srcId="{6AB33D58-9CF4-4FE4-BF8C-B99C0F97F53D}" destId="{720DA88E-584C-487D-9E85-60CB32483A0B}" srcOrd="0" destOrd="0" presId="urn:microsoft.com/office/officeart/2005/8/layout/hChevron3"/>
    <dgm:cxn modelId="{BC10A93F-AB28-467D-89CE-CD55A214632D}" type="presParOf" srcId="{6AB33D58-9CF4-4FE4-BF8C-B99C0F97F53D}" destId="{2A158EFE-7B38-4502-8207-CA97CE0641B1}" srcOrd="1" destOrd="0" presId="urn:microsoft.com/office/officeart/2005/8/layout/hChevron3"/>
    <dgm:cxn modelId="{E08E13B2-7A28-44D6-AAC2-AC1B2CF27600}" type="presParOf" srcId="{6AB33D58-9CF4-4FE4-BF8C-B99C0F97F53D}" destId="{81BE97D0-F5C7-4A30-85FB-6AB04F67FF42}" srcOrd="2" destOrd="0" presId="urn:microsoft.com/office/officeart/2005/8/layout/hChevron3"/>
    <dgm:cxn modelId="{8454B8FF-BF0A-4DB9-B993-0203550EF8BB}" type="presParOf" srcId="{6AB33D58-9CF4-4FE4-BF8C-B99C0F97F53D}" destId="{EB8BB54A-D18C-49EF-8FBC-970476194AFD}" srcOrd="3" destOrd="0" presId="urn:microsoft.com/office/officeart/2005/8/layout/hChevron3"/>
    <dgm:cxn modelId="{518EF69B-CE5D-4C2B-A6CD-6D1AB6042009}" type="presParOf" srcId="{6AB33D58-9CF4-4FE4-BF8C-B99C0F97F53D}" destId="{7BCC2E6B-C192-4904-A430-EAEDDCE773B3}" srcOrd="4" destOrd="0" presId="urn:microsoft.com/office/officeart/2005/8/layout/hChevron3"/>
    <dgm:cxn modelId="{0A60BB9E-50B9-43A9-8EF7-D8E815983849}" type="presParOf" srcId="{6AB33D58-9CF4-4FE4-BF8C-B99C0F97F53D}" destId="{8E2AB98D-E055-46C7-AB67-765CA9CC50F3}" srcOrd="5" destOrd="0" presId="urn:microsoft.com/office/officeart/2005/8/layout/hChevron3"/>
    <dgm:cxn modelId="{B02B6EE8-8450-4309-BB68-E05C01411309}" type="presParOf" srcId="{6AB33D58-9CF4-4FE4-BF8C-B99C0F97F53D}" destId="{1E39676C-75D1-4A84-81B6-739B5F2E2E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782C-8BA5-4E75-AB3A-6430B2EE33F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9135-2E15-4283-9303-EA4E62285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0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 </a:t>
            </a:r>
            <a:r>
              <a:rPr kumimoji="1" lang="en-US" altLang="zh-TW" dirty="0" err="1" smtClean="0"/>
              <a:t>FullCalendar</a:t>
            </a:r>
            <a:r>
              <a:rPr kumimoji="1" lang="zh-TW" altLang="en-US" dirty="0" smtClean="0"/>
              <a:t>，一個開源的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行事曆上會顯示稽核開始時間、稽核員與受稽單位，且顯示的最小單位可到一天的某分鐘。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7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每一頁清單都有篩選器，以便使用人員輕鬆找到目標資料。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在管理員稽核設定頁面更有事件篩選器，除了關鍵字外，亦可針對事件去做搜尋。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控制，讓關鍵字能在輸入的同時及時將結果回饋給使用者。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77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主管帳號：維護問題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主管要為了簽署稽核報告多申請、記憶一組帳號密碼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19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指派後萬一窗口想要自己填寫或指派給另一人，窗口填寫後送出資料前者連結將失效，重新指派一次前者連結也會失效。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8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0FF765-17E2-4CE6-9E8D-D311E8FC59D5}" type="datetimeFigureOut">
              <a:rPr lang="zh-TW" altLang="en-US" smtClean="0"/>
              <a:t>15/5/28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4" Type="http://schemas.openxmlformats.org/officeDocument/2006/relationships/hyperlink" Target="http://wkhtmltopdf.org/" TargetMode="External"/><Relationship Id="rId5" Type="http://schemas.openxmlformats.org/officeDocument/2006/relationships/hyperlink" Target="http://fullcalendar.io/" TargetMode="External"/><Relationship Id="rId6" Type="http://schemas.openxmlformats.org/officeDocument/2006/relationships/hyperlink" Target="https://github.com/adobe-fonts/source-han-sans" TargetMode="External"/><Relationship Id="rId7" Type="http://schemas.openxmlformats.org/officeDocument/2006/relationships/hyperlink" Target="https://www.vagrantup.com/" TargetMode="External"/><Relationship Id="rId8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ravel.tw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r>
              <a:rPr lang="en-US" altLang="zh-TW" dirty="0" smtClean="0"/>
              <a:t>--</a:t>
            </a:r>
            <a:r>
              <a:rPr lang="zh-TW" altLang="en-US" dirty="0" smtClean="0"/>
              <a:t>個資稽核系統</a:t>
            </a:r>
            <a:r>
              <a:rPr lang="en-US" altLang="zh-TW" dirty="0" smtClean="0"/>
              <a:t>(PIA)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 </a:t>
            </a:r>
            <a:r>
              <a:rPr lang="zh-TW" altLang="en-US" dirty="0" smtClean="0"/>
              <a:t>王丕中 </a:t>
            </a:r>
            <a:endParaRPr lang="en-US" altLang="zh-TW" dirty="0" smtClean="0"/>
          </a:p>
          <a:p>
            <a:r>
              <a:rPr lang="zh-TW" altLang="en-US" dirty="0" smtClean="0"/>
              <a:t>邱冠喻</a:t>
            </a:r>
            <a:endParaRPr lang="en-US" altLang="zh-TW" dirty="0" smtClean="0"/>
          </a:p>
          <a:p>
            <a:r>
              <a:rPr lang="zh-TW" altLang="en-US" dirty="0"/>
              <a:t>鍾宛</a:t>
            </a:r>
            <a:r>
              <a:rPr lang="zh-TW" altLang="en-US" dirty="0" smtClean="0"/>
              <a:t>庭</a:t>
            </a:r>
            <a:endParaRPr lang="en-US" altLang="zh-TW" dirty="0" smtClean="0"/>
          </a:p>
          <a:p>
            <a:r>
              <a:rPr lang="zh-TW" altLang="en-US" dirty="0" smtClean="0"/>
              <a:t>吳信億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66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HTML, Bootstrap, jQuery …</a:t>
            </a:r>
          </a:p>
          <a:p>
            <a:r>
              <a:rPr lang="en-US" altLang="zh-TW" dirty="0" smtClean="0"/>
              <a:t>PHP, </a:t>
            </a:r>
            <a:r>
              <a:rPr lang="en-US" altLang="zh-TW" dirty="0" err="1" smtClean="0"/>
              <a:t>Laravel</a:t>
            </a:r>
            <a:r>
              <a:rPr lang="en-US" altLang="zh-TW" dirty="0" smtClean="0"/>
              <a:t>, composer</a:t>
            </a:r>
          </a:p>
          <a:p>
            <a:r>
              <a:rPr lang="en-US" altLang="zh-TW" dirty="0" smtClean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32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技術介紹</a:t>
            </a:r>
            <a:r>
              <a:rPr lang="en-US" altLang="zh-TW" dirty="0" smtClean="0"/>
              <a:t>-Bootstrap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前端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網</a:t>
            </a:r>
            <a:r>
              <a:rPr lang="zh-TW" altLang="en-US" dirty="0"/>
              <a:t>格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響應</a:t>
            </a:r>
            <a:r>
              <a:rPr lang="zh-TW" altLang="en-US" dirty="0"/>
              <a:t>式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zh-TW" altLang="en-US" dirty="0" smtClean="0"/>
              <a:t>行動裝置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45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</a:t>
            </a:r>
            <a:r>
              <a:rPr lang="zh-TW" altLang="en-US" dirty="0"/>
              <a:t>知名的</a:t>
            </a:r>
            <a:r>
              <a:rPr lang="en-US" altLang="zh-TW" dirty="0" err="1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動畫效果</a:t>
            </a:r>
            <a:endParaRPr lang="en-US" altLang="zh-TW" dirty="0" smtClean="0"/>
          </a:p>
          <a:p>
            <a:r>
              <a:rPr lang="zh-TW" altLang="en-US" dirty="0" smtClean="0"/>
              <a:t>事件處理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25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26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Form input</a:t>
            </a:r>
          </a:p>
          <a:p>
            <a:r>
              <a:rPr lang="en-US" altLang="zh-TW" dirty="0" smtClean="0"/>
              <a:t>Eloquent ORM</a:t>
            </a:r>
          </a:p>
          <a:p>
            <a:r>
              <a:rPr lang="en-US" altLang="zh-TW" dirty="0" smtClean="0"/>
              <a:t>Query builder</a:t>
            </a:r>
          </a:p>
          <a:p>
            <a:r>
              <a:rPr lang="en-US" altLang="zh-TW" dirty="0" smtClean="0"/>
              <a:t>Routing</a:t>
            </a:r>
          </a:p>
          <a:p>
            <a:r>
              <a:rPr lang="en-US" altLang="zh-TW" dirty="0" smtClean="0"/>
              <a:t>RESTful</a:t>
            </a:r>
          </a:p>
          <a:p>
            <a:r>
              <a:rPr lang="en-US" altLang="zh-TW" dirty="0"/>
              <a:t>Templates (Blade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Migration file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369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verification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6707435" cy="439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7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retrieving, ORM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726784" cy="237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8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Query builder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087294" cy="193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7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Routing</a:t>
            </a:r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354577" cy="348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15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routing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242069" cy="467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1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我們將會報告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動機</a:t>
            </a:r>
            <a:r>
              <a:rPr lang="zh-TW" altLang="en-US" dirty="0"/>
              <a:t>、</a:t>
            </a:r>
            <a:r>
              <a:rPr lang="zh-TW" altLang="en-US" dirty="0" smtClean="0"/>
              <a:t>目的以及重要貢獻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團隊合作方式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設計原理、研究方法與步驟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系統實作與實驗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功能介紹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3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Blade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668648" cy="286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397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Migration file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943267" cy="448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86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omposer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依賴性</a:t>
            </a:r>
            <a:r>
              <a:rPr lang="zh-TW" altLang="en-US" dirty="0"/>
              <a:t>管理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r>
              <a:rPr lang="zh-TW" altLang="en-US" dirty="0" smtClean="0"/>
              <a:t>安裝專案依賴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簡化部署開發環境步驟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19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分散式</a:t>
            </a:r>
            <a:r>
              <a:rPr lang="zh-TW" altLang="en-US" dirty="0"/>
              <a:t>版本控制</a:t>
            </a:r>
            <a:r>
              <a:rPr lang="zh-TW" altLang="en-US" dirty="0" smtClean="0"/>
              <a:t>軟體</a:t>
            </a:r>
            <a:endParaRPr lang="en-US" altLang="zh-TW" dirty="0" smtClean="0"/>
          </a:p>
          <a:p>
            <a:r>
              <a:rPr lang="zh-TW" altLang="en-US" dirty="0" smtClean="0"/>
              <a:t>合併</a:t>
            </a:r>
            <a:r>
              <a:rPr lang="zh-TW" altLang="en-US" dirty="0"/>
              <a:t>追蹤（</a:t>
            </a:r>
            <a:r>
              <a:rPr lang="en-US" altLang="zh-TW" dirty="0"/>
              <a:t>merge tracing</a:t>
            </a:r>
            <a:r>
              <a:rPr lang="zh-TW" altLang="en-US" dirty="0" smtClean="0"/>
              <a:t>）</a:t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378416" cy="32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8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共享虛擬主機服務</a:t>
            </a:r>
            <a:endParaRPr lang="en-US" altLang="zh-TW" dirty="0" smtClean="0"/>
          </a:p>
          <a:p>
            <a:r>
              <a:rPr lang="zh-TW" altLang="en-US" dirty="0" smtClean="0"/>
              <a:t>存放使用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版本控制的程式、專案</a:t>
            </a:r>
            <a:endParaRPr lang="en-US" altLang="zh-TW" dirty="0" smtClean="0"/>
          </a:p>
          <a:p>
            <a:r>
              <a:rPr lang="zh-TW" altLang="en-US" dirty="0" smtClean="0"/>
              <a:t>方便社會化軟體開發的功能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追蹤其它用戶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組織</a:t>
            </a:r>
            <a:r>
              <a:rPr lang="en-US" altLang="zh-TW" dirty="0" smtClean="0"/>
              <a:t>(group)</a:t>
            </a:r>
          </a:p>
          <a:p>
            <a:pPr lvl="1"/>
            <a:r>
              <a:rPr lang="zh-TW" altLang="en-US" dirty="0" smtClean="0"/>
              <a:t>軟體庫</a:t>
            </a:r>
            <a:r>
              <a:rPr lang="en-US" altLang="zh-TW" smtClean="0"/>
              <a:t>(repository/repo)</a:t>
            </a:r>
            <a:r>
              <a:rPr lang="zh-TW" altLang="en-US" dirty="0" smtClean="0"/>
              <a:t>的動態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對程式的改動和</a:t>
            </a:r>
            <a:r>
              <a:rPr lang="en-US" altLang="zh-TW" dirty="0" smtClean="0"/>
              <a:t>bug</a:t>
            </a:r>
            <a:r>
              <a:rPr lang="zh-TW" altLang="en-US" dirty="0" smtClean="0"/>
              <a:t>提出評論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744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系統實作與實驗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05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稽核事件、任務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持續一段時間</a:t>
            </a:r>
            <a:endParaRPr lang="en-US" altLang="zh-TW" dirty="0" smtClean="0"/>
          </a:p>
          <a:p>
            <a:r>
              <a:rPr lang="zh-TW" altLang="en-US" dirty="0" smtClean="0"/>
              <a:t>期間</a:t>
            </a:r>
            <a:r>
              <a:rPr lang="zh-TW" altLang="en-US" dirty="0"/>
              <a:t>可以指派多筆稽核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r>
              <a:rPr lang="zh-TW" altLang="en-US" dirty="0" smtClean="0"/>
              <a:t>一</a:t>
            </a:r>
            <a:r>
              <a:rPr lang="zh-TW" altLang="en-US" dirty="0"/>
              <a:t>筆稽核</a:t>
            </a:r>
            <a:r>
              <a:rPr lang="zh-TW" altLang="en-US" dirty="0" smtClean="0"/>
              <a:t>任務由</a:t>
            </a:r>
            <a:r>
              <a:rPr lang="zh-TW" altLang="en-US" dirty="0"/>
              <a:t>一名稽核</a:t>
            </a:r>
            <a:r>
              <a:rPr lang="zh-TW" altLang="en-US" dirty="0" smtClean="0"/>
              <a:t>人員完成稽核、填寫回報</a:t>
            </a:r>
            <a:endParaRPr lang="en-US" altLang="zh-TW" dirty="0" smtClean="0"/>
          </a:p>
          <a:p>
            <a:r>
              <a:rPr lang="zh-TW" altLang="en-US" dirty="0" smtClean="0"/>
              <a:t>填寫完成後寄信至主管信箱</a:t>
            </a:r>
            <a:endParaRPr lang="en-US" altLang="zh-TW" dirty="0" smtClean="0"/>
          </a:p>
          <a:p>
            <a:r>
              <a:rPr lang="zh-TW" altLang="en-US" dirty="0" smtClean="0"/>
              <a:t>主管</a:t>
            </a:r>
            <a:r>
              <a:rPr lang="zh-TW" altLang="en-US" dirty="0"/>
              <a:t>簽署</a:t>
            </a:r>
            <a:r>
              <a:rPr lang="zh-TW" altLang="en-US" dirty="0" smtClean="0"/>
              <a:t>後寄信</a:t>
            </a:r>
            <a:r>
              <a:rPr lang="zh-TW" altLang="en-US" dirty="0"/>
              <a:t>至稽核小組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簽署結束＝回報完成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受稽機關進行矯正預防</a:t>
            </a:r>
            <a:r>
              <a:rPr lang="zh-TW" altLang="en-US" dirty="0" smtClean="0"/>
              <a:t>處理、填寫</a:t>
            </a:r>
            <a:r>
              <a:rPr lang="zh-TW" altLang="en-US" dirty="0"/>
              <a:t>矯正預防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zh-TW" altLang="en-US" dirty="0" smtClean="0"/>
              <a:t>填寫完成寄信</a:t>
            </a:r>
            <a:r>
              <a:rPr lang="zh-TW" altLang="en-US" dirty="0"/>
              <a:t>至主管</a:t>
            </a:r>
            <a:r>
              <a:rPr lang="zh-TW" altLang="en-US" dirty="0" smtClean="0"/>
              <a:t>信箱</a:t>
            </a:r>
            <a:endParaRPr lang="en-US" altLang="zh-TW" dirty="0" smtClean="0"/>
          </a:p>
          <a:p>
            <a:r>
              <a:rPr lang="zh-TW" altLang="en-US" dirty="0" smtClean="0"/>
              <a:t>簽署成功＝矯正完成＝一筆稽核完成。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5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稽核人員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可能具有多種身份</a:t>
            </a:r>
            <a:endParaRPr lang="en-US" altLang="zh-TW" dirty="0" smtClean="0"/>
          </a:p>
          <a:p>
            <a:r>
              <a:rPr lang="zh-TW" altLang="en-US" dirty="0" smtClean="0"/>
              <a:t>介面依人員身份載入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系統管理員，負責新增</a:t>
            </a:r>
            <a:r>
              <a:rPr lang="zh-TW" altLang="en-US" dirty="0"/>
              <a:t>人員、</a:t>
            </a:r>
            <a:r>
              <a:rPr lang="zh-TW" altLang="en-US" dirty="0" smtClean="0"/>
              <a:t>事件、指派任務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受</a:t>
            </a:r>
            <a:r>
              <a:rPr lang="zh-TW" altLang="en-US" dirty="0"/>
              <a:t>稽</a:t>
            </a:r>
            <a:r>
              <a:rPr lang="zh-TW" altLang="en-US" dirty="0" smtClean="0"/>
              <a:t>人，填寫矯正回報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稽核人，依時程稽核，填寫稽核回報</a:t>
            </a:r>
            <a:br>
              <a:rPr lang="zh-TW" altLang="en-US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00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上半流程</a:t>
            </a:r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887" y="2557462"/>
            <a:ext cx="42386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4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下半流程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671762"/>
            <a:ext cx="57912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0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「個人資料保護法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個</a:t>
            </a:r>
            <a:r>
              <a:rPr lang="zh-TW" altLang="en-US" dirty="0"/>
              <a:t>資保管需要藉由稽核的方式來確保個資保管</a:t>
            </a:r>
            <a:r>
              <a:rPr lang="zh-TW" altLang="en-US" dirty="0" smtClean="0"/>
              <a:t>恰當</a:t>
            </a:r>
            <a:endParaRPr lang="en-US" altLang="zh-TW" dirty="0" smtClean="0"/>
          </a:p>
          <a:p>
            <a:r>
              <a:rPr lang="zh-TW" altLang="en-US" dirty="0" smtClean="0"/>
              <a:t>校內有許多教學單位</a:t>
            </a:r>
            <a:r>
              <a:rPr lang="zh-TW" altLang="en-US" dirty="0"/>
              <a:t>、</a:t>
            </a:r>
            <a:r>
              <a:rPr lang="zh-TW" altLang="en-US" dirty="0" smtClean="0"/>
              <a:t>文書處理過程繁瑣</a:t>
            </a:r>
            <a:endParaRPr lang="en-US" altLang="zh-TW" dirty="0" smtClean="0"/>
          </a:p>
          <a:p>
            <a:r>
              <a:rPr lang="zh-TW" altLang="en-US" dirty="0" smtClean="0"/>
              <a:t>實作線上系統，把整個流程電子化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83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23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身份驗證以及登入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資料庫存取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Session </a:t>
            </a:r>
            <a:r>
              <a:rPr lang="zh-TW" altLang="en-US" dirty="0" smtClean="0"/>
              <a:t>記錄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</a:t>
            </a:r>
            <a:r>
              <a:rPr lang="zh-TW" altLang="en-US" dirty="0"/>
              <a:t>取控管</a:t>
            </a:r>
          </a:p>
          <a:p>
            <a:r>
              <a:rPr lang="zh-TW" altLang="en-US" dirty="0"/>
              <a:t>管理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任務</a:t>
            </a:r>
            <a:r>
              <a:rPr lang="zh-TW" altLang="en-US" dirty="0"/>
              <a:t>管理</a:t>
            </a:r>
          </a:p>
          <a:p>
            <a:r>
              <a:rPr lang="zh-TW" altLang="en-US" dirty="0" smtClean="0"/>
              <a:t>稽核人員介面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稽核行事曆</a:t>
            </a:r>
            <a:endParaRPr lang="en-US" altLang="zh-TW" dirty="0"/>
          </a:p>
          <a:p>
            <a:pPr lvl="1"/>
            <a:r>
              <a:rPr lang="zh-TW" altLang="en-US" dirty="0" smtClean="0"/>
              <a:t>稽核報告填寫與暫存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89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稽核以及矯正預防報告產生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PDF </a:t>
            </a:r>
            <a:r>
              <a:rPr lang="zh-TW" altLang="en-US" dirty="0"/>
              <a:t>產生器</a:t>
            </a:r>
          </a:p>
          <a:p>
            <a:r>
              <a:rPr lang="zh-TW" altLang="en-US" dirty="0" smtClean="0"/>
              <a:t>單位主管通知簽署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藉由信件寄送簽署連結以及稽核</a:t>
            </a:r>
            <a:r>
              <a:rPr lang="zh-TW" altLang="en-US" dirty="0"/>
              <a:t>報告 </a:t>
            </a:r>
            <a:r>
              <a:rPr lang="en-US" altLang="zh-TW" dirty="0"/>
              <a:t>PDF </a:t>
            </a:r>
            <a:r>
              <a:rPr lang="zh-TW" altLang="en-US" dirty="0"/>
              <a:t>給單位主管確認</a:t>
            </a:r>
          </a:p>
          <a:p>
            <a:r>
              <a:rPr lang="zh-TW" altLang="en-US" dirty="0" smtClean="0"/>
              <a:t>受稽單位介面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矯正預防報告填寫</a:t>
            </a:r>
            <a:r>
              <a:rPr lang="zh-TW" altLang="en-US" dirty="0"/>
              <a:t>或指定其他同仁填寫</a:t>
            </a:r>
          </a:p>
        </p:txBody>
      </p:sp>
    </p:spTree>
    <p:extLst>
      <p:ext uri="{BB962C8B-B14F-4D97-AF65-F5344CB8AC3E}">
        <p14:creationId xmlns:p14="http://schemas.microsoft.com/office/powerpoint/2010/main" val="9504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管理介面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12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行事曆</a:t>
            </a:r>
            <a:endParaRPr kumimoji="1" lang="zh-TW" altLang="en-US" dirty="0"/>
          </a:p>
        </p:txBody>
      </p:sp>
      <p:pic>
        <p:nvPicPr>
          <p:cNvPr id="7" name="圖片 6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8152"/>
            <a:ext cx="650347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篩選器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 descr="Untitl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7991872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稽核以及矯正預防報告產生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6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T" dirty="0"/>
              <a:t>PDF </a:t>
            </a:r>
            <a:r>
              <a:rPr kumimoji="1" lang="zh-CHT" altLang="en-US" dirty="0"/>
              <a:t>產生器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Century Gothic"/>
                <a:cs typeface="Century Gothic"/>
              </a:rPr>
              <a:t>WK</a:t>
            </a:r>
            <a:r>
              <a:rPr kumimoji="1" lang="en-US" altLang="zh-TW" b="1" dirty="0" smtClean="0">
                <a:latin typeface="Courier"/>
                <a:cs typeface="Courier"/>
              </a:rPr>
              <a:t>&lt;html&gt;</a:t>
            </a:r>
            <a:r>
              <a:rPr kumimoji="1" lang="en-US" altLang="zh-TW" dirty="0" err="1" smtClean="0">
                <a:latin typeface="Century Gothic"/>
                <a:cs typeface="Century Gothic"/>
              </a:rPr>
              <a:t>TO</a:t>
            </a:r>
            <a:r>
              <a:rPr kumimoji="1" lang="en-US" altLang="zh-TW" b="1" dirty="0" err="1" smtClean="0">
                <a:latin typeface="Cochin"/>
                <a:cs typeface="Cochin"/>
              </a:rPr>
              <a:t>pdf</a:t>
            </a:r>
            <a:endParaRPr kumimoji="1" lang="en-US" altLang="zh-TW" dirty="0" smtClean="0">
              <a:latin typeface="Cochin"/>
              <a:cs typeface="Cochin"/>
            </a:endParaRPr>
          </a:p>
          <a:p>
            <a:pPr lvl="1"/>
            <a:r>
              <a:rPr kumimoji="1" lang="zh-TW" altLang="en-US" dirty="0" smtClean="0"/>
              <a:t>利用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webkit</a:t>
            </a:r>
            <a:r>
              <a:rPr kumimoji="1" lang="en-US" altLang="zh-TW" dirty="0"/>
              <a:t> </a:t>
            </a:r>
            <a:r>
              <a:rPr kumimoji="1" lang="zh-TW" altLang="en-US" dirty="0"/>
              <a:t>作為渲染引擎產生 </a:t>
            </a:r>
            <a:r>
              <a:rPr kumimoji="1" lang="en-US" altLang="zh-TW" dirty="0"/>
              <a:t>PDF 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工具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直接將 </a:t>
            </a:r>
            <a:r>
              <a:rPr kumimoji="1" lang="en-US" altLang="zh-TW" dirty="0" smtClean="0"/>
              <a:t>HTML </a:t>
            </a:r>
            <a:r>
              <a:rPr kumimoji="1" lang="zh-TW" altLang="en-US" dirty="0" smtClean="0"/>
              <a:t>匯出成 </a:t>
            </a:r>
            <a:r>
              <a:rPr kumimoji="1" lang="en-US" altLang="zh-TW" dirty="0" smtClean="0"/>
              <a:t>PDF</a:t>
            </a:r>
          </a:p>
          <a:p>
            <a:pPr lvl="1"/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Composer </a:t>
            </a:r>
            <a:r>
              <a:rPr kumimoji="1" lang="zh-TW" altLang="en-US" dirty="0" smtClean="0"/>
              <a:t>來安裝</a:t>
            </a:r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優點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中文支援性良好</a:t>
            </a:r>
            <a:endParaRPr kumimoji="1"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2304256" cy="380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單位主管通知簽署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4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單位主管通知簽署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主管帳號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要如何讓主管簽署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寄電子郵件通知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透過一次性的簽署連結讓主管完成簽署動作。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53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目的：將稽核流程電子化、線上化</a:t>
            </a:r>
            <a:endParaRPr lang="zh-TW" altLang="en-US" sz="4000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77849"/>
              </p:ext>
            </p:extLst>
          </p:nvPr>
        </p:nvGraphicFramePr>
        <p:xfrm>
          <a:off x="764128" y="1844824"/>
          <a:ext cx="662463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833498"/>
              </p:ext>
            </p:extLst>
          </p:nvPr>
        </p:nvGraphicFramePr>
        <p:xfrm>
          <a:off x="755574" y="4365104"/>
          <a:ext cx="6624637" cy="201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395536" y="1772816"/>
            <a:ext cx="1368152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14956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管理員介面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755575" y="3501008"/>
            <a:ext cx="1829817" cy="360040"/>
          </a:xfrm>
          <a:prstGeom prst="wedgeRectCallout">
            <a:avLst>
              <a:gd name="adj1" fmla="val -21458"/>
              <a:gd name="adj2" fmla="val -132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84900" y="35010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事件、單位管理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1979712" y="1772816"/>
            <a:ext cx="1368152" cy="360040"/>
          </a:xfrm>
          <a:prstGeom prst="wedgeRectCallout">
            <a:avLst>
              <a:gd name="adj1" fmla="val -22707"/>
              <a:gd name="adj2" fmla="val 13608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09036" y="177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使用者管理</a:t>
            </a:r>
            <a:endParaRPr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2678450" y="3510300"/>
            <a:ext cx="2016663" cy="360040"/>
          </a:xfrm>
          <a:prstGeom prst="wedgeRectCallout">
            <a:avLst>
              <a:gd name="adj1" fmla="val 21293"/>
              <a:gd name="adj2" fmla="val -13213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63788" y="3523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行事曆、任務安排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3573792" y="1763524"/>
            <a:ext cx="2522314" cy="360040"/>
          </a:xfrm>
          <a:prstGeom prst="wedgeRectCallout">
            <a:avLst>
              <a:gd name="adj1" fmla="val 19641"/>
              <a:gd name="adj2" fmla="val 1479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603116" y="17635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存取控制、稽核人介面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087774" y="3532982"/>
            <a:ext cx="2220530" cy="360040"/>
          </a:xfrm>
          <a:prstGeom prst="wedgeRectCallout">
            <a:avLst>
              <a:gd name="adj1" fmla="val 20714"/>
              <a:gd name="adj2" fmla="val -13450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073112" y="35463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暫存、送出稽核報告</a:t>
            </a:r>
            <a:endParaRPr lang="zh-TW" altLang="en-US" dirty="0"/>
          </a:p>
        </p:txBody>
      </p:sp>
      <p:sp>
        <p:nvSpPr>
          <p:cNvPr id="19" name="矩形圖說文字 18"/>
          <p:cNvSpPr/>
          <p:nvPr/>
        </p:nvSpPr>
        <p:spPr>
          <a:xfrm>
            <a:off x="81520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62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報告產生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2090370" y="4199559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09790" y="4190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受稽介面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795780" y="6102588"/>
            <a:ext cx="1225478" cy="360040"/>
          </a:xfrm>
          <a:prstGeom prst="wedgeRectCallout">
            <a:avLst>
              <a:gd name="adj1" fmla="val 20628"/>
              <a:gd name="adj2" fmla="val -139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15200" y="6102588"/>
            <a:ext cx="16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主管通知</a:t>
            </a:r>
            <a:endParaRPr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3402782" y="4190267"/>
            <a:ext cx="4913634" cy="360040"/>
          </a:xfrm>
          <a:prstGeom prst="wedgeRectCallout">
            <a:avLst>
              <a:gd name="adj1" fmla="val -20553"/>
              <a:gd name="adj2" fmla="val 1598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圖說文字 28"/>
          <p:cNvSpPr/>
          <p:nvPr/>
        </p:nvSpPr>
        <p:spPr>
          <a:xfrm>
            <a:off x="2195736" y="6111880"/>
            <a:ext cx="3960440" cy="360040"/>
          </a:xfrm>
          <a:prstGeom prst="wedgeRectCallout">
            <a:avLst>
              <a:gd name="adj1" fmla="val -21282"/>
              <a:gd name="adj2" fmla="val -1345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195736" y="609329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指定同仁</a:t>
            </a:r>
            <a:r>
              <a:rPr lang="zh-TW" altLang="en-US" dirty="0" smtClean="0"/>
              <a:t>填寫 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自行填寫矯正預防報</a:t>
            </a:r>
            <a:r>
              <a:rPr lang="zh-TW" altLang="en-US" dirty="0"/>
              <a:t>告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347864" y="4190267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認可矯正預防報告，若遭否決，可回到填寫狀態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19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5" grpId="0" animBg="1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/>
              <a:t>受稽單位介面</a:t>
            </a:r>
          </a:p>
        </p:txBody>
      </p:sp>
    </p:spTree>
    <p:extLst>
      <p:ext uri="{BB962C8B-B14F-4D97-AF65-F5344CB8AC3E}">
        <p14:creationId xmlns:p14="http://schemas.microsoft.com/office/powerpoint/2010/main" val="181464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填寫矯正預防報告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窗口不一定是填寫報告的人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要如何指派給他人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如果要取消指派呢</a:t>
            </a:r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r>
              <a:rPr kumimoji="1" lang="zh-TW" altLang="en-US" dirty="0" smtClean="0"/>
              <a:t>解決方式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透過電子郵</a:t>
            </a:r>
            <a:r>
              <a:rPr kumimoji="1" lang="zh-TW" altLang="en-US" dirty="0"/>
              <a:t>件通知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內含一個一次性的矯正預防表單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5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TW" dirty="0">
                <a:hlinkClick r:id="rId2"/>
              </a:rPr>
              <a:t>Laravel http://laravel.tw/</a:t>
            </a:r>
            <a:endParaRPr lang="pt-BR" altLang="zh-TW" dirty="0"/>
          </a:p>
          <a:p>
            <a:r>
              <a:rPr lang="pt-BR" altLang="zh-TW" dirty="0">
                <a:hlinkClick r:id="rId3"/>
              </a:rPr>
              <a:t>Composer https://getcomposer.org/</a:t>
            </a:r>
            <a:endParaRPr lang="pt-BR" altLang="zh-TW" dirty="0"/>
          </a:p>
          <a:p>
            <a:r>
              <a:rPr lang="pt-BR" altLang="zh-TW" dirty="0">
                <a:hlinkClick r:id="rId4"/>
              </a:rPr>
              <a:t>wkhtmltopdf http://wkhtmltopdf.org/</a:t>
            </a:r>
            <a:endParaRPr lang="pt-BR" altLang="zh-TW" dirty="0"/>
          </a:p>
          <a:p>
            <a:r>
              <a:rPr lang="pt-BR" altLang="zh-TW" dirty="0">
                <a:hlinkClick r:id="rId5"/>
              </a:rPr>
              <a:t>FullCalendar http://fullcalendar.io/</a:t>
            </a:r>
            <a:endParaRPr lang="pt-BR" altLang="zh-TW" dirty="0"/>
          </a:p>
          <a:p>
            <a:r>
              <a:rPr lang="zh-TW" altLang="pt-BR" dirty="0">
                <a:hlinkClick r:id="rId6"/>
              </a:rPr>
              <a:t>思源正黑體 </a:t>
            </a:r>
            <a:r>
              <a:rPr lang="pt-BR" altLang="zh-TW" dirty="0">
                <a:hlinkClick r:id="rId6"/>
              </a:rPr>
              <a:t>https://github.com/adobe-fonts/source-han-sans</a:t>
            </a:r>
            <a:endParaRPr lang="pt-BR" altLang="zh-TW" dirty="0"/>
          </a:p>
          <a:p>
            <a:r>
              <a:rPr lang="pt-BR" altLang="zh-TW" dirty="0">
                <a:hlinkClick r:id="rId7"/>
              </a:rPr>
              <a:t>Vagrant https://www.vagrantup.com/</a:t>
            </a:r>
            <a:endParaRPr lang="pt-BR" altLang="zh-TW" dirty="0"/>
          </a:p>
          <a:p>
            <a:r>
              <a:rPr lang="pt-BR" altLang="zh-TW" dirty="0">
                <a:hlinkClick r:id="rId8"/>
              </a:rPr>
              <a:t>Docker https://www.docker.com/</a:t>
            </a:r>
            <a:endParaRPr lang="pt-BR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80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身份驗證以及登入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資料庫存取、 </a:t>
            </a:r>
            <a:r>
              <a:rPr lang="en-US" altLang="zh-TW" sz="2000" dirty="0" smtClean="0"/>
              <a:t>Session </a:t>
            </a:r>
            <a:r>
              <a:rPr lang="zh-TW" altLang="en-US" sz="2000" dirty="0" smtClean="0"/>
              <a:t>記錄以及存取控管</a:t>
            </a:r>
          </a:p>
          <a:p>
            <a:r>
              <a:rPr lang="zh-TW" altLang="en-US" dirty="0" smtClean="0"/>
              <a:t>管理介面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使用者、設定、任務管理</a:t>
            </a:r>
          </a:p>
          <a:p>
            <a:r>
              <a:rPr lang="zh-TW" altLang="en-US" dirty="0" smtClean="0"/>
              <a:t>稽核人員介面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稽核行事曆、稽核報告填寫與暫存</a:t>
            </a:r>
          </a:p>
          <a:p>
            <a:r>
              <a:rPr lang="zh-TW" altLang="en-US" dirty="0" smtClean="0"/>
              <a:t>稽核以及矯正預防報告產生 </a:t>
            </a:r>
            <a:r>
              <a:rPr lang="en-US" altLang="zh-TW" dirty="0" smtClean="0"/>
              <a:t>- PDF </a:t>
            </a:r>
            <a:r>
              <a:rPr lang="zh-TW" altLang="en-US" dirty="0" smtClean="0"/>
              <a:t>產生器</a:t>
            </a:r>
          </a:p>
          <a:p>
            <a:r>
              <a:rPr lang="zh-TW" altLang="en-US" dirty="0" smtClean="0"/>
              <a:t>單位主管通知簽署 </a:t>
            </a:r>
            <a:r>
              <a:rPr lang="en-US" altLang="zh-TW" dirty="0" smtClean="0"/>
              <a:t>- </a:t>
            </a:r>
            <a:r>
              <a:rPr lang="zh-TW" altLang="en-US" dirty="0" smtClean="0"/>
              <a:t>藉由信件寄送簽署連結以及稽核報告 </a:t>
            </a:r>
            <a:r>
              <a:rPr lang="en-US" altLang="zh-TW" dirty="0" smtClean="0"/>
              <a:t>PDF </a:t>
            </a:r>
            <a:r>
              <a:rPr lang="zh-TW" altLang="en-US" dirty="0" smtClean="0"/>
              <a:t>給單位主管確認</a:t>
            </a:r>
          </a:p>
          <a:p>
            <a:r>
              <a:rPr lang="zh-TW" altLang="en-US" dirty="0" smtClean="0"/>
              <a:t>受稽單位介面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矯正預防報告填寫或指定其他同仁填寫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65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專題重要貢獻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電子化後，可提供之功能為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受</a:t>
            </a:r>
            <a:r>
              <a:rPr lang="zh-TW" altLang="en-US" sz="1800" dirty="0"/>
              <a:t>稽單位、稽核人員可在線</a:t>
            </a:r>
            <a:r>
              <a:rPr lang="zh-TW" altLang="en-US" sz="1800" dirty="0" smtClean="0"/>
              <a:t>上</a:t>
            </a:r>
            <a:r>
              <a:rPr lang="zh-TW" altLang="en-US" sz="1800" dirty="0"/>
              <a:t>觀看</a:t>
            </a:r>
            <a:r>
              <a:rPr lang="zh-TW" altLang="en-US" sz="1800" dirty="0" smtClean="0"/>
              <a:t>、</a:t>
            </a:r>
            <a:r>
              <a:rPr lang="zh-TW" altLang="en-US" sz="1800" dirty="0"/>
              <a:t>填寫稽核報告、矯正</a:t>
            </a:r>
            <a:r>
              <a:rPr lang="zh-TW" altLang="en-US" sz="1800" dirty="0" smtClean="0"/>
              <a:t>預防</a:t>
            </a:r>
            <a:endParaRPr lang="en-US" altLang="zh-TW" sz="1800" dirty="0" smtClean="0"/>
          </a:p>
          <a:p>
            <a:pPr lvl="1"/>
            <a:r>
              <a:rPr lang="zh-TW" altLang="en-US" dirty="0" smtClean="0"/>
              <a:t>權責</a:t>
            </a:r>
            <a:r>
              <a:rPr lang="zh-TW" altLang="en-US" dirty="0"/>
              <a:t>單位主管可線上簽核</a:t>
            </a:r>
          </a:p>
          <a:p>
            <a:pPr lvl="1"/>
            <a:r>
              <a:rPr lang="zh-TW" altLang="en-US" dirty="0" smtClean="0"/>
              <a:t>由</a:t>
            </a:r>
            <a:r>
              <a:rPr lang="zh-TW" altLang="en-US" dirty="0"/>
              <a:t>相關人員進行</a:t>
            </a:r>
            <a:r>
              <a:rPr lang="zh-TW" altLang="en-US" dirty="0" smtClean="0"/>
              <a:t>追蹤</a:t>
            </a:r>
            <a:endParaRPr lang="en-US" altLang="zh-TW" dirty="0" smtClean="0"/>
          </a:p>
          <a:p>
            <a:r>
              <a:rPr lang="zh-TW" altLang="en-US" dirty="0"/>
              <a:t>預期達成效益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簡化紙本文書的資源</a:t>
            </a:r>
          </a:p>
          <a:p>
            <a:pPr lvl="1"/>
            <a:r>
              <a:rPr lang="zh-TW" altLang="en-US" dirty="0"/>
              <a:t>時間效率上可以掌握</a:t>
            </a:r>
          </a:p>
          <a:p>
            <a:pPr lvl="1"/>
            <a:r>
              <a:rPr lang="zh-TW" altLang="en-US" dirty="0"/>
              <a:t>可以事後查詢與追查</a:t>
            </a:r>
          </a:p>
          <a:p>
            <a:pPr lvl="1"/>
            <a:r>
              <a:rPr lang="zh-TW" altLang="en-US" dirty="0"/>
              <a:t>稽核人員可即時記錄</a:t>
            </a:r>
          </a:p>
          <a:p>
            <a:pPr lvl="1"/>
            <a:r>
              <a:rPr lang="zh-TW" altLang="en-US" dirty="0"/>
              <a:t>受稽單位可減輕</a:t>
            </a:r>
            <a:r>
              <a:rPr lang="zh-TW" altLang="en-US" dirty="0" smtClean="0"/>
              <a:t>負擔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55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團隊合作方式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指導教授 王丕中 老師</a:t>
            </a:r>
          </a:p>
          <a:p>
            <a:r>
              <a:rPr lang="zh-TW" altLang="en-US" dirty="0" smtClean="0"/>
              <a:t>資工三 邱冠喻：統整、帶領團隊與提供解決辦法</a:t>
            </a:r>
          </a:p>
          <a:p>
            <a:r>
              <a:rPr lang="zh-TW" altLang="en-US" dirty="0" smtClean="0"/>
              <a:t>資工</a:t>
            </a:r>
            <a:r>
              <a:rPr lang="zh-TW" altLang="en-US" dirty="0"/>
              <a:t>三 鍾宛</a:t>
            </a:r>
            <a:r>
              <a:rPr lang="zh-TW" altLang="en-US" dirty="0" smtClean="0"/>
              <a:t>庭：主要實作前端 </a:t>
            </a:r>
            <a:r>
              <a:rPr lang="en-US" altLang="zh-TW" dirty="0" smtClean="0"/>
              <a:t>(HTML</a:t>
            </a:r>
            <a:r>
              <a:rPr lang="zh-TW" altLang="en-US" dirty="0" smtClean="0"/>
              <a:t> 介面部分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資工三 吳信</a:t>
            </a:r>
            <a:r>
              <a:rPr lang="zh-TW" altLang="en-US" dirty="0" smtClean="0"/>
              <a:t>億：主要實作後端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資料庫存取部分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並透過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管理版本及同步程式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45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/>
              <a:t>設計原理、研究方法與步驟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71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線上系統</a:t>
            </a:r>
            <a:endParaRPr lang="en-US" altLang="zh-TW" dirty="0" smtClean="0"/>
          </a:p>
          <a:p>
            <a:r>
              <a:rPr lang="zh-TW" altLang="en-US" dirty="0" smtClean="0"/>
              <a:t>簡化紙本資源</a:t>
            </a:r>
            <a:endParaRPr lang="en-US" altLang="zh-TW" dirty="0" smtClean="0"/>
          </a:p>
          <a:p>
            <a:r>
              <a:rPr lang="zh-TW" altLang="en-US" dirty="0" smtClean="0"/>
              <a:t>網頁介面</a:t>
            </a:r>
            <a:endParaRPr lang="en-US" altLang="zh-TW" dirty="0" smtClean="0"/>
          </a:p>
          <a:p>
            <a:r>
              <a:rPr lang="zh-TW" altLang="en-US" dirty="0" smtClean="0"/>
              <a:t>增查改刪稽核記錄</a:t>
            </a:r>
            <a:endParaRPr lang="en-US" altLang="zh-TW" dirty="0" smtClean="0"/>
          </a:p>
          <a:p>
            <a:r>
              <a:rPr lang="zh-TW" altLang="en-US" dirty="0" smtClean="0"/>
              <a:t>匯出</a:t>
            </a:r>
            <a:r>
              <a:rPr lang="en-US" altLang="zh-TW" dirty="0" smtClean="0"/>
              <a:t>pdf</a:t>
            </a:r>
          </a:p>
          <a:p>
            <a:r>
              <a:rPr lang="zh-TW" altLang="en-US" dirty="0" smtClean="0"/>
              <a:t>即時電郵通知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198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907</TotalTime>
  <Words>780</Words>
  <Application>Microsoft Macintosh PowerPoint</Application>
  <PresentationFormat>如螢幕大小 (4:3)</PresentationFormat>
  <Paragraphs>211</Paragraphs>
  <Slides>42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相鄰</vt:lpstr>
      <vt:lpstr>專題報告--個資稽核系統(PIA)</vt:lpstr>
      <vt:lpstr>我們將會報告…</vt:lpstr>
      <vt:lpstr>動機</vt:lpstr>
      <vt:lpstr>目的：將稽核流程電子化、線上化</vt:lpstr>
      <vt:lpstr>功能需求</vt:lpstr>
      <vt:lpstr>專題重要貢獻</vt:lpstr>
      <vt:lpstr>團隊合作方式</vt:lpstr>
      <vt:lpstr>設計原理、研究方法與步驟</vt:lpstr>
      <vt:lpstr>系統介紹</vt:lpstr>
      <vt:lpstr>設計原理</vt:lpstr>
      <vt:lpstr>技術介紹-Bootstrap</vt:lpstr>
      <vt:lpstr>jQuery</vt:lpstr>
      <vt:lpstr>Laravel</vt:lpstr>
      <vt:lpstr>Laravel</vt:lpstr>
      <vt:lpstr>Input verification</vt:lpstr>
      <vt:lpstr>Input retrieving, ORM</vt:lpstr>
      <vt:lpstr>Query builder</vt:lpstr>
      <vt:lpstr>RESTful Routing</vt:lpstr>
      <vt:lpstr>More routing</vt:lpstr>
      <vt:lpstr>Blade</vt:lpstr>
      <vt:lpstr>Migration file</vt:lpstr>
      <vt:lpstr>Composer</vt:lpstr>
      <vt:lpstr>Git</vt:lpstr>
      <vt:lpstr>Github</vt:lpstr>
      <vt:lpstr>系統實作與實驗</vt:lpstr>
      <vt:lpstr>稽核事件、任務</vt:lpstr>
      <vt:lpstr>稽核人員</vt:lpstr>
      <vt:lpstr>上半流程</vt:lpstr>
      <vt:lpstr>下半流程</vt:lpstr>
      <vt:lpstr>功能介紹</vt:lpstr>
      <vt:lpstr>功能介紹</vt:lpstr>
      <vt:lpstr>功能介紹</vt:lpstr>
      <vt:lpstr>管理介面</vt:lpstr>
      <vt:lpstr>行事曆</vt:lpstr>
      <vt:lpstr>篩選器</vt:lpstr>
      <vt:lpstr>稽核以及矯正預防報告產生 </vt:lpstr>
      <vt:lpstr>PDF 產生器</vt:lpstr>
      <vt:lpstr>單位主管通知簽署</vt:lpstr>
      <vt:lpstr>單位主管通知簽署</vt:lpstr>
      <vt:lpstr>受稽單位介面</vt:lpstr>
      <vt:lpstr>填寫矯正預防報告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專題報告--個資稽核系統</dc:title>
  <dc:creator>hsine</dc:creator>
  <cp:lastModifiedBy>Emma Chung</cp:lastModifiedBy>
  <cp:revision>31</cp:revision>
  <dcterms:created xsi:type="dcterms:W3CDTF">2015-05-23T10:11:37Z</dcterms:created>
  <dcterms:modified xsi:type="dcterms:W3CDTF">2015-05-28T14:20:12Z</dcterms:modified>
</cp:coreProperties>
</file>