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66" r:id="rId3"/>
    <p:sldId id="257" r:id="rId4"/>
    <p:sldId id="258" r:id="rId5"/>
    <p:sldId id="260" r:id="rId6"/>
    <p:sldId id="262" r:id="rId7"/>
    <p:sldId id="267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2" r:id="rId20"/>
    <p:sldId id="283" r:id="rId21"/>
    <p:sldId id="284" r:id="rId22"/>
    <p:sldId id="28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295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>
      <p:cViewPr varScale="1">
        <p:scale>
          <a:sx n="90" d="100"/>
          <a:sy n="90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6BDB2-D78C-4B1A-8362-A6F753A3889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3DEA568C-C79C-4831-8A49-F647C18D4CC9}">
      <dgm:prSet phldrT="[文字]"/>
      <dgm:spPr/>
      <dgm:t>
        <a:bodyPr/>
        <a:lstStyle/>
        <a:p>
          <a:r>
            <a:rPr lang="zh-TW" altLang="en-US" dirty="0" smtClean="0"/>
            <a:t>稽核範圍決定</a:t>
          </a:r>
          <a:endParaRPr lang="zh-TW" altLang="en-US" dirty="0"/>
        </a:p>
      </dgm:t>
    </dgm:pt>
    <dgm:pt modelId="{1788EADD-AF02-453B-B253-0A16962A3DD7}" type="par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CE639C11-6F50-4793-AEC8-A756CD78B954}" type="sib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43FD132E-8932-4239-938A-D4E807160430}">
      <dgm:prSet phldrT="[文字]" custT="1"/>
      <dgm:spPr/>
      <dgm:t>
        <a:bodyPr/>
        <a:lstStyle/>
        <a:p>
          <a:r>
            <a:rPr lang="zh-TW" altLang="en-US" sz="1600" dirty="0" smtClean="0"/>
            <a:t>稽核時間安排</a:t>
          </a:r>
          <a:endParaRPr lang="zh-TW" altLang="en-US" sz="1600" dirty="0"/>
        </a:p>
      </dgm:t>
    </dgm:pt>
    <dgm:pt modelId="{A639B2A8-5BF4-4945-9AF4-8A4336B7BE15}" type="par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69CEA1CC-1B40-46E0-993C-A7BB27F9662B}" type="sib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4C9DAE77-31D2-485A-8FEB-8117C771AE05}">
      <dgm:prSet phldrT="[文字]" custT="1"/>
      <dgm:spPr/>
      <dgm:t>
        <a:bodyPr/>
        <a:lstStyle/>
        <a:p>
          <a:r>
            <a:rPr lang="zh-TW" altLang="en-US" sz="1200" dirty="0" smtClean="0"/>
            <a:t>稽核員撰寫稽核報告</a:t>
          </a:r>
          <a:endParaRPr lang="zh-TW" altLang="en-US" sz="1200" dirty="0"/>
        </a:p>
      </dgm:t>
    </dgm:pt>
    <dgm:pt modelId="{76E5C729-FF92-4314-AC2D-099333AD9170}" type="parTrans" cxnId="{31C9C442-7B82-4A4D-9A77-410BC5AF5664}">
      <dgm:prSet/>
      <dgm:spPr/>
      <dgm:t>
        <a:bodyPr/>
        <a:lstStyle/>
        <a:p>
          <a:endParaRPr lang="zh-TW" altLang="en-US"/>
        </a:p>
      </dgm:t>
    </dgm:pt>
    <dgm:pt modelId="{494E3FDF-561C-4E18-BD95-E21DE310503A}" type="sibTrans" cxnId="{31C9C442-7B82-4A4D-9A77-410BC5AF5664}">
      <dgm:prSet/>
      <dgm:spPr/>
      <dgm:t>
        <a:bodyPr/>
        <a:lstStyle/>
        <a:p>
          <a:endParaRPr lang="zh-TW" altLang="en-US"/>
        </a:p>
      </dgm:t>
    </dgm:pt>
    <dgm:pt modelId="{853430B3-0472-4E3D-BE21-78F6C6CABBB3}">
      <dgm:prSet custT="1"/>
      <dgm:spPr/>
      <dgm:t>
        <a:bodyPr/>
        <a:lstStyle/>
        <a:p>
          <a:r>
            <a:rPr lang="zh-TW" altLang="en-US" sz="1600" dirty="0" smtClean="0"/>
            <a:t>人員安排</a:t>
          </a:r>
          <a:endParaRPr lang="zh-TW" altLang="en-US" sz="1600" dirty="0"/>
        </a:p>
      </dgm:t>
    </dgm:pt>
    <dgm:pt modelId="{0F9C9561-F8A0-4E0A-80ED-E5CD0996007F}" type="par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7E1977FB-96C1-4B64-B95A-185322EE5B6B}" type="sib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A8658C2F-86E0-4090-B370-6960D1EBC333}">
      <dgm:prSet/>
      <dgm:spPr/>
      <dgm:t>
        <a:bodyPr/>
        <a:lstStyle/>
        <a:p>
          <a:r>
            <a:rPr lang="zh-TW" altLang="en-US" smtClean="0"/>
            <a:t>稽核日</a:t>
          </a:r>
          <a:endParaRPr lang="zh-TW" altLang="en-US"/>
        </a:p>
      </dgm:t>
    </dgm:pt>
    <dgm:pt modelId="{89520000-236B-4F1E-B4AA-F653B6794CD0}" type="par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DD6EFB9C-063D-42EC-A0E3-71EAFA0914B6}" type="sib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6AB33D58-9CF4-4FE4-BF8C-B99C0F97F53D}" type="pres">
      <dgm:prSet presAssocID="{8576BDB2-D78C-4B1A-8362-A6F753A38892}" presName="Name0" presStyleCnt="0">
        <dgm:presLayoutVars>
          <dgm:dir/>
          <dgm:resizeHandles val="exact"/>
        </dgm:presLayoutVars>
      </dgm:prSet>
      <dgm:spPr/>
    </dgm:pt>
    <dgm:pt modelId="{720DA88E-584C-487D-9E85-60CB32483A0B}" type="pres">
      <dgm:prSet presAssocID="{3DEA568C-C79C-4831-8A49-F647C18D4CC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158EFE-7B38-4502-8207-CA97CE0641B1}" type="pres">
      <dgm:prSet presAssocID="{CE639C11-6F50-4793-AEC8-A756CD78B954}" presName="parSpace" presStyleCnt="0"/>
      <dgm:spPr/>
    </dgm:pt>
    <dgm:pt modelId="{81BE97D0-F5C7-4A30-85FB-6AB04F67FF42}" type="pres">
      <dgm:prSet presAssocID="{853430B3-0472-4E3D-BE21-78F6C6CABBB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B8BB54A-D18C-49EF-8FBC-970476194AFD}" type="pres">
      <dgm:prSet presAssocID="{7E1977FB-96C1-4B64-B95A-185322EE5B6B}" presName="parSpace" presStyleCnt="0"/>
      <dgm:spPr/>
    </dgm:pt>
    <dgm:pt modelId="{7BCC2E6B-C192-4904-A430-EAEDDCE773B3}" type="pres">
      <dgm:prSet presAssocID="{43FD132E-8932-4239-938A-D4E807160430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2AB98D-E055-46C7-AB67-765CA9CC50F3}" type="pres">
      <dgm:prSet presAssocID="{69CEA1CC-1B40-46E0-993C-A7BB27F9662B}" presName="parSpace" presStyleCnt="0"/>
      <dgm:spPr/>
    </dgm:pt>
    <dgm:pt modelId="{1E39676C-75D1-4A84-81B6-739B5F2E2E33}" type="pres">
      <dgm:prSet presAssocID="{A8658C2F-86E0-4090-B370-6960D1EBC333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D2A97B-E3DF-41C3-A556-294FECB76F57}" type="pres">
      <dgm:prSet presAssocID="{DD6EFB9C-063D-42EC-A0E3-71EAFA0914B6}" presName="parSpace" presStyleCnt="0"/>
      <dgm:spPr/>
    </dgm:pt>
    <dgm:pt modelId="{B308DFA5-EF74-4899-9E6E-7AA2B4D6D1AE}" type="pres">
      <dgm:prSet presAssocID="{4C9DAE77-31D2-485A-8FEB-8117C771AE0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1C9C442-7B82-4A4D-9A77-410BC5AF5664}" srcId="{8576BDB2-D78C-4B1A-8362-A6F753A38892}" destId="{4C9DAE77-31D2-485A-8FEB-8117C771AE05}" srcOrd="4" destOrd="0" parTransId="{76E5C729-FF92-4314-AC2D-099333AD9170}" sibTransId="{494E3FDF-561C-4E18-BD95-E21DE310503A}"/>
    <dgm:cxn modelId="{AF4F9D1B-BDA8-4857-846D-66175B472C49}" type="presOf" srcId="{853430B3-0472-4E3D-BE21-78F6C6CABBB3}" destId="{81BE97D0-F5C7-4A30-85FB-6AB04F67FF42}" srcOrd="0" destOrd="0" presId="urn:microsoft.com/office/officeart/2005/8/layout/hChevron3"/>
    <dgm:cxn modelId="{FDC95FD6-CC5B-4FC4-A2E7-EE9A19ABFAB8}" type="presOf" srcId="{4C9DAE77-31D2-485A-8FEB-8117C771AE05}" destId="{B308DFA5-EF74-4899-9E6E-7AA2B4D6D1AE}" srcOrd="0" destOrd="0" presId="urn:microsoft.com/office/officeart/2005/8/layout/hChevron3"/>
    <dgm:cxn modelId="{42E717DB-603E-40AA-B56D-B62BEEACFEED}" srcId="{8576BDB2-D78C-4B1A-8362-A6F753A38892}" destId="{43FD132E-8932-4239-938A-D4E807160430}" srcOrd="2" destOrd="0" parTransId="{A639B2A8-5BF4-4945-9AF4-8A4336B7BE15}" sibTransId="{69CEA1CC-1B40-46E0-993C-A7BB27F9662B}"/>
    <dgm:cxn modelId="{C09E3117-C1D5-4AC7-944C-9D2D24425299}" srcId="{8576BDB2-D78C-4B1A-8362-A6F753A38892}" destId="{A8658C2F-86E0-4090-B370-6960D1EBC333}" srcOrd="3" destOrd="0" parTransId="{89520000-236B-4F1E-B4AA-F653B6794CD0}" sibTransId="{DD6EFB9C-063D-42EC-A0E3-71EAFA0914B6}"/>
    <dgm:cxn modelId="{AA96669D-537E-41C3-B400-7A660F86ACEB}" type="presOf" srcId="{A8658C2F-86E0-4090-B370-6960D1EBC333}" destId="{1E39676C-75D1-4A84-81B6-739B5F2E2E33}" srcOrd="0" destOrd="0" presId="urn:microsoft.com/office/officeart/2005/8/layout/hChevron3"/>
    <dgm:cxn modelId="{9D7D2212-E51A-4DC6-99BD-4B0AD1060C1E}" type="presOf" srcId="{43FD132E-8932-4239-938A-D4E807160430}" destId="{7BCC2E6B-C192-4904-A430-EAEDDCE773B3}" srcOrd="0" destOrd="0" presId="urn:microsoft.com/office/officeart/2005/8/layout/hChevron3"/>
    <dgm:cxn modelId="{C1FB60B9-BC31-471E-A1C5-211276173C62}" srcId="{8576BDB2-D78C-4B1A-8362-A6F753A38892}" destId="{853430B3-0472-4E3D-BE21-78F6C6CABBB3}" srcOrd="1" destOrd="0" parTransId="{0F9C9561-F8A0-4E0A-80ED-E5CD0996007F}" sibTransId="{7E1977FB-96C1-4B64-B95A-185322EE5B6B}"/>
    <dgm:cxn modelId="{E904B226-50CE-4716-818D-8D25B5043108}" type="presOf" srcId="{3DEA568C-C79C-4831-8A49-F647C18D4CC9}" destId="{720DA88E-584C-487D-9E85-60CB32483A0B}" srcOrd="0" destOrd="0" presId="urn:microsoft.com/office/officeart/2005/8/layout/hChevron3"/>
    <dgm:cxn modelId="{621FB948-B705-491E-A9C0-3B7730264A12}" srcId="{8576BDB2-D78C-4B1A-8362-A6F753A38892}" destId="{3DEA568C-C79C-4831-8A49-F647C18D4CC9}" srcOrd="0" destOrd="0" parTransId="{1788EADD-AF02-453B-B253-0A16962A3DD7}" sibTransId="{CE639C11-6F50-4793-AEC8-A756CD78B954}"/>
    <dgm:cxn modelId="{EC4FDA1B-B30D-4B0B-A8E2-1B17A2A1DF5F}" type="presOf" srcId="{8576BDB2-D78C-4B1A-8362-A6F753A38892}" destId="{6AB33D58-9CF4-4FE4-BF8C-B99C0F97F53D}" srcOrd="0" destOrd="0" presId="urn:microsoft.com/office/officeart/2005/8/layout/hChevron3"/>
    <dgm:cxn modelId="{23BB7C75-B39C-49CF-9C3F-F69CC14529A5}" type="presParOf" srcId="{6AB33D58-9CF4-4FE4-BF8C-B99C0F97F53D}" destId="{720DA88E-584C-487D-9E85-60CB32483A0B}" srcOrd="0" destOrd="0" presId="urn:microsoft.com/office/officeart/2005/8/layout/hChevron3"/>
    <dgm:cxn modelId="{06F4F5C3-32CF-4906-AA14-BAA10CE08B75}" type="presParOf" srcId="{6AB33D58-9CF4-4FE4-BF8C-B99C0F97F53D}" destId="{2A158EFE-7B38-4502-8207-CA97CE0641B1}" srcOrd="1" destOrd="0" presId="urn:microsoft.com/office/officeart/2005/8/layout/hChevron3"/>
    <dgm:cxn modelId="{9570C1C8-BB0E-4EC0-ABE0-ED1C86F4FB8C}" type="presParOf" srcId="{6AB33D58-9CF4-4FE4-BF8C-B99C0F97F53D}" destId="{81BE97D0-F5C7-4A30-85FB-6AB04F67FF42}" srcOrd="2" destOrd="0" presId="urn:microsoft.com/office/officeart/2005/8/layout/hChevron3"/>
    <dgm:cxn modelId="{E3DC4463-F957-4EB2-B893-CBE14C22471B}" type="presParOf" srcId="{6AB33D58-9CF4-4FE4-BF8C-B99C0F97F53D}" destId="{EB8BB54A-D18C-49EF-8FBC-970476194AFD}" srcOrd="3" destOrd="0" presId="urn:microsoft.com/office/officeart/2005/8/layout/hChevron3"/>
    <dgm:cxn modelId="{4FED55F3-6599-4BD7-9DA6-85C0B7553C2E}" type="presParOf" srcId="{6AB33D58-9CF4-4FE4-BF8C-B99C0F97F53D}" destId="{7BCC2E6B-C192-4904-A430-EAEDDCE773B3}" srcOrd="4" destOrd="0" presId="urn:microsoft.com/office/officeart/2005/8/layout/hChevron3"/>
    <dgm:cxn modelId="{EE212F77-2824-4F27-87F6-6A1C2089A7B8}" type="presParOf" srcId="{6AB33D58-9CF4-4FE4-BF8C-B99C0F97F53D}" destId="{8E2AB98D-E055-46C7-AB67-765CA9CC50F3}" srcOrd="5" destOrd="0" presId="urn:microsoft.com/office/officeart/2005/8/layout/hChevron3"/>
    <dgm:cxn modelId="{BDA58E70-A797-41F5-8264-74A31C3472F6}" type="presParOf" srcId="{6AB33D58-9CF4-4FE4-BF8C-B99C0F97F53D}" destId="{1E39676C-75D1-4A84-81B6-739B5F2E2E33}" srcOrd="6" destOrd="0" presId="urn:microsoft.com/office/officeart/2005/8/layout/hChevron3"/>
    <dgm:cxn modelId="{206F8DEA-1F8B-41CE-8780-631C73AADBC7}" type="presParOf" srcId="{6AB33D58-9CF4-4FE4-BF8C-B99C0F97F53D}" destId="{71D2A97B-E3DF-41C3-A556-294FECB76F57}" srcOrd="7" destOrd="0" presId="urn:microsoft.com/office/officeart/2005/8/layout/hChevron3"/>
    <dgm:cxn modelId="{0B469A58-3E05-4158-86B2-0BD7635C074A}" type="presParOf" srcId="{6AB33D58-9CF4-4FE4-BF8C-B99C0F97F53D}" destId="{B308DFA5-EF74-4899-9E6E-7AA2B4D6D1A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76BDB2-D78C-4B1A-8362-A6F753A38892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3DEA568C-C79C-4831-8A49-F647C18D4CC9}">
      <dgm:prSet phldrT="[文字]"/>
      <dgm:spPr/>
      <dgm:t>
        <a:bodyPr/>
        <a:lstStyle/>
        <a:p>
          <a:r>
            <a:rPr lang="zh-TW" altLang="en-US" dirty="0" smtClean="0"/>
            <a:t>受稽單位接收稽核報告</a:t>
          </a:r>
          <a:endParaRPr lang="zh-TW" altLang="en-US" dirty="0"/>
        </a:p>
      </dgm:t>
    </dgm:pt>
    <dgm:pt modelId="{1788EADD-AF02-453B-B253-0A16962A3DD7}" type="par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CE639C11-6F50-4793-AEC8-A756CD78B954}" type="sib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43FD132E-8932-4239-938A-D4E807160430}">
      <dgm:prSet phldrT="[文字]"/>
      <dgm:spPr/>
      <dgm:t>
        <a:bodyPr/>
        <a:lstStyle/>
        <a:p>
          <a:r>
            <a:rPr lang="zh-TW" altLang="en-US" dirty="0" smtClean="0"/>
            <a:t>受稽單位提交報告</a:t>
          </a:r>
          <a:endParaRPr lang="zh-TW" altLang="en-US" dirty="0"/>
        </a:p>
      </dgm:t>
    </dgm:pt>
    <dgm:pt modelId="{A639B2A8-5BF4-4945-9AF4-8A4336B7BE15}" type="par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69CEA1CC-1B40-46E0-993C-A7BB27F9662B}" type="sib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853430B3-0472-4E3D-BE21-78F6C6CABBB3}">
      <dgm:prSet/>
      <dgm:spPr/>
      <dgm:t>
        <a:bodyPr/>
        <a:lstStyle/>
        <a:p>
          <a:r>
            <a:rPr lang="zh-TW" altLang="en-US" dirty="0" smtClean="0"/>
            <a:t>受稽單位矯正預防</a:t>
          </a:r>
          <a:endParaRPr lang="zh-TW" altLang="en-US" dirty="0"/>
        </a:p>
      </dgm:t>
    </dgm:pt>
    <dgm:pt modelId="{0F9C9561-F8A0-4E0A-80ED-E5CD0996007F}" type="par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7E1977FB-96C1-4B64-B95A-185322EE5B6B}" type="sib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A8658C2F-86E0-4090-B370-6960D1EBC333}">
      <dgm:prSet/>
      <dgm:spPr/>
      <dgm:t>
        <a:bodyPr/>
        <a:lstStyle/>
        <a:p>
          <a:r>
            <a:rPr lang="zh-TW" altLang="en-US" dirty="0" smtClean="0"/>
            <a:t>結案歸檔</a:t>
          </a:r>
          <a:endParaRPr lang="zh-TW" altLang="en-US" dirty="0"/>
        </a:p>
      </dgm:t>
    </dgm:pt>
    <dgm:pt modelId="{89520000-236B-4F1E-B4AA-F653B6794CD0}" type="par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DD6EFB9C-063D-42EC-A0E3-71EAFA0914B6}" type="sib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6AB33D58-9CF4-4FE4-BF8C-B99C0F97F53D}" type="pres">
      <dgm:prSet presAssocID="{8576BDB2-D78C-4B1A-8362-A6F753A38892}" presName="Name0" presStyleCnt="0">
        <dgm:presLayoutVars>
          <dgm:dir/>
          <dgm:resizeHandles val="exact"/>
        </dgm:presLayoutVars>
      </dgm:prSet>
      <dgm:spPr/>
    </dgm:pt>
    <dgm:pt modelId="{720DA88E-584C-487D-9E85-60CB32483A0B}" type="pres">
      <dgm:prSet presAssocID="{3DEA568C-C79C-4831-8A49-F647C18D4CC9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158EFE-7B38-4502-8207-CA97CE0641B1}" type="pres">
      <dgm:prSet presAssocID="{CE639C11-6F50-4793-AEC8-A756CD78B954}" presName="parSpace" presStyleCnt="0"/>
      <dgm:spPr/>
    </dgm:pt>
    <dgm:pt modelId="{81BE97D0-F5C7-4A30-85FB-6AB04F67FF42}" type="pres">
      <dgm:prSet presAssocID="{853430B3-0472-4E3D-BE21-78F6C6CABBB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B8BB54A-D18C-49EF-8FBC-970476194AFD}" type="pres">
      <dgm:prSet presAssocID="{7E1977FB-96C1-4B64-B95A-185322EE5B6B}" presName="parSpace" presStyleCnt="0"/>
      <dgm:spPr/>
    </dgm:pt>
    <dgm:pt modelId="{7BCC2E6B-C192-4904-A430-EAEDDCE773B3}" type="pres">
      <dgm:prSet presAssocID="{43FD132E-8932-4239-938A-D4E8071604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2AB98D-E055-46C7-AB67-765CA9CC50F3}" type="pres">
      <dgm:prSet presAssocID="{69CEA1CC-1B40-46E0-993C-A7BB27F9662B}" presName="parSpace" presStyleCnt="0"/>
      <dgm:spPr/>
    </dgm:pt>
    <dgm:pt modelId="{1E39676C-75D1-4A84-81B6-739B5F2E2E33}" type="pres">
      <dgm:prSet presAssocID="{A8658C2F-86E0-4090-B370-6960D1EBC33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1D2C699-0051-48DC-8B0C-3C06F6D56F3F}" type="presOf" srcId="{3DEA568C-C79C-4831-8A49-F647C18D4CC9}" destId="{720DA88E-584C-487D-9E85-60CB32483A0B}" srcOrd="0" destOrd="0" presId="urn:microsoft.com/office/officeart/2005/8/layout/hChevron3"/>
    <dgm:cxn modelId="{42E717DB-603E-40AA-B56D-B62BEEACFEED}" srcId="{8576BDB2-D78C-4B1A-8362-A6F753A38892}" destId="{43FD132E-8932-4239-938A-D4E807160430}" srcOrd="2" destOrd="0" parTransId="{A639B2A8-5BF4-4945-9AF4-8A4336B7BE15}" sibTransId="{69CEA1CC-1B40-46E0-993C-A7BB27F9662B}"/>
    <dgm:cxn modelId="{0C647C21-63C8-495E-880D-B7168EA2CA21}" type="presOf" srcId="{853430B3-0472-4E3D-BE21-78F6C6CABBB3}" destId="{81BE97D0-F5C7-4A30-85FB-6AB04F67FF42}" srcOrd="0" destOrd="0" presId="urn:microsoft.com/office/officeart/2005/8/layout/hChevron3"/>
    <dgm:cxn modelId="{C1FB60B9-BC31-471E-A1C5-211276173C62}" srcId="{8576BDB2-D78C-4B1A-8362-A6F753A38892}" destId="{853430B3-0472-4E3D-BE21-78F6C6CABBB3}" srcOrd="1" destOrd="0" parTransId="{0F9C9561-F8A0-4E0A-80ED-E5CD0996007F}" sibTransId="{7E1977FB-96C1-4B64-B95A-185322EE5B6B}"/>
    <dgm:cxn modelId="{182BDC6A-EBCF-40CD-905E-7281B42884CF}" type="presOf" srcId="{8576BDB2-D78C-4B1A-8362-A6F753A38892}" destId="{6AB33D58-9CF4-4FE4-BF8C-B99C0F97F53D}" srcOrd="0" destOrd="0" presId="urn:microsoft.com/office/officeart/2005/8/layout/hChevron3"/>
    <dgm:cxn modelId="{2FF5ECF6-C941-4AD9-8BB5-970DBEAC8989}" type="presOf" srcId="{A8658C2F-86E0-4090-B370-6960D1EBC333}" destId="{1E39676C-75D1-4A84-81B6-739B5F2E2E33}" srcOrd="0" destOrd="0" presId="urn:microsoft.com/office/officeart/2005/8/layout/hChevron3"/>
    <dgm:cxn modelId="{E5E7AD49-07FD-4A2B-A555-3C0D26D6E201}" type="presOf" srcId="{43FD132E-8932-4239-938A-D4E807160430}" destId="{7BCC2E6B-C192-4904-A430-EAEDDCE773B3}" srcOrd="0" destOrd="0" presId="urn:microsoft.com/office/officeart/2005/8/layout/hChevron3"/>
    <dgm:cxn modelId="{621FB948-B705-491E-A9C0-3B7730264A12}" srcId="{8576BDB2-D78C-4B1A-8362-A6F753A38892}" destId="{3DEA568C-C79C-4831-8A49-F647C18D4CC9}" srcOrd="0" destOrd="0" parTransId="{1788EADD-AF02-453B-B253-0A16962A3DD7}" sibTransId="{CE639C11-6F50-4793-AEC8-A756CD78B954}"/>
    <dgm:cxn modelId="{C09E3117-C1D5-4AC7-944C-9D2D24425299}" srcId="{8576BDB2-D78C-4B1A-8362-A6F753A38892}" destId="{A8658C2F-86E0-4090-B370-6960D1EBC333}" srcOrd="3" destOrd="0" parTransId="{89520000-236B-4F1E-B4AA-F653B6794CD0}" sibTransId="{DD6EFB9C-063D-42EC-A0E3-71EAFA0914B6}"/>
    <dgm:cxn modelId="{299C2E3D-001A-4EC7-87CA-AF1EC15BFDAB}" type="presParOf" srcId="{6AB33D58-9CF4-4FE4-BF8C-B99C0F97F53D}" destId="{720DA88E-584C-487D-9E85-60CB32483A0B}" srcOrd="0" destOrd="0" presId="urn:microsoft.com/office/officeart/2005/8/layout/hChevron3"/>
    <dgm:cxn modelId="{BC10A93F-AB28-467D-89CE-CD55A214632D}" type="presParOf" srcId="{6AB33D58-9CF4-4FE4-BF8C-B99C0F97F53D}" destId="{2A158EFE-7B38-4502-8207-CA97CE0641B1}" srcOrd="1" destOrd="0" presId="urn:microsoft.com/office/officeart/2005/8/layout/hChevron3"/>
    <dgm:cxn modelId="{E08E13B2-7A28-44D6-AAC2-AC1B2CF27600}" type="presParOf" srcId="{6AB33D58-9CF4-4FE4-BF8C-B99C0F97F53D}" destId="{81BE97D0-F5C7-4A30-85FB-6AB04F67FF42}" srcOrd="2" destOrd="0" presId="urn:microsoft.com/office/officeart/2005/8/layout/hChevron3"/>
    <dgm:cxn modelId="{8454B8FF-BF0A-4DB9-B993-0203550EF8BB}" type="presParOf" srcId="{6AB33D58-9CF4-4FE4-BF8C-B99C0F97F53D}" destId="{EB8BB54A-D18C-49EF-8FBC-970476194AFD}" srcOrd="3" destOrd="0" presId="urn:microsoft.com/office/officeart/2005/8/layout/hChevron3"/>
    <dgm:cxn modelId="{518EF69B-CE5D-4C2B-A6CD-6D1AB6042009}" type="presParOf" srcId="{6AB33D58-9CF4-4FE4-BF8C-B99C0F97F53D}" destId="{7BCC2E6B-C192-4904-A430-EAEDDCE773B3}" srcOrd="4" destOrd="0" presId="urn:microsoft.com/office/officeart/2005/8/layout/hChevron3"/>
    <dgm:cxn modelId="{0A60BB9E-50B9-43A9-8EF7-D8E815983849}" type="presParOf" srcId="{6AB33D58-9CF4-4FE4-BF8C-B99C0F97F53D}" destId="{8E2AB98D-E055-46C7-AB67-765CA9CC50F3}" srcOrd="5" destOrd="0" presId="urn:microsoft.com/office/officeart/2005/8/layout/hChevron3"/>
    <dgm:cxn modelId="{B02B6EE8-8450-4309-BB68-E05C01411309}" type="presParOf" srcId="{6AB33D58-9CF4-4FE4-BF8C-B99C0F97F53D}" destId="{1E39676C-75D1-4A84-81B6-739B5F2E2E3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DA88E-584C-487D-9E85-60CB32483A0B}">
      <dsp:nvSpPr>
        <dsp:cNvPr id="0" name=""/>
        <dsp:cNvSpPr/>
      </dsp:nvSpPr>
      <dsp:spPr>
        <a:xfrm>
          <a:off x="808" y="692730"/>
          <a:ext cx="1576909" cy="630763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稽核範圍決定</a:t>
          </a:r>
          <a:endParaRPr lang="zh-TW" altLang="en-US" sz="1700" kern="1200" dirty="0"/>
        </a:p>
      </dsp:txBody>
      <dsp:txXfrm>
        <a:off x="808" y="692730"/>
        <a:ext cx="1419218" cy="630763"/>
      </dsp:txXfrm>
    </dsp:sp>
    <dsp:sp modelId="{81BE97D0-F5C7-4A30-85FB-6AB04F67FF42}">
      <dsp:nvSpPr>
        <dsp:cNvPr id="0" name=""/>
        <dsp:cNvSpPr/>
      </dsp:nvSpPr>
      <dsp:spPr>
        <a:xfrm>
          <a:off x="1262336" y="692730"/>
          <a:ext cx="1576909" cy="630763"/>
        </a:xfrm>
        <a:prstGeom prst="chevron">
          <a:avLst/>
        </a:prstGeom>
        <a:solidFill>
          <a:schemeClr val="accent3">
            <a:hueOff val="1476047"/>
            <a:satOff val="-11513"/>
            <a:lumOff val="-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人員安排</a:t>
          </a:r>
          <a:endParaRPr lang="zh-TW" altLang="en-US" sz="1600" kern="1200" dirty="0"/>
        </a:p>
      </dsp:txBody>
      <dsp:txXfrm>
        <a:off x="1577718" y="692730"/>
        <a:ext cx="946146" cy="630763"/>
      </dsp:txXfrm>
    </dsp:sp>
    <dsp:sp modelId="{7BCC2E6B-C192-4904-A430-EAEDDCE773B3}">
      <dsp:nvSpPr>
        <dsp:cNvPr id="0" name=""/>
        <dsp:cNvSpPr/>
      </dsp:nvSpPr>
      <dsp:spPr>
        <a:xfrm>
          <a:off x="2523863" y="692730"/>
          <a:ext cx="1576909" cy="630763"/>
        </a:xfrm>
        <a:prstGeom prst="chevron">
          <a:avLst/>
        </a:prstGeom>
        <a:solidFill>
          <a:schemeClr val="accent3">
            <a:hueOff val="2952094"/>
            <a:satOff val="-23027"/>
            <a:lumOff val="-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稽核時間安排</a:t>
          </a:r>
          <a:endParaRPr lang="zh-TW" altLang="en-US" sz="1600" kern="1200" dirty="0"/>
        </a:p>
      </dsp:txBody>
      <dsp:txXfrm>
        <a:off x="2839245" y="692730"/>
        <a:ext cx="946146" cy="630763"/>
      </dsp:txXfrm>
    </dsp:sp>
    <dsp:sp modelId="{1E39676C-75D1-4A84-81B6-739B5F2E2E33}">
      <dsp:nvSpPr>
        <dsp:cNvPr id="0" name=""/>
        <dsp:cNvSpPr/>
      </dsp:nvSpPr>
      <dsp:spPr>
        <a:xfrm>
          <a:off x="3785391" y="692730"/>
          <a:ext cx="1576909" cy="630763"/>
        </a:xfrm>
        <a:prstGeom prst="chevron">
          <a:avLst/>
        </a:prstGeom>
        <a:solidFill>
          <a:schemeClr val="accent3">
            <a:hueOff val="4428140"/>
            <a:satOff val="-34540"/>
            <a:lumOff val="-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smtClean="0"/>
            <a:t>稽核日</a:t>
          </a:r>
          <a:endParaRPr lang="zh-TW" altLang="en-US" sz="1700" kern="1200"/>
        </a:p>
      </dsp:txBody>
      <dsp:txXfrm>
        <a:off x="4100773" y="692730"/>
        <a:ext cx="946146" cy="630763"/>
      </dsp:txXfrm>
    </dsp:sp>
    <dsp:sp modelId="{B308DFA5-EF74-4899-9E6E-7AA2B4D6D1AE}">
      <dsp:nvSpPr>
        <dsp:cNvPr id="0" name=""/>
        <dsp:cNvSpPr/>
      </dsp:nvSpPr>
      <dsp:spPr>
        <a:xfrm>
          <a:off x="5046918" y="692730"/>
          <a:ext cx="1576909" cy="630763"/>
        </a:xfrm>
        <a:prstGeom prst="chevron">
          <a:avLst/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稽核員撰寫稽核報告</a:t>
          </a:r>
          <a:endParaRPr lang="zh-TW" altLang="en-US" sz="1200" kern="1200" dirty="0"/>
        </a:p>
      </dsp:txBody>
      <dsp:txXfrm>
        <a:off x="5362300" y="692730"/>
        <a:ext cx="946146" cy="630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DA88E-584C-487D-9E85-60CB32483A0B}">
      <dsp:nvSpPr>
        <dsp:cNvPr id="0" name=""/>
        <dsp:cNvSpPr/>
      </dsp:nvSpPr>
      <dsp:spPr>
        <a:xfrm>
          <a:off x="1940" y="618928"/>
          <a:ext cx="1947280" cy="77891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受稽單位接收稽核報告</a:t>
          </a:r>
          <a:endParaRPr lang="zh-TW" altLang="en-US" sz="2000" kern="1200" dirty="0"/>
        </a:p>
      </dsp:txBody>
      <dsp:txXfrm>
        <a:off x="1940" y="618928"/>
        <a:ext cx="1752552" cy="778912"/>
      </dsp:txXfrm>
    </dsp:sp>
    <dsp:sp modelId="{81BE97D0-F5C7-4A30-85FB-6AB04F67FF42}">
      <dsp:nvSpPr>
        <dsp:cNvPr id="0" name=""/>
        <dsp:cNvSpPr/>
      </dsp:nvSpPr>
      <dsp:spPr>
        <a:xfrm>
          <a:off x="1559765" y="618928"/>
          <a:ext cx="1947280" cy="778912"/>
        </a:xfrm>
        <a:prstGeom prst="chevron">
          <a:avLst/>
        </a:prstGeom>
        <a:solidFill>
          <a:schemeClr val="accent5">
            <a:hueOff val="-50212"/>
            <a:satOff val="-9634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受稽單位矯正預防</a:t>
          </a:r>
          <a:endParaRPr lang="zh-TW" altLang="en-US" sz="2000" kern="1200" dirty="0"/>
        </a:p>
      </dsp:txBody>
      <dsp:txXfrm>
        <a:off x="1949221" y="618928"/>
        <a:ext cx="1168368" cy="778912"/>
      </dsp:txXfrm>
    </dsp:sp>
    <dsp:sp modelId="{7BCC2E6B-C192-4904-A430-EAEDDCE773B3}">
      <dsp:nvSpPr>
        <dsp:cNvPr id="0" name=""/>
        <dsp:cNvSpPr/>
      </dsp:nvSpPr>
      <dsp:spPr>
        <a:xfrm>
          <a:off x="3117590" y="618928"/>
          <a:ext cx="1947280" cy="778912"/>
        </a:xfrm>
        <a:prstGeom prst="chevron">
          <a:avLst/>
        </a:prstGeom>
        <a:solidFill>
          <a:schemeClr val="accent5">
            <a:hueOff val="-100423"/>
            <a:satOff val="-19267"/>
            <a:lumOff val="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受稽單位提交報告</a:t>
          </a:r>
          <a:endParaRPr lang="zh-TW" altLang="en-US" sz="2000" kern="1200" dirty="0"/>
        </a:p>
      </dsp:txBody>
      <dsp:txXfrm>
        <a:off x="3507046" y="618928"/>
        <a:ext cx="1168368" cy="778912"/>
      </dsp:txXfrm>
    </dsp:sp>
    <dsp:sp modelId="{1E39676C-75D1-4A84-81B6-739B5F2E2E33}">
      <dsp:nvSpPr>
        <dsp:cNvPr id="0" name=""/>
        <dsp:cNvSpPr/>
      </dsp:nvSpPr>
      <dsp:spPr>
        <a:xfrm>
          <a:off x="4675415" y="618928"/>
          <a:ext cx="1947280" cy="778912"/>
        </a:xfrm>
        <a:prstGeom prst="chevron">
          <a:avLst/>
        </a:prstGeom>
        <a:solidFill>
          <a:schemeClr val="accent5">
            <a:hueOff val="-150635"/>
            <a:satOff val="-28901"/>
            <a:lumOff val="4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結案歸檔</a:t>
          </a:r>
          <a:endParaRPr lang="zh-TW" altLang="en-US" sz="2000" kern="1200" dirty="0"/>
        </a:p>
      </dsp:txBody>
      <dsp:txXfrm>
        <a:off x="5064871" y="618928"/>
        <a:ext cx="1168368" cy="778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E782C-8BA5-4E75-AB3A-6430B2EE33F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79135-2E15-4283-9303-EA4E622855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0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79135-2E15-4283-9303-EA4E622855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50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使用 </a:t>
            </a:r>
            <a:r>
              <a:rPr kumimoji="1" lang="en-US" altLang="zh-TW" dirty="0" err="1" smtClean="0"/>
              <a:t>FullCalendar</a:t>
            </a:r>
            <a:r>
              <a:rPr kumimoji="1" lang="zh-TW" altLang="en-US" dirty="0" smtClean="0"/>
              <a:t>，一個開源的 </a:t>
            </a:r>
            <a:r>
              <a:rPr kumimoji="1" lang="en-US" altLang="zh-TW" dirty="0" smtClean="0"/>
              <a:t>JavaScript </a:t>
            </a:r>
            <a:r>
              <a:rPr kumimoji="1" lang="zh-TW" altLang="en-US" dirty="0" smtClean="0"/>
              <a:t>行事曆套件。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透過 </a:t>
            </a:r>
            <a:r>
              <a:rPr kumimoji="1" lang="en-US" altLang="zh-TW" dirty="0" smtClean="0"/>
              <a:t>PHP </a:t>
            </a:r>
            <a:r>
              <a:rPr kumimoji="1" lang="zh-TW" altLang="en-US" dirty="0" smtClean="0"/>
              <a:t>從資料庫拿取資料給前端，再藉由 </a:t>
            </a:r>
            <a:r>
              <a:rPr kumimoji="1" lang="en-US" altLang="zh-TW" dirty="0" smtClean="0"/>
              <a:t>JavaScript </a:t>
            </a:r>
            <a:r>
              <a:rPr kumimoji="1" lang="zh-TW" altLang="en-US" dirty="0" smtClean="0"/>
              <a:t>將事件渲染至頁面上。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行事曆上會顯示稽核開始時間、稽核員與受稽單位，且顯示的最小單位可到一天的某分鐘。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97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每一頁清單都有篩選器，以便使用人員輕鬆找到目標資料。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在管理員稽核設定頁面更有事件篩選器，除了關鍵字外，亦可針對事件去做搜尋。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透過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控制，讓關鍵字能在輸入的同時及時將結果回饋給使用者。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7779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主管帳號：維護問題</a:t>
            </a:r>
            <a:endParaRPr kumimoji="1" lang="en-US" altLang="zh-TW" dirty="0" smtClean="0"/>
          </a:p>
          <a:p>
            <a:r>
              <a:rPr kumimoji="1" lang="zh-TW" altLang="en-US" dirty="0" smtClean="0"/>
              <a:t>主管要為了簽署稽核報告多申請、記憶一組帳號密碼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219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在矯正預防表單上我們提供指派給其他人的選項，需要輸入對方的姓名、郵件地址，當窗口指派給他人時系統會寄信通知對方，內含一個一次性連結，當填完送出後資料將存入資料庫、連結將失效。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指派後萬一窗口想要自己填寫或指派給另一人，窗口填寫後送出資料前者連結將失效，重新指派一次前者連結也會失效。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386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30FF765-17E2-4CE6-9E8D-D311E8FC59D5}" type="datetimeFigureOut">
              <a:rPr lang="zh-TW" altLang="en-US" smtClean="0"/>
              <a:t>2015/5/27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ocker.com/" TargetMode="External"/><Relationship Id="rId3" Type="http://schemas.openxmlformats.org/officeDocument/2006/relationships/hyperlink" Target="https://getcomposer.org/" TargetMode="External"/><Relationship Id="rId7" Type="http://schemas.openxmlformats.org/officeDocument/2006/relationships/hyperlink" Target="https://www.vagrantup.com/" TargetMode="External"/><Relationship Id="rId2" Type="http://schemas.openxmlformats.org/officeDocument/2006/relationships/hyperlink" Target="http://laravel.t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dobe-fonts/source-han-sans" TargetMode="External"/><Relationship Id="rId5" Type="http://schemas.openxmlformats.org/officeDocument/2006/relationships/hyperlink" Target="http://fullcalendar.io/" TargetMode="External"/><Relationship Id="rId4" Type="http://schemas.openxmlformats.org/officeDocument/2006/relationships/hyperlink" Target="http://wkhtmltopdf.org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專題報告</a:t>
            </a:r>
            <a:r>
              <a:rPr lang="en-US" altLang="zh-TW" dirty="0" smtClean="0"/>
              <a:t>--</a:t>
            </a:r>
            <a:r>
              <a:rPr lang="zh-TW" altLang="en-US" dirty="0" smtClean="0"/>
              <a:t>個資稽核系統</a:t>
            </a:r>
            <a:r>
              <a:rPr lang="en-US" altLang="zh-TW" dirty="0" smtClean="0"/>
              <a:t>(PIA)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 </a:t>
            </a:r>
            <a:r>
              <a:rPr lang="zh-TW" altLang="en-US" dirty="0" smtClean="0"/>
              <a:t>王丕中 </a:t>
            </a:r>
            <a:endParaRPr lang="en-US" altLang="zh-TW" dirty="0" smtClean="0"/>
          </a:p>
          <a:p>
            <a:r>
              <a:rPr lang="zh-TW" altLang="en-US" dirty="0" smtClean="0"/>
              <a:t>邱冠喻</a:t>
            </a:r>
            <a:endParaRPr lang="en-US" altLang="zh-TW" dirty="0" smtClean="0"/>
          </a:p>
          <a:p>
            <a:r>
              <a:rPr lang="zh-TW" altLang="en-US" dirty="0"/>
              <a:t>鍾宛</a:t>
            </a:r>
            <a:r>
              <a:rPr lang="zh-TW" altLang="en-US" dirty="0" smtClean="0"/>
              <a:t>庭</a:t>
            </a:r>
            <a:endParaRPr lang="en-US" altLang="zh-TW" dirty="0" smtClean="0"/>
          </a:p>
          <a:p>
            <a:r>
              <a:rPr lang="zh-TW" altLang="en-US" dirty="0" smtClean="0"/>
              <a:t>吳信億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96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HTML, Bootstrap, jQuery …</a:t>
            </a:r>
          </a:p>
          <a:p>
            <a:r>
              <a:rPr lang="en-US" altLang="zh-TW" dirty="0" smtClean="0"/>
              <a:t>PHP, </a:t>
            </a:r>
            <a:r>
              <a:rPr lang="en-US" altLang="zh-TW" dirty="0" err="1" smtClean="0"/>
              <a:t>Laravel</a:t>
            </a:r>
            <a:r>
              <a:rPr lang="en-US" altLang="zh-TW" dirty="0" smtClean="0"/>
              <a:t>, composer</a:t>
            </a:r>
          </a:p>
          <a:p>
            <a:r>
              <a:rPr lang="en-US" altLang="zh-TW" dirty="0" smtClean="0"/>
              <a:t>MySQL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23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Bootstrap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網頁</a:t>
            </a:r>
            <a:r>
              <a:rPr lang="zh-TW" altLang="en-US" dirty="0"/>
              <a:t>前端</a:t>
            </a:r>
            <a:r>
              <a:rPr lang="zh-TW" altLang="en-US" dirty="0" smtClean="0"/>
              <a:t>框架</a:t>
            </a:r>
            <a:endParaRPr lang="en-US" altLang="zh-TW" dirty="0" smtClean="0"/>
          </a:p>
          <a:p>
            <a:r>
              <a:rPr lang="zh-TW" altLang="en-US" dirty="0" smtClean="0"/>
              <a:t>網</a:t>
            </a:r>
            <a:r>
              <a:rPr lang="zh-TW" altLang="en-US" dirty="0"/>
              <a:t>格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r>
              <a:rPr lang="zh-TW" altLang="en-US" dirty="0" smtClean="0"/>
              <a:t>響應</a:t>
            </a:r>
            <a:r>
              <a:rPr lang="zh-TW" altLang="en-US" dirty="0"/>
              <a:t>式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r>
              <a:rPr lang="zh-TW" altLang="en-US" dirty="0" smtClean="0"/>
              <a:t>行動裝置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04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</a:t>
            </a:r>
            <a:r>
              <a:rPr lang="zh-TW" altLang="en-US" dirty="0"/>
              <a:t>知名的</a:t>
            </a:r>
            <a:r>
              <a:rPr lang="en-US" altLang="zh-TW" dirty="0" err="1"/>
              <a:t>javascript</a:t>
            </a:r>
            <a:r>
              <a:rPr lang="zh-TW" altLang="en-US" dirty="0"/>
              <a:t>函式</a:t>
            </a:r>
            <a:r>
              <a:rPr lang="zh-TW" altLang="en-US" dirty="0" smtClean="0"/>
              <a:t>庫</a:t>
            </a:r>
            <a:endParaRPr lang="en-US" altLang="zh-TW" dirty="0" smtClean="0"/>
          </a:p>
          <a:p>
            <a:r>
              <a:rPr lang="zh-TW" altLang="en-US" dirty="0" smtClean="0"/>
              <a:t>動畫效果</a:t>
            </a:r>
            <a:endParaRPr lang="en-US" altLang="zh-TW" dirty="0" smtClean="0"/>
          </a:p>
          <a:p>
            <a:r>
              <a:rPr lang="zh-TW" altLang="en-US" dirty="0" smtClean="0"/>
              <a:t>事件處理</a:t>
            </a:r>
            <a:endParaRPr lang="en-US" altLang="zh-TW" dirty="0" smtClean="0"/>
          </a:p>
          <a:p>
            <a:r>
              <a:rPr lang="en-US" altLang="zh-TW" dirty="0" smtClean="0"/>
              <a:t>AJAX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42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Laravel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框架</a:t>
            </a:r>
            <a:endParaRPr lang="en-US" altLang="zh-TW" dirty="0" smtClean="0"/>
          </a:p>
          <a:p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72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Laravel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Eloquent ORM</a:t>
            </a:r>
          </a:p>
          <a:p>
            <a:r>
              <a:rPr lang="en-US" altLang="zh-TW" dirty="0" smtClean="0"/>
              <a:t>Query builder</a:t>
            </a:r>
          </a:p>
          <a:p>
            <a:r>
              <a:rPr lang="en-US" altLang="zh-TW" dirty="0" smtClean="0"/>
              <a:t>Routing</a:t>
            </a:r>
          </a:p>
          <a:p>
            <a:r>
              <a:rPr lang="en-US" altLang="zh-TW" dirty="0" smtClean="0"/>
              <a:t>Templates (Blade)</a:t>
            </a:r>
          </a:p>
          <a:p>
            <a:r>
              <a:rPr lang="en-US" altLang="zh-TW" dirty="0" smtClean="0"/>
              <a:t>RESTful</a:t>
            </a:r>
          </a:p>
          <a:p>
            <a:r>
              <a:rPr lang="en-US" altLang="zh-TW" dirty="0" smtClean="0"/>
              <a:t>Form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36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omposer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依賴性</a:t>
            </a:r>
            <a:r>
              <a:rPr lang="zh-TW" altLang="en-US" dirty="0"/>
              <a:t>管理</a:t>
            </a:r>
            <a:r>
              <a:rPr lang="zh-TW" altLang="en-US" dirty="0" smtClean="0"/>
              <a:t>工具</a:t>
            </a:r>
            <a:endParaRPr lang="en-US" altLang="zh-TW" dirty="0" smtClean="0"/>
          </a:p>
          <a:p>
            <a:r>
              <a:rPr lang="zh-TW" altLang="en-US" dirty="0" smtClean="0"/>
              <a:t>安裝專案依賴</a:t>
            </a:r>
            <a:r>
              <a:rPr lang="zh-TW" altLang="en-US" dirty="0"/>
              <a:t>函式</a:t>
            </a:r>
            <a:r>
              <a:rPr lang="zh-TW" altLang="en-US" dirty="0" smtClean="0"/>
              <a:t>庫</a:t>
            </a:r>
            <a:endParaRPr lang="en-US" altLang="zh-TW" dirty="0" smtClean="0"/>
          </a:p>
          <a:p>
            <a:r>
              <a:rPr lang="zh-TW" altLang="en-US" dirty="0" smtClean="0"/>
              <a:t>簡化部署開發環境步驟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81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分散式</a:t>
            </a:r>
            <a:r>
              <a:rPr lang="zh-TW" altLang="en-US" dirty="0"/>
              <a:t>版本控制</a:t>
            </a:r>
            <a:r>
              <a:rPr lang="zh-TW" altLang="en-US" dirty="0" smtClean="0"/>
              <a:t>軟體</a:t>
            </a:r>
            <a:endParaRPr lang="en-US" altLang="zh-TW" dirty="0" smtClean="0"/>
          </a:p>
          <a:p>
            <a:r>
              <a:rPr lang="zh-TW" altLang="en-US" dirty="0" smtClean="0"/>
              <a:t>合併</a:t>
            </a:r>
            <a:r>
              <a:rPr lang="zh-TW" altLang="en-US" dirty="0"/>
              <a:t>追蹤（</a:t>
            </a:r>
            <a:r>
              <a:rPr lang="en-US" altLang="zh-TW" dirty="0"/>
              <a:t>merge tracing</a:t>
            </a:r>
            <a:r>
              <a:rPr lang="zh-TW" altLang="en-US" dirty="0" smtClean="0"/>
              <a:t>）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77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共享虛擬主機服務</a:t>
            </a:r>
            <a:endParaRPr lang="en-US" altLang="zh-TW" dirty="0" smtClean="0"/>
          </a:p>
          <a:p>
            <a:r>
              <a:rPr lang="zh-TW" altLang="en-US" dirty="0" smtClean="0"/>
              <a:t>存放使用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版本控制的程式、專案</a:t>
            </a:r>
            <a:endParaRPr lang="en-US" altLang="zh-TW" dirty="0" smtClean="0"/>
          </a:p>
          <a:p>
            <a:r>
              <a:rPr lang="zh-TW" altLang="en-US" dirty="0" smtClean="0"/>
              <a:t>方便社會化軟體開發的功能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追蹤其它用戶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組織</a:t>
            </a:r>
            <a:r>
              <a:rPr lang="en-US" altLang="zh-TW" dirty="0" smtClean="0"/>
              <a:t>(group)</a:t>
            </a:r>
          </a:p>
          <a:p>
            <a:pPr lvl="1"/>
            <a:r>
              <a:rPr lang="zh-TW" altLang="en-US" dirty="0" smtClean="0"/>
              <a:t>軟體</a:t>
            </a:r>
            <a:r>
              <a:rPr lang="zh-TW" altLang="en-US" dirty="0" smtClean="0"/>
              <a:t>庫</a:t>
            </a:r>
            <a:r>
              <a:rPr lang="en-US" altLang="zh-TW" smtClean="0"/>
              <a:t>(repository/repo)</a:t>
            </a:r>
            <a:r>
              <a:rPr lang="zh-TW" altLang="en-US" dirty="0" smtClean="0"/>
              <a:t>的動態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</a:t>
            </a:r>
            <a:r>
              <a:rPr lang="zh-TW" altLang="en-US" dirty="0" smtClean="0"/>
              <a:t>程式的改動和</a:t>
            </a:r>
            <a:r>
              <a:rPr lang="en-US" altLang="zh-TW" dirty="0" smtClean="0"/>
              <a:t>bug</a:t>
            </a:r>
            <a:r>
              <a:rPr lang="zh-TW" altLang="en-US" dirty="0" smtClean="0"/>
              <a:t>提出評論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74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/>
              <a:t>系統實作與實驗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90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稽核事件、任務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持續一段時間</a:t>
            </a:r>
            <a:endParaRPr lang="en-US" altLang="zh-TW" dirty="0" smtClean="0"/>
          </a:p>
          <a:p>
            <a:r>
              <a:rPr lang="zh-TW" altLang="en-US" dirty="0" smtClean="0"/>
              <a:t>期間</a:t>
            </a:r>
            <a:r>
              <a:rPr lang="zh-TW" altLang="en-US" dirty="0"/>
              <a:t>可以指派多筆稽核</a:t>
            </a:r>
            <a:r>
              <a:rPr lang="zh-TW" altLang="en-US" dirty="0" smtClean="0"/>
              <a:t>任務</a:t>
            </a:r>
            <a:endParaRPr lang="en-US" altLang="zh-TW" dirty="0" smtClean="0"/>
          </a:p>
          <a:p>
            <a:r>
              <a:rPr lang="zh-TW" altLang="en-US" dirty="0" smtClean="0"/>
              <a:t>一</a:t>
            </a:r>
            <a:r>
              <a:rPr lang="zh-TW" altLang="en-US" dirty="0"/>
              <a:t>筆稽核</a:t>
            </a:r>
            <a:r>
              <a:rPr lang="zh-TW" altLang="en-US" dirty="0" smtClean="0"/>
              <a:t>任務由</a:t>
            </a:r>
            <a:r>
              <a:rPr lang="zh-TW" altLang="en-US" dirty="0"/>
              <a:t>一名稽核</a:t>
            </a:r>
            <a:r>
              <a:rPr lang="zh-TW" altLang="en-US" dirty="0" smtClean="0"/>
              <a:t>人員完成稽核、填寫回報</a:t>
            </a:r>
            <a:endParaRPr lang="en-US" altLang="zh-TW" dirty="0" smtClean="0"/>
          </a:p>
          <a:p>
            <a:r>
              <a:rPr lang="zh-TW" altLang="en-US" dirty="0" smtClean="0"/>
              <a:t>填寫完成後寄信至主管信箱</a:t>
            </a:r>
            <a:endParaRPr lang="en-US" altLang="zh-TW" dirty="0" smtClean="0"/>
          </a:p>
          <a:p>
            <a:r>
              <a:rPr lang="zh-TW" altLang="en-US" dirty="0" smtClean="0"/>
              <a:t>主管</a:t>
            </a:r>
            <a:r>
              <a:rPr lang="zh-TW" altLang="en-US" dirty="0"/>
              <a:t>簽署</a:t>
            </a:r>
            <a:r>
              <a:rPr lang="zh-TW" altLang="en-US" dirty="0" smtClean="0"/>
              <a:t>後寄信</a:t>
            </a:r>
            <a:r>
              <a:rPr lang="zh-TW" altLang="en-US" dirty="0"/>
              <a:t>至稽核小組</a:t>
            </a:r>
            <a:r>
              <a:rPr lang="zh-TW" altLang="en-US" dirty="0" smtClean="0"/>
              <a:t>信箱</a:t>
            </a:r>
            <a:endParaRPr lang="en-US" altLang="zh-TW" dirty="0" smtClean="0"/>
          </a:p>
          <a:p>
            <a:r>
              <a:rPr lang="zh-TW" altLang="en-US" dirty="0" smtClean="0"/>
              <a:t>簽署結束＝回報完成</a:t>
            </a:r>
            <a:endParaRPr lang="en-US" altLang="zh-TW" dirty="0" smtClean="0"/>
          </a:p>
          <a:p>
            <a:r>
              <a:rPr lang="zh-TW" altLang="en-US" dirty="0" smtClean="0"/>
              <a:t>由</a:t>
            </a:r>
            <a:r>
              <a:rPr lang="zh-TW" altLang="en-US" dirty="0"/>
              <a:t>受稽機關進行矯正預防</a:t>
            </a:r>
            <a:r>
              <a:rPr lang="zh-TW" altLang="en-US" dirty="0" smtClean="0"/>
              <a:t>處理、填寫</a:t>
            </a:r>
            <a:r>
              <a:rPr lang="zh-TW" altLang="en-US" dirty="0"/>
              <a:t>矯正預防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r>
              <a:rPr lang="zh-TW" altLang="en-US" dirty="0" smtClean="0"/>
              <a:t>填寫完成寄信</a:t>
            </a:r>
            <a:r>
              <a:rPr lang="zh-TW" altLang="en-US" dirty="0"/>
              <a:t>至主管</a:t>
            </a:r>
            <a:r>
              <a:rPr lang="zh-TW" altLang="en-US" dirty="0" smtClean="0"/>
              <a:t>信箱</a:t>
            </a:r>
            <a:endParaRPr lang="en-US" altLang="zh-TW" dirty="0" smtClean="0"/>
          </a:p>
          <a:p>
            <a:r>
              <a:rPr lang="zh-TW" altLang="en-US" dirty="0" smtClean="0"/>
              <a:t>簽署成功＝矯正完成＝一筆稽核完成。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95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我們將會報告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動機</a:t>
            </a:r>
            <a:r>
              <a:rPr lang="zh-TW" altLang="en-US" dirty="0"/>
              <a:t>、</a:t>
            </a:r>
            <a:r>
              <a:rPr lang="zh-TW" altLang="en-US" dirty="0" smtClean="0"/>
              <a:t>目的以及重要貢獻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團隊合作方式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設計原理、研究方法與步驟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系統實作與實驗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功能介紹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參考資料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93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稽核人員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可能具有多種身份</a:t>
            </a:r>
            <a:endParaRPr lang="en-US" altLang="zh-TW" dirty="0" smtClean="0"/>
          </a:p>
          <a:p>
            <a:r>
              <a:rPr lang="zh-TW" altLang="en-US" dirty="0" smtClean="0"/>
              <a:t>介面依人員身份載入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系統管理員，負責新增</a:t>
            </a:r>
            <a:r>
              <a:rPr lang="zh-TW" altLang="en-US" dirty="0"/>
              <a:t>人員、</a:t>
            </a:r>
            <a:r>
              <a:rPr lang="zh-TW" altLang="en-US" dirty="0" smtClean="0"/>
              <a:t>事件、指派任務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受</a:t>
            </a:r>
            <a:r>
              <a:rPr lang="zh-TW" altLang="en-US" dirty="0"/>
              <a:t>稽</a:t>
            </a:r>
            <a:r>
              <a:rPr lang="zh-TW" altLang="en-US" dirty="0" smtClean="0"/>
              <a:t>人，填寫矯正回報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稽核人，依時程稽核，填寫稽核回報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20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上半流程</a:t>
            </a:r>
            <a:endParaRPr lang="zh-TW" alt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7887" y="2557462"/>
            <a:ext cx="42386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9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下半流程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2671762"/>
            <a:ext cx="57912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5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/>
              <a:t>功能介紹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32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身份驗證以及登入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資料庫存取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Session </a:t>
            </a:r>
            <a:r>
              <a:rPr lang="zh-TW" altLang="en-US" dirty="0" smtClean="0"/>
              <a:t>記錄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存</a:t>
            </a:r>
            <a:r>
              <a:rPr lang="zh-TW" altLang="en-US" dirty="0"/>
              <a:t>取控管</a:t>
            </a:r>
          </a:p>
          <a:p>
            <a:r>
              <a:rPr lang="zh-TW" altLang="en-US" dirty="0"/>
              <a:t>管理</a:t>
            </a:r>
            <a:r>
              <a:rPr lang="zh-TW" altLang="en-US" dirty="0" smtClean="0"/>
              <a:t>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任務</a:t>
            </a:r>
            <a:r>
              <a:rPr lang="zh-TW" altLang="en-US" dirty="0"/>
              <a:t>管理</a:t>
            </a:r>
          </a:p>
          <a:p>
            <a:r>
              <a:rPr lang="zh-TW" altLang="en-US" dirty="0" smtClean="0"/>
              <a:t>稽核人員介面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稽核行事曆</a:t>
            </a:r>
            <a:endParaRPr lang="en-US" altLang="zh-TW" dirty="0"/>
          </a:p>
          <a:p>
            <a:pPr lvl="1"/>
            <a:r>
              <a:rPr lang="zh-TW" altLang="en-US" dirty="0" smtClean="0"/>
              <a:t>稽核報告填寫與暫存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78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稽核以及矯正預防報告產生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PDF </a:t>
            </a:r>
            <a:r>
              <a:rPr lang="zh-TW" altLang="en-US" dirty="0"/>
              <a:t>產生器</a:t>
            </a:r>
          </a:p>
          <a:p>
            <a:r>
              <a:rPr lang="zh-TW" altLang="en-US" dirty="0" smtClean="0"/>
              <a:t>單位主管通知簽署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藉由信件寄送簽署連結以及稽核</a:t>
            </a:r>
            <a:r>
              <a:rPr lang="zh-TW" altLang="en-US" dirty="0"/>
              <a:t>報告 </a:t>
            </a:r>
            <a:r>
              <a:rPr lang="en-US" altLang="zh-TW" dirty="0"/>
              <a:t>PDF </a:t>
            </a:r>
            <a:r>
              <a:rPr lang="zh-TW" altLang="en-US" dirty="0"/>
              <a:t>給單位主管確認</a:t>
            </a:r>
          </a:p>
          <a:p>
            <a:r>
              <a:rPr lang="zh-TW" altLang="en-US" dirty="0" smtClean="0"/>
              <a:t>受稽單位介面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矯正預防報告填寫</a:t>
            </a:r>
            <a:r>
              <a:rPr lang="zh-TW" altLang="en-US" dirty="0"/>
              <a:t>或指定其他同仁填寫</a:t>
            </a:r>
          </a:p>
        </p:txBody>
      </p:sp>
    </p:spTree>
    <p:extLst>
      <p:ext uri="{BB962C8B-B14F-4D97-AF65-F5344CB8AC3E}">
        <p14:creationId xmlns:p14="http://schemas.microsoft.com/office/powerpoint/2010/main" val="9504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/>
              <a:t>管理介面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312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行事曆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使用 </a:t>
            </a:r>
            <a:r>
              <a:rPr kumimoji="1" lang="en-US" altLang="zh-TW" dirty="0" err="1"/>
              <a:t>FullCalendar</a:t>
            </a:r>
            <a:r>
              <a:rPr kumimoji="1" lang="zh-TW" altLang="en-US" dirty="0"/>
              <a:t>，一個開源的 </a:t>
            </a:r>
            <a:r>
              <a:rPr kumimoji="1" lang="en-US" altLang="zh-TW" dirty="0"/>
              <a:t>JavaScript </a:t>
            </a:r>
            <a:r>
              <a:rPr kumimoji="1" lang="zh-TW" altLang="en-US" dirty="0"/>
              <a:t>行事曆套件。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透過 </a:t>
            </a:r>
            <a:r>
              <a:rPr kumimoji="1" lang="en-US" altLang="zh-TW" dirty="0" smtClean="0"/>
              <a:t>PHP </a:t>
            </a:r>
            <a:r>
              <a:rPr kumimoji="1" lang="zh-TW" altLang="en-US" dirty="0" smtClean="0"/>
              <a:t>從資料庫拿取資料給前端，再藉由 </a:t>
            </a:r>
            <a:r>
              <a:rPr kumimoji="1" lang="en-US" altLang="zh-TW" dirty="0" smtClean="0"/>
              <a:t>JavaScript </a:t>
            </a:r>
            <a:r>
              <a:rPr kumimoji="1" lang="zh-TW" altLang="en-US" dirty="0" smtClean="0"/>
              <a:t>將事件渲染至頁面上。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行事曆上會顯示稽核</a:t>
            </a:r>
            <a:r>
              <a:rPr kumimoji="1" lang="zh-TW" altLang="en-US" dirty="0"/>
              <a:t>開始時間、稽核員與受稽單位，且顯示的最小單位可到一天的某分鐘。</a:t>
            </a:r>
            <a:endParaRPr kumimoji="1" lang="en-US" altLang="zh-Hant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（不確定要不要這頁）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93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行事曆</a:t>
            </a:r>
            <a:endParaRPr kumimoji="1" lang="zh-TW" altLang="en-US" dirty="0"/>
          </a:p>
        </p:txBody>
      </p:sp>
      <p:pic>
        <p:nvPicPr>
          <p:cNvPr id="7" name="圖片 6" descr="Untitled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68152"/>
            <a:ext cx="6503475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篩選器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6" name="圖片 5" descr="Untitled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7991872" cy="39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7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</a:t>
            </a:r>
            <a:r>
              <a:rPr lang="zh-TW" altLang="en-US" dirty="0"/>
              <a:t>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「個人資料保護法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 smtClean="0"/>
              <a:t>個</a:t>
            </a:r>
            <a:r>
              <a:rPr lang="zh-TW" altLang="en-US" dirty="0"/>
              <a:t>資保管需要藉由稽核的方式來確保個資保管</a:t>
            </a:r>
            <a:r>
              <a:rPr lang="zh-TW" altLang="en-US" dirty="0" smtClean="0"/>
              <a:t>恰當</a:t>
            </a:r>
            <a:endParaRPr lang="en-US" altLang="zh-TW" dirty="0" smtClean="0"/>
          </a:p>
          <a:p>
            <a:r>
              <a:rPr lang="zh-TW" altLang="en-US" dirty="0" smtClean="0"/>
              <a:t>校內有許多教學單位</a:t>
            </a:r>
            <a:r>
              <a:rPr lang="zh-TW" altLang="en-US" dirty="0"/>
              <a:t>、</a:t>
            </a:r>
            <a:r>
              <a:rPr lang="zh-TW" altLang="en-US" dirty="0" smtClean="0"/>
              <a:t>文書處理過程繁瑣</a:t>
            </a:r>
            <a:endParaRPr lang="en-US" altLang="zh-TW" dirty="0" smtClean="0"/>
          </a:p>
          <a:p>
            <a:r>
              <a:rPr lang="zh-TW" altLang="en-US" dirty="0" smtClean="0"/>
              <a:t>實作線上系統，把整個流程電子化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83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/>
              <a:t>稽核以及矯正預防報告產生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06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t" dirty="0"/>
              <a:t>PDF </a:t>
            </a:r>
            <a:r>
              <a:rPr kumimoji="1" lang="zh-Hant" altLang="en-US" dirty="0"/>
              <a:t>產生器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Century Gothic"/>
                <a:cs typeface="Century Gothic"/>
              </a:rPr>
              <a:t>WK</a:t>
            </a:r>
            <a:r>
              <a:rPr kumimoji="1" lang="en-US" altLang="zh-TW" b="1" dirty="0" smtClean="0">
                <a:latin typeface="Courier"/>
                <a:cs typeface="Courier"/>
              </a:rPr>
              <a:t>&lt;html&gt;</a:t>
            </a:r>
            <a:r>
              <a:rPr kumimoji="1" lang="en-US" altLang="zh-TW" dirty="0" err="1" smtClean="0">
                <a:latin typeface="Century Gothic"/>
                <a:cs typeface="Century Gothic"/>
              </a:rPr>
              <a:t>TO</a:t>
            </a:r>
            <a:r>
              <a:rPr kumimoji="1" lang="en-US" altLang="zh-TW" b="1" dirty="0" err="1" smtClean="0">
                <a:latin typeface="Cochin"/>
                <a:cs typeface="Cochin"/>
              </a:rPr>
              <a:t>pdf</a:t>
            </a:r>
            <a:endParaRPr kumimoji="1" lang="en-US" altLang="zh-TW" dirty="0" smtClean="0">
              <a:latin typeface="Cochin"/>
              <a:cs typeface="Cochin"/>
            </a:endParaRPr>
          </a:p>
          <a:p>
            <a:pPr lvl="1"/>
            <a:r>
              <a:rPr kumimoji="1" lang="zh-TW" altLang="en-US" dirty="0" smtClean="0"/>
              <a:t>利用</a:t>
            </a:r>
            <a:r>
              <a:rPr kumimoji="1" lang="en-US" altLang="zh-TW" dirty="0" smtClean="0"/>
              <a:t> </a:t>
            </a:r>
            <a:r>
              <a:rPr kumimoji="1" lang="en-US" altLang="zh-TW" dirty="0" err="1"/>
              <a:t>webkit</a:t>
            </a:r>
            <a:r>
              <a:rPr kumimoji="1" lang="en-US" altLang="zh-TW" dirty="0"/>
              <a:t> </a:t>
            </a:r>
            <a:r>
              <a:rPr kumimoji="1" lang="zh-TW" altLang="en-US" dirty="0"/>
              <a:t>作為渲染引擎產生 </a:t>
            </a:r>
            <a:r>
              <a:rPr kumimoji="1" lang="en-US" altLang="zh-TW" dirty="0"/>
              <a:t>PDF </a:t>
            </a:r>
            <a:r>
              <a:rPr kumimoji="1" lang="zh-TW" altLang="en-US" dirty="0"/>
              <a:t>的</a:t>
            </a:r>
            <a:r>
              <a:rPr kumimoji="1" lang="zh-TW" altLang="en-US" dirty="0" smtClean="0"/>
              <a:t>工具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直接將 </a:t>
            </a:r>
            <a:r>
              <a:rPr kumimoji="1" lang="en-US" altLang="zh-TW" dirty="0" smtClean="0"/>
              <a:t>HTML </a:t>
            </a:r>
            <a:r>
              <a:rPr kumimoji="1" lang="zh-TW" altLang="en-US" dirty="0" smtClean="0"/>
              <a:t>匯出成 </a:t>
            </a:r>
            <a:r>
              <a:rPr kumimoji="1" lang="en-US" altLang="zh-TW" dirty="0" smtClean="0"/>
              <a:t>PDF</a:t>
            </a:r>
          </a:p>
          <a:p>
            <a:pPr lvl="1"/>
            <a:r>
              <a:rPr kumimoji="1" lang="zh-TW" altLang="en-US" dirty="0" smtClean="0"/>
              <a:t>透過 </a:t>
            </a:r>
            <a:r>
              <a:rPr kumimoji="1" lang="en-US" altLang="zh-TW" dirty="0" smtClean="0"/>
              <a:t>Composer </a:t>
            </a:r>
            <a:r>
              <a:rPr kumimoji="1" lang="zh-TW" altLang="en-US" dirty="0" smtClean="0"/>
              <a:t>來安裝</a:t>
            </a:r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r>
              <a:rPr kumimoji="1" lang="zh-TW" altLang="en-US" dirty="0" smtClean="0"/>
              <a:t>優點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中文支援性良好</a:t>
            </a:r>
            <a:endParaRPr kumimoji="1"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2304256" cy="380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9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/>
              <a:t>單位主管通知簽署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73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單位主管通知簽署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問題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主管帳號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要如何讓主管簽署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r>
              <a:rPr kumimoji="1" lang="zh-TW" altLang="en-US" dirty="0" smtClean="0"/>
              <a:t>解決方式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寄電子郵件通知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透過一次性的簽署連結讓主管完成簽署動作。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05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/>
              <a:t>受稽單位介面</a:t>
            </a:r>
          </a:p>
        </p:txBody>
      </p:sp>
    </p:spTree>
    <p:extLst>
      <p:ext uri="{BB962C8B-B14F-4D97-AF65-F5344CB8AC3E}">
        <p14:creationId xmlns:p14="http://schemas.microsoft.com/office/powerpoint/2010/main" val="1814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填寫矯正預防報告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問題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窗口不一定是填寫報告的人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要如何指派給他人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如果要取消指派呢</a:t>
            </a:r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r>
              <a:rPr kumimoji="1" lang="zh-TW" altLang="en-US" dirty="0" smtClean="0"/>
              <a:t>解決方式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透過電子郵</a:t>
            </a:r>
            <a:r>
              <a:rPr kumimoji="1" lang="zh-TW" altLang="en-US" dirty="0"/>
              <a:t>件通知</a:t>
            </a:r>
            <a:endParaRPr kumimoji="1" lang="en-US" altLang="zh-TW" dirty="0"/>
          </a:p>
          <a:p>
            <a:pPr lvl="1"/>
            <a:r>
              <a:rPr kumimoji="1" lang="zh-TW" altLang="en-US" dirty="0" smtClean="0"/>
              <a:t>內含一個一次性的矯正預防表單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65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zh-TW" dirty="0">
                <a:hlinkClick r:id="rId2"/>
              </a:rPr>
              <a:t>Laravel http://laravel.tw/</a:t>
            </a:r>
            <a:endParaRPr lang="pt-BR" altLang="zh-TW" dirty="0"/>
          </a:p>
          <a:p>
            <a:r>
              <a:rPr lang="pt-BR" altLang="zh-TW" dirty="0">
                <a:hlinkClick r:id="rId3"/>
              </a:rPr>
              <a:t>Composer https://getcomposer.org/</a:t>
            </a:r>
            <a:endParaRPr lang="pt-BR" altLang="zh-TW" dirty="0"/>
          </a:p>
          <a:p>
            <a:r>
              <a:rPr lang="pt-BR" altLang="zh-TW" dirty="0">
                <a:hlinkClick r:id="rId4"/>
              </a:rPr>
              <a:t>wkhtmltopdf http://wkhtmltopdf.org/</a:t>
            </a:r>
            <a:endParaRPr lang="pt-BR" altLang="zh-TW" dirty="0"/>
          </a:p>
          <a:p>
            <a:r>
              <a:rPr lang="pt-BR" altLang="zh-TW" dirty="0">
                <a:hlinkClick r:id="rId5"/>
              </a:rPr>
              <a:t>FullCalendar http://fullcalendar.io/</a:t>
            </a:r>
            <a:endParaRPr lang="pt-BR" altLang="zh-TW" dirty="0"/>
          </a:p>
          <a:p>
            <a:r>
              <a:rPr lang="zh-TW" altLang="pt-BR" dirty="0">
                <a:hlinkClick r:id="rId6"/>
              </a:rPr>
              <a:t>思源正黑體 </a:t>
            </a:r>
            <a:r>
              <a:rPr lang="pt-BR" altLang="zh-TW" dirty="0">
                <a:hlinkClick r:id="rId6"/>
              </a:rPr>
              <a:t>https://github.com/adobe-fonts/source-han-sans</a:t>
            </a:r>
            <a:endParaRPr lang="pt-BR" altLang="zh-TW" dirty="0"/>
          </a:p>
          <a:p>
            <a:r>
              <a:rPr lang="pt-BR" altLang="zh-TW" dirty="0">
                <a:hlinkClick r:id="rId7"/>
              </a:rPr>
              <a:t>Vagrant https://www.vagrantup.com/</a:t>
            </a:r>
            <a:endParaRPr lang="pt-BR" altLang="zh-TW" dirty="0"/>
          </a:p>
          <a:p>
            <a:r>
              <a:rPr lang="pt-BR" altLang="zh-TW" dirty="0">
                <a:hlinkClick r:id="rId8"/>
              </a:rPr>
              <a:t>Docker https://www.docker.com/</a:t>
            </a:r>
            <a:endParaRPr lang="pt-BR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38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/>
              <a:t>目的：將稽核流程電子化、線上化</a:t>
            </a:r>
            <a:endParaRPr lang="zh-TW" altLang="en-US" sz="4000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277849"/>
              </p:ext>
            </p:extLst>
          </p:nvPr>
        </p:nvGraphicFramePr>
        <p:xfrm>
          <a:off x="764128" y="1844824"/>
          <a:ext cx="6624637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1833498"/>
              </p:ext>
            </p:extLst>
          </p:nvPr>
        </p:nvGraphicFramePr>
        <p:xfrm>
          <a:off x="755574" y="4365104"/>
          <a:ext cx="6624637" cy="201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矩形圖說文字 3"/>
          <p:cNvSpPr/>
          <p:nvPr/>
        </p:nvSpPr>
        <p:spPr>
          <a:xfrm>
            <a:off x="395536" y="1772816"/>
            <a:ext cx="1368152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14956" y="17635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管理員介面</a:t>
            </a:r>
            <a:endParaRPr lang="zh-TW" altLang="en-US" dirty="0"/>
          </a:p>
        </p:txBody>
      </p:sp>
      <p:sp>
        <p:nvSpPr>
          <p:cNvPr id="9" name="矩形圖說文字 8"/>
          <p:cNvSpPr/>
          <p:nvPr/>
        </p:nvSpPr>
        <p:spPr>
          <a:xfrm>
            <a:off x="755575" y="3501008"/>
            <a:ext cx="1829817" cy="360040"/>
          </a:xfrm>
          <a:prstGeom prst="wedgeRectCallout">
            <a:avLst>
              <a:gd name="adj1" fmla="val -21458"/>
              <a:gd name="adj2" fmla="val -132133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84900" y="35010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事件、單位管理</a:t>
            </a:r>
            <a:endParaRPr lang="zh-TW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1979712" y="1772816"/>
            <a:ext cx="1368152" cy="360040"/>
          </a:xfrm>
          <a:prstGeom prst="wedgeRectCallout">
            <a:avLst>
              <a:gd name="adj1" fmla="val -22707"/>
              <a:gd name="adj2" fmla="val 13608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009036" y="17728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使用者管理</a:t>
            </a:r>
            <a:endParaRPr lang="zh-TW" altLang="en-US" dirty="0"/>
          </a:p>
        </p:txBody>
      </p:sp>
      <p:sp>
        <p:nvSpPr>
          <p:cNvPr id="13" name="矩形圖說文字 12"/>
          <p:cNvSpPr/>
          <p:nvPr/>
        </p:nvSpPr>
        <p:spPr>
          <a:xfrm>
            <a:off x="2678450" y="3510300"/>
            <a:ext cx="2016663" cy="360040"/>
          </a:xfrm>
          <a:prstGeom prst="wedgeRectCallout">
            <a:avLst>
              <a:gd name="adj1" fmla="val 21293"/>
              <a:gd name="adj2" fmla="val -13213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663788" y="35236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行事曆、任務安排</a:t>
            </a:r>
            <a:endParaRPr lang="zh-TW" altLang="en-US" dirty="0"/>
          </a:p>
        </p:txBody>
      </p:sp>
      <p:sp>
        <p:nvSpPr>
          <p:cNvPr id="15" name="矩形圖說文字 14"/>
          <p:cNvSpPr/>
          <p:nvPr/>
        </p:nvSpPr>
        <p:spPr>
          <a:xfrm>
            <a:off x="3573792" y="1763524"/>
            <a:ext cx="2522314" cy="360040"/>
          </a:xfrm>
          <a:prstGeom prst="wedgeRectCallout">
            <a:avLst>
              <a:gd name="adj1" fmla="val 19641"/>
              <a:gd name="adj2" fmla="val 14794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603116" y="17635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存取控制、稽核人介面</a:t>
            </a:r>
            <a:endParaRPr lang="zh-TW" altLang="en-US" dirty="0"/>
          </a:p>
        </p:txBody>
      </p:sp>
      <p:sp>
        <p:nvSpPr>
          <p:cNvPr id="17" name="矩形圖說文字 16"/>
          <p:cNvSpPr/>
          <p:nvPr/>
        </p:nvSpPr>
        <p:spPr>
          <a:xfrm>
            <a:off x="5087774" y="3532982"/>
            <a:ext cx="2220530" cy="360040"/>
          </a:xfrm>
          <a:prstGeom prst="wedgeRectCallout">
            <a:avLst>
              <a:gd name="adj1" fmla="val 20714"/>
              <a:gd name="adj2" fmla="val -13450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073112" y="35463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暫存、送出稽核報告</a:t>
            </a:r>
            <a:endParaRPr lang="zh-TW" altLang="en-US" dirty="0"/>
          </a:p>
        </p:txBody>
      </p:sp>
      <p:sp>
        <p:nvSpPr>
          <p:cNvPr id="19" name="矩形圖說文字 18"/>
          <p:cNvSpPr/>
          <p:nvPr/>
        </p:nvSpPr>
        <p:spPr>
          <a:xfrm>
            <a:off x="815200" y="4199559"/>
            <a:ext cx="1127416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34620" y="4190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報告產生</a:t>
            </a:r>
            <a:endParaRPr lang="zh-TW" altLang="en-US" dirty="0"/>
          </a:p>
        </p:txBody>
      </p:sp>
      <p:sp>
        <p:nvSpPr>
          <p:cNvPr id="21" name="矩形圖說文字 20"/>
          <p:cNvSpPr/>
          <p:nvPr/>
        </p:nvSpPr>
        <p:spPr>
          <a:xfrm>
            <a:off x="2090370" y="4199559"/>
            <a:ext cx="1127416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109790" y="4190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受稽介面</a:t>
            </a:r>
            <a:endParaRPr lang="zh-TW" altLang="en-US" dirty="0"/>
          </a:p>
        </p:txBody>
      </p:sp>
      <p:sp>
        <p:nvSpPr>
          <p:cNvPr id="25" name="矩形圖說文字 24"/>
          <p:cNvSpPr/>
          <p:nvPr/>
        </p:nvSpPr>
        <p:spPr>
          <a:xfrm>
            <a:off x="795780" y="6102588"/>
            <a:ext cx="1225478" cy="360040"/>
          </a:xfrm>
          <a:prstGeom prst="wedgeRectCallout">
            <a:avLst>
              <a:gd name="adj1" fmla="val 20628"/>
              <a:gd name="adj2" fmla="val -13925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15200" y="6102588"/>
            <a:ext cx="166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主管通知</a:t>
            </a:r>
            <a:endParaRPr lang="zh-TW" altLang="en-US" dirty="0"/>
          </a:p>
        </p:txBody>
      </p:sp>
      <p:sp>
        <p:nvSpPr>
          <p:cNvPr id="27" name="矩形圖說文字 26"/>
          <p:cNvSpPr/>
          <p:nvPr/>
        </p:nvSpPr>
        <p:spPr>
          <a:xfrm>
            <a:off x="3402782" y="4190267"/>
            <a:ext cx="4913634" cy="360040"/>
          </a:xfrm>
          <a:prstGeom prst="wedgeRectCallout">
            <a:avLst>
              <a:gd name="adj1" fmla="val -20553"/>
              <a:gd name="adj2" fmla="val 15981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圖說文字 28"/>
          <p:cNvSpPr/>
          <p:nvPr/>
        </p:nvSpPr>
        <p:spPr>
          <a:xfrm>
            <a:off x="2195736" y="6111880"/>
            <a:ext cx="3960440" cy="360040"/>
          </a:xfrm>
          <a:prstGeom prst="wedgeRectCallout">
            <a:avLst>
              <a:gd name="adj1" fmla="val -21282"/>
              <a:gd name="adj2" fmla="val -13450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2195736" y="609329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dirty="0"/>
              <a:t>指定同仁</a:t>
            </a:r>
            <a:r>
              <a:rPr lang="zh-TW" altLang="en-US" dirty="0" smtClean="0"/>
              <a:t>填寫 </a:t>
            </a:r>
            <a:r>
              <a:rPr lang="en-US" altLang="zh-TW" dirty="0" smtClean="0"/>
              <a:t>/</a:t>
            </a:r>
            <a:r>
              <a:rPr lang="zh-TW" altLang="en-US" dirty="0" smtClean="0"/>
              <a:t>自行填寫矯正預防報</a:t>
            </a:r>
            <a:r>
              <a:rPr lang="zh-TW" altLang="en-US" dirty="0"/>
              <a:t>告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3347864" y="4190267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認可矯正預防報告，若遭否決，可回到填寫狀態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119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5" grpId="0" animBg="1"/>
      <p:bldP spid="26" grpId="0"/>
      <p:bldP spid="27" grpId="0" animBg="1"/>
      <p:bldP spid="29" grpId="0" animBg="1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身份驗證以及登入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資料庫存取、 </a:t>
            </a:r>
            <a:r>
              <a:rPr lang="en-US" altLang="zh-TW" sz="2000" dirty="0" smtClean="0"/>
              <a:t>Session </a:t>
            </a:r>
            <a:r>
              <a:rPr lang="zh-TW" altLang="en-US" sz="2000" dirty="0" smtClean="0"/>
              <a:t>記錄以及存取控管</a:t>
            </a:r>
          </a:p>
          <a:p>
            <a:r>
              <a:rPr lang="zh-TW" altLang="en-US" dirty="0" smtClean="0"/>
              <a:t>管理介面 </a:t>
            </a:r>
            <a:r>
              <a:rPr lang="en-US" altLang="zh-TW" dirty="0" smtClean="0"/>
              <a:t>- </a:t>
            </a:r>
            <a:r>
              <a:rPr lang="zh-TW" altLang="en-US" dirty="0" smtClean="0"/>
              <a:t>使用者、設定、任務管理</a:t>
            </a:r>
          </a:p>
          <a:p>
            <a:r>
              <a:rPr lang="zh-TW" altLang="en-US" dirty="0" smtClean="0"/>
              <a:t>稽核人員介面 </a:t>
            </a:r>
            <a:r>
              <a:rPr lang="en-US" altLang="zh-TW" dirty="0" smtClean="0"/>
              <a:t>- </a:t>
            </a:r>
            <a:r>
              <a:rPr lang="zh-TW" altLang="en-US" dirty="0" smtClean="0"/>
              <a:t>稽核行事曆、稽核報告填寫與暫存</a:t>
            </a:r>
          </a:p>
          <a:p>
            <a:r>
              <a:rPr lang="zh-TW" altLang="en-US" dirty="0" smtClean="0"/>
              <a:t>稽核以及矯正預防報告產生 </a:t>
            </a:r>
            <a:r>
              <a:rPr lang="en-US" altLang="zh-TW" dirty="0" smtClean="0"/>
              <a:t>- PDF </a:t>
            </a:r>
            <a:r>
              <a:rPr lang="zh-TW" altLang="en-US" dirty="0" smtClean="0"/>
              <a:t>產生器</a:t>
            </a:r>
          </a:p>
          <a:p>
            <a:r>
              <a:rPr lang="zh-TW" altLang="en-US" dirty="0" smtClean="0"/>
              <a:t>單位主管通知簽署 </a:t>
            </a:r>
            <a:r>
              <a:rPr lang="en-US" altLang="zh-TW" dirty="0" smtClean="0"/>
              <a:t>- </a:t>
            </a:r>
            <a:r>
              <a:rPr lang="zh-TW" altLang="en-US" dirty="0" smtClean="0"/>
              <a:t>藉由信件寄送簽署連結以及稽核報告 </a:t>
            </a:r>
            <a:r>
              <a:rPr lang="en-US" altLang="zh-TW" dirty="0" smtClean="0"/>
              <a:t>PDF </a:t>
            </a:r>
            <a:r>
              <a:rPr lang="zh-TW" altLang="en-US" dirty="0" smtClean="0"/>
              <a:t>給單位主管確認</a:t>
            </a:r>
          </a:p>
          <a:p>
            <a:r>
              <a:rPr lang="zh-TW" altLang="en-US" dirty="0" smtClean="0"/>
              <a:t>受稽單位介面 </a:t>
            </a:r>
            <a:r>
              <a:rPr lang="en-US" altLang="zh-TW" dirty="0" smtClean="0"/>
              <a:t>- </a:t>
            </a:r>
            <a:r>
              <a:rPr lang="zh-TW" altLang="en-US" dirty="0" smtClean="0"/>
              <a:t>矯正預防報告填寫或指定其他同仁填寫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76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專題重要貢獻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電子化後，可提供之功能為</a:t>
            </a:r>
            <a:endParaRPr lang="en-US" altLang="zh-TW" dirty="0" smtClean="0"/>
          </a:p>
          <a:p>
            <a:pPr lvl="1"/>
            <a:r>
              <a:rPr lang="zh-TW" altLang="en-US" sz="1800" dirty="0" smtClean="0"/>
              <a:t>受</a:t>
            </a:r>
            <a:r>
              <a:rPr lang="zh-TW" altLang="en-US" sz="1800" dirty="0"/>
              <a:t>稽單位、稽核人員可在線</a:t>
            </a:r>
            <a:r>
              <a:rPr lang="zh-TW" altLang="en-US" sz="1800" dirty="0" smtClean="0"/>
              <a:t>上</a:t>
            </a:r>
            <a:r>
              <a:rPr lang="zh-TW" altLang="en-US" sz="1800" dirty="0"/>
              <a:t>觀看</a:t>
            </a:r>
            <a:r>
              <a:rPr lang="zh-TW" altLang="en-US" sz="1800" dirty="0" smtClean="0"/>
              <a:t>、</a:t>
            </a:r>
            <a:r>
              <a:rPr lang="zh-TW" altLang="en-US" sz="1800" dirty="0"/>
              <a:t>填寫稽核報告、矯正</a:t>
            </a:r>
            <a:r>
              <a:rPr lang="zh-TW" altLang="en-US" sz="1800" dirty="0" smtClean="0"/>
              <a:t>預防</a:t>
            </a:r>
            <a:endParaRPr lang="en-US" altLang="zh-TW" sz="1800" dirty="0" smtClean="0"/>
          </a:p>
          <a:p>
            <a:pPr lvl="1"/>
            <a:r>
              <a:rPr lang="zh-TW" altLang="en-US" dirty="0" smtClean="0"/>
              <a:t>權責</a:t>
            </a:r>
            <a:r>
              <a:rPr lang="zh-TW" altLang="en-US" dirty="0"/>
              <a:t>單位主管可線上簽核</a:t>
            </a:r>
          </a:p>
          <a:p>
            <a:pPr lvl="1"/>
            <a:r>
              <a:rPr lang="zh-TW" altLang="en-US" dirty="0" smtClean="0"/>
              <a:t>由</a:t>
            </a:r>
            <a:r>
              <a:rPr lang="zh-TW" altLang="en-US" dirty="0"/>
              <a:t>相關人員進行</a:t>
            </a:r>
            <a:r>
              <a:rPr lang="zh-TW" altLang="en-US" dirty="0" smtClean="0"/>
              <a:t>追蹤</a:t>
            </a:r>
            <a:endParaRPr lang="en-US" altLang="zh-TW" dirty="0" smtClean="0"/>
          </a:p>
          <a:p>
            <a:r>
              <a:rPr lang="zh-TW" altLang="en-US" dirty="0"/>
              <a:t>預期達成效益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簡化紙本文書的資源</a:t>
            </a:r>
          </a:p>
          <a:p>
            <a:pPr lvl="1"/>
            <a:r>
              <a:rPr lang="zh-TW" altLang="en-US" dirty="0"/>
              <a:t>時間效率上可以掌握</a:t>
            </a:r>
          </a:p>
          <a:p>
            <a:pPr lvl="1"/>
            <a:r>
              <a:rPr lang="zh-TW" altLang="en-US" dirty="0"/>
              <a:t>可以事後查詢與追查</a:t>
            </a:r>
          </a:p>
          <a:p>
            <a:pPr lvl="1"/>
            <a:r>
              <a:rPr lang="zh-TW" altLang="en-US" dirty="0"/>
              <a:t>稽核人員可即時記錄</a:t>
            </a:r>
          </a:p>
          <a:p>
            <a:pPr lvl="1"/>
            <a:r>
              <a:rPr lang="zh-TW" altLang="en-US" dirty="0"/>
              <a:t>受稽單位可減輕</a:t>
            </a:r>
            <a:r>
              <a:rPr lang="zh-TW" altLang="en-US" dirty="0" smtClean="0"/>
              <a:t>負擔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5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團隊合作方式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指導教授 王丕中 老師</a:t>
            </a:r>
          </a:p>
          <a:p>
            <a:r>
              <a:rPr lang="zh-TW" altLang="en-US" dirty="0" smtClean="0"/>
              <a:t>資工三 邱冠喻：統整、帶領團隊與提供解決辦法</a:t>
            </a:r>
          </a:p>
          <a:p>
            <a:r>
              <a:rPr lang="zh-TW" altLang="en-US" dirty="0" smtClean="0"/>
              <a:t>資工</a:t>
            </a:r>
            <a:r>
              <a:rPr lang="zh-TW" altLang="en-US" dirty="0"/>
              <a:t>三 鍾宛</a:t>
            </a:r>
            <a:r>
              <a:rPr lang="zh-TW" altLang="en-US" dirty="0" smtClean="0"/>
              <a:t>庭：主要實作前端 </a:t>
            </a:r>
            <a:r>
              <a:rPr lang="en-US" altLang="zh-TW" dirty="0" smtClean="0"/>
              <a:t>(HTML</a:t>
            </a:r>
            <a:r>
              <a:rPr lang="zh-TW" altLang="en-US" dirty="0" smtClean="0"/>
              <a:t> 介面部分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zh-TW" altLang="en-US" dirty="0"/>
              <a:t>資工三 吳信</a:t>
            </a:r>
            <a:r>
              <a:rPr lang="zh-TW" altLang="en-US" dirty="0" smtClean="0"/>
              <a:t>億：主要實作後端 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資料庫存取部分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並透過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管理版本及同步程式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04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/>
              <a:t>設計原理、研究方法與步驟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37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線上系統</a:t>
            </a:r>
            <a:endParaRPr lang="en-US" altLang="zh-TW" dirty="0" smtClean="0"/>
          </a:p>
          <a:p>
            <a:r>
              <a:rPr lang="zh-TW" altLang="en-US" dirty="0" smtClean="0"/>
              <a:t>簡化紙本資源</a:t>
            </a:r>
            <a:endParaRPr lang="en-US" altLang="zh-TW" dirty="0" smtClean="0"/>
          </a:p>
          <a:p>
            <a:r>
              <a:rPr lang="zh-TW" altLang="en-US" dirty="0" smtClean="0"/>
              <a:t>網頁介面</a:t>
            </a:r>
            <a:endParaRPr lang="en-US" altLang="zh-TW" dirty="0" smtClean="0"/>
          </a:p>
          <a:p>
            <a:r>
              <a:rPr lang="zh-TW" altLang="en-US" dirty="0" smtClean="0"/>
              <a:t>增查改刪稽核記錄</a:t>
            </a:r>
            <a:endParaRPr lang="en-US" altLang="zh-TW" dirty="0" smtClean="0"/>
          </a:p>
          <a:p>
            <a:r>
              <a:rPr lang="zh-TW" altLang="en-US" dirty="0" smtClean="0"/>
              <a:t>匯出</a:t>
            </a:r>
            <a:r>
              <a:rPr lang="en-US" altLang="zh-TW" dirty="0" smtClean="0"/>
              <a:t>pdf</a:t>
            </a:r>
          </a:p>
          <a:p>
            <a:r>
              <a:rPr lang="zh-TW" altLang="en-US" dirty="0" smtClean="0"/>
              <a:t>即時電郵通知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19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80FF"/>
      </a:dk1>
      <a:lt1>
        <a:sysClr val="window" lastClr="D6EC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838</TotalTime>
  <Words>1164</Words>
  <Application>Microsoft Office PowerPoint</Application>
  <PresentationFormat>如螢幕大小 (4:3)</PresentationFormat>
  <Paragraphs>210</Paragraphs>
  <Slides>36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相鄰</vt:lpstr>
      <vt:lpstr>專題報告--個資稽核系統(PIA)</vt:lpstr>
      <vt:lpstr>我們將會報告…</vt:lpstr>
      <vt:lpstr>動機</vt:lpstr>
      <vt:lpstr>目的：將稽核流程電子化、線上化</vt:lpstr>
      <vt:lpstr>功能需求</vt:lpstr>
      <vt:lpstr>專題重要貢獻</vt:lpstr>
      <vt:lpstr>團隊合作方式</vt:lpstr>
      <vt:lpstr>設計原理、研究方法與步驟</vt:lpstr>
      <vt:lpstr>系統介紹</vt:lpstr>
      <vt:lpstr>設計原理</vt:lpstr>
      <vt:lpstr>Bootstrap</vt:lpstr>
      <vt:lpstr>jQuery</vt:lpstr>
      <vt:lpstr>Laravel</vt:lpstr>
      <vt:lpstr>Laravel</vt:lpstr>
      <vt:lpstr>Composer</vt:lpstr>
      <vt:lpstr>Git</vt:lpstr>
      <vt:lpstr>Github</vt:lpstr>
      <vt:lpstr>系統實作與實驗</vt:lpstr>
      <vt:lpstr>稽核事件、任務</vt:lpstr>
      <vt:lpstr>稽核人員</vt:lpstr>
      <vt:lpstr>上半流程</vt:lpstr>
      <vt:lpstr>下半流程</vt:lpstr>
      <vt:lpstr>功能介紹</vt:lpstr>
      <vt:lpstr>功能介紹</vt:lpstr>
      <vt:lpstr>功能介紹</vt:lpstr>
      <vt:lpstr>管理介面</vt:lpstr>
      <vt:lpstr>行事曆</vt:lpstr>
      <vt:lpstr>行事曆</vt:lpstr>
      <vt:lpstr>篩選器</vt:lpstr>
      <vt:lpstr>稽核以及矯正預防報告產生 </vt:lpstr>
      <vt:lpstr>PDF 產生器</vt:lpstr>
      <vt:lpstr>單位主管通知簽署</vt:lpstr>
      <vt:lpstr>單位主管通知簽署</vt:lpstr>
      <vt:lpstr>受稽單位介面</vt:lpstr>
      <vt:lpstr>填寫矯正預防報告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專題報告--個資稽核系統</dc:title>
  <dc:creator>hsine</dc:creator>
  <cp:lastModifiedBy>hsine</cp:lastModifiedBy>
  <cp:revision>24</cp:revision>
  <dcterms:created xsi:type="dcterms:W3CDTF">2015-05-23T10:11:37Z</dcterms:created>
  <dcterms:modified xsi:type="dcterms:W3CDTF">2015-05-27T15:39:31Z</dcterms:modified>
</cp:coreProperties>
</file>