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0" cy="27432000"/>
  <p:notesSz cx="9144000" cy="6858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/>
    <p:restoredTop sz="94655"/>
  </p:normalViewPr>
  <p:slideViewPr>
    <p:cSldViewPr snapToGrid="0">
      <p:cViewPr>
        <p:scale>
          <a:sx n="34" d="100"/>
          <a:sy n="34" d="100"/>
        </p:scale>
        <p:origin x="960" y="128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42974" y="8521303"/>
            <a:ext cx="31090053" cy="588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485947" y="15544800"/>
            <a:ext cx="25604107" cy="7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None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8974255" y="9525226"/>
            <a:ext cx="21945600" cy="777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374798" y="1806575"/>
            <a:ext cx="21945600" cy="2320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65200" algn="l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889251" y="17627203"/>
            <a:ext cx="31090053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889251" y="11626453"/>
            <a:ext cx="31090053" cy="600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742974" y="7924800"/>
            <a:ext cx="15490598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8342430" y="7924800"/>
            <a:ext cx="15490598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829027" y="1098948"/>
            <a:ext cx="3291794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829028" y="6140055"/>
            <a:ext cx="16160750" cy="255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829028" y="8699897"/>
            <a:ext cx="16160750" cy="1580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8580555" y="6140055"/>
            <a:ext cx="16166420" cy="255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8580555" y="8699897"/>
            <a:ext cx="16166420" cy="1580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829027" y="1091803"/>
            <a:ext cx="12033249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4299973" y="1091803"/>
            <a:ext cx="20447000" cy="2341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829027" y="5740003"/>
            <a:ext cx="12033249" cy="187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168698" y="19202400"/>
            <a:ext cx="21946053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7168698" y="2451498"/>
            <a:ext cx="21946053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7168698" y="21469350"/>
            <a:ext cx="21946053" cy="32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0058400" y="609600"/>
            <a:ext cx="16459200" cy="3108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65200" algn="l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743200" y="7924800"/>
            <a:ext cx="31089601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65200" algn="l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eratedlearning.png">
            <a:extLst>
              <a:ext uri="{FF2B5EF4-FFF2-40B4-BE49-F238E27FC236}">
                <a16:creationId xmlns:a16="http://schemas.microsoft.com/office/drawing/2014/main" id="{40F8BD76-A6C4-B34B-ACC9-637D20E1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68" y="11677000"/>
            <a:ext cx="7897992" cy="207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90;p13"/>
          <p:cNvSpPr/>
          <p:nvPr/>
        </p:nvSpPr>
        <p:spPr>
          <a:xfrm>
            <a:off x="186964" y="19473033"/>
            <a:ext cx="21023714" cy="11430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7086" y="-65514"/>
            <a:ext cx="36412925" cy="3112169"/>
          </a:xfrm>
          <a:prstGeom prst="rect">
            <a:avLst/>
          </a:prstGeom>
          <a:solidFill>
            <a:srgbClr val="800000"/>
          </a:solidFill>
          <a:ln w="1270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03050" tIns="17900" rIns="203050" bIns="179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The preservation of structure in language: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importance of having an editor </a:t>
            </a:r>
            <a:r>
              <a:rPr lang="en-US" sz="6600" b="1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66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1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Madeline Meyers, Dan </a:t>
            </a:r>
            <a:r>
              <a:rPr lang="en-US" sz="3600" b="0" i="1" u="none" strike="noStrike" cap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Yurovsky</a:t>
            </a:r>
            <a:r>
              <a:rPr lang="en-US" sz="3600" b="0" i="1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1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Department of Psychology, University of Chicago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57812" y="3359997"/>
            <a:ext cx="13391768" cy="11430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015825" y="3418236"/>
            <a:ext cx="45894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u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5600" b="0" u="none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dirty="0">
              <a:solidFill>
                <a:srgbClr val="800000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7355800" y="24384000"/>
            <a:ext cx="807720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3715171" y="3331150"/>
            <a:ext cx="22477104" cy="11430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2353484" y="3452993"/>
            <a:ext cx="45894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u="none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5600" b="0" u="none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1487394" y="19514914"/>
            <a:ext cx="14633191" cy="11430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3255632" y="19634185"/>
            <a:ext cx="11096714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u="none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Conclusions &amp; Future Work</a:t>
            </a:r>
            <a:endParaRPr sz="5600" b="0" u="none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45461" y="304801"/>
            <a:ext cx="5787539" cy="2430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9367055" y="19594558"/>
            <a:ext cx="32109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u="none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sz="5600" b="0" u="none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E4945-4E06-A94D-A08C-0B12C5F80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78" t="24123" r="2996" b="28295"/>
          <a:stretch/>
        </p:blipFill>
        <p:spPr>
          <a:xfrm>
            <a:off x="439425" y="494058"/>
            <a:ext cx="8041654" cy="2039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F8A4F-0807-EA44-B117-AF4646E8C9E4}"/>
              </a:ext>
            </a:extLst>
          </p:cNvPr>
          <p:cNvSpPr txBox="1"/>
          <p:nvPr/>
        </p:nvSpPr>
        <p:spPr>
          <a:xfrm>
            <a:off x="181781" y="4536321"/>
            <a:ext cx="13367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Why do languages change and evolve, aside from acquiring new vocabulary?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Georgia" panose="02040502050405020303" pitchFamily="18" charset="0"/>
              </a:rPr>
              <a:t>Transmissibility </a:t>
            </a:r>
            <a:r>
              <a:rPr lang="en-US" sz="2800" dirty="0">
                <a:latin typeface="Georgia" panose="02040502050405020303" pitchFamily="18" charset="0"/>
              </a:rPr>
              <a:t>pressure: the language needs to be </a:t>
            </a:r>
            <a:r>
              <a:rPr lang="en-US" sz="2800" b="1" dirty="0">
                <a:latin typeface="Georgia" panose="02040502050405020303" pitchFamily="18" charset="0"/>
              </a:rPr>
              <a:t>learnable, </a:t>
            </a:r>
            <a:r>
              <a:rPr lang="en-US" sz="2800" dirty="0">
                <a:latin typeface="Georgia" panose="02040502050405020303" pitchFamily="18" charset="0"/>
              </a:rPr>
              <a:t>and therefore </a:t>
            </a:r>
            <a:r>
              <a:rPr lang="en-US" sz="2800" b="1" dirty="0">
                <a:latin typeface="Georgia" panose="02040502050405020303" pitchFamily="18" charset="0"/>
              </a:rPr>
              <a:t>simple. </a:t>
            </a:r>
            <a:endParaRPr lang="en-US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Georgia" panose="02040502050405020303" pitchFamily="18" charset="0"/>
              </a:rPr>
              <a:t>Descriptiveness</a:t>
            </a:r>
            <a:r>
              <a:rPr lang="en-US" sz="2800" dirty="0">
                <a:latin typeface="Georgia" panose="02040502050405020303" pitchFamily="18" charset="0"/>
              </a:rPr>
              <a:t> pressure: the language needs to be </a:t>
            </a:r>
            <a:r>
              <a:rPr lang="en-US" sz="2800" b="1" dirty="0">
                <a:latin typeface="Georgia" panose="02040502050405020303" pitchFamily="18" charset="0"/>
              </a:rPr>
              <a:t>useful, </a:t>
            </a:r>
            <a:r>
              <a:rPr lang="en-US" sz="2800" dirty="0">
                <a:latin typeface="Georgia" panose="02040502050405020303" pitchFamily="18" charset="0"/>
              </a:rPr>
              <a:t>and therefore </a:t>
            </a:r>
            <a:r>
              <a:rPr lang="en-US" sz="2800" b="1" dirty="0">
                <a:latin typeface="Georgia" panose="02040502050405020303" pitchFamily="18" charset="0"/>
              </a:rPr>
              <a:t>more complex. </a:t>
            </a:r>
          </a:p>
          <a:p>
            <a:endParaRPr lang="en-US" sz="2800" b="1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Early language learners have potentially greater pressures towards </a:t>
            </a:r>
            <a:r>
              <a:rPr lang="en-US" sz="2800" b="1" dirty="0">
                <a:latin typeface="Georgia" panose="02040502050405020303" pitchFamily="18" charset="0"/>
              </a:rPr>
              <a:t>transmissibility – </a:t>
            </a:r>
            <a:r>
              <a:rPr lang="en-US" sz="2800" dirty="0">
                <a:latin typeface="Georgia" panose="02040502050405020303" pitchFamily="18" charset="0"/>
              </a:rPr>
              <a:t>what keeps </a:t>
            </a:r>
            <a:r>
              <a:rPr lang="en-US" sz="2800" b="1" dirty="0">
                <a:latin typeface="Georgia" panose="02040502050405020303" pitchFamily="18" charset="0"/>
              </a:rPr>
              <a:t>descriptiveness</a:t>
            </a:r>
            <a:r>
              <a:rPr lang="en-US" sz="2800" dirty="0">
                <a:latin typeface="Georgia" panose="02040502050405020303" pitchFamily="18" charset="0"/>
              </a:rPr>
              <a:t> around?</a:t>
            </a:r>
            <a:r>
              <a:rPr lang="en-US" sz="2800" b="1" dirty="0">
                <a:latin typeface="Georgia" panose="02040502050405020303" pitchFamily="18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Language learning is an active, social process: involving feedback from those who are more knowledgeable in the language (e.g. teachers).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We predict that the influence of teachers through correction is a mechanism by which descriptiveness is retained in language systems. </a:t>
            </a:r>
          </a:p>
        </p:txBody>
      </p:sp>
      <p:sp>
        <p:nvSpPr>
          <p:cNvPr id="46" name="Google Shape;95;p13">
            <a:extLst>
              <a:ext uri="{FF2B5EF4-FFF2-40B4-BE49-F238E27FC236}">
                <a16:creationId xmlns:a16="http://schemas.microsoft.com/office/drawing/2014/main" id="{6AAAFC91-B3B3-C94C-92F0-91B880D69742}"/>
              </a:ext>
            </a:extLst>
          </p:cNvPr>
          <p:cNvSpPr/>
          <p:nvPr/>
        </p:nvSpPr>
        <p:spPr>
          <a:xfrm>
            <a:off x="186964" y="9811195"/>
            <a:ext cx="13362616" cy="11430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96;p13">
            <a:extLst>
              <a:ext uri="{FF2B5EF4-FFF2-40B4-BE49-F238E27FC236}">
                <a16:creationId xmlns:a16="http://schemas.microsoft.com/office/drawing/2014/main" id="{C515445C-67C8-B540-81C3-05E1A0295725}"/>
              </a:ext>
            </a:extLst>
          </p:cNvPr>
          <p:cNvSpPr txBox="1"/>
          <p:nvPr/>
        </p:nvSpPr>
        <p:spPr>
          <a:xfrm>
            <a:off x="2778410" y="9917598"/>
            <a:ext cx="99777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lvl="0"/>
            <a:r>
              <a:rPr lang="en-US" sz="540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Diffusion Chain Paradigm</a:t>
            </a:r>
            <a:endParaRPr lang="en-US" sz="5600" dirty="0">
              <a:solidFill>
                <a:srgbClr val="C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9F5442-9ED1-DD42-B5D0-0367A6B9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81" y="12236680"/>
            <a:ext cx="662079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F40F479-EDA2-564D-9FF6-9A901854CD0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9" y="23355282"/>
            <a:ext cx="2184275" cy="20351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E910E9E-786C-344A-8864-32495E6F9C3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26" y="21824331"/>
            <a:ext cx="2685398" cy="190643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AE69A3C-B2E4-5049-8C7E-79F1581223F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61" y="24981438"/>
            <a:ext cx="2775386" cy="18815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2662E7-23E7-CB43-A3FB-9B7FB46196B6}"/>
              </a:ext>
            </a:extLst>
          </p:cNvPr>
          <p:cNvSpPr txBox="1"/>
          <p:nvPr/>
        </p:nvSpPr>
        <p:spPr>
          <a:xfrm>
            <a:off x="1233389" y="11877705"/>
            <a:ext cx="294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Randomly-generated language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724216-0564-E645-B411-FF8BA0BF8E3F}"/>
              </a:ext>
            </a:extLst>
          </p:cNvPr>
          <p:cNvSpPr txBox="1"/>
          <p:nvPr/>
        </p:nvSpPr>
        <p:spPr>
          <a:xfrm>
            <a:off x="3480909" y="13554146"/>
            <a:ext cx="233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Generation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AF0F-82C7-9546-95C5-A513FB47033F}"/>
              </a:ext>
            </a:extLst>
          </p:cNvPr>
          <p:cNvSpPr txBox="1"/>
          <p:nvPr/>
        </p:nvSpPr>
        <p:spPr>
          <a:xfrm>
            <a:off x="6068298" y="13650105"/>
            <a:ext cx="233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Generation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7DABE-8CDA-A744-A73D-1EC7CC830DF2}"/>
              </a:ext>
            </a:extLst>
          </p:cNvPr>
          <p:cNvSpPr txBox="1"/>
          <p:nvPr/>
        </p:nvSpPr>
        <p:spPr>
          <a:xfrm>
            <a:off x="8823973" y="13680915"/>
            <a:ext cx="233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Generation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BF86C3-469F-1F48-9DD9-AF93B3D5C6DD}"/>
              </a:ext>
            </a:extLst>
          </p:cNvPr>
          <p:cNvSpPr txBox="1"/>
          <p:nvPr/>
        </p:nvSpPr>
        <p:spPr>
          <a:xfrm>
            <a:off x="10354447" y="11849758"/>
            <a:ext cx="2430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Resultant language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2D5D8-EBE1-8C4B-8B2C-C9382A7C2A48}"/>
              </a:ext>
            </a:extLst>
          </p:cNvPr>
          <p:cNvCxnSpPr>
            <a:cxnSpLocks/>
          </p:cNvCxnSpPr>
          <p:nvPr/>
        </p:nvCxnSpPr>
        <p:spPr>
          <a:xfrm flipV="1">
            <a:off x="3063634" y="12523834"/>
            <a:ext cx="952191" cy="583435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7B866A-CE91-3946-84E9-D432BA27E3C7}"/>
              </a:ext>
            </a:extLst>
          </p:cNvPr>
          <p:cNvSpPr txBox="1"/>
          <p:nvPr/>
        </p:nvSpPr>
        <p:spPr>
          <a:xfrm>
            <a:off x="6738046" y="21043265"/>
            <a:ext cx="12695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1. Adult Baseline Condition &amp; Learners in Dyad Condition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6B4D1D-8671-B84E-B213-7CBEC1C9DF8F}"/>
              </a:ext>
            </a:extLst>
          </p:cNvPr>
          <p:cNvSpPr txBox="1"/>
          <p:nvPr/>
        </p:nvSpPr>
        <p:spPr>
          <a:xfrm>
            <a:off x="6921279" y="24369881"/>
            <a:ext cx="10460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2. Fixers in Dyad Condition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27EB36-90F4-564A-B3B7-2CBF8F72EE81}"/>
              </a:ext>
            </a:extLst>
          </p:cNvPr>
          <p:cNvSpPr txBox="1"/>
          <p:nvPr/>
        </p:nvSpPr>
        <p:spPr>
          <a:xfrm>
            <a:off x="425196" y="25298476"/>
            <a:ext cx="2468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Target Grid: </a:t>
            </a:r>
          </a:p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10 seconds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FB9DC2B-75D2-2A49-ACC0-7C0A16B2680D}"/>
              </a:ext>
            </a:extLst>
          </p:cNvPr>
          <p:cNvCxnSpPr>
            <a:cxnSpLocks/>
          </p:cNvCxnSpPr>
          <p:nvPr/>
        </p:nvCxnSpPr>
        <p:spPr>
          <a:xfrm>
            <a:off x="2410740" y="24386381"/>
            <a:ext cx="1109464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6FFE7F0-0AD0-E449-A08E-3EC5ACFF05DF}"/>
              </a:ext>
            </a:extLst>
          </p:cNvPr>
          <p:cNvSpPr txBox="1"/>
          <p:nvPr/>
        </p:nvSpPr>
        <p:spPr>
          <a:xfrm>
            <a:off x="3579215" y="25204244"/>
            <a:ext cx="2676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Visual Mask: </a:t>
            </a:r>
          </a:p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3 seconds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506B6D-3158-D24B-93D8-3E4655EFBC1D}"/>
              </a:ext>
            </a:extLst>
          </p:cNvPr>
          <p:cNvCxnSpPr>
            <a:cxnSpLocks/>
          </p:cNvCxnSpPr>
          <p:nvPr/>
        </p:nvCxnSpPr>
        <p:spPr>
          <a:xfrm flipV="1">
            <a:off x="5361197" y="22910800"/>
            <a:ext cx="1449339" cy="1447462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B141933-0B8A-0347-AC1C-FCCE937F24AA}"/>
              </a:ext>
            </a:extLst>
          </p:cNvPr>
          <p:cNvSpPr txBox="1"/>
          <p:nvPr/>
        </p:nvSpPr>
        <p:spPr>
          <a:xfrm>
            <a:off x="6753399" y="23660557"/>
            <a:ext cx="348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171FB7-2365-2740-82BA-0D61112A9162}"/>
              </a:ext>
            </a:extLst>
          </p:cNvPr>
          <p:cNvCxnSpPr>
            <a:cxnSpLocks/>
          </p:cNvCxnSpPr>
          <p:nvPr/>
        </p:nvCxnSpPr>
        <p:spPr>
          <a:xfrm>
            <a:off x="9068247" y="22683357"/>
            <a:ext cx="1109464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8E74-633B-D849-A704-B784A960DF0B}"/>
              </a:ext>
            </a:extLst>
          </p:cNvPr>
          <p:cNvCxnSpPr>
            <a:cxnSpLocks/>
          </p:cNvCxnSpPr>
          <p:nvPr/>
        </p:nvCxnSpPr>
        <p:spPr>
          <a:xfrm>
            <a:off x="5386264" y="24613103"/>
            <a:ext cx="1424272" cy="1758957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A69896-487A-DE40-875C-5987A4652101}"/>
              </a:ext>
            </a:extLst>
          </p:cNvPr>
          <p:cNvCxnSpPr>
            <a:cxnSpLocks/>
          </p:cNvCxnSpPr>
          <p:nvPr/>
        </p:nvCxnSpPr>
        <p:spPr>
          <a:xfrm>
            <a:off x="9149511" y="26068291"/>
            <a:ext cx="1109464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18D1F5C-51EE-AC42-B879-29018D885A37}"/>
              </a:ext>
            </a:extLst>
          </p:cNvPr>
          <p:cNvSpPr txBox="1"/>
          <p:nvPr/>
        </p:nvSpPr>
        <p:spPr>
          <a:xfrm>
            <a:off x="6933922" y="26715255"/>
            <a:ext cx="348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0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1C8D1105-EE83-D44A-8943-CEC354BA26A8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4" y="25049131"/>
            <a:ext cx="2718333" cy="1966268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5A5D86DD-B162-4D4E-A8EF-29389149AD58}"/>
              </a:ext>
            </a:extLst>
          </p:cNvPr>
          <p:cNvSpPr txBox="1"/>
          <p:nvPr/>
        </p:nvSpPr>
        <p:spPr>
          <a:xfrm>
            <a:off x="13219484" y="21817887"/>
            <a:ext cx="8267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Adult Baseline Condition: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120 U.S. adults on Amazon Mechanical Turk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20 chains of 6 generations each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8FAC32-694F-E14D-BE00-B5EA1C64A34A}"/>
              </a:ext>
            </a:extLst>
          </p:cNvPr>
          <p:cNvSpPr txBox="1"/>
          <p:nvPr/>
        </p:nvSpPr>
        <p:spPr>
          <a:xfrm>
            <a:off x="13291174" y="25225446"/>
            <a:ext cx="8267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Learner-Fixer Dyad Condition: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240 U.S. adults on Amazon Mechanical Turk (120 Learners &amp; 120 Fixers)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20 chains of 6 generations each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AD500E-1669-F241-88B7-8CD76DC392E8}"/>
              </a:ext>
            </a:extLst>
          </p:cNvPr>
          <p:cNvSpPr txBox="1"/>
          <p:nvPr/>
        </p:nvSpPr>
        <p:spPr>
          <a:xfrm>
            <a:off x="21588871" y="21236199"/>
            <a:ext cx="142571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Adding a corrective element into the language learning process—like feedback from a teacher—allows a higher degree of descriptiveness to be retained in language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Vertical language transmission may be the mechanism by which languages are protected from degeneration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Three measures of pattern complexity had strikingly similar results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Results replicated original work by Kempe et al. (2015)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Data collection is ongoing with children ages 6-8 at the Museum of Science and Industry in Child Baseline and Child-Adult Dyad conditions to investigate how child and adult learners may differentially change an evolving language, as children and adults may possess different pressures affecting the language-learning 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D161C9-6685-D142-8A68-CF7AC0FEA5DA}"/>
              </a:ext>
            </a:extLst>
          </p:cNvPr>
          <p:cNvSpPr txBox="1"/>
          <p:nvPr/>
        </p:nvSpPr>
        <p:spPr>
          <a:xfrm>
            <a:off x="13715171" y="4749800"/>
            <a:ext cx="22405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The addition of a corrective element in the novel language-learning task allows a higher degree of complexity to be retained while still achieving a similar level of percent accuracy as the baseline task.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80382F7-7F0C-CB42-A447-973C4852E5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23756" y="8933823"/>
            <a:ext cx="11209858" cy="74857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6AA805B-D4E3-9C47-B9C0-466F0CB1DB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18989" y="6224150"/>
            <a:ext cx="11570183" cy="7017893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6FC4008-8176-344C-A78F-CD5F23A38A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1250" y="23732452"/>
            <a:ext cx="1652607" cy="1239456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C54B482-8ABD-5A41-AD52-63F5E1291C53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03" y="21824252"/>
            <a:ext cx="2718333" cy="1966268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F6C675A4-1CF3-7E4C-9E2D-971D92CAB40B}"/>
              </a:ext>
            </a:extLst>
          </p:cNvPr>
          <p:cNvSpPr txBox="1"/>
          <p:nvPr/>
        </p:nvSpPr>
        <p:spPr>
          <a:xfrm>
            <a:off x="356754" y="11163622"/>
            <a:ext cx="6089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1. Adult Baseline Condition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1ADD430-5EA5-CC49-A2C6-1EBBEE1FD84D}"/>
              </a:ext>
            </a:extLst>
          </p:cNvPr>
          <p:cNvSpPr txBox="1"/>
          <p:nvPr/>
        </p:nvSpPr>
        <p:spPr>
          <a:xfrm>
            <a:off x="341185" y="14260378"/>
            <a:ext cx="7090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2. Learner-Fixer Dyad Condition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2588BA4-D64E-5B48-84C7-FE20F1E966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7539" y="12618811"/>
            <a:ext cx="1401137" cy="125038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0613081-8C64-624A-8ACB-F00909BB7F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5687" y="12770778"/>
            <a:ext cx="1042799" cy="94253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E6DF14E-A0F5-0C4C-B452-168E6D2558A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46321" y="12792707"/>
            <a:ext cx="1054126" cy="99171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DFE434A-EFE2-8148-8301-CEF0B0F93F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77448" y="12610943"/>
            <a:ext cx="1370998" cy="126687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7EB8603C-F340-7A4B-90A5-8F94955BC5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70016" y="15562802"/>
            <a:ext cx="1546875" cy="138883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31D3F177-46AE-DA4A-8A0A-3F3DBDD39AC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7696" y="17504956"/>
            <a:ext cx="1479717" cy="1378738"/>
          </a:xfrm>
          <a:prstGeom prst="rect">
            <a:avLst/>
          </a:prstGeom>
        </p:spPr>
      </p:pic>
      <p:pic>
        <p:nvPicPr>
          <p:cNvPr id="181" name="Picture 4" descr="iteratedlearning.png">
            <a:extLst>
              <a:ext uri="{FF2B5EF4-FFF2-40B4-BE49-F238E27FC236}">
                <a16:creationId xmlns:a16="http://schemas.microsoft.com/office/drawing/2014/main" id="{B1357F8C-A347-B648-BC40-4BD9AD82E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3500062" y="14901378"/>
            <a:ext cx="2484724" cy="18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8A249A8A-5E6A-A14B-8F89-492636C93237}"/>
              </a:ext>
            </a:extLst>
          </p:cNvPr>
          <p:cNvSpPr txBox="1"/>
          <p:nvPr/>
        </p:nvSpPr>
        <p:spPr>
          <a:xfrm>
            <a:off x="1204110" y="14919623"/>
            <a:ext cx="202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Learner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E454BE1-05AD-1B45-98EC-99C1EB18E8B4}"/>
              </a:ext>
            </a:extLst>
          </p:cNvPr>
          <p:cNvSpPr txBox="1"/>
          <p:nvPr/>
        </p:nvSpPr>
        <p:spPr>
          <a:xfrm>
            <a:off x="1347959" y="16935692"/>
            <a:ext cx="202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eorgia" panose="02040502050405020303" pitchFamily="18" charset="0"/>
              </a:rPr>
              <a:t>Fixer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DF0BF3-3CD4-034F-807F-C3A6D2E451EA}"/>
              </a:ext>
            </a:extLst>
          </p:cNvPr>
          <p:cNvSpPr txBox="1"/>
          <p:nvPr/>
        </p:nvSpPr>
        <p:spPr>
          <a:xfrm>
            <a:off x="425196" y="18939631"/>
            <a:ext cx="368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Randomly-generated language</a:t>
            </a:r>
          </a:p>
        </p:txBody>
      </p:sp>
      <p:pic>
        <p:nvPicPr>
          <p:cNvPr id="185" name="Picture 4" descr="iteratedlearning.png">
            <a:extLst>
              <a:ext uri="{FF2B5EF4-FFF2-40B4-BE49-F238E27FC236}">
                <a16:creationId xmlns:a16="http://schemas.microsoft.com/office/drawing/2014/main" id="{8AB1A6C0-4AC1-D048-840E-8F49DF3CF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4342843" y="16870514"/>
            <a:ext cx="2508323" cy="191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1785AAA-ED84-8343-A8A9-E44916E3DDB4}"/>
              </a:ext>
            </a:extLst>
          </p:cNvPr>
          <p:cNvCxnSpPr>
            <a:cxnSpLocks/>
          </p:cNvCxnSpPr>
          <p:nvPr/>
        </p:nvCxnSpPr>
        <p:spPr>
          <a:xfrm flipV="1">
            <a:off x="3026482" y="15510623"/>
            <a:ext cx="781219" cy="611895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A691379-BAB3-D84A-8E26-957B70DC723E}"/>
              </a:ext>
            </a:extLst>
          </p:cNvPr>
          <p:cNvCxnSpPr>
            <a:cxnSpLocks/>
          </p:cNvCxnSpPr>
          <p:nvPr/>
        </p:nvCxnSpPr>
        <p:spPr>
          <a:xfrm flipV="1">
            <a:off x="3051882" y="17633113"/>
            <a:ext cx="1617673" cy="572206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>
            <a:extLst>
              <a:ext uri="{FF2B5EF4-FFF2-40B4-BE49-F238E27FC236}">
                <a16:creationId xmlns:a16="http://schemas.microsoft.com/office/drawing/2014/main" id="{5EADB8C5-2E47-1341-95D8-3885DF6AA1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10848" y="15604264"/>
            <a:ext cx="1419317" cy="1284887"/>
          </a:xfrm>
          <a:prstGeom prst="rect">
            <a:avLst/>
          </a:prstGeom>
        </p:spPr>
      </p:pic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7FDBA76A-8821-8A46-8B13-15C8424B8BB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6430165" y="16246708"/>
            <a:ext cx="368069" cy="1386405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B8740051-6CB1-8843-899D-E623175D31C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93544" y="17680202"/>
            <a:ext cx="1441310" cy="1503716"/>
          </a:xfrm>
          <a:prstGeom prst="rect">
            <a:avLst/>
          </a:prstGeom>
        </p:spPr>
      </p:pic>
      <p:pic>
        <p:nvPicPr>
          <p:cNvPr id="193" name="Picture 4" descr="iteratedlearning.png">
            <a:extLst>
              <a:ext uri="{FF2B5EF4-FFF2-40B4-BE49-F238E27FC236}">
                <a16:creationId xmlns:a16="http://schemas.microsoft.com/office/drawing/2014/main" id="{A8409113-24F7-FA46-8CDC-ABC48C7A1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7947289" y="15105078"/>
            <a:ext cx="2484724" cy="18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C03FE97-2D9B-1A4E-86D6-AACC3ED9CDDE}"/>
              </a:ext>
            </a:extLst>
          </p:cNvPr>
          <p:cNvSpPr txBox="1"/>
          <p:nvPr/>
        </p:nvSpPr>
        <p:spPr>
          <a:xfrm>
            <a:off x="6790035" y="16565411"/>
            <a:ext cx="212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“Fix the errors”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63698F-6081-C441-8999-498C706541B1}"/>
              </a:ext>
            </a:extLst>
          </p:cNvPr>
          <p:cNvCxnSpPr>
            <a:cxnSpLocks/>
          </p:cNvCxnSpPr>
          <p:nvPr/>
        </p:nvCxnSpPr>
        <p:spPr>
          <a:xfrm flipV="1">
            <a:off x="7242882" y="15953491"/>
            <a:ext cx="1257675" cy="2328028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A20CF87B-5C44-7941-9EEC-A626DA783E8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74177" y="15506181"/>
            <a:ext cx="1461645" cy="1403850"/>
          </a:xfrm>
          <a:prstGeom prst="rect">
            <a:avLst/>
          </a:prstGeom>
        </p:spPr>
      </p:pic>
      <p:pic>
        <p:nvPicPr>
          <p:cNvPr id="199" name="Picture 4" descr="iteratedlearning.png">
            <a:extLst>
              <a:ext uri="{FF2B5EF4-FFF2-40B4-BE49-F238E27FC236}">
                <a16:creationId xmlns:a16="http://schemas.microsoft.com/office/drawing/2014/main" id="{995FC2D1-6393-1B4D-85A4-2572D5C7D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9420489" y="16984678"/>
            <a:ext cx="2484724" cy="18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ED815ED-A62C-314F-BB36-749316041151}"/>
              </a:ext>
            </a:extLst>
          </p:cNvPr>
          <p:cNvCxnSpPr>
            <a:cxnSpLocks/>
          </p:cNvCxnSpPr>
          <p:nvPr/>
        </p:nvCxnSpPr>
        <p:spPr>
          <a:xfrm flipV="1">
            <a:off x="7268282" y="17826156"/>
            <a:ext cx="2544811" cy="531563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729C4F3A-51EC-914B-AD22-C979B5AD8E49}"/>
              </a:ext>
            </a:extLst>
          </p:cNvPr>
          <p:cNvCxnSpPr>
            <a:cxnSpLocks/>
          </p:cNvCxnSpPr>
          <p:nvPr/>
        </p:nvCxnSpPr>
        <p:spPr>
          <a:xfrm>
            <a:off x="10925965" y="16068908"/>
            <a:ext cx="368069" cy="1386405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F69BE0-C79F-584B-B811-BBC96E77B387}"/>
              </a:ext>
            </a:extLst>
          </p:cNvPr>
          <p:cNvSpPr txBox="1"/>
          <p:nvPr/>
        </p:nvSpPr>
        <p:spPr>
          <a:xfrm>
            <a:off x="11325945" y="16286508"/>
            <a:ext cx="212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“Fix the errors”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5771898B-C9C3-934D-923C-5E57F931DD4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16795" y="17581800"/>
            <a:ext cx="1445479" cy="1486298"/>
          </a:xfrm>
          <a:prstGeom prst="rect">
            <a:avLst/>
          </a:prstGeom>
        </p:spPr>
      </p:pic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29C3458-E622-9445-9FF2-17F0595656CD}"/>
              </a:ext>
            </a:extLst>
          </p:cNvPr>
          <p:cNvSpPr/>
          <p:nvPr/>
        </p:nvSpPr>
        <p:spPr>
          <a:xfrm>
            <a:off x="8165897" y="12383352"/>
            <a:ext cx="808102" cy="393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FB41F4D-2003-BA49-885A-777F3242B9A9}"/>
              </a:ext>
            </a:extLst>
          </p:cNvPr>
          <p:cNvSpPr/>
          <p:nvPr/>
        </p:nvSpPr>
        <p:spPr>
          <a:xfrm>
            <a:off x="5562632" y="12328283"/>
            <a:ext cx="808102" cy="393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03895-14C8-DA49-BFC8-E602DABAEB76}"/>
              </a:ext>
            </a:extLst>
          </p:cNvPr>
          <p:cNvSpPr txBox="1"/>
          <p:nvPr/>
        </p:nvSpPr>
        <p:spPr>
          <a:xfrm>
            <a:off x="10562494" y="18938338"/>
            <a:ext cx="2430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Resultant language</a:t>
            </a:r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8B3E62A0-211D-E142-AEF4-ADE55ACCF90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571216" y="13652324"/>
            <a:ext cx="5846389" cy="3476698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BBB0EBD-1638-0348-9CBB-45C876CFB3E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0221589" y="15483285"/>
            <a:ext cx="5971592" cy="35848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361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24</cp:revision>
  <dcterms:modified xsi:type="dcterms:W3CDTF">2018-09-20T14:56:58Z</dcterms:modified>
</cp:coreProperties>
</file>