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embeddedFontLst>
    <p:embeddedFont>
      <p:font typeface="Georgia" panose="02040502050405020303" pitchFamily="18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/>
    <p:restoredTop sz="94648"/>
  </p:normalViewPr>
  <p:slideViewPr>
    <p:cSldViewPr snapToGrid="0">
      <p:cViewPr>
        <p:scale>
          <a:sx n="20" d="100"/>
          <a:sy n="20" d="100"/>
        </p:scale>
        <p:origin x="1992" y="82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291569" y="10225564"/>
            <a:ext cx="37308064" cy="705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583137" y="18653760"/>
            <a:ext cx="30724928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sz="15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784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None/>
              <a:defRPr sz="1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sz="11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2769106" y="11430272"/>
            <a:ext cx="26334720" cy="932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4049758" y="2167890"/>
            <a:ext cx="26334720" cy="27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1280160" algn="l" rtl="0"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5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1158240" algn="l" rtl="0">
              <a:spcBef>
                <a:spcPts val="2784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1028700" algn="l" rtl="0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11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467102" y="21152644"/>
            <a:ext cx="37308064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467102" y="13951744"/>
            <a:ext cx="37308064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548640" marR="0" lvl="0" indent="-2743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3291841" y="2926080"/>
            <a:ext cx="3730752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3291569" y="9509760"/>
            <a:ext cx="18588718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34340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22010916" y="9509760"/>
            <a:ext cx="18588718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34340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194833" y="1318738"/>
            <a:ext cx="3950153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2194834" y="7368066"/>
            <a:ext cx="19392900" cy="30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548640" marR="0" lvl="0" indent="-27432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1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5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2194834" y="10439877"/>
            <a:ext cx="19392900" cy="1896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22296666" y="7368066"/>
            <a:ext cx="19399704" cy="30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548640" marR="0" lvl="0" indent="-27432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1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5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22296666" y="10439877"/>
            <a:ext cx="19399704" cy="1896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3291841" y="2926080"/>
            <a:ext cx="3730752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194833" y="1310164"/>
            <a:ext cx="14439899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7159968" y="1310164"/>
            <a:ext cx="24536400" cy="2809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57200" algn="l" rtl="0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434340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2194833" y="6888004"/>
            <a:ext cx="14439899" cy="2251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602438" y="23042880"/>
            <a:ext cx="26335264" cy="272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602438" y="2941798"/>
            <a:ext cx="26335264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602438" y="25763220"/>
            <a:ext cx="26335264" cy="386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291841" y="2926080"/>
            <a:ext cx="3730752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2070080" y="731521"/>
            <a:ext cx="19751040" cy="3730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1280160" algn="l" rtl="0"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5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1158240" algn="l" rtl="0">
              <a:spcBef>
                <a:spcPts val="2784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1028700" algn="l" rtl="0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11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291841" y="2926080"/>
            <a:ext cx="3730752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291841" y="9509760"/>
            <a:ext cx="37307521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65200" algn="l" rtl="0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57250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jpe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NUL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teratedlearning.png">
            <a:extLst>
              <a:ext uri="{FF2B5EF4-FFF2-40B4-BE49-F238E27FC236}">
                <a16:creationId xmlns:a16="http://schemas.microsoft.com/office/drawing/2014/main" id="{40F8BD76-A6C4-B34B-ACC9-637D20E1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22" y="14582986"/>
            <a:ext cx="9477590" cy="249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Google Shape;90;p13"/>
          <p:cNvSpPr/>
          <p:nvPr/>
        </p:nvSpPr>
        <p:spPr>
          <a:xfrm>
            <a:off x="224357" y="23718769"/>
            <a:ext cx="25228457" cy="13716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04504" y="-78616"/>
            <a:ext cx="43695510" cy="3734603"/>
          </a:xfrm>
          <a:prstGeom prst="rect">
            <a:avLst/>
          </a:prstGeom>
          <a:solidFill>
            <a:srgbClr val="800000"/>
          </a:solidFill>
          <a:ln w="127000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3660" tIns="21480" rIns="243660" bIns="21480" anchor="ctr" anchorCtr="1">
            <a:noAutofit/>
          </a:bodyPr>
          <a:lstStyle/>
          <a:p>
            <a:pPr algn="ctr"/>
            <a:r>
              <a:rPr lang="en-US" sz="792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Editors preserve complexity in language</a:t>
            </a:r>
            <a:endParaRPr sz="792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/>
            <a:r>
              <a:rPr lang="en-US" sz="432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Madeline Meyers, Dan </a:t>
            </a:r>
            <a:r>
              <a:rPr lang="en-US" sz="4320" i="1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Yurovsky</a:t>
            </a:r>
            <a:r>
              <a:rPr lang="en-US" sz="432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algn="ctr"/>
            <a:r>
              <a:rPr lang="en-US" sz="432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Department of Psychology, University of Chicago</a:t>
            </a:r>
            <a:endParaRPr sz="4320" dirty="0">
              <a:solidFill>
                <a:schemeClr val="lt1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89374" y="4031996"/>
            <a:ext cx="16070122" cy="13716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341506" y="4101883"/>
            <a:ext cx="550728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r>
              <a:rPr lang="en-US" sz="672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672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2016" dirty="0">
              <a:solidFill>
                <a:srgbClr val="800000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2826960" y="29260801"/>
            <a:ext cx="969264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13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6458205" y="3997380"/>
            <a:ext cx="26972525" cy="13716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6824181" y="4143592"/>
            <a:ext cx="550728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pPr algn="ctr"/>
            <a:r>
              <a:rPr lang="en-US" sz="672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6720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25784874" y="23725135"/>
            <a:ext cx="17559829" cy="1371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7906758" y="23868260"/>
            <a:ext cx="13316057" cy="111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pPr algn="ctr"/>
            <a:r>
              <a:rPr lang="en-US" sz="672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Conclusions &amp; Future Work</a:t>
            </a:r>
            <a:endParaRPr sz="6720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74554" y="365761"/>
            <a:ext cx="6945047" cy="291608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11240466" y="23864599"/>
            <a:ext cx="385308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pPr algn="ctr"/>
            <a:r>
              <a:rPr lang="en-US" sz="672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sz="6720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E4945-4E06-A94D-A08C-0B12C5F806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78" t="24123" r="2996" b="28295"/>
          <a:stretch/>
        </p:blipFill>
        <p:spPr>
          <a:xfrm>
            <a:off x="527310" y="592870"/>
            <a:ext cx="9649985" cy="2446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CF8A4F-0807-EA44-B117-AF4646E8C9E4}"/>
              </a:ext>
            </a:extLst>
          </p:cNvPr>
          <p:cNvSpPr txBox="1"/>
          <p:nvPr/>
        </p:nvSpPr>
        <p:spPr>
          <a:xfrm>
            <a:off x="218138" y="5443585"/>
            <a:ext cx="16250370" cy="718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Why do languages change and evolve, aside from acquiring new vocabulary?</a:t>
            </a:r>
          </a:p>
          <a:p>
            <a:pPr marL="617220" indent="-617220">
              <a:buFont typeface="+mj-lt"/>
              <a:buAutoNum type="arabicPeriod"/>
            </a:pPr>
            <a:r>
              <a:rPr lang="en-US" sz="3840" b="1" dirty="0">
                <a:latin typeface="Georgia" panose="02040502050405020303" pitchFamily="18" charset="0"/>
              </a:rPr>
              <a:t>Transmissibility </a:t>
            </a:r>
            <a:r>
              <a:rPr lang="en-US" sz="3840" dirty="0">
                <a:latin typeface="Georgia" panose="02040502050405020303" pitchFamily="18" charset="0"/>
              </a:rPr>
              <a:t>pressure: the language needs to be </a:t>
            </a:r>
            <a:r>
              <a:rPr lang="en-US" sz="3840" b="1" dirty="0">
                <a:latin typeface="Georgia" panose="02040502050405020303" pitchFamily="18" charset="0"/>
              </a:rPr>
              <a:t>learnable, </a:t>
            </a:r>
            <a:r>
              <a:rPr lang="en-US" sz="3840" dirty="0">
                <a:latin typeface="Georgia" panose="02040502050405020303" pitchFamily="18" charset="0"/>
              </a:rPr>
              <a:t>and therefore </a:t>
            </a:r>
            <a:r>
              <a:rPr lang="en-US" sz="3840" b="1" dirty="0">
                <a:latin typeface="Georgia" panose="02040502050405020303" pitchFamily="18" charset="0"/>
              </a:rPr>
              <a:t>simple. </a:t>
            </a:r>
            <a:endParaRPr lang="en-US" sz="3840" dirty="0">
              <a:latin typeface="Georgia" panose="02040502050405020303" pitchFamily="18" charset="0"/>
            </a:endParaRPr>
          </a:p>
          <a:p>
            <a:pPr marL="617220" indent="-617220">
              <a:buFont typeface="+mj-lt"/>
              <a:buAutoNum type="arabicPeriod"/>
            </a:pPr>
            <a:r>
              <a:rPr lang="en-US" sz="3840" b="1" dirty="0">
                <a:latin typeface="Georgia" panose="02040502050405020303" pitchFamily="18" charset="0"/>
              </a:rPr>
              <a:t>Descriptiveness</a:t>
            </a:r>
            <a:r>
              <a:rPr lang="en-US" sz="3840" dirty="0">
                <a:latin typeface="Georgia" panose="02040502050405020303" pitchFamily="18" charset="0"/>
              </a:rPr>
              <a:t> pressure: the language needs to be </a:t>
            </a:r>
            <a:r>
              <a:rPr lang="en-US" sz="3840" b="1" dirty="0">
                <a:latin typeface="Georgia" panose="02040502050405020303" pitchFamily="18" charset="0"/>
              </a:rPr>
              <a:t>useful, </a:t>
            </a:r>
            <a:r>
              <a:rPr lang="en-US" sz="3840" dirty="0">
                <a:latin typeface="Georgia" panose="02040502050405020303" pitchFamily="18" charset="0"/>
              </a:rPr>
              <a:t>and therefore </a:t>
            </a:r>
            <a:r>
              <a:rPr lang="en-US" sz="3840" b="1" dirty="0">
                <a:latin typeface="Georgia" panose="02040502050405020303" pitchFamily="18" charset="0"/>
              </a:rPr>
              <a:t>more complex. 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Early language learners have potentially greater pressures towards </a:t>
            </a:r>
            <a:r>
              <a:rPr lang="en-US" sz="3840" b="1" dirty="0">
                <a:latin typeface="Georgia" panose="02040502050405020303" pitchFamily="18" charset="0"/>
              </a:rPr>
              <a:t>transmissibility – </a:t>
            </a:r>
            <a:r>
              <a:rPr lang="en-US" sz="3840" dirty="0">
                <a:latin typeface="Georgia" panose="02040502050405020303" pitchFamily="18" charset="0"/>
              </a:rPr>
              <a:t>what keeps </a:t>
            </a:r>
            <a:r>
              <a:rPr lang="en-US" sz="3840" b="1" dirty="0">
                <a:latin typeface="Georgia" panose="02040502050405020303" pitchFamily="18" charset="0"/>
              </a:rPr>
              <a:t>descriptiveness</a:t>
            </a:r>
            <a:r>
              <a:rPr lang="en-US" sz="3840" dirty="0">
                <a:latin typeface="Georgia" panose="02040502050405020303" pitchFamily="18" charset="0"/>
              </a:rPr>
              <a:t> around?</a:t>
            </a:r>
            <a:r>
              <a:rPr lang="en-US" sz="3840" b="1" dirty="0">
                <a:latin typeface="Georgia" panose="02040502050405020303" pitchFamily="18" charset="0"/>
              </a:rPr>
              <a:t>	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Language learning is an active, social process: involving feedback from those who are more knowledgeable in the language (e.g. teachers).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We predict that the influence of teachers through correction is a mechanism by which descriptiveness is retained in language systems. </a:t>
            </a:r>
          </a:p>
        </p:txBody>
      </p:sp>
      <p:sp>
        <p:nvSpPr>
          <p:cNvPr id="46" name="Google Shape;95;p13">
            <a:extLst>
              <a:ext uri="{FF2B5EF4-FFF2-40B4-BE49-F238E27FC236}">
                <a16:creationId xmlns:a16="http://schemas.microsoft.com/office/drawing/2014/main" id="{6AAAFC91-B3B3-C94C-92F0-91B880D69742}"/>
              </a:ext>
            </a:extLst>
          </p:cNvPr>
          <p:cNvSpPr/>
          <p:nvPr/>
        </p:nvSpPr>
        <p:spPr>
          <a:xfrm>
            <a:off x="224357" y="12651258"/>
            <a:ext cx="16035139" cy="13716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47" name="Google Shape;96;p13">
            <a:extLst>
              <a:ext uri="{FF2B5EF4-FFF2-40B4-BE49-F238E27FC236}">
                <a16:creationId xmlns:a16="http://schemas.microsoft.com/office/drawing/2014/main" id="{C515445C-67C8-B540-81C3-05E1A0295725}"/>
              </a:ext>
            </a:extLst>
          </p:cNvPr>
          <p:cNvSpPr txBox="1"/>
          <p:nvPr/>
        </p:nvSpPr>
        <p:spPr>
          <a:xfrm>
            <a:off x="3334093" y="12778942"/>
            <a:ext cx="1197333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pPr lvl="0"/>
            <a:r>
              <a:rPr lang="en-US" sz="648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Diffusion Chain Paradigm</a:t>
            </a:r>
            <a:endParaRPr lang="en-US" sz="6720" dirty="0">
              <a:solidFill>
                <a:srgbClr val="C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9F5442-9ED1-DD42-B5D0-0367A6B9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37" y="14500942"/>
            <a:ext cx="79449528" cy="4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728" tIns="54864" rIns="109728" bIns="5486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16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F40F479-EDA2-564D-9FF6-9A901854CD0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7" y="28026339"/>
            <a:ext cx="2621130" cy="244218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E910E9E-786C-344A-8864-32495E6F9C3C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11" y="26189198"/>
            <a:ext cx="3222478" cy="228772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AE69A3C-B2E4-5049-8C7E-79F1581223F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33" y="29977726"/>
            <a:ext cx="3330463" cy="22578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2662E7-23E7-CB43-A3FB-9B7FB46196B6}"/>
              </a:ext>
            </a:extLst>
          </p:cNvPr>
          <p:cNvSpPr txBox="1"/>
          <p:nvPr/>
        </p:nvSpPr>
        <p:spPr>
          <a:xfrm>
            <a:off x="790657" y="14823833"/>
            <a:ext cx="448243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latin typeface="Georgia" panose="02040502050405020303" pitchFamily="18" charset="0"/>
              </a:rPr>
              <a:t>Randomly-generated language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724216-0564-E645-B411-FF8BA0BF8E3F}"/>
              </a:ext>
            </a:extLst>
          </p:cNvPr>
          <p:cNvSpPr txBox="1"/>
          <p:nvPr/>
        </p:nvSpPr>
        <p:spPr>
          <a:xfrm>
            <a:off x="3869853" y="16879452"/>
            <a:ext cx="28067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Generation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AF0F-82C7-9546-95C5-A513FB47033F}"/>
              </a:ext>
            </a:extLst>
          </p:cNvPr>
          <p:cNvSpPr txBox="1"/>
          <p:nvPr/>
        </p:nvSpPr>
        <p:spPr>
          <a:xfrm>
            <a:off x="7281958" y="16950712"/>
            <a:ext cx="28067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Generation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E7DABE-8CDA-A744-A73D-1EC7CC830DF2}"/>
              </a:ext>
            </a:extLst>
          </p:cNvPr>
          <p:cNvSpPr txBox="1"/>
          <p:nvPr/>
        </p:nvSpPr>
        <p:spPr>
          <a:xfrm>
            <a:off x="10588768" y="16987684"/>
            <a:ext cx="28067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Generation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BF86C3-469F-1F48-9DD9-AF93B3D5C6DD}"/>
              </a:ext>
            </a:extLst>
          </p:cNvPr>
          <p:cNvSpPr txBox="1"/>
          <p:nvPr/>
        </p:nvSpPr>
        <p:spPr>
          <a:xfrm>
            <a:off x="12425337" y="15097534"/>
            <a:ext cx="343804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latin typeface="Georgia" panose="02040502050405020303" pitchFamily="18" charset="0"/>
              </a:rPr>
              <a:t>Resultant language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2D5D8-EBE1-8C4B-8B2C-C9382A7C2A48}"/>
              </a:ext>
            </a:extLst>
          </p:cNvPr>
          <p:cNvCxnSpPr>
            <a:cxnSpLocks/>
          </p:cNvCxnSpPr>
          <p:nvPr/>
        </p:nvCxnSpPr>
        <p:spPr>
          <a:xfrm flipV="1">
            <a:off x="3676362" y="15599187"/>
            <a:ext cx="1142629" cy="700122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7B866A-CE91-3946-84E9-D432BA27E3C7}"/>
              </a:ext>
            </a:extLst>
          </p:cNvPr>
          <p:cNvSpPr txBox="1"/>
          <p:nvPr/>
        </p:nvSpPr>
        <p:spPr>
          <a:xfrm>
            <a:off x="8085655" y="25251918"/>
            <a:ext cx="1736715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1. Learner Baseline Condition &amp; Learners in Dyad Condition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6B4D1D-8671-B84E-B213-7CBEC1C9DF8F}"/>
              </a:ext>
            </a:extLst>
          </p:cNvPr>
          <p:cNvSpPr txBox="1"/>
          <p:nvPr/>
        </p:nvSpPr>
        <p:spPr>
          <a:xfrm>
            <a:off x="8305535" y="29243857"/>
            <a:ext cx="125529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2. Fixers in Dyad Condition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27EB36-90F4-564A-B3B7-2CBF8F72EE81}"/>
              </a:ext>
            </a:extLst>
          </p:cNvPr>
          <p:cNvSpPr txBox="1"/>
          <p:nvPr/>
        </p:nvSpPr>
        <p:spPr>
          <a:xfrm>
            <a:off x="510236" y="30358172"/>
            <a:ext cx="2961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Target Grid: </a:t>
            </a:r>
          </a:p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10 seconds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FB9DC2B-75D2-2A49-ACC0-7C0A16B2680D}"/>
              </a:ext>
            </a:extLst>
          </p:cNvPr>
          <p:cNvCxnSpPr>
            <a:cxnSpLocks/>
          </p:cNvCxnSpPr>
          <p:nvPr/>
        </p:nvCxnSpPr>
        <p:spPr>
          <a:xfrm>
            <a:off x="2892888" y="29263657"/>
            <a:ext cx="1331357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6FFE7F0-0AD0-E449-A08E-3EC5ACFF05DF}"/>
              </a:ext>
            </a:extLst>
          </p:cNvPr>
          <p:cNvSpPr txBox="1"/>
          <p:nvPr/>
        </p:nvSpPr>
        <p:spPr>
          <a:xfrm>
            <a:off x="4295058" y="30245094"/>
            <a:ext cx="321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Visual Mask: </a:t>
            </a:r>
          </a:p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3 seconds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506B6D-3158-D24B-93D8-3E4655EFBC1D}"/>
              </a:ext>
            </a:extLst>
          </p:cNvPr>
          <p:cNvCxnSpPr>
            <a:cxnSpLocks/>
          </p:cNvCxnSpPr>
          <p:nvPr/>
        </p:nvCxnSpPr>
        <p:spPr>
          <a:xfrm flipV="1">
            <a:off x="6433437" y="27492960"/>
            <a:ext cx="1739207" cy="1736954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B141933-0B8A-0347-AC1C-FCCE937F24AA}"/>
              </a:ext>
            </a:extLst>
          </p:cNvPr>
          <p:cNvSpPr txBox="1"/>
          <p:nvPr/>
        </p:nvSpPr>
        <p:spPr>
          <a:xfrm>
            <a:off x="8104080" y="28392669"/>
            <a:ext cx="418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Input Grid: </a:t>
            </a:r>
          </a:p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Max 60 seconds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D171FB7-2365-2740-82BA-0D61112A9162}"/>
              </a:ext>
            </a:extLst>
          </p:cNvPr>
          <p:cNvCxnSpPr>
            <a:cxnSpLocks/>
          </p:cNvCxnSpPr>
          <p:nvPr/>
        </p:nvCxnSpPr>
        <p:spPr>
          <a:xfrm>
            <a:off x="10881896" y="27220028"/>
            <a:ext cx="1331357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8E74-633B-D849-A704-B784A960DF0B}"/>
              </a:ext>
            </a:extLst>
          </p:cNvPr>
          <p:cNvCxnSpPr>
            <a:cxnSpLocks/>
          </p:cNvCxnSpPr>
          <p:nvPr/>
        </p:nvCxnSpPr>
        <p:spPr>
          <a:xfrm>
            <a:off x="6463517" y="29535724"/>
            <a:ext cx="1709126" cy="2110748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AA69896-487A-DE40-875C-5987A4652101}"/>
              </a:ext>
            </a:extLst>
          </p:cNvPr>
          <p:cNvCxnSpPr>
            <a:cxnSpLocks/>
          </p:cNvCxnSpPr>
          <p:nvPr/>
        </p:nvCxnSpPr>
        <p:spPr>
          <a:xfrm>
            <a:off x="10979413" y="31281949"/>
            <a:ext cx="1331357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18D1F5C-51EE-AC42-B879-29018D885A37}"/>
              </a:ext>
            </a:extLst>
          </p:cNvPr>
          <p:cNvSpPr txBox="1"/>
          <p:nvPr/>
        </p:nvSpPr>
        <p:spPr>
          <a:xfrm>
            <a:off x="8320707" y="32058307"/>
            <a:ext cx="418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Input Grid: </a:t>
            </a:r>
          </a:p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Max 60 seconds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1C8D1105-EE83-D44A-8943-CEC354BA26A8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521" y="30058957"/>
            <a:ext cx="3262000" cy="2359522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5A5D86DD-B162-4D4E-A8EF-29389149AD58}"/>
              </a:ext>
            </a:extLst>
          </p:cNvPr>
          <p:cNvSpPr txBox="1"/>
          <p:nvPr/>
        </p:nvSpPr>
        <p:spPr>
          <a:xfrm>
            <a:off x="15863381" y="26181465"/>
            <a:ext cx="9921492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dirty="0">
                <a:latin typeface="Georgia" panose="02040502050405020303" pitchFamily="18" charset="0"/>
              </a:rPr>
              <a:t>Adult Baseline Condition: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240 U.S. adults on Amazon Mechanical Turk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40 chains of 6 generations each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78FAC32-694F-E14D-BE00-B5EA1C64A34A}"/>
              </a:ext>
            </a:extLst>
          </p:cNvPr>
          <p:cNvSpPr txBox="1"/>
          <p:nvPr/>
        </p:nvSpPr>
        <p:spPr>
          <a:xfrm>
            <a:off x="15863381" y="30022207"/>
            <a:ext cx="9921492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dirty="0">
                <a:latin typeface="Georgia" panose="02040502050405020303" pitchFamily="18" charset="0"/>
              </a:rPr>
              <a:t>Learner-Fixer Dyad Condition: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240 U.S. adults on Amazon Mechanical Turk (120 Learners &amp; 120 Fixers)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20 chains of 6 generations each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8AD500E-1669-F241-88B7-8CD76DC392E8}"/>
              </a:ext>
            </a:extLst>
          </p:cNvPr>
          <p:cNvSpPr txBox="1"/>
          <p:nvPr/>
        </p:nvSpPr>
        <p:spPr>
          <a:xfrm>
            <a:off x="25906645" y="25439548"/>
            <a:ext cx="17108546" cy="718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Adding a corrective element into the language learning process—like feedback from a teacher—allows a higher degree of descriptiveness to be retained in language</a:t>
            </a:r>
          </a:p>
          <a:p>
            <a:pPr marL="548640" lvl="1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Vertical language transmission may be the mechanism by which languages are protected from degeneration </a:t>
            </a:r>
          </a:p>
          <a:p>
            <a:pPr marL="548640" lvl="1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Three measures of pattern complexity had strikingly similar results </a:t>
            </a:r>
          </a:p>
          <a:p>
            <a:pPr marL="548640" lvl="1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Results replicated original work by Kempe et al. (2015) 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Data collection is ongoing with children ages 6-8 at the Museum of Science and Industry in Child Baseline and Child-Adult Dyad conditions to investigate how child and adult learners may differentially change an evolving language, as children and adults may possess different pressures affecting the language-learning process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D161C9-6685-D142-8A68-CF7AC0FEA5DA}"/>
              </a:ext>
            </a:extLst>
          </p:cNvPr>
          <p:cNvSpPr txBox="1"/>
          <p:nvPr/>
        </p:nvSpPr>
        <p:spPr>
          <a:xfrm>
            <a:off x="16913516" y="5701054"/>
            <a:ext cx="2688649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The addition of a corrective element in a novel language-learning task allows a higher degree of complexity to be retained while still achieving a similar level of percent accuracy.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B6FC4008-8176-344C-A78F-CD5F23A38A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3501" y="28478943"/>
            <a:ext cx="1983128" cy="1487347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C54B482-8ABD-5A41-AD52-63F5E1291C53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844" y="26189102"/>
            <a:ext cx="3262000" cy="2359522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F6C675A4-1CF3-7E4C-9E2D-971D92CAB40B}"/>
              </a:ext>
            </a:extLst>
          </p:cNvPr>
          <p:cNvSpPr txBox="1"/>
          <p:nvPr/>
        </p:nvSpPr>
        <p:spPr>
          <a:xfrm>
            <a:off x="428104" y="14054714"/>
            <a:ext cx="97725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1. Learner Baseline Condition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1ADD430-5EA5-CC49-A2C6-1EBBEE1FD84D}"/>
              </a:ext>
            </a:extLst>
          </p:cNvPr>
          <p:cNvSpPr txBox="1"/>
          <p:nvPr/>
        </p:nvSpPr>
        <p:spPr>
          <a:xfrm>
            <a:off x="409422" y="17683039"/>
            <a:ext cx="101793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2. Learner-Fixer Dyad Condition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C2588BA4-D64E-5B48-84C7-FE20F1E966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1048" y="15713160"/>
            <a:ext cx="1681364" cy="15004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0613081-8C64-624A-8ACB-F00909BB7F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2825" y="15895519"/>
            <a:ext cx="1251359" cy="113103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E6DF14E-A0F5-0C4C-B452-168E6D2558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35585" y="15790161"/>
            <a:ext cx="1264951" cy="1190053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DFE434A-EFE2-8148-8301-CEF0B0F93F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692937" y="15703717"/>
            <a:ext cx="1645198" cy="1520246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7EB8603C-F340-7A4B-90A5-8F94955BC5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4020" y="19245949"/>
            <a:ext cx="1856250" cy="1666607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31D3F177-46AE-DA4A-8A0A-3F3DBDD39A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5236" y="21576533"/>
            <a:ext cx="1775660" cy="1654486"/>
          </a:xfrm>
          <a:prstGeom prst="rect">
            <a:avLst/>
          </a:prstGeom>
        </p:spPr>
      </p:pic>
      <p:pic>
        <p:nvPicPr>
          <p:cNvPr id="181" name="Picture 4" descr="iteratedlearning.png">
            <a:extLst>
              <a:ext uri="{FF2B5EF4-FFF2-40B4-BE49-F238E27FC236}">
                <a16:creationId xmlns:a16="http://schemas.microsoft.com/office/drawing/2014/main" id="{B1357F8C-A347-B648-BC40-4BD9AD82E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4200074" y="18452239"/>
            <a:ext cx="2981669" cy="22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8A249A8A-5E6A-A14B-8F89-492636C93237}"/>
              </a:ext>
            </a:extLst>
          </p:cNvPr>
          <p:cNvSpPr txBox="1"/>
          <p:nvPr/>
        </p:nvSpPr>
        <p:spPr>
          <a:xfrm>
            <a:off x="1444932" y="18474134"/>
            <a:ext cx="242608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dirty="0">
                <a:solidFill>
                  <a:srgbClr val="0070C0"/>
                </a:solidFill>
                <a:latin typeface="Georgia" panose="02040502050405020303" pitchFamily="18" charset="0"/>
              </a:rPr>
              <a:t>Learner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E454BE1-05AD-1B45-98EC-99C1EB18E8B4}"/>
              </a:ext>
            </a:extLst>
          </p:cNvPr>
          <p:cNvSpPr txBox="1"/>
          <p:nvPr/>
        </p:nvSpPr>
        <p:spPr>
          <a:xfrm>
            <a:off x="1617551" y="20893416"/>
            <a:ext cx="242608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dirty="0">
                <a:solidFill>
                  <a:srgbClr val="00B050"/>
                </a:solidFill>
                <a:latin typeface="Georgia" panose="02040502050405020303" pitchFamily="18" charset="0"/>
              </a:rPr>
              <a:t>Fixer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FDF0BF3-3CD4-034F-807F-C3A6D2E451EA}"/>
              </a:ext>
            </a:extLst>
          </p:cNvPr>
          <p:cNvSpPr txBox="1"/>
          <p:nvPr/>
        </p:nvSpPr>
        <p:spPr>
          <a:xfrm>
            <a:off x="510235" y="23078689"/>
            <a:ext cx="55027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latin typeface="Georgia" panose="02040502050405020303" pitchFamily="18" charset="0"/>
              </a:rPr>
              <a:t>Randomly-generated language</a:t>
            </a:r>
          </a:p>
        </p:txBody>
      </p:sp>
      <p:pic>
        <p:nvPicPr>
          <p:cNvPr id="185" name="Picture 4" descr="iteratedlearning.png">
            <a:extLst>
              <a:ext uri="{FF2B5EF4-FFF2-40B4-BE49-F238E27FC236}">
                <a16:creationId xmlns:a16="http://schemas.microsoft.com/office/drawing/2014/main" id="{8AB1A6C0-4AC1-D048-840E-8F49DF3CF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5211412" y="20815203"/>
            <a:ext cx="3009988" cy="229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1785AAA-ED84-8343-A8A9-E44916E3DDB4}"/>
              </a:ext>
            </a:extLst>
          </p:cNvPr>
          <p:cNvCxnSpPr>
            <a:cxnSpLocks/>
          </p:cNvCxnSpPr>
          <p:nvPr/>
        </p:nvCxnSpPr>
        <p:spPr>
          <a:xfrm flipV="1">
            <a:off x="3631779" y="19183334"/>
            <a:ext cx="937463" cy="734274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A691379-BAB3-D84A-8E26-957B70DC723E}"/>
              </a:ext>
            </a:extLst>
          </p:cNvPr>
          <p:cNvCxnSpPr>
            <a:cxnSpLocks/>
          </p:cNvCxnSpPr>
          <p:nvPr/>
        </p:nvCxnSpPr>
        <p:spPr>
          <a:xfrm flipV="1">
            <a:off x="3662259" y="21730321"/>
            <a:ext cx="1941208" cy="686647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>
            <a:extLst>
              <a:ext uri="{FF2B5EF4-FFF2-40B4-BE49-F238E27FC236}">
                <a16:creationId xmlns:a16="http://schemas.microsoft.com/office/drawing/2014/main" id="{5EADB8C5-2E47-1341-95D8-3885DF6AA14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13018" y="19295703"/>
            <a:ext cx="1703180" cy="1541864"/>
          </a:xfrm>
          <a:prstGeom prst="rect">
            <a:avLst/>
          </a:prstGeom>
        </p:spPr>
      </p:pic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7FDBA76A-8821-8A46-8B13-15C8424B8BB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7716199" y="20066636"/>
            <a:ext cx="441683" cy="1663686"/>
          </a:xfrm>
          <a:prstGeom prst="curvedConnector2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>
            <a:extLst>
              <a:ext uri="{FF2B5EF4-FFF2-40B4-BE49-F238E27FC236}">
                <a16:creationId xmlns:a16="http://schemas.microsoft.com/office/drawing/2014/main" id="{B8740051-6CB1-8843-899D-E623175D31C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72253" y="21786828"/>
            <a:ext cx="1729572" cy="1804459"/>
          </a:xfrm>
          <a:prstGeom prst="rect">
            <a:avLst/>
          </a:prstGeom>
        </p:spPr>
      </p:pic>
      <p:pic>
        <p:nvPicPr>
          <p:cNvPr id="193" name="Picture 4" descr="iteratedlearning.png">
            <a:extLst>
              <a:ext uri="{FF2B5EF4-FFF2-40B4-BE49-F238E27FC236}">
                <a16:creationId xmlns:a16="http://schemas.microsoft.com/office/drawing/2014/main" id="{A8409113-24F7-FA46-8CDC-ABC48C7A1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9536747" y="18696679"/>
            <a:ext cx="2981669" cy="22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C03FE97-2D9B-1A4E-86D6-AACC3ED9CDDE}"/>
              </a:ext>
            </a:extLst>
          </p:cNvPr>
          <p:cNvSpPr txBox="1"/>
          <p:nvPr/>
        </p:nvSpPr>
        <p:spPr>
          <a:xfrm>
            <a:off x="7973784" y="19834954"/>
            <a:ext cx="255314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“Fix the errors”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863698F-6081-C441-8999-498C706541B1}"/>
              </a:ext>
            </a:extLst>
          </p:cNvPr>
          <p:cNvCxnSpPr>
            <a:cxnSpLocks/>
          </p:cNvCxnSpPr>
          <p:nvPr/>
        </p:nvCxnSpPr>
        <p:spPr>
          <a:xfrm flipV="1">
            <a:off x="8691459" y="19714775"/>
            <a:ext cx="1509210" cy="2793634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A20CF87B-5C44-7941-9EEC-A626DA783E8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369013" y="19178003"/>
            <a:ext cx="1753974" cy="1684620"/>
          </a:xfrm>
          <a:prstGeom prst="rect">
            <a:avLst/>
          </a:prstGeom>
        </p:spPr>
      </p:pic>
      <p:pic>
        <p:nvPicPr>
          <p:cNvPr id="199" name="Picture 4" descr="iteratedlearning.png">
            <a:extLst>
              <a:ext uri="{FF2B5EF4-FFF2-40B4-BE49-F238E27FC236}">
                <a16:creationId xmlns:a16="http://schemas.microsoft.com/office/drawing/2014/main" id="{995FC2D1-6393-1B4D-85A4-2572D5C7D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11304587" y="20952199"/>
            <a:ext cx="2981669" cy="22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ED815ED-A62C-314F-BB36-749316041151}"/>
              </a:ext>
            </a:extLst>
          </p:cNvPr>
          <p:cNvCxnSpPr>
            <a:cxnSpLocks/>
          </p:cNvCxnSpPr>
          <p:nvPr/>
        </p:nvCxnSpPr>
        <p:spPr>
          <a:xfrm flipV="1">
            <a:off x="8721939" y="21961973"/>
            <a:ext cx="3053773" cy="637876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9F69BE0-C79F-584B-B811-BBC96E77B387}"/>
              </a:ext>
            </a:extLst>
          </p:cNvPr>
          <p:cNvSpPr txBox="1"/>
          <p:nvPr/>
        </p:nvSpPr>
        <p:spPr>
          <a:xfrm>
            <a:off x="13591134" y="20114395"/>
            <a:ext cx="255314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“Fix the errors”</a:t>
            </a: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5771898B-C9C3-934D-923C-5E57F931DD4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100155" y="21668745"/>
            <a:ext cx="1734575" cy="1783558"/>
          </a:xfrm>
          <a:prstGeom prst="rect">
            <a:avLst/>
          </a:prstGeom>
        </p:spPr>
      </p:pic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29C3458-E622-9445-9FF2-17F0595656CD}"/>
              </a:ext>
            </a:extLst>
          </p:cNvPr>
          <p:cNvSpPr/>
          <p:nvPr/>
        </p:nvSpPr>
        <p:spPr>
          <a:xfrm>
            <a:off x="9799077" y="15430608"/>
            <a:ext cx="969722" cy="471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6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FB41F4D-2003-BA49-885A-777F3242B9A9}"/>
              </a:ext>
            </a:extLst>
          </p:cNvPr>
          <p:cNvSpPr/>
          <p:nvPr/>
        </p:nvSpPr>
        <p:spPr>
          <a:xfrm>
            <a:off x="6675159" y="15364525"/>
            <a:ext cx="969722" cy="471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6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03895-14C8-DA49-BFC8-E602DABAEB76}"/>
              </a:ext>
            </a:extLst>
          </p:cNvPr>
          <p:cNvSpPr txBox="1"/>
          <p:nvPr/>
        </p:nvSpPr>
        <p:spPr>
          <a:xfrm>
            <a:off x="12499428" y="23208811"/>
            <a:ext cx="37600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latin typeface="Georgia" panose="02040502050405020303" pitchFamily="18" charset="0"/>
              </a:rPr>
              <a:t>Resultant language</a:t>
            </a:r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E4152B1E-9A73-5742-BDF4-2193A9D3794C}"/>
              </a:ext>
            </a:extLst>
          </p:cNvPr>
          <p:cNvCxnSpPr>
            <a:cxnSpLocks/>
          </p:cNvCxnSpPr>
          <p:nvPr/>
        </p:nvCxnSpPr>
        <p:spPr>
          <a:xfrm>
            <a:off x="13166023" y="19986169"/>
            <a:ext cx="441683" cy="1663686"/>
          </a:xfrm>
          <a:prstGeom prst="curvedConnector2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1043">
            <a:extLst>
              <a:ext uri="{FF2B5EF4-FFF2-40B4-BE49-F238E27FC236}">
                <a16:creationId xmlns:a16="http://schemas.microsoft.com/office/drawing/2014/main" id="{9AB31591-A522-4B44-9599-FC7108AB1CB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400967" y="10455144"/>
            <a:ext cx="13316705" cy="8241535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97B2F924-0AA5-6647-921A-659230BFDB8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029096" y="7484261"/>
            <a:ext cx="13650953" cy="8756368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BF2CC925-47B4-6B44-819C-6D93DEBB642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159689" y="17304466"/>
            <a:ext cx="8415693" cy="6389777"/>
          </a:xfrm>
          <a:prstGeom prst="rect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id="{29F5150F-42D2-A14D-8C8B-7DE1D404D08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5792681" y="17368835"/>
            <a:ext cx="7887368" cy="6322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11722</TotalTime>
  <Words>349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30</cp:revision>
  <cp:lastPrinted>2018-09-26T22:21:07Z</cp:lastPrinted>
  <dcterms:modified xsi:type="dcterms:W3CDTF">2018-09-26T22:22:10Z</dcterms:modified>
</cp:coreProperties>
</file>