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0"/>
    <p:restoredTop sz="94674"/>
  </p:normalViewPr>
  <p:slideViewPr>
    <p:cSldViewPr snapToGrid="0">
      <p:cViewPr varScale="1">
        <p:scale>
          <a:sx n="25" d="100"/>
          <a:sy n="25" d="100"/>
        </p:scale>
        <p:origin x="1256" y="24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291569" y="10225564"/>
            <a:ext cx="37308064" cy="70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583137" y="18653760"/>
            <a:ext cx="30724928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2769106" y="11430272"/>
            <a:ext cx="26334720" cy="932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049758" y="2167890"/>
            <a:ext cx="26334720" cy="27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1280160" algn="l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1158240" algn="l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1028700" algn="l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467102" y="21152644"/>
            <a:ext cx="37308064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467102" y="13951744"/>
            <a:ext cx="37308064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291569" y="9509760"/>
            <a:ext cx="18588718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22010916" y="9509760"/>
            <a:ext cx="18588718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194833" y="1318738"/>
            <a:ext cx="3950153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194834" y="7368066"/>
            <a:ext cx="19392900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194834" y="10439877"/>
            <a:ext cx="19392900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2296666" y="7368066"/>
            <a:ext cx="19399704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22296666" y="10439877"/>
            <a:ext cx="19399704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94833" y="1310164"/>
            <a:ext cx="14439899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7159968" y="1310164"/>
            <a:ext cx="24536400" cy="280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57200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194833" y="6888004"/>
            <a:ext cx="14439899" cy="2251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602438" y="23042880"/>
            <a:ext cx="26335264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602438" y="2941798"/>
            <a:ext cx="26335264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602438" y="25763220"/>
            <a:ext cx="26335264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2070080" y="731521"/>
            <a:ext cx="19751040" cy="373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1280160" algn="l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1158240" algn="l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1028700" algn="l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91841" y="9509760"/>
            <a:ext cx="37307521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NUL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tedlearning.png">
            <a:extLst>
              <a:ext uri="{FF2B5EF4-FFF2-40B4-BE49-F238E27FC236}">
                <a16:creationId xmlns:a16="http://schemas.microsoft.com/office/drawing/2014/main" id="{40F8BD76-A6C4-B34B-ACC9-637D20E1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2" y="14582986"/>
            <a:ext cx="9477590" cy="24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3"/>
          <p:cNvSpPr/>
          <p:nvPr/>
        </p:nvSpPr>
        <p:spPr>
          <a:xfrm>
            <a:off x="224357" y="23718769"/>
            <a:ext cx="25228457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4504" y="-78616"/>
            <a:ext cx="43695510" cy="3734603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3660" tIns="21480" rIns="243660" bIns="21480" anchor="ctr" anchorCtr="1">
            <a:noAutofit/>
          </a:bodyPr>
          <a:lstStyle/>
          <a:p>
            <a:pPr algn="ctr"/>
            <a:r>
              <a:rPr lang="en-US" sz="792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Editors preserve complexity in language</a:t>
            </a:r>
            <a:endParaRPr sz="792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4320" i="1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algn="ctr"/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432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89374" y="4031996"/>
            <a:ext cx="16070122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41506" y="4101883"/>
            <a:ext cx="55072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r>
              <a:rPr lang="en-US" sz="672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2016"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826960" y="29260801"/>
            <a:ext cx="969264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13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6458205" y="3997380"/>
            <a:ext cx="26972525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6824181" y="4143592"/>
            <a:ext cx="55072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5784874" y="23725135"/>
            <a:ext cx="17559829" cy="1371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7906758" y="23868260"/>
            <a:ext cx="13316057" cy="11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74554" y="365761"/>
            <a:ext cx="6945047" cy="29160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1240466" y="23864599"/>
            <a:ext cx="38530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8" t="24123" r="2996" b="28295"/>
          <a:stretch/>
        </p:blipFill>
        <p:spPr>
          <a:xfrm>
            <a:off x="527310" y="592870"/>
            <a:ext cx="9649985" cy="2446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218138" y="5443585"/>
            <a:ext cx="16250370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Why do languages change and evolve, aside from acquiring new vocabulary?</a:t>
            </a:r>
          </a:p>
          <a:p>
            <a:pPr marL="617220" indent="-617220">
              <a:buFont typeface="+mj-lt"/>
              <a:buAutoNum type="arabicPeriod"/>
            </a:pPr>
            <a:r>
              <a:rPr lang="en-US" sz="3840" b="1" dirty="0">
                <a:latin typeface="Georgia" panose="02040502050405020303" pitchFamily="18" charset="0"/>
              </a:rPr>
              <a:t>Transmissibility </a:t>
            </a:r>
            <a:r>
              <a:rPr lang="en-US" sz="3840" dirty="0">
                <a:latin typeface="Georgia" panose="02040502050405020303" pitchFamily="18" charset="0"/>
              </a:rPr>
              <a:t>pressure: the language needs to be </a:t>
            </a:r>
            <a:r>
              <a:rPr lang="en-US" sz="3840" b="1" dirty="0">
                <a:latin typeface="Georgia" panose="02040502050405020303" pitchFamily="18" charset="0"/>
              </a:rPr>
              <a:t>learnable, </a:t>
            </a:r>
            <a:r>
              <a:rPr lang="en-US" sz="3840" dirty="0">
                <a:latin typeface="Georgia" panose="02040502050405020303" pitchFamily="18" charset="0"/>
              </a:rPr>
              <a:t>and therefore </a:t>
            </a:r>
            <a:r>
              <a:rPr lang="en-US" sz="3840" b="1" dirty="0">
                <a:latin typeface="Georgia" panose="02040502050405020303" pitchFamily="18" charset="0"/>
              </a:rPr>
              <a:t>simple. </a:t>
            </a:r>
            <a:endParaRPr lang="en-US" sz="3840" dirty="0">
              <a:latin typeface="Georgia" panose="02040502050405020303" pitchFamily="18" charset="0"/>
            </a:endParaRPr>
          </a:p>
          <a:p>
            <a:pPr marL="617220" indent="-617220">
              <a:buFont typeface="+mj-lt"/>
              <a:buAutoNum type="arabicPeriod"/>
            </a:pPr>
            <a:r>
              <a:rPr lang="en-US" sz="3840" b="1" dirty="0">
                <a:latin typeface="Georgia" panose="02040502050405020303" pitchFamily="18" charset="0"/>
              </a:rPr>
              <a:t>Descriptiveness</a:t>
            </a:r>
            <a:r>
              <a:rPr lang="en-US" sz="3840" dirty="0">
                <a:latin typeface="Georgia" panose="02040502050405020303" pitchFamily="18" charset="0"/>
              </a:rPr>
              <a:t> pressure: the language needs to be </a:t>
            </a:r>
            <a:r>
              <a:rPr lang="en-US" sz="3840" b="1" dirty="0">
                <a:latin typeface="Georgia" panose="02040502050405020303" pitchFamily="18" charset="0"/>
              </a:rPr>
              <a:t>useful, </a:t>
            </a:r>
            <a:r>
              <a:rPr lang="en-US" sz="3840" dirty="0">
                <a:latin typeface="Georgia" panose="02040502050405020303" pitchFamily="18" charset="0"/>
              </a:rPr>
              <a:t>and therefore </a:t>
            </a:r>
            <a:r>
              <a:rPr lang="en-US" sz="3840" b="1" dirty="0">
                <a:latin typeface="Georgia" panose="02040502050405020303" pitchFamily="18" charset="0"/>
              </a:rPr>
              <a:t>more complex.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3840" b="1" dirty="0">
                <a:latin typeface="Georgia" panose="02040502050405020303" pitchFamily="18" charset="0"/>
              </a:rPr>
              <a:t>transmissibility – </a:t>
            </a:r>
            <a:r>
              <a:rPr lang="en-US" sz="3840" dirty="0">
                <a:latin typeface="Georgia" panose="02040502050405020303" pitchFamily="18" charset="0"/>
              </a:rPr>
              <a:t>what keeps </a:t>
            </a:r>
            <a:r>
              <a:rPr lang="en-US" sz="3840" b="1" dirty="0">
                <a:latin typeface="Georgia" panose="02040502050405020303" pitchFamily="18" charset="0"/>
              </a:rPr>
              <a:t>descriptiveness</a:t>
            </a:r>
            <a:r>
              <a:rPr lang="en-US" sz="3840" dirty="0">
                <a:latin typeface="Georgia" panose="02040502050405020303" pitchFamily="18" charset="0"/>
              </a:rPr>
              <a:t> around?</a:t>
            </a:r>
            <a:r>
              <a:rPr lang="en-US" sz="3840" b="1" dirty="0">
                <a:latin typeface="Georgia" panose="02040502050405020303" pitchFamily="18" charset="0"/>
              </a:rPr>
              <a:t>	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teachers).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We predict that the influence of teachers through correction is a mechanism by which descriptiveness is retained in language systems.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224357" y="12651258"/>
            <a:ext cx="16035139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3334093" y="12778942"/>
            <a:ext cx="1197333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lvl="0"/>
            <a:r>
              <a:rPr lang="en-US" sz="6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Diffusion Chain Paradigm</a:t>
            </a:r>
            <a:endParaRPr lang="en-US" sz="6720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7" y="14500942"/>
            <a:ext cx="79449528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16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7" y="28026339"/>
            <a:ext cx="2621130" cy="24421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11" y="26189198"/>
            <a:ext cx="3222478" cy="22877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33" y="29977726"/>
            <a:ext cx="3330463" cy="22578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662E7-23E7-CB43-A3FB-9B7FB46196B6}"/>
              </a:ext>
            </a:extLst>
          </p:cNvPr>
          <p:cNvSpPr txBox="1"/>
          <p:nvPr/>
        </p:nvSpPr>
        <p:spPr>
          <a:xfrm>
            <a:off x="790657" y="14823833"/>
            <a:ext cx="448243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Randomly-generated language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24216-0564-E645-B411-FF8BA0BF8E3F}"/>
              </a:ext>
            </a:extLst>
          </p:cNvPr>
          <p:cNvSpPr txBox="1"/>
          <p:nvPr/>
        </p:nvSpPr>
        <p:spPr>
          <a:xfrm>
            <a:off x="3869853" y="16879452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AF0F-82C7-9546-95C5-A513FB47033F}"/>
              </a:ext>
            </a:extLst>
          </p:cNvPr>
          <p:cNvSpPr txBox="1"/>
          <p:nvPr/>
        </p:nvSpPr>
        <p:spPr>
          <a:xfrm>
            <a:off x="7281958" y="16950712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7DABE-8CDA-A744-A73D-1EC7CC830DF2}"/>
              </a:ext>
            </a:extLst>
          </p:cNvPr>
          <p:cNvSpPr txBox="1"/>
          <p:nvPr/>
        </p:nvSpPr>
        <p:spPr>
          <a:xfrm>
            <a:off x="10588768" y="16987684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F86C3-469F-1F48-9DD9-AF93B3D5C6DD}"/>
              </a:ext>
            </a:extLst>
          </p:cNvPr>
          <p:cNvSpPr txBox="1"/>
          <p:nvPr/>
        </p:nvSpPr>
        <p:spPr>
          <a:xfrm>
            <a:off x="12425337" y="15097534"/>
            <a:ext cx="343804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2D5D8-EBE1-8C4B-8B2C-C9382A7C2A48}"/>
              </a:ext>
            </a:extLst>
          </p:cNvPr>
          <p:cNvCxnSpPr>
            <a:cxnSpLocks/>
          </p:cNvCxnSpPr>
          <p:nvPr/>
        </p:nvCxnSpPr>
        <p:spPr>
          <a:xfrm flipV="1">
            <a:off x="3676362" y="15599187"/>
            <a:ext cx="1142629" cy="700122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8085655" y="25251918"/>
            <a:ext cx="173671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1. Learner Baseline Condition &amp; Learners in Dyad Condition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8305535" y="29243857"/>
            <a:ext cx="125529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2. Fixers in Dyad Condition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510236" y="30358172"/>
            <a:ext cx="2961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892888" y="29263657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4295058" y="30245094"/>
            <a:ext cx="321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6433437" y="27492960"/>
            <a:ext cx="1739207" cy="1736954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8104080" y="28392669"/>
            <a:ext cx="418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10881896" y="27220028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6463517" y="29535724"/>
            <a:ext cx="1709126" cy="2110748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10979413" y="31281949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8320707" y="32058307"/>
            <a:ext cx="418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521" y="30058957"/>
            <a:ext cx="3262000" cy="235952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5863381" y="26181466"/>
            <a:ext cx="93334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Adult Baseline Condition:</a:t>
            </a:r>
          </a:p>
          <a:p>
            <a:r>
              <a:rPr lang="en-US" sz="3200" dirty="0">
                <a:latin typeface="Georgia" panose="02040502050405020303" pitchFamily="18" charset="0"/>
              </a:rPr>
              <a:t>Replication: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480 U.S. adults on Amazon Mechanical Turk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40 chains of 12 generations each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5871612" y="29877891"/>
            <a:ext cx="97789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Learner-Fixer Dyad Condition:</a:t>
            </a:r>
          </a:p>
          <a:p>
            <a:r>
              <a:rPr lang="en-US" sz="3200" dirty="0">
                <a:latin typeface="Georgia" panose="02040502050405020303" pitchFamily="18" charset="0"/>
              </a:rPr>
              <a:t>Replication: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960 U.S. adults on Amazon Mechanical Turk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40 chains of 12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26322184" y="25332427"/>
            <a:ext cx="17108546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Adding a corrective element into the language learning process—like feedback from a teacher—allows a higher degree of descriptiveness to be retained in language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Vertical language transmission may be the mechanism by which languages are protected from degeneration 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Three measures of pattern complexity had strikingly similar results 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Results replicated original work by Kempe et al. (2015)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Data collection is ongoing with children ages 6-8 at the Museum of Science and Industry in Child Baseline and Child-Adult Dyad conditions to investigate how child and adult learners may differentially change an evolving language, as children and adults may possess different pressures affecting the language-learning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6913516" y="5701054"/>
            <a:ext cx="2688649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The addition of a corrective element in a novel language-learning task allows a higher degree of complexity to be retained while retaining a consistent level of percent accuracy.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3501" y="28478943"/>
            <a:ext cx="1983128" cy="1487347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844" y="26189102"/>
            <a:ext cx="3262000" cy="235952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428104" y="14054714"/>
            <a:ext cx="97725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1. Learner Baseline Condition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409422" y="17683039"/>
            <a:ext cx="101793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2. Learner-Fixer Dyad Condition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2588BA4-D64E-5B48-84C7-FE20F1E966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1048" y="15713160"/>
            <a:ext cx="1681364" cy="15004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613081-8C64-624A-8ACB-F00909BB7F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2825" y="15895519"/>
            <a:ext cx="1251359" cy="113103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6DF14E-A0F5-0C4C-B452-168E6D2558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5585" y="15790161"/>
            <a:ext cx="1264951" cy="1190053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DFE434A-EFE2-8148-8301-CEF0B0F93F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92937" y="15703717"/>
            <a:ext cx="1645198" cy="152024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EB8603C-F340-7A4B-90A5-8F94955BC5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4020" y="19245949"/>
            <a:ext cx="1856250" cy="1666607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1D3F177-46AE-DA4A-8A0A-3F3DBDD39A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5236" y="21576533"/>
            <a:ext cx="1775660" cy="1654486"/>
          </a:xfrm>
          <a:prstGeom prst="rect">
            <a:avLst/>
          </a:prstGeom>
        </p:spPr>
      </p:pic>
      <p:pic>
        <p:nvPicPr>
          <p:cNvPr id="181" name="Picture 4" descr="iteratedlearning.png">
            <a:extLst>
              <a:ext uri="{FF2B5EF4-FFF2-40B4-BE49-F238E27FC236}">
                <a16:creationId xmlns:a16="http://schemas.microsoft.com/office/drawing/2014/main" id="{B1357F8C-A347-B648-BC40-4BD9AD82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4200074" y="1845223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8A249A8A-5E6A-A14B-8F89-492636C93237}"/>
              </a:ext>
            </a:extLst>
          </p:cNvPr>
          <p:cNvSpPr txBox="1"/>
          <p:nvPr/>
        </p:nvSpPr>
        <p:spPr>
          <a:xfrm>
            <a:off x="1444932" y="18474134"/>
            <a:ext cx="242608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70C0"/>
                </a:solidFill>
                <a:latin typeface="Georgia" panose="02040502050405020303" pitchFamily="18" charset="0"/>
              </a:rPr>
              <a:t>Learner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454BE1-05AD-1B45-98EC-99C1EB18E8B4}"/>
              </a:ext>
            </a:extLst>
          </p:cNvPr>
          <p:cNvSpPr txBox="1"/>
          <p:nvPr/>
        </p:nvSpPr>
        <p:spPr>
          <a:xfrm>
            <a:off x="1617551" y="20893416"/>
            <a:ext cx="242608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B050"/>
                </a:solidFill>
                <a:latin typeface="Georgia" panose="02040502050405020303" pitchFamily="18" charset="0"/>
              </a:rPr>
              <a:t>Fixer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DF0BF3-3CD4-034F-807F-C3A6D2E451EA}"/>
              </a:ext>
            </a:extLst>
          </p:cNvPr>
          <p:cNvSpPr txBox="1"/>
          <p:nvPr/>
        </p:nvSpPr>
        <p:spPr>
          <a:xfrm>
            <a:off x="510235" y="23078689"/>
            <a:ext cx="55027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Randomly-generated language</a:t>
            </a:r>
          </a:p>
        </p:txBody>
      </p:sp>
      <p:pic>
        <p:nvPicPr>
          <p:cNvPr id="185" name="Picture 4" descr="iteratedlearning.png">
            <a:extLst>
              <a:ext uri="{FF2B5EF4-FFF2-40B4-BE49-F238E27FC236}">
                <a16:creationId xmlns:a16="http://schemas.microsoft.com/office/drawing/2014/main" id="{8AB1A6C0-4AC1-D048-840E-8F49DF3CF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5211412" y="20815203"/>
            <a:ext cx="3009988" cy="22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1785AAA-ED84-8343-A8A9-E44916E3DDB4}"/>
              </a:ext>
            </a:extLst>
          </p:cNvPr>
          <p:cNvCxnSpPr>
            <a:cxnSpLocks/>
          </p:cNvCxnSpPr>
          <p:nvPr/>
        </p:nvCxnSpPr>
        <p:spPr>
          <a:xfrm flipV="1">
            <a:off x="3631779" y="19183334"/>
            <a:ext cx="937463" cy="734274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A691379-BAB3-D84A-8E26-957B70DC723E}"/>
              </a:ext>
            </a:extLst>
          </p:cNvPr>
          <p:cNvCxnSpPr>
            <a:cxnSpLocks/>
          </p:cNvCxnSpPr>
          <p:nvPr/>
        </p:nvCxnSpPr>
        <p:spPr>
          <a:xfrm flipV="1">
            <a:off x="3662259" y="21730321"/>
            <a:ext cx="1941208" cy="686647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EADB8C5-2E47-1341-95D8-3885DF6AA14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3018" y="19295703"/>
            <a:ext cx="1703180" cy="1541864"/>
          </a:xfrm>
          <a:prstGeom prst="rect">
            <a:avLst/>
          </a:prstGeom>
        </p:spPr>
      </p:pic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FDBA76A-8821-8A46-8B13-15C8424B8BB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7716199" y="20066636"/>
            <a:ext cx="441683" cy="1663686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8740051-6CB1-8843-899D-E623175D31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72253" y="21786828"/>
            <a:ext cx="1729572" cy="1804459"/>
          </a:xfrm>
          <a:prstGeom prst="rect">
            <a:avLst/>
          </a:prstGeom>
        </p:spPr>
      </p:pic>
      <p:pic>
        <p:nvPicPr>
          <p:cNvPr id="193" name="Picture 4" descr="iteratedlearning.png">
            <a:extLst>
              <a:ext uri="{FF2B5EF4-FFF2-40B4-BE49-F238E27FC236}">
                <a16:creationId xmlns:a16="http://schemas.microsoft.com/office/drawing/2014/main" id="{A8409113-24F7-FA46-8CDC-ABC48C7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9536747" y="1869667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C03FE97-2D9B-1A4E-86D6-AACC3ED9CDDE}"/>
              </a:ext>
            </a:extLst>
          </p:cNvPr>
          <p:cNvSpPr txBox="1"/>
          <p:nvPr/>
        </p:nvSpPr>
        <p:spPr>
          <a:xfrm>
            <a:off x="7973784" y="19834954"/>
            <a:ext cx="255314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“Fix the errors”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63698F-6081-C441-8999-498C706541B1}"/>
              </a:ext>
            </a:extLst>
          </p:cNvPr>
          <p:cNvCxnSpPr>
            <a:cxnSpLocks/>
          </p:cNvCxnSpPr>
          <p:nvPr/>
        </p:nvCxnSpPr>
        <p:spPr>
          <a:xfrm flipV="1">
            <a:off x="8691459" y="19714775"/>
            <a:ext cx="1509210" cy="2793634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20CF87B-5C44-7941-9EEC-A626DA783E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69013" y="19178003"/>
            <a:ext cx="1753974" cy="1684620"/>
          </a:xfrm>
          <a:prstGeom prst="rect">
            <a:avLst/>
          </a:prstGeom>
        </p:spPr>
      </p:pic>
      <p:pic>
        <p:nvPicPr>
          <p:cNvPr id="199" name="Picture 4" descr="iteratedlearning.png">
            <a:extLst>
              <a:ext uri="{FF2B5EF4-FFF2-40B4-BE49-F238E27FC236}">
                <a16:creationId xmlns:a16="http://schemas.microsoft.com/office/drawing/2014/main" id="{995FC2D1-6393-1B4D-85A4-2572D5C7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11304587" y="2095219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815ED-A62C-314F-BB36-749316041151}"/>
              </a:ext>
            </a:extLst>
          </p:cNvPr>
          <p:cNvCxnSpPr>
            <a:cxnSpLocks/>
          </p:cNvCxnSpPr>
          <p:nvPr/>
        </p:nvCxnSpPr>
        <p:spPr>
          <a:xfrm flipV="1">
            <a:off x="8721939" y="21961973"/>
            <a:ext cx="3053773" cy="637876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F69BE0-C79F-584B-B811-BBC96E77B387}"/>
              </a:ext>
            </a:extLst>
          </p:cNvPr>
          <p:cNvSpPr txBox="1"/>
          <p:nvPr/>
        </p:nvSpPr>
        <p:spPr>
          <a:xfrm>
            <a:off x="13591134" y="20114395"/>
            <a:ext cx="255314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“Fix the errors”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771898B-C9C3-934D-923C-5E57F931DD4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100155" y="21668745"/>
            <a:ext cx="1734575" cy="1783558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29C3458-E622-9445-9FF2-17F0595656CD}"/>
              </a:ext>
            </a:extLst>
          </p:cNvPr>
          <p:cNvSpPr/>
          <p:nvPr/>
        </p:nvSpPr>
        <p:spPr>
          <a:xfrm>
            <a:off x="9799077" y="15430608"/>
            <a:ext cx="969722" cy="47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6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B41F4D-2003-BA49-885A-777F3242B9A9}"/>
              </a:ext>
            </a:extLst>
          </p:cNvPr>
          <p:cNvSpPr/>
          <p:nvPr/>
        </p:nvSpPr>
        <p:spPr>
          <a:xfrm>
            <a:off x="6675159" y="15364525"/>
            <a:ext cx="969722" cy="47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6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03895-14C8-DA49-BFC8-E602DABAEB76}"/>
              </a:ext>
            </a:extLst>
          </p:cNvPr>
          <p:cNvSpPr txBox="1"/>
          <p:nvPr/>
        </p:nvSpPr>
        <p:spPr>
          <a:xfrm>
            <a:off x="12499428" y="23208811"/>
            <a:ext cx="37600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E4152B1E-9A73-5742-BDF4-2193A9D3794C}"/>
              </a:ext>
            </a:extLst>
          </p:cNvPr>
          <p:cNvCxnSpPr>
            <a:cxnSpLocks/>
          </p:cNvCxnSpPr>
          <p:nvPr/>
        </p:nvCxnSpPr>
        <p:spPr>
          <a:xfrm>
            <a:off x="13166023" y="19986169"/>
            <a:ext cx="441683" cy="1663686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205A599-EE56-A84B-B137-C86FE35B587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511034" y="10800819"/>
            <a:ext cx="11395724" cy="7389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53E47-8EA2-124D-8888-A87065CCF5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209104" y="18097464"/>
            <a:ext cx="8547100" cy="495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069A8-25AD-3747-B32D-1AEA9ACCC8B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171637" y="18182076"/>
            <a:ext cx="8547100" cy="499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DD90B-D778-3142-91BE-83B78AEE931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267807" y="8352190"/>
            <a:ext cx="14613493" cy="8156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11732</TotalTime>
  <Words>345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31</cp:revision>
  <cp:lastPrinted>2018-09-26T22:21:07Z</cp:lastPrinted>
  <dcterms:modified xsi:type="dcterms:W3CDTF">2018-10-09T21:43:14Z</dcterms:modified>
</cp:coreProperties>
</file>