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1AD3D23-6A99-0C43-B023-2C4C9081236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/>
    <p:restoredTop sz="94648"/>
  </p:normalViewPr>
  <p:slideViewPr>
    <p:cSldViewPr snapToGrid="0" snapToObjects="1">
      <p:cViewPr>
        <p:scale>
          <a:sx n="85" d="100"/>
          <a:sy n="85" d="100"/>
        </p:scale>
        <p:origin x="16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5D92B8-34EF-6E4B-A76F-6D2791699B7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69C827-329E-814C-957E-41A4A3F6D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8DEDAE-5A97-4A4E-8423-3CBF2EA2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15674"/>
            <a:ext cx="8991600" cy="1645759"/>
          </a:xfrm>
        </p:spPr>
        <p:txBody>
          <a:bodyPr>
            <a:normAutofit/>
          </a:bodyPr>
          <a:lstStyle/>
          <a:p>
            <a:r>
              <a:rPr lang="en-US" sz="2900"/>
              <a:t>Caregiver reconstruction of children’s errors: the preservation of COMPLEXITY in language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3551F9-F8E1-F249-A3CC-86C565B64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74695"/>
            <a:ext cx="6801612" cy="5131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MADDIE MEYERS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DAN YUROVSKY, PH.D.</a:t>
            </a:r>
          </a:p>
        </p:txBody>
      </p:sp>
      <p:pic>
        <p:nvPicPr>
          <p:cNvPr id="18" name="Google Shape;106;p13">
            <a:extLst>
              <a:ext uri="{FF2B5EF4-FFF2-40B4-BE49-F238E27FC236}">
                <a16:creationId xmlns:a16="http://schemas.microsoft.com/office/drawing/2014/main" id="{6BC74480-6BBB-4140-9C08-15410B4D8C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957" y="182572"/>
            <a:ext cx="3664043" cy="1645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0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Experiment 1 paradigm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B19C8-B7FA-4F41-A725-6FF0D099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309" y="1519019"/>
            <a:ext cx="5114382" cy="45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Experiment 1 paradigm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BF62B-29BB-FD42-B3E4-C7175075D1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40" y="1527650"/>
            <a:ext cx="6326804" cy="46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Experiment 1: adult 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07F9-EF58-184F-8316-8345A961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en-US" sz="3200" dirty="0"/>
              <a:t>480 adults on Amazon Mechanical Turk</a:t>
            </a:r>
          </a:p>
          <a:p>
            <a:pPr lvl="1"/>
            <a:r>
              <a:rPr lang="en-US" sz="3000" dirty="0"/>
              <a:t>40 separate chains of 12 generations (participants)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Measured</a:t>
            </a:r>
          </a:p>
          <a:p>
            <a:pPr lvl="2"/>
            <a:r>
              <a:rPr lang="en-US" sz="3000" dirty="0"/>
              <a:t>Complexity (****)</a:t>
            </a:r>
          </a:p>
          <a:p>
            <a:pPr lvl="2"/>
            <a:r>
              <a:rPr lang="en-US" sz="3000" dirty="0"/>
              <a:t>Percent Accuracy</a:t>
            </a:r>
          </a:p>
          <a:p>
            <a:pPr marL="228600" lvl="1" indent="0">
              <a:buNone/>
            </a:pP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839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Experiment 1 results</a:t>
            </a:r>
          </a:p>
        </p:txBody>
      </p:sp>
      <p:pic>
        <p:nvPicPr>
          <p:cNvPr id="5" name="Picture 4" descr="A screen shot of a building&#13;&#10;&#13;&#10;Description automatically generated">
            <a:extLst>
              <a:ext uri="{FF2B5EF4-FFF2-40B4-BE49-F238E27FC236}">
                <a16:creationId xmlns:a16="http://schemas.microsoft.com/office/drawing/2014/main" id="{4152DD53-6CCB-D64A-A1B5-2CBF80D2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4" y="2432877"/>
            <a:ext cx="1917700" cy="1752600"/>
          </a:xfrm>
          <a:prstGeom prst="rect">
            <a:avLst/>
          </a:prstGeom>
        </p:spPr>
      </p:pic>
      <p:pic>
        <p:nvPicPr>
          <p:cNvPr id="7" name="Picture 6" descr="A screen shot of a social media post&#13;&#10;&#13;&#10;Description automatically generated">
            <a:extLst>
              <a:ext uri="{FF2B5EF4-FFF2-40B4-BE49-F238E27FC236}">
                <a16:creationId xmlns:a16="http://schemas.microsoft.com/office/drawing/2014/main" id="{12313E23-E961-A840-9EC6-A1DC4F35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12" y="2783134"/>
            <a:ext cx="1905000" cy="1765300"/>
          </a:xfrm>
          <a:prstGeom prst="rect">
            <a:avLst/>
          </a:prstGeom>
        </p:spPr>
      </p:pic>
      <p:pic>
        <p:nvPicPr>
          <p:cNvPr id="9" name="Picture 8" descr="A screen shot of a building&#13;&#10;&#13;&#10;Description automatically generated">
            <a:extLst>
              <a:ext uri="{FF2B5EF4-FFF2-40B4-BE49-F238E27FC236}">
                <a16:creationId xmlns:a16="http://schemas.microsoft.com/office/drawing/2014/main" id="{753BE93B-62A9-CC41-BA0F-58D88C28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08" y="1357770"/>
            <a:ext cx="1879600" cy="1778000"/>
          </a:xfrm>
          <a:prstGeom prst="rect">
            <a:avLst/>
          </a:prstGeom>
        </p:spPr>
      </p:pic>
      <p:pic>
        <p:nvPicPr>
          <p:cNvPr id="11" name="Picture 10" descr="A screen shot of a building&#13;&#10;&#13;&#10;Description automatically generated">
            <a:extLst>
              <a:ext uri="{FF2B5EF4-FFF2-40B4-BE49-F238E27FC236}">
                <a16:creationId xmlns:a16="http://schemas.microsoft.com/office/drawing/2014/main" id="{31A96834-2914-994D-8F28-40CDE57A8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658" y="1493077"/>
            <a:ext cx="1917700" cy="1816100"/>
          </a:xfrm>
          <a:prstGeom prst="rect">
            <a:avLst/>
          </a:prstGeom>
        </p:spPr>
      </p:pic>
      <p:pic>
        <p:nvPicPr>
          <p:cNvPr id="13" name="Picture 12" descr="A screen shot of a building&#13;&#10;&#13;&#10;Description automatically generated">
            <a:extLst>
              <a:ext uri="{FF2B5EF4-FFF2-40B4-BE49-F238E27FC236}">
                <a16:creationId xmlns:a16="http://schemas.microsoft.com/office/drawing/2014/main" id="{4DBC4DF0-AB0D-394E-BFF9-B9E99F41B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204" y="4475923"/>
            <a:ext cx="1968500" cy="1778000"/>
          </a:xfrm>
          <a:prstGeom prst="rect">
            <a:avLst/>
          </a:prstGeom>
        </p:spPr>
      </p:pic>
      <p:pic>
        <p:nvPicPr>
          <p:cNvPr id="15" name="Picture 14" descr="A screen shot of a building&#13;&#10;&#13;&#10;Description automatically generated">
            <a:extLst>
              <a:ext uri="{FF2B5EF4-FFF2-40B4-BE49-F238E27FC236}">
                <a16:creationId xmlns:a16="http://schemas.microsoft.com/office/drawing/2014/main" id="{50D9F6BE-060F-8F4E-9702-3588C3AB5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450" y="2870177"/>
            <a:ext cx="1930400" cy="1778000"/>
          </a:xfrm>
          <a:prstGeom prst="rect">
            <a:avLst/>
          </a:prstGeom>
        </p:spPr>
      </p:pic>
      <p:pic>
        <p:nvPicPr>
          <p:cNvPr id="17" name="Picture 16" descr="A screen shot of a building&#13;&#10;&#13;&#10;Description automatically generated">
            <a:extLst>
              <a:ext uri="{FF2B5EF4-FFF2-40B4-BE49-F238E27FC236}">
                <a16:creationId xmlns:a16="http://schemas.microsoft.com/office/drawing/2014/main" id="{B99189F8-F9D7-9544-822C-A845507DD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1290" y="2870177"/>
            <a:ext cx="1905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Put in beginning example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647AF-D8E7-9C45-B2BC-BB5481AA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OKAY? </a:t>
            </a:r>
          </a:p>
        </p:txBody>
      </p:sp>
    </p:spTree>
    <p:extLst>
      <p:ext uri="{BB962C8B-B14F-4D97-AF65-F5344CB8AC3E}">
        <p14:creationId xmlns:p14="http://schemas.microsoft.com/office/powerpoint/2010/main" val="294782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2 competing pressures 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7139-9EEC-2E4B-AFF9-8B69B036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3" y="1479665"/>
            <a:ext cx="5555673" cy="137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Transmissibility/simplicity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73393-058E-9F43-88E7-F2C0FF78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31" y="3045228"/>
            <a:ext cx="1636222" cy="3272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FECC1-0E0E-AC43-81DC-8DDBBFAD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79" y="3045228"/>
            <a:ext cx="1636222" cy="32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Put in beginning example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87D0F-8F6D-D347-B93E-77F34880CC55}"/>
              </a:ext>
            </a:extLst>
          </p:cNvPr>
          <p:cNvSpPr/>
          <p:nvPr/>
        </p:nvSpPr>
        <p:spPr>
          <a:xfrm>
            <a:off x="3047919" y="1559439"/>
            <a:ext cx="6096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Descriptiveness/Complexity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96E1D-8E86-6943-B0FF-FA0B72BA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Languages show the effects of these pressures</a:t>
            </a:r>
          </a:p>
        </p:txBody>
      </p:sp>
      <p:pic>
        <p:nvPicPr>
          <p:cNvPr id="7" name="Content Placeholder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1A21BC7F-B19E-1048-B718-8915E2B4B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617" y="1751734"/>
            <a:ext cx="4655873" cy="423566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1B5240-BD1B-3C42-BFFB-1BA287658CCC}"/>
              </a:ext>
            </a:extLst>
          </p:cNvPr>
          <p:cNvSpPr txBox="1"/>
          <p:nvPr/>
        </p:nvSpPr>
        <p:spPr>
          <a:xfrm>
            <a:off x="1482436" y="2812473"/>
            <a:ext cx="2673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Kirby, S., &amp; </a:t>
            </a:r>
            <a:r>
              <a:rPr lang="en-US" dirty="0" err="1"/>
              <a:t>Hurford</a:t>
            </a:r>
            <a:r>
              <a:rPr lang="en-US" dirty="0"/>
              <a:t>, J. R. (2002). The emergence of linguistic structure: An overview of the iterated learning model. In </a:t>
            </a:r>
            <a:r>
              <a:rPr lang="en-US" i="1" dirty="0"/>
              <a:t>Simulating the evolution of language</a:t>
            </a:r>
            <a:r>
              <a:rPr lang="en-US" dirty="0"/>
              <a:t> (pp. 121-147). Springer, London.</a:t>
            </a:r>
          </a:p>
        </p:txBody>
      </p:sp>
    </p:spTree>
    <p:extLst>
      <p:ext uri="{BB962C8B-B14F-4D97-AF65-F5344CB8AC3E}">
        <p14:creationId xmlns:p14="http://schemas.microsoft.com/office/powerpoint/2010/main" val="260700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Children might respond differently to these pressures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07F9-EF58-184F-8316-8345A961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en-US" sz="3200" dirty="0"/>
              <a:t>Children</a:t>
            </a:r>
          </a:p>
          <a:p>
            <a:pPr lvl="1"/>
            <a:r>
              <a:rPr lang="en-US" sz="3200" dirty="0"/>
              <a:t>Often make simplifying errors</a:t>
            </a:r>
          </a:p>
          <a:p>
            <a:pPr lvl="1"/>
            <a:r>
              <a:rPr lang="en-US" sz="3200" dirty="0"/>
              <a:t>Speak in the presence of competent speakers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5672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Using iterated learning to study 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07F9-EF58-184F-8316-8345A961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en-US" sz="3200" dirty="0"/>
              <a:t>Iterated learning paradigm</a:t>
            </a:r>
          </a:p>
        </p:txBody>
      </p:sp>
    </p:spTree>
    <p:extLst>
      <p:ext uri="{BB962C8B-B14F-4D97-AF65-F5344CB8AC3E}">
        <p14:creationId xmlns:p14="http://schemas.microsoft.com/office/powerpoint/2010/main" val="19265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Using iterated learning to study 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07F9-EF58-184F-8316-8345A961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en-US" sz="3200" dirty="0"/>
              <a:t>But….</a:t>
            </a:r>
            <a:endParaRPr lang="en-US" sz="3000" dirty="0"/>
          </a:p>
          <a:p>
            <a:r>
              <a:rPr lang="en-US" sz="3000" dirty="0"/>
              <a:t>Horizontal transmission vs. vertical transmission vs. speaking in isolation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694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C8AF-2502-3C44-95EC-3B35307C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188720"/>
          </a:xfrm>
          <a:solidFill>
            <a:srgbClr val="FFC000"/>
          </a:solidFill>
          <a:ln>
            <a:noFill/>
          </a:ln>
        </p:spPr>
        <p:txBody>
          <a:bodyPr/>
          <a:lstStyle/>
          <a:p>
            <a:r>
              <a:rPr lang="en-US" dirty="0"/>
              <a:t>Using iterated learning to study evolution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07F9-EF58-184F-8316-8345A961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8720"/>
            <a:ext cx="12192000" cy="5669280"/>
          </a:xfrm>
        </p:spPr>
        <p:txBody>
          <a:bodyPr>
            <a:normAutofit/>
          </a:bodyPr>
          <a:lstStyle/>
          <a:p>
            <a:r>
              <a:rPr lang="en-US" sz="3200" dirty="0"/>
              <a:t>But….</a:t>
            </a:r>
            <a:endParaRPr lang="en-US" sz="3000" dirty="0"/>
          </a:p>
          <a:p>
            <a:r>
              <a:rPr lang="en-US" sz="3000" dirty="0"/>
              <a:t>Horizontal transmission vs. vertical transmission vs. speaking in isolation </a:t>
            </a:r>
          </a:p>
          <a:p>
            <a:r>
              <a:rPr lang="en-US" sz="3000" dirty="0"/>
              <a:t>People make inferences about what you said based on their prior knowledge&amp; knowledge of what you know</a:t>
            </a:r>
          </a:p>
          <a:p>
            <a:r>
              <a:rPr lang="en-US" sz="3000" dirty="0"/>
              <a:t>bidirectionality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52792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202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Caregiver reconstruction of children’s errors: the preservation of COMPLEXITY in language</vt:lpstr>
      <vt:lpstr>Put in beginning example here</vt:lpstr>
      <vt:lpstr>2 competing pressures on language</vt:lpstr>
      <vt:lpstr>Put in beginning example here</vt:lpstr>
      <vt:lpstr>Languages show the effects of these pressures</vt:lpstr>
      <vt:lpstr>Children might respond differently to these pressures</vt:lpstr>
      <vt:lpstr>Using iterated learning to study evolution</vt:lpstr>
      <vt:lpstr>Using iterated learning to study evolution</vt:lpstr>
      <vt:lpstr>Using iterated learning to study evolution</vt:lpstr>
      <vt:lpstr>Experiment 1 paradigm</vt:lpstr>
      <vt:lpstr>Experiment 1 paradigm</vt:lpstr>
      <vt:lpstr>Experiment 1: adult baseline</vt:lpstr>
      <vt:lpstr>Experiment 1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Caregiver reconstruction of children’s errors: the preservation of COMPLEXITY in language</dc:title>
  <dc:creator>Microsoft Office User</dc:creator>
  <cp:lastModifiedBy>Microsoft Office User</cp:lastModifiedBy>
  <cp:revision>5</cp:revision>
  <dcterms:created xsi:type="dcterms:W3CDTF">2018-11-10T20:44:36Z</dcterms:created>
  <dcterms:modified xsi:type="dcterms:W3CDTF">2018-11-10T21:56:16Z</dcterms:modified>
</cp:coreProperties>
</file>