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1" r:id="rId2"/>
    <p:sldId id="260" r:id="rId3"/>
    <p:sldId id="292" r:id="rId4"/>
    <p:sldId id="259" r:id="rId5"/>
    <p:sldId id="306" r:id="rId6"/>
    <p:sldId id="307" r:id="rId7"/>
    <p:sldId id="285" r:id="rId8"/>
    <p:sldId id="295" r:id="rId9"/>
    <p:sldId id="310" r:id="rId10"/>
    <p:sldId id="312" r:id="rId11"/>
    <p:sldId id="314" r:id="rId12"/>
    <p:sldId id="315" r:id="rId13"/>
    <p:sldId id="316" r:id="rId14"/>
    <p:sldId id="298" r:id="rId15"/>
    <p:sldId id="317" r:id="rId16"/>
    <p:sldId id="265" r:id="rId17"/>
    <p:sldId id="274" r:id="rId18"/>
    <p:sldId id="313" r:id="rId19"/>
    <p:sldId id="293"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44" autoAdjust="0"/>
    <p:restoredTop sz="69548" autoAdjust="0"/>
  </p:normalViewPr>
  <p:slideViewPr>
    <p:cSldViewPr>
      <p:cViewPr varScale="1">
        <p:scale>
          <a:sx n="77" d="100"/>
          <a:sy n="77" d="100"/>
        </p:scale>
        <p:origin x="1116" y="5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3732"/>
    </p:cViewPr>
  </p:sorter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8/6/2024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Carolyn</a:t>
            </a:r>
          </a:p>
          <a:p>
            <a:endParaRPr lang="en-US" dirty="0"/>
          </a:p>
          <a:p>
            <a:r>
              <a:rPr lang="en-US" dirty="0"/>
              <a:t>Global Warming – Fact or Fiction??</a:t>
            </a:r>
          </a:p>
          <a:p>
            <a:endParaRPr lang="en-US" dirty="0"/>
          </a:p>
          <a:p>
            <a:r>
              <a:rPr lang="en-US" dirty="0"/>
              <a:t>Global warming: a phrase we've all heard and perhaps grown accustomed to, but today, let's unpack some data.</a:t>
            </a:r>
          </a:p>
          <a:p>
            <a:r>
              <a:rPr lang="en-US" dirty="0"/>
              <a:t>This session will unveil how artificial intelligence helps us understand the intricate dance between CO2 emissions and rising global temperatures—see what the data </a:t>
            </a:r>
            <a:r>
              <a:rPr lang="en-US" u="sng" dirty="0"/>
              <a:t>really </a:t>
            </a:r>
            <a:r>
              <a:rPr lang="en-US" dirty="0"/>
              <a:t>tells us.</a:t>
            </a:r>
          </a:p>
          <a:p>
            <a:endParaRPr lang="en-US" dirty="0"/>
          </a:p>
          <a:p>
            <a:r>
              <a:rPr lang="en-US" dirty="0"/>
              <a:t>I’m Carolyn Scheese, and my team mates are: Danielle </a:t>
            </a:r>
            <a:r>
              <a:rPr lang="en-US" dirty="0" err="1"/>
              <a:t>Dejean</a:t>
            </a:r>
            <a:r>
              <a:rPr lang="en-US" dirty="0"/>
              <a:t>, </a:t>
            </a:r>
            <a:r>
              <a:rPr lang="en-US" dirty="0" err="1"/>
              <a:t>Kaidon</a:t>
            </a:r>
            <a:r>
              <a:rPr lang="en-US" dirty="0"/>
              <a:t> Kennedy, &amp; Harpreet ‘Monty’ Singh </a:t>
            </a:r>
          </a:p>
          <a:p>
            <a:r>
              <a:rPr lang="en-US" dirty="0"/>
              <a:t>And we are excited to present our project to you.  </a:t>
            </a:r>
          </a:p>
          <a:p>
            <a:r>
              <a:rPr lang="en-US" dirty="0"/>
              <a:t>We had a lot of fun and learned a lot!  </a:t>
            </a:r>
          </a:p>
          <a:p>
            <a:r>
              <a:rPr lang="en-US" dirty="0"/>
              <a:t>We hope you will enjoy our presentation. </a:t>
            </a:r>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58872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Harpreet-</a:t>
            </a:r>
            <a:r>
              <a:rPr lang="en-US" sz="1200" b="1" kern="100" dirty="0">
                <a:effectLst/>
                <a:ea typeface="Aptos" panose="020B0004020202020204" pitchFamily="34" charset="0"/>
                <a:cs typeface="Times New Roman" panose="02020603050405020304" pitchFamily="18" charset="0"/>
              </a:rPr>
              <a:t>Based on this data and chart, we can see that </a:t>
            </a:r>
            <a:r>
              <a:rPr lang="en-US" sz="1200" b="1" kern="100" dirty="0">
                <a:ea typeface="Aptos" panose="020B0004020202020204" pitchFamily="34" charset="0"/>
                <a:cs typeface="Times New Roman" panose="02020603050405020304" pitchFamily="18" charset="0"/>
              </a:rPr>
              <a:t> </a:t>
            </a:r>
            <a:r>
              <a:rPr lang="en-US" sz="1200" b="1" dirty="0">
                <a:solidFill>
                  <a:srgbClr val="1D1C1D"/>
                </a:solidFill>
                <a:effectLst/>
                <a:highlight>
                  <a:srgbClr val="F8F8F8"/>
                </a:highlight>
              </a:rPr>
              <a:t>there is not really a general trend of all temperatures going up like we think there is. This might be caused by our data not being as accurate as we originally thought. </a:t>
            </a:r>
            <a:r>
              <a:rPr lang="en-US" sz="1200" b="1" dirty="0">
                <a:solidFill>
                  <a:srgbClr val="1D1C1D"/>
                </a:solidFill>
                <a:highlight>
                  <a:srgbClr val="F8F8F8"/>
                </a:highlight>
              </a:rPr>
              <a:t>If we had more time we would look for another dataset that might provide a more clear distinction of Temperature change over time.</a:t>
            </a:r>
            <a:endParaRPr lang="en-US" sz="1200" b="1" kern="100" dirty="0">
              <a:effectLst/>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356731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Kaidon</a:t>
            </a:r>
            <a:endParaRPr lang="en-US" dirty="0"/>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967905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Kaidon</a:t>
            </a:r>
            <a:endParaRPr lang="en-US" dirty="0"/>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1607759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Kaidon</a:t>
            </a:r>
            <a:endParaRPr lang="en-US" dirty="0"/>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2050687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Kaidon</a:t>
            </a:r>
            <a:endParaRPr lang="en-US" dirty="0"/>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41053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Kaidon</a:t>
            </a:r>
            <a:endParaRPr lang="en-US" dirty="0"/>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2910054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382588" y="685800"/>
            <a:ext cx="6092825" cy="3429000"/>
          </a:xfrm>
          <a:prstGeom prst="rect">
            <a:avLst/>
          </a:prstGeom>
        </p:spPr>
        <p:txBody>
          <a:bodyPr/>
          <a:lstStyle/>
          <a:p>
            <a:endParaRPr/>
          </a:p>
        </p:txBody>
      </p:sp>
      <p:sp>
        <p:nvSpPr>
          <p:cNvPr id="171" name="Shape 171"/>
          <p:cNvSpPr>
            <a:spLocks noGrp="1"/>
          </p:cNvSpPr>
          <p:nvPr>
            <p:ph type="body" sz="quarter" idx="1"/>
          </p:nvPr>
        </p:nvSpPr>
        <p:spPr>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Harpreet-</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CO2 Levels and Temperature Variability</a:t>
            </a:r>
            <a:r>
              <a:rPr lang="en-US" dirty="0"/>
              <a:t>: There's no direct 1:1 correlation, but higher CO2 levels generally lead to less temperature variability and more predictability.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Chart Creation</a:t>
            </a:r>
            <a:r>
              <a:rPr lang="en-US" dirty="0"/>
              <a:t>: Merged temperature and country datasets, and used </a:t>
            </a:r>
            <a:r>
              <a:rPr lang="en-US" dirty="0" err="1"/>
              <a:t>plt.scatter</a:t>
            </a:r>
            <a:r>
              <a:rPr lang="en-US" dirty="0"/>
              <a:t> for visualization.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Further Exploration</a:t>
            </a:r>
            <a:r>
              <a:rPr lang="en-US" dirty="0"/>
              <a:t>: Plan to fit a regression line to better illustrate the relationship and provide clearer results.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rPr dirty="0"/>
              <a:t>Danielle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Carolyn</a:t>
            </a:r>
          </a:p>
        </p:txBody>
      </p:sp>
      <p:sp>
        <p:nvSpPr>
          <p:cNvPr id="4" name="Slide Number Placeholder 3"/>
          <p:cNvSpPr>
            <a:spLocks noGrp="1"/>
          </p:cNvSpPr>
          <p:nvPr>
            <p:ph type="sldNum" sz="quarter" idx="5"/>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1464460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t>
            </a:r>
          </a:p>
        </p:txBody>
      </p:sp>
      <p:sp>
        <p:nvSpPr>
          <p:cNvPr id="4" name="Slide Number Placeholder 3"/>
          <p:cNvSpPr>
            <a:spLocks noGrp="1"/>
          </p:cNvSpPr>
          <p:nvPr>
            <p:ph type="sldNum" sz="quarter" idx="5"/>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108137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Carolyn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92422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Carolyn</a:t>
            </a:r>
          </a:p>
          <a:p>
            <a:endParaRPr lang="en-US" dirty="0"/>
          </a:p>
          <a:p>
            <a:r>
              <a:rPr lang="en-US" dirty="0"/>
              <a:t>We looked at several data sets beginning with Kaggle. We also explored other data sets from NASA and many others that we found by searching the internet. </a:t>
            </a:r>
          </a:p>
          <a:p>
            <a:r>
              <a:rPr lang="en-US" dirty="0"/>
              <a:t>We initially started with 2 data sets then decided that the data set from World Bank did not contain the information we were looking for, so we excluded it. We added additional 2 data sets from Kaggle. </a:t>
            </a:r>
          </a:p>
          <a:p>
            <a:r>
              <a:rPr lang="en-US" dirty="0"/>
              <a:t>We finally settled on 3 data sets from Kaggle </a:t>
            </a:r>
          </a:p>
          <a:p>
            <a:endParaRPr lang="en-US" dirty="0"/>
          </a:p>
          <a:p>
            <a:pPr marL="228600" indent="-228600">
              <a:buAutoNum type="arabicPeriod"/>
            </a:pPr>
            <a:r>
              <a:rPr lang="en-US" dirty="0"/>
              <a:t>Global Warming Trends (1961-2022)</a:t>
            </a:r>
          </a:p>
          <a:p>
            <a:pPr marL="457200" lvl="1" indent="0">
              <a:buNone/>
            </a:pPr>
            <a:r>
              <a:rPr lang="en-US" sz="1200" kern="100" dirty="0"/>
              <a:t>Country wise surface temperature from 1961 to 2022</a:t>
            </a:r>
          </a:p>
          <a:p>
            <a:pPr marL="457200" lvl="1" indent="0">
              <a:buNone/>
            </a:pPr>
            <a:endParaRPr lang="en-US" dirty="0"/>
          </a:p>
          <a:p>
            <a:r>
              <a:rPr lang="en-US" dirty="0"/>
              <a:t>2. Countries and their Continents</a:t>
            </a:r>
          </a:p>
          <a:p>
            <a:r>
              <a:rPr lang="en-US" dirty="0"/>
              <a:t>       196 countries matched to their continent</a:t>
            </a:r>
          </a:p>
          <a:p>
            <a:endParaRPr lang="en-US" dirty="0"/>
          </a:p>
          <a:p>
            <a:r>
              <a:rPr lang="en-US" dirty="0"/>
              <a:t>3. Temperature of all countries from (1995-2020)</a:t>
            </a:r>
          </a:p>
          <a:p>
            <a:r>
              <a:rPr lang="en-US" dirty="0"/>
              <a:t> </a:t>
            </a:r>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6261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rPr dirty="0"/>
              <a:t>Danielle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t>Danielle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prstGeom prst="rect">
            <a:avLst/>
          </a:prstGeom>
        </p:spPr>
        <p:txBody>
          <a:bodyPr/>
          <a:lstStyle/>
          <a:p>
            <a:endParaRPr/>
          </a:p>
        </p:txBody>
      </p:sp>
      <p:sp>
        <p:nvSpPr>
          <p:cNvPr id="145" name="Shape 145"/>
          <p:cNvSpPr>
            <a:spLocks noGrp="1"/>
          </p:cNvSpPr>
          <p:nvPr>
            <p:ph type="body" sz="quarter" idx="1"/>
          </p:nvPr>
        </p:nvSpPr>
        <p:spPr>
          <a:prstGeom prst="rect">
            <a:avLst/>
          </a:prstGeom>
        </p:spPr>
        <p:txBody>
          <a:bodyPr/>
          <a:lstStyle/>
          <a:p>
            <a:r>
              <a:t>Danielle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Harpreet-</a:t>
            </a:r>
            <a:r>
              <a:rPr lang="en-US" sz="1200" b="1" dirty="0"/>
              <a:t>Based on the temp data from 1995-2020 and chart above, we can see that Cyprus had the highest difference in Temp while Thailand remained consistent in temperatures changes over the years. Below are some reasons why these 2 countries might at the top and bottom of this data chart.</a:t>
            </a:r>
          </a:p>
          <a:p>
            <a:pPr marL="0" indent="0">
              <a:buNone/>
            </a:pPr>
            <a:endParaRPr lang="en-US" sz="1200" b="1" i="0" dirty="0">
              <a:effectLst/>
            </a:endParaRPr>
          </a:p>
          <a:p>
            <a:pPr marL="0" indent="0">
              <a:buNone/>
            </a:pPr>
            <a:r>
              <a:rPr lang="en-US" sz="1200" b="1" dirty="0"/>
              <a:t>Cyprus is located in the Eastern region of the Mediterranean where it can see significant temperature variations between seasons. This can cause climate changes which often lead to hot, dry summers and mild, wet winters, contributing to noticeable seasonal temperature swings.</a:t>
            </a:r>
          </a:p>
          <a:p>
            <a:pPr marL="0" indent="0">
              <a:buNone/>
            </a:pPr>
            <a:endParaRPr lang="en-US" sz="1200" b="1" i="0" dirty="0">
              <a:effectLst/>
            </a:endParaRPr>
          </a:p>
          <a:p>
            <a:pPr marL="0" indent="0">
              <a:buNone/>
            </a:pPr>
            <a:r>
              <a:rPr lang="en-US" sz="1200" b="1" dirty="0"/>
              <a:t>Thailand has a tropical climate characterized by relatively stable temperatures throughout the year. Having a consistent Monsoon every year helps as well. </a:t>
            </a:r>
            <a:endParaRPr lang="en-US" sz="1200" b="1" i="0" dirty="0">
              <a:effectLst/>
            </a:endParaRPr>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349956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Harpreet-</a:t>
            </a:r>
            <a:r>
              <a:rPr lang="en-US" sz="1200" b="1" i="0" dirty="0">
                <a:effectLst/>
              </a:rPr>
              <a:t>According to the data, The county with the highest CO2 </a:t>
            </a:r>
            <a:r>
              <a:rPr lang="en-US" sz="1200" b="1" dirty="0"/>
              <a:t>difference over the years is </a:t>
            </a:r>
            <a:r>
              <a:rPr lang="en-US" sz="1200" b="1" i="0" dirty="0">
                <a:effectLst/>
              </a:rPr>
              <a:t>Qatar while the African country of Malawi had the lowest difference of C02 over the same time frame. </a:t>
            </a:r>
          </a:p>
          <a:p>
            <a:pPr marL="0" indent="0">
              <a:buNone/>
            </a:pPr>
            <a:endParaRPr lang="en-US" sz="1200" b="1" dirty="0"/>
          </a:p>
          <a:p>
            <a:pPr marL="0" indent="0">
              <a:buNone/>
            </a:pPr>
            <a:r>
              <a:rPr lang="en-US" sz="1200" b="1" dirty="0"/>
              <a:t>I believe some factors that might have caused these countries to be the top and bottom of the chart are:</a:t>
            </a:r>
          </a:p>
          <a:p>
            <a:pPr marL="0" indent="0">
              <a:buNone/>
            </a:pPr>
            <a:endParaRPr lang="en-US" sz="1200" b="1" dirty="0"/>
          </a:p>
          <a:p>
            <a:pPr marL="0" indent="0">
              <a:buNone/>
            </a:pPr>
            <a:r>
              <a:rPr lang="en-US" sz="1200" b="1" dirty="0"/>
              <a:t>Qatar is a small country that has an open desert landscape and their biggest resource is oil and natural gases. </a:t>
            </a:r>
          </a:p>
          <a:p>
            <a:pPr marL="0" indent="0">
              <a:buNone/>
            </a:pPr>
            <a:endParaRPr lang="en-US" sz="1200" b="1" dirty="0"/>
          </a:p>
          <a:p>
            <a:pPr marL="0" indent="0">
              <a:buNone/>
            </a:pPr>
            <a:r>
              <a:rPr lang="en-US" sz="1200" b="1" dirty="0"/>
              <a:t>Malawi is a small country with mostly rain forests and greenery landscape and their major resource is minerals such as uranium, phosphates, coal, and  limestones.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151479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Harpreet-</a:t>
            </a:r>
            <a:r>
              <a:rPr lang="en-US" sz="1200" b="0" dirty="0">
                <a:effectLst/>
              </a:rPr>
              <a:t> </a:t>
            </a:r>
            <a:r>
              <a:rPr lang="en-US" sz="1200" b="1" dirty="0">
                <a:effectLst/>
              </a:rPr>
              <a:t>Based on the data and chart, we can see that from 1995 to 2020 Europe saw the biggest difference temp difference while North America saw the lowest difference in temp over the same period. </a:t>
            </a:r>
          </a:p>
          <a:p>
            <a:pPr marL="0" indent="0">
              <a:buNone/>
            </a:pPr>
            <a:endParaRPr lang="en-US" sz="1200" b="1" dirty="0">
              <a:effectLst/>
            </a:endParaRPr>
          </a:p>
          <a:p>
            <a:pPr marL="0" indent="0">
              <a:buNone/>
            </a:pPr>
            <a:r>
              <a:rPr lang="en-US" sz="1200" b="1" dirty="0"/>
              <a:t>Based on my research, below are some reasons for Europe to have the highest difference in temp from 1995-2020.</a:t>
            </a:r>
          </a:p>
          <a:p>
            <a:pPr marL="0" indent="0">
              <a:buNone/>
            </a:pPr>
            <a:endParaRPr lang="en-US" sz="1200" b="1" dirty="0">
              <a:effectLst/>
            </a:endParaRPr>
          </a:p>
          <a:p>
            <a:pPr marL="0" indent="0">
              <a:buNone/>
            </a:pPr>
            <a:r>
              <a:rPr lang="en-US" sz="1200" b="1" dirty="0">
                <a:effectLst/>
              </a:rPr>
              <a:t>Europe has seen more frequent and severe heatwaves leading for faster climate changes compared to other Continents. Europe's size and geography, including both coastal and inland areas, results in different temperature patterns. </a:t>
            </a:r>
            <a:endParaRPr lang="en-US" sz="1200" b="1" dirty="0"/>
          </a:p>
          <a:p>
            <a:pPr marL="0" indent="0">
              <a:buNone/>
            </a:pPr>
            <a:endParaRPr lang="en-US" sz="1200" b="1" dirty="0">
              <a:effectLst/>
            </a:endParaRPr>
          </a:p>
          <a:p>
            <a:pPr marL="0" indent="0">
              <a:buNone/>
            </a:pPr>
            <a:r>
              <a:rPr lang="en-US" sz="1200" b="1" dirty="0"/>
              <a:t>North Americas’ coastal areas benefit from oceanic moderation, with the Pacific and Atlantic Oceans stabilizing temperatures. North America also has large bodies of water, such as the Great Lakes, which absorb and release heat slowly, reducing temperature variability.</a:t>
            </a:r>
            <a:endParaRPr lang="en-US" sz="1050" b="0" dirty="0">
              <a:effectLst/>
            </a:endParaRPr>
          </a:p>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963317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8/6/2024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8/6/2024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Content with Caption">
    <p:bg>
      <p:bgPr>
        <a:solidFill>
          <a:srgbClr val="FFFFFF"/>
        </a:solidFill>
        <a:effectLst/>
      </p:bgPr>
    </p:bg>
    <p:spTree>
      <p:nvGrpSpPr>
        <p:cNvPr id="1" name=""/>
        <p:cNvGrpSpPr/>
        <p:nvPr/>
      </p:nvGrpSpPr>
      <p:grpSpPr>
        <a:xfrm>
          <a:off x="0" y="0"/>
          <a:ext cx="0" cy="0"/>
          <a:chOff x="0" y="0"/>
          <a:chExt cx="0" cy="0"/>
        </a:xfrm>
      </p:grpSpPr>
      <p:sp>
        <p:nvSpPr>
          <p:cNvPr id="73" name="Rectangle 7"/>
          <p:cNvSpPr/>
          <p:nvPr/>
        </p:nvSpPr>
        <p:spPr>
          <a:xfrm>
            <a:off x="1" y="0"/>
            <a:ext cx="5184064" cy="6858000"/>
          </a:xfrm>
          <a:prstGeom prst="rect">
            <a:avLst/>
          </a:prstGeom>
          <a:gradFill>
            <a:gsLst>
              <a:gs pos="0">
                <a:srgbClr val="D9D9D9"/>
              </a:gs>
              <a:gs pos="100000">
                <a:srgbClr val="FFFFFF">
                  <a:alpha val="89000"/>
                </a:srgbClr>
              </a:gs>
            </a:gsLst>
            <a:path path="circle">
              <a:fillToRect l="62278" t="119636" r="37721" b="-19636"/>
            </a:path>
          </a:gradFill>
          <a:ln w="12700">
            <a:miter lim="400000"/>
          </a:ln>
        </p:spPr>
        <p:txBody>
          <a:bodyPr lIns="45719" rIns="45719" anchor="ctr"/>
          <a:lstStyle/>
          <a:p>
            <a:pPr algn="ctr">
              <a:defRPr>
                <a:solidFill>
                  <a:srgbClr val="FFFFFF"/>
                </a:solidFill>
              </a:defRPr>
            </a:pPr>
            <a:endParaRPr sz="1800"/>
          </a:p>
        </p:txBody>
      </p:sp>
      <p:sp>
        <p:nvSpPr>
          <p:cNvPr id="74" name="Title Text"/>
          <p:cNvSpPr txBox="1">
            <a:spLocks noGrp="1"/>
          </p:cNvSpPr>
          <p:nvPr>
            <p:ph type="title"/>
          </p:nvPr>
        </p:nvSpPr>
        <p:spPr>
          <a:xfrm>
            <a:off x="684748" y="685800"/>
            <a:ext cx="3889240" cy="4038600"/>
          </a:xfrm>
          <a:prstGeom prst="rect">
            <a:avLst/>
          </a:prstGeom>
        </p:spPr>
        <p:txBody>
          <a:bodyPr/>
          <a:lstStyle/>
          <a:p>
            <a:r>
              <a:t>Title Text</a:t>
            </a:r>
          </a:p>
        </p:txBody>
      </p:sp>
      <p:sp>
        <p:nvSpPr>
          <p:cNvPr id="75" name="Body Level One…"/>
          <p:cNvSpPr txBox="1">
            <a:spLocks noGrp="1"/>
          </p:cNvSpPr>
          <p:nvPr>
            <p:ph type="body" sz="half" idx="1"/>
          </p:nvPr>
        </p:nvSpPr>
        <p:spPr>
          <a:xfrm>
            <a:off x="5870402" y="685800"/>
            <a:ext cx="5643211" cy="5486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Text Placeholder 3"/>
          <p:cNvSpPr>
            <a:spLocks noGrp="1"/>
          </p:cNvSpPr>
          <p:nvPr>
            <p:ph type="body" sz="quarter" idx="21"/>
          </p:nvPr>
        </p:nvSpPr>
        <p:spPr>
          <a:xfrm>
            <a:off x="684748" y="4876800"/>
            <a:ext cx="3889240" cy="1295400"/>
          </a:xfrm>
          <a:prstGeom prst="rect">
            <a:avLst/>
          </a:prstGeom>
        </p:spPr>
        <p:txBody>
          <a:bodyPr/>
          <a:lstStyle>
            <a:lvl1pPr marL="0" indent="0">
              <a:spcBef>
                <a:spcPts val="0"/>
              </a:spcBef>
              <a:buClrTx/>
              <a:buSzTx/>
              <a:buFontTx/>
              <a:buNone/>
              <a:defRPr sz="1800"/>
            </a:lvl1pPr>
          </a:lstStyle>
          <a:p>
            <a:pPr marL="0" indent="0">
              <a:spcBef>
                <a:spcPts val="0"/>
              </a:spcBef>
              <a:buClrTx/>
              <a:buSzTx/>
              <a:buFontTx/>
              <a:buNone/>
              <a:defRPr sz="1800"/>
            </a:pPr>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7419157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39" name="Title Text"/>
          <p:cNvSpPr txBox="1">
            <a:spLocks noGrp="1"/>
          </p:cNvSpPr>
          <p:nvPr>
            <p:ph type="title"/>
          </p:nvPr>
        </p:nvSpPr>
        <p:spPr>
          <a:prstGeom prst="rect">
            <a:avLst/>
          </a:prstGeom>
        </p:spPr>
        <p:txBody>
          <a:bodyPr/>
          <a:lstStyle/>
          <a:p>
            <a:r>
              <a:t>Title Text</a:t>
            </a:r>
          </a:p>
        </p:txBody>
      </p:sp>
      <p:sp>
        <p:nvSpPr>
          <p:cNvPr id="40" name="Body Level One…"/>
          <p:cNvSpPr txBox="1">
            <a:spLocks noGrp="1"/>
          </p:cNvSpPr>
          <p:nvPr>
            <p:ph type="body" sz="half" idx="1"/>
          </p:nvPr>
        </p:nvSpPr>
        <p:spPr>
          <a:xfrm>
            <a:off x="1234243" y="1828800"/>
            <a:ext cx="4712418" cy="4343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403142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8/6/2024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8/6/2024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8/6/2024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8/6/2024</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8/6/2024</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8/6/2024</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8/6/2024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8/6/2024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8/6/2024</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awadawan/global-warming-trends-1961-2022"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data.worldbank.org/indicator/EN.ATM.CO2E.PC?most_recent_year_desc=false" TargetMode="External"/><Relationship Id="rId5" Type="http://schemas.openxmlformats.org/officeDocument/2006/relationships/hyperlink" Target="https://www.kaggle.com/datasets/subhamjain/temperature-of-all-countries-19952020" TargetMode="External"/><Relationship Id="rId4" Type="http://schemas.openxmlformats.org/officeDocument/2006/relationships/hyperlink" Target="https://www.kaggle.com/datasets/hserdaraltan/countries-by-continen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0C953D5-F020-D3E9-5E0A-DB4E3AE134A1}"/>
              </a:ext>
            </a:extLst>
          </p:cNvPr>
          <p:cNvSpPr>
            <a:spLocks noGrp="1" noChangeArrowheads="1"/>
          </p:cNvSpPr>
          <p:nvPr>
            <p:ph type="ctrTitle"/>
          </p:nvPr>
        </p:nvSpPr>
        <p:spPr>
          <a:xfrm>
            <a:off x="569912" y="1828800"/>
            <a:ext cx="11049000" cy="3048001"/>
          </a:xfrm>
        </p:spPr>
        <p:txBody>
          <a:bodyPr>
            <a:normAutofit/>
          </a:bodyPr>
          <a:lstStyle/>
          <a:p>
            <a:r>
              <a:rPr lang="en-US" altLang="en-US" dirty="0"/>
              <a:t>Project 1</a:t>
            </a:r>
            <a:br>
              <a:rPr lang="en-US" altLang="en-US" dirty="0"/>
            </a:br>
            <a:br>
              <a:rPr lang="en-US" altLang="en-US" dirty="0"/>
            </a:br>
            <a:r>
              <a:rPr lang="en-US" altLang="en-US" dirty="0"/>
              <a:t>Global Warming – Fact or Fiction? </a:t>
            </a:r>
          </a:p>
        </p:txBody>
      </p:sp>
      <p:sp>
        <p:nvSpPr>
          <p:cNvPr id="4099" name="Subtitle 2">
            <a:extLst>
              <a:ext uri="{FF2B5EF4-FFF2-40B4-BE49-F238E27FC236}">
                <a16:creationId xmlns:a16="http://schemas.microsoft.com/office/drawing/2014/main" id="{A28AFEB8-90C8-B116-61C0-AE469B51EFAA}"/>
              </a:ext>
            </a:extLst>
          </p:cNvPr>
          <p:cNvSpPr>
            <a:spLocks noGrp="1" noChangeArrowheads="1"/>
          </p:cNvSpPr>
          <p:nvPr>
            <p:ph type="subTitle" idx="1"/>
          </p:nvPr>
        </p:nvSpPr>
        <p:spPr>
          <a:xfrm>
            <a:off x="1370012" y="5410200"/>
            <a:ext cx="9753600" cy="762000"/>
          </a:xfrm>
        </p:spPr>
        <p:txBody>
          <a:bodyPr/>
          <a:lstStyle/>
          <a:p>
            <a:r>
              <a:rPr lang="en-US" altLang="en-US" dirty="0"/>
              <a:t>Danielle </a:t>
            </a:r>
            <a:r>
              <a:rPr lang="en-US" altLang="en-US" dirty="0" err="1"/>
              <a:t>Dejean</a:t>
            </a:r>
            <a:r>
              <a:rPr lang="en-US" altLang="en-US" dirty="0"/>
              <a:t>, </a:t>
            </a:r>
            <a:r>
              <a:rPr lang="en-US" altLang="en-US" dirty="0" err="1"/>
              <a:t>Kaidon</a:t>
            </a:r>
            <a:r>
              <a:rPr lang="en-US" altLang="en-US" dirty="0"/>
              <a:t> Kennedy, Carolyn Scheese, Harpreet ‘Monty’ Singh</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41E-1CD1-C180-0BCC-09BE853C1476}"/>
              </a:ext>
            </a:extLst>
          </p:cNvPr>
          <p:cNvSpPr>
            <a:spLocks noGrp="1"/>
          </p:cNvSpPr>
          <p:nvPr>
            <p:ph type="title"/>
          </p:nvPr>
        </p:nvSpPr>
        <p:spPr>
          <a:xfrm>
            <a:off x="227012" y="228600"/>
            <a:ext cx="4419600" cy="1752600"/>
          </a:xfrm>
        </p:spPr>
        <p:txBody>
          <a:bodyPr anchor="b">
            <a:normAutofit/>
          </a:bodyPr>
          <a:lstStyle/>
          <a:p>
            <a:r>
              <a:rPr lang="en-US" dirty="0"/>
              <a:t>Average Temp over time by Country</a:t>
            </a:r>
          </a:p>
        </p:txBody>
      </p:sp>
      <p:pic>
        <p:nvPicPr>
          <p:cNvPr id="5" name="Content Placeholder 4">
            <a:extLst>
              <a:ext uri="{FF2B5EF4-FFF2-40B4-BE49-F238E27FC236}">
                <a16:creationId xmlns:a16="http://schemas.microsoft.com/office/drawing/2014/main" id="{CBD3BBF0-1197-86FB-FABE-17E89B34F639}"/>
              </a:ext>
            </a:extLst>
          </p:cNvPr>
          <p:cNvPicPr>
            <a:picLocks noGrp="1" noChangeAspect="1"/>
          </p:cNvPicPr>
          <p:nvPr>
            <p:ph idx="1"/>
          </p:nvPr>
        </p:nvPicPr>
        <p:blipFill>
          <a:blip r:embed="rId3"/>
          <a:stretch>
            <a:fillRect/>
          </a:stretch>
        </p:blipFill>
        <p:spPr>
          <a:xfrm>
            <a:off x="4566517" y="911331"/>
            <a:ext cx="7391399" cy="5035337"/>
          </a:xfrm>
          <a:effectLst>
            <a:outerShdw blurRad="63500" sx="102000" sy="102000" algn="ctr" rotWithShape="0">
              <a:prstClr val="black">
                <a:alpha val="40000"/>
              </a:prstClr>
            </a:outerShdw>
          </a:effectLst>
        </p:spPr>
      </p:pic>
      <p:sp>
        <p:nvSpPr>
          <p:cNvPr id="3" name="Content Placeholder 2">
            <a:extLst>
              <a:ext uri="{FF2B5EF4-FFF2-40B4-BE49-F238E27FC236}">
                <a16:creationId xmlns:a16="http://schemas.microsoft.com/office/drawing/2014/main" id="{EED45F1D-D62F-BA51-E16D-139B2A53B7C0}"/>
              </a:ext>
            </a:extLst>
          </p:cNvPr>
          <p:cNvSpPr>
            <a:spLocks noGrp="1"/>
          </p:cNvSpPr>
          <p:nvPr>
            <p:ph type="body" sz="half" idx="2"/>
          </p:nvPr>
        </p:nvSpPr>
        <p:spPr>
          <a:xfrm>
            <a:off x="146917" y="2209800"/>
            <a:ext cx="4271095" cy="4495800"/>
          </a:xfrm>
        </p:spPr>
        <p:txBody>
          <a:bodyPr>
            <a:normAutofit fontScale="92500" lnSpcReduction="10000"/>
          </a:bodyPr>
          <a:lstStyle/>
          <a:p>
            <a:pPr marL="0" marR="0">
              <a:spcBef>
                <a:spcPts val="0"/>
              </a:spcBef>
              <a:spcAft>
                <a:spcPts val="0"/>
              </a:spcAft>
            </a:pPr>
            <a:r>
              <a:rPr lang="en-US" sz="1700" kern="100" dirty="0">
                <a:effectLst/>
                <a:ea typeface="Aptos" panose="020B0004020202020204" pitchFamily="34" charset="0"/>
                <a:cs typeface="Times New Roman" panose="02020603050405020304" pitchFamily="18" charset="0"/>
              </a:rPr>
              <a:t>Based on this data and chart, we can see that </a:t>
            </a:r>
            <a:r>
              <a:rPr lang="en-US" sz="1700" kern="100" dirty="0">
                <a:ea typeface="Aptos" panose="020B0004020202020204" pitchFamily="34" charset="0"/>
                <a:cs typeface="Times New Roman" panose="02020603050405020304" pitchFamily="18" charset="0"/>
              </a:rPr>
              <a:t> </a:t>
            </a:r>
            <a:r>
              <a:rPr lang="en-US" sz="1700" dirty="0">
                <a:solidFill>
                  <a:srgbClr val="1D1C1D"/>
                </a:solidFill>
                <a:effectLst/>
                <a:highlight>
                  <a:srgbClr val="F8F8F8"/>
                </a:highlight>
              </a:rPr>
              <a:t>there is not really a general trend of all temperatures going up like we think there is.</a:t>
            </a:r>
          </a:p>
          <a:p>
            <a:pPr marL="0" marR="0">
              <a:spcBef>
                <a:spcPts val="0"/>
              </a:spcBef>
              <a:spcAft>
                <a:spcPts val="0"/>
              </a:spcAft>
            </a:pPr>
            <a:endParaRPr lang="en-US" sz="1700" dirty="0">
              <a:solidFill>
                <a:srgbClr val="1D1C1D"/>
              </a:solidFill>
              <a:highlight>
                <a:srgbClr val="F8F8F8"/>
              </a:highlight>
            </a:endParaRPr>
          </a:p>
          <a:p>
            <a:pPr marL="0" marR="0">
              <a:spcBef>
                <a:spcPts val="0"/>
              </a:spcBef>
              <a:spcAft>
                <a:spcPts val="0"/>
              </a:spcAft>
            </a:pPr>
            <a:r>
              <a:rPr lang="en-US" sz="1700" dirty="0">
                <a:solidFill>
                  <a:srgbClr val="1D1C1D"/>
                </a:solidFill>
                <a:effectLst/>
                <a:highlight>
                  <a:srgbClr val="F8F8F8"/>
                </a:highlight>
              </a:rPr>
              <a:t>This might be caused by our data not being as accurate as we originally thought. </a:t>
            </a:r>
            <a:r>
              <a:rPr lang="en-US" sz="1700" dirty="0">
                <a:solidFill>
                  <a:srgbClr val="1D1C1D"/>
                </a:solidFill>
                <a:highlight>
                  <a:srgbClr val="F8F8F8"/>
                </a:highlight>
              </a:rPr>
              <a:t>If we had more time, we would look for another dataset that might provide a more clear distinction of Temperature change over time.</a:t>
            </a:r>
            <a:endParaRPr lang="en-US" sz="1700" kern="100" dirty="0">
              <a:effectLst/>
              <a:ea typeface="Aptos" panose="020B0004020202020204" pitchFamily="34" charset="0"/>
              <a:cs typeface="Times New Roman" panose="02020603050405020304" pitchFamily="18" charset="0"/>
            </a:endParaRPr>
          </a:p>
          <a:p>
            <a:pPr marL="0" marR="0">
              <a:spcBef>
                <a:spcPts val="0"/>
              </a:spcBef>
              <a:spcAft>
                <a:spcPts val="0"/>
              </a:spcAft>
            </a:pPr>
            <a:endParaRPr lang="en-US" sz="1300" i="1" kern="100" dirty="0">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endParaRPr lang="en-US" sz="1300" i="1" kern="100" dirty="0">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300" i="1" kern="100" dirty="0">
                <a:effectLst/>
                <a:latin typeface="Aptos" panose="020B0004020202020204" pitchFamily="34" charset="0"/>
                <a:ea typeface="Aptos" panose="020B0004020202020204" pitchFamily="34" charset="0"/>
                <a:cs typeface="Times New Roman" panose="02020603050405020304" pitchFamily="18" charset="0"/>
              </a:rPr>
              <a:t># plotting the change in avg temp in countries over time</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pivot_df</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avg_temp_continent_country</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pivot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(index</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'Year', columns</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'Country', values</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YearlyAvgTemperature</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spcBef>
                <a:spcPts val="0"/>
              </a:spcBef>
              <a:spcAft>
                <a:spcPts val="0"/>
              </a:spcAft>
            </a:pPr>
            <a:r>
              <a:rPr lang="en-US" sz="13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300" i="1" kern="100" dirty="0">
                <a:effectLst/>
                <a:latin typeface="Aptos" panose="020B0004020202020204" pitchFamily="34" charset="0"/>
                <a:ea typeface="Aptos" panose="020B0004020202020204" pitchFamily="34" charset="0"/>
                <a:cs typeface="Times New Roman" panose="02020603050405020304" pitchFamily="18" charset="0"/>
              </a:rPr>
              <a:t># Plot</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pivot_df</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plot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(kind</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'line', </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figsize</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(10, 6))</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title</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('Average Temperature Over Time by Country')</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xlabel</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('Year')</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ylabel</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('Average Temperature')</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legend</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(title</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'Countries')</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grid</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True</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show</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30915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41E-1CD1-C180-0BCC-09BE853C1476}"/>
              </a:ext>
            </a:extLst>
          </p:cNvPr>
          <p:cNvSpPr>
            <a:spLocks noGrp="1"/>
          </p:cNvSpPr>
          <p:nvPr>
            <p:ph type="title"/>
          </p:nvPr>
        </p:nvSpPr>
        <p:spPr>
          <a:xfrm>
            <a:off x="455612" y="0"/>
            <a:ext cx="3886200" cy="1752600"/>
          </a:xfrm>
        </p:spPr>
        <p:txBody>
          <a:bodyPr anchor="b">
            <a:normAutofit fontScale="90000"/>
          </a:bodyPr>
          <a:lstStyle/>
          <a:p>
            <a:r>
              <a:rPr lang="en-US" dirty="0"/>
              <a:t>Average Temp over time by Continent</a:t>
            </a:r>
          </a:p>
        </p:txBody>
      </p:sp>
      <p:sp>
        <p:nvSpPr>
          <p:cNvPr id="3" name="Content Placeholder 2">
            <a:extLst>
              <a:ext uri="{FF2B5EF4-FFF2-40B4-BE49-F238E27FC236}">
                <a16:creationId xmlns:a16="http://schemas.microsoft.com/office/drawing/2014/main" id="{EED45F1D-D62F-BA51-E16D-139B2A53B7C0}"/>
              </a:ext>
            </a:extLst>
          </p:cNvPr>
          <p:cNvSpPr>
            <a:spLocks noGrp="1"/>
          </p:cNvSpPr>
          <p:nvPr>
            <p:ph type="body" sz="half" idx="2"/>
          </p:nvPr>
        </p:nvSpPr>
        <p:spPr>
          <a:xfrm>
            <a:off x="262287" y="1905000"/>
            <a:ext cx="3886200" cy="4800600"/>
          </a:xfrm>
        </p:spPr>
        <p:txBody>
          <a:bodyPr>
            <a:normAutofit lnSpcReduction="10000"/>
          </a:bodyPr>
          <a:lstStyle/>
          <a:p>
            <a:pPr marL="0" indent="0">
              <a:buNone/>
            </a:pPr>
            <a:r>
              <a:rPr lang="en-US" sz="1500" b="0" i="0" dirty="0">
                <a:effectLst/>
              </a:rPr>
              <a:t>As a group we </a:t>
            </a:r>
            <a:r>
              <a:rPr lang="en-US" sz="1500" dirty="0"/>
              <a:t>wanted to see the trends with temperatures around the globe.  So to do so we grouped all country data to their respective continent. After that we just plotted each continent and its yearly average temperature over 25 years. The biggest struggle was just grouping every country to their respective continent.</a:t>
            </a:r>
            <a:endParaRPr lang="en-US" sz="1500" b="0" i="0" dirty="0">
              <a:effectLst/>
            </a:endParaRPr>
          </a:p>
          <a:p>
            <a:pPr marL="0" marR="0">
              <a:spcBef>
                <a:spcPts val="0"/>
              </a:spcBef>
              <a:spcAft>
                <a:spcPts val="0"/>
              </a:spcAft>
            </a:pP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df_pivot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5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continent_avg_temps</a:t>
            </a:r>
            <a:r>
              <a:rPr lang="en-US" sz="15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pivot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(index</a:t>
            </a:r>
            <a:r>
              <a:rPr lang="en-US" sz="15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'Year', columns</a:t>
            </a:r>
            <a:r>
              <a:rPr lang="en-US" sz="15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'Continent', values</a:t>
            </a:r>
            <a:r>
              <a:rPr lang="en-US" sz="15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YearlyAvgTemperature</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spcBef>
                <a:spcPts val="0"/>
              </a:spcBef>
              <a:spcAft>
                <a:spcPts val="0"/>
              </a:spcAft>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df_pivot</a:t>
            </a:r>
            <a:r>
              <a:rPr lang="en-US" sz="15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plot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(kind</a:t>
            </a:r>
            <a:r>
              <a:rPr lang="en-US" sz="15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'line', </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figsize</a:t>
            </a:r>
            <a:r>
              <a:rPr lang="en-US" sz="15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(10, 6))</a:t>
            </a:r>
          </a:p>
          <a:p>
            <a:pPr marL="0" marR="0">
              <a:spcBef>
                <a:spcPts val="0"/>
              </a:spcBef>
              <a:spcAft>
                <a:spcPts val="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5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title</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('Average Temperature Over Time by Continent')</a:t>
            </a:r>
          </a:p>
          <a:p>
            <a:pPr marL="0" marR="0">
              <a:spcBef>
                <a:spcPts val="0"/>
              </a:spcBef>
              <a:spcAft>
                <a:spcPts val="0"/>
              </a:spcAft>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5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xlabel</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('Year')</a:t>
            </a:r>
          </a:p>
          <a:p>
            <a:pPr marL="0" marR="0">
              <a:spcBef>
                <a:spcPts val="0"/>
              </a:spcBef>
              <a:spcAft>
                <a:spcPts val="0"/>
              </a:spcAft>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5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ylabel</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('Average Temperature')</a:t>
            </a:r>
          </a:p>
          <a:p>
            <a:pPr marL="0" marR="0">
              <a:spcBef>
                <a:spcPts val="0"/>
              </a:spcBef>
              <a:spcAft>
                <a:spcPts val="0"/>
              </a:spcAft>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5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legend</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(title</a:t>
            </a:r>
            <a:r>
              <a:rPr lang="en-US" sz="15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'Continents')</a:t>
            </a:r>
          </a:p>
          <a:p>
            <a:pPr marL="0" marR="0">
              <a:spcBef>
                <a:spcPts val="0"/>
              </a:spcBef>
              <a:spcAft>
                <a:spcPts val="0"/>
              </a:spcAft>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5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grid</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a:t>
            </a:r>
            <a:r>
              <a:rPr lang="en-US" sz="1500" b="1" kern="100" dirty="0">
                <a:effectLst/>
                <a:latin typeface="Aptos" panose="020B0004020202020204" pitchFamily="34" charset="0"/>
                <a:ea typeface="Aptos" panose="020B0004020202020204" pitchFamily="34" charset="0"/>
                <a:cs typeface="Times New Roman" panose="02020603050405020304" pitchFamily="18" charset="0"/>
              </a:rPr>
              <a:t>True</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spcBef>
                <a:spcPts val="0"/>
              </a:spcBef>
              <a:spcAft>
                <a:spcPts val="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5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show</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a:t>
            </a:r>
          </a:p>
          <a:p>
            <a:pPr marL="285527" indent="-285664"/>
            <a:endParaRPr lang="en-US" sz="1700" b="0" i="0" dirty="0">
              <a:effectLst/>
            </a:endParaRPr>
          </a:p>
          <a:p>
            <a:endParaRPr lang="en-US" sz="1100" dirty="0"/>
          </a:p>
        </p:txBody>
      </p:sp>
      <p:pic>
        <p:nvPicPr>
          <p:cNvPr id="7" name="Picture 6">
            <a:extLst>
              <a:ext uri="{FF2B5EF4-FFF2-40B4-BE49-F238E27FC236}">
                <a16:creationId xmlns:a16="http://schemas.microsoft.com/office/drawing/2014/main" id="{CD2FA1A2-02F6-DA55-A28B-C16E7D9CA2DB}"/>
              </a:ext>
            </a:extLst>
          </p:cNvPr>
          <p:cNvPicPr>
            <a:picLocks noChangeAspect="1"/>
          </p:cNvPicPr>
          <p:nvPr/>
        </p:nvPicPr>
        <p:blipFill>
          <a:blip r:embed="rId3"/>
          <a:stretch>
            <a:fillRect/>
          </a:stretch>
        </p:blipFill>
        <p:spPr>
          <a:xfrm>
            <a:off x="4096021" y="1143000"/>
            <a:ext cx="7852078" cy="492233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7834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41E-1CD1-C180-0BCC-09BE853C1476}"/>
              </a:ext>
            </a:extLst>
          </p:cNvPr>
          <p:cNvSpPr>
            <a:spLocks noGrp="1"/>
          </p:cNvSpPr>
          <p:nvPr>
            <p:ph type="title"/>
          </p:nvPr>
        </p:nvSpPr>
        <p:spPr>
          <a:xfrm>
            <a:off x="379412" y="304800"/>
            <a:ext cx="3886200" cy="1981200"/>
          </a:xfrm>
        </p:spPr>
        <p:txBody>
          <a:bodyPr anchor="b">
            <a:normAutofit fontScale="90000"/>
          </a:bodyPr>
          <a:lstStyle/>
          <a:p>
            <a:r>
              <a:rPr lang="en-US" dirty="0"/>
              <a:t>Average cO2 Emissions  over time by Continent</a:t>
            </a:r>
          </a:p>
        </p:txBody>
      </p:sp>
      <p:sp>
        <p:nvSpPr>
          <p:cNvPr id="3" name="Content Placeholder 2">
            <a:extLst>
              <a:ext uri="{FF2B5EF4-FFF2-40B4-BE49-F238E27FC236}">
                <a16:creationId xmlns:a16="http://schemas.microsoft.com/office/drawing/2014/main" id="{EED45F1D-D62F-BA51-E16D-139B2A53B7C0}"/>
              </a:ext>
            </a:extLst>
          </p:cNvPr>
          <p:cNvSpPr>
            <a:spLocks noGrp="1"/>
          </p:cNvSpPr>
          <p:nvPr>
            <p:ph type="body" sz="half" idx="2"/>
          </p:nvPr>
        </p:nvSpPr>
        <p:spPr>
          <a:xfrm>
            <a:off x="206020" y="2286000"/>
            <a:ext cx="3886200" cy="4237182"/>
          </a:xfrm>
        </p:spPr>
        <p:txBody>
          <a:bodyPr>
            <a:normAutofit fontScale="85000" lnSpcReduction="10000"/>
          </a:bodyPr>
          <a:lstStyle/>
          <a:p>
            <a:r>
              <a:rPr lang="en-US" sz="1600" b="0" i="0" dirty="0">
                <a:solidFill>
                  <a:schemeClr val="tx2"/>
                </a:solidFill>
                <a:effectLst/>
              </a:rPr>
              <a:t>The goal was to also see the CO2 emissions per continent to compare the higher emissions and how the trend of those temperatures have changed. Which visually we didn’t see as much correlation as we would think, which was confirmed </a:t>
            </a:r>
            <a:r>
              <a:rPr lang="en-US" sz="1600" b="1" i="0" dirty="0">
                <a:solidFill>
                  <a:schemeClr val="tx2"/>
                </a:solidFill>
                <a:effectLst/>
              </a:rPr>
              <a:t>with a  correlation </a:t>
            </a:r>
            <a:r>
              <a:rPr lang="en-US" sz="1600" b="1" i="0" dirty="0" err="1">
                <a:solidFill>
                  <a:schemeClr val="tx2"/>
                </a:solidFill>
                <a:effectLst/>
              </a:rPr>
              <a:t>coeficiant</a:t>
            </a:r>
            <a:r>
              <a:rPr lang="en-US" sz="1600" b="1" i="0" dirty="0">
                <a:solidFill>
                  <a:schemeClr val="tx2"/>
                </a:solidFill>
                <a:effectLst/>
              </a:rPr>
              <a:t> of </a:t>
            </a:r>
            <a:r>
              <a:rPr lang="en-US" sz="1600" b="1" i="0" u="none" strike="noStrike" dirty="0">
                <a:solidFill>
                  <a:schemeClr val="tx2"/>
                </a:solidFill>
                <a:effectLst/>
                <a:highlight>
                  <a:srgbClr val="E1F5FE"/>
                </a:highlight>
                <a:latin typeface="system-ui"/>
              </a:rPr>
              <a:t>-0.090863 </a:t>
            </a:r>
            <a:r>
              <a:rPr lang="en-US" sz="1600" b="1" dirty="0">
                <a:solidFill>
                  <a:schemeClr val="tx2"/>
                </a:solidFill>
                <a:highlight>
                  <a:srgbClr val="E1F5FE"/>
                </a:highlight>
                <a:latin typeface="system-ui"/>
              </a:rPr>
              <a:t>a</a:t>
            </a:r>
            <a:r>
              <a:rPr lang="en-US" sz="1600" dirty="0">
                <a:solidFill>
                  <a:schemeClr val="tx2"/>
                </a:solidFill>
              </a:rPr>
              <a:t>s well as to see the difference between larger continents and smaller continents and their emissions. It was cool to see that Europe which is substantially smaller than Asia is closest continent in emissions. The hardest part was this was just comparing it to the average temperature plot. </a:t>
            </a:r>
            <a:endParaRPr lang="en-US" sz="1600" b="0" i="0" dirty="0">
              <a:solidFill>
                <a:schemeClr val="tx2"/>
              </a:solidFill>
              <a:effectLst/>
            </a:endParaRPr>
          </a:p>
          <a:p>
            <a:pPr marL="742727" lvl="1" indent="-285664"/>
            <a:endParaRPr lang="en-US" sz="1100" b="0" i="0" dirty="0">
              <a:effectLst/>
            </a:endParaRPr>
          </a:p>
          <a:p>
            <a:pPr marL="0" marR="0">
              <a:spcBef>
                <a:spcPts val="0"/>
              </a:spcBef>
              <a:spcAft>
                <a:spcPts val="0"/>
              </a:spcAft>
            </a:pPr>
            <a:r>
              <a:rPr lang="en-US" sz="1300" i="1" kern="100" dirty="0">
                <a:effectLst/>
                <a:latin typeface="Aptos" panose="020B0004020202020204" pitchFamily="34" charset="0"/>
                <a:ea typeface="Aptos" panose="020B0004020202020204" pitchFamily="34" charset="0"/>
                <a:cs typeface="Times New Roman" panose="02020603050405020304" pitchFamily="18" charset="0"/>
              </a:rPr>
              <a:t># Plot</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300" kern="100" dirty="0">
                <a:effectLst/>
                <a:latin typeface="Aptos" panose="020B0004020202020204" pitchFamily="34" charset="0"/>
                <a:ea typeface="Aptos" panose="020B0004020202020204" pitchFamily="34" charset="0"/>
                <a:cs typeface="Times New Roman" panose="02020603050405020304" pitchFamily="18" charset="0"/>
              </a:rPr>
              <a:t>df_pivot_co2</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plot(kind</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'line', </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figsize</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(10, 6))</a:t>
            </a:r>
          </a:p>
          <a:p>
            <a:pPr marL="0" marR="0">
              <a:spcBef>
                <a:spcPts val="0"/>
              </a:spcBef>
              <a:spcAft>
                <a:spcPts val="0"/>
              </a:spcAft>
            </a:pPr>
            <a:r>
              <a:rPr lang="en-US" sz="13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title</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('Average Co2 Emissions Over Time by Continent')</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xlabel</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('Year')</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ylabel</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('Average CO2(metric tons per capita)')</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legend</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(title</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'Continents')</a:t>
            </a:r>
          </a:p>
          <a:p>
            <a:pPr marL="0" marR="0">
              <a:spcBef>
                <a:spcPts val="0"/>
              </a:spcBef>
              <a:spcAft>
                <a:spcPts val="0"/>
              </a:spcAft>
            </a:pP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300" kern="100" dirty="0" err="1">
                <a:effectLst/>
                <a:latin typeface="Aptos" panose="020B0004020202020204" pitchFamily="34" charset="0"/>
                <a:ea typeface="Aptos" panose="020B0004020202020204" pitchFamily="34" charset="0"/>
                <a:cs typeface="Times New Roman" panose="02020603050405020304" pitchFamily="18" charset="0"/>
              </a:rPr>
              <a:t>grid</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t>
            </a:r>
            <a:r>
              <a:rPr lang="en-US" sz="1300" b="1" kern="100" dirty="0">
                <a:effectLst/>
                <a:latin typeface="Aptos" panose="020B0004020202020204" pitchFamily="34" charset="0"/>
                <a:ea typeface="Aptos" panose="020B0004020202020204" pitchFamily="34" charset="0"/>
                <a:cs typeface="Times New Roman" panose="02020603050405020304" pitchFamily="18" charset="0"/>
              </a:rPr>
              <a:t>True</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spcBef>
                <a:spcPts val="0"/>
              </a:spcBef>
              <a:spcAft>
                <a:spcPts val="0"/>
              </a:spcAft>
            </a:pPr>
            <a:r>
              <a:rPr lang="en-US" sz="13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US" sz="1300" dirty="0" err="1">
                <a:effectLst/>
                <a:latin typeface="Aptos" panose="020B0004020202020204" pitchFamily="34" charset="0"/>
                <a:ea typeface="Aptos" panose="020B0004020202020204" pitchFamily="34" charset="0"/>
                <a:cs typeface="Times New Roman" panose="02020603050405020304" pitchFamily="18" charset="0"/>
              </a:rPr>
              <a:t>plt</a:t>
            </a:r>
            <a:r>
              <a:rPr lang="en-US" sz="1300" b="1" dirty="0" err="1">
                <a:effectLst/>
                <a:latin typeface="Aptos" panose="020B0004020202020204" pitchFamily="34" charset="0"/>
                <a:ea typeface="Aptos" panose="020B0004020202020204" pitchFamily="34" charset="0"/>
                <a:cs typeface="Times New Roman" panose="02020603050405020304" pitchFamily="18" charset="0"/>
              </a:rPr>
              <a:t>.</a:t>
            </a:r>
            <a:r>
              <a:rPr lang="en-US" sz="1300" dirty="0" err="1">
                <a:effectLst/>
                <a:latin typeface="Aptos" panose="020B0004020202020204" pitchFamily="34" charset="0"/>
                <a:ea typeface="Aptos" panose="020B0004020202020204" pitchFamily="34" charset="0"/>
                <a:cs typeface="Times New Roman" panose="02020603050405020304" pitchFamily="18" charset="0"/>
              </a:rPr>
              <a:t>show</a:t>
            </a:r>
            <a:r>
              <a:rPr lang="en-US" sz="1300" dirty="0">
                <a:effectLst/>
                <a:latin typeface="Aptos" panose="020B0004020202020204" pitchFamily="34" charset="0"/>
                <a:ea typeface="Aptos" panose="020B0004020202020204" pitchFamily="34" charset="0"/>
                <a:cs typeface="Times New Roman" panose="02020603050405020304" pitchFamily="18" charset="0"/>
              </a:rPr>
              <a:t>()</a:t>
            </a:r>
            <a:endParaRPr lang="en-US" sz="1300" b="0" i="0" dirty="0">
              <a:effectLst/>
              <a:latin typeface="Aptos" panose="020B0004020202020204" pitchFamily="34" charset="0"/>
            </a:endParaRPr>
          </a:p>
          <a:p>
            <a:endParaRPr lang="en-US" sz="1100" dirty="0"/>
          </a:p>
        </p:txBody>
      </p:sp>
      <p:pic>
        <p:nvPicPr>
          <p:cNvPr id="6" name="Picture 5">
            <a:extLst>
              <a:ext uri="{FF2B5EF4-FFF2-40B4-BE49-F238E27FC236}">
                <a16:creationId xmlns:a16="http://schemas.microsoft.com/office/drawing/2014/main" id="{B968BA93-ED41-5D10-2582-B88134980CE8}"/>
              </a:ext>
            </a:extLst>
          </p:cNvPr>
          <p:cNvPicPr>
            <a:picLocks noChangeAspect="1"/>
          </p:cNvPicPr>
          <p:nvPr/>
        </p:nvPicPr>
        <p:blipFill rotWithShape="1">
          <a:blip r:embed="rId3"/>
          <a:srcRect b="9860"/>
          <a:stretch/>
        </p:blipFill>
        <p:spPr>
          <a:xfrm>
            <a:off x="4341812" y="914400"/>
            <a:ext cx="7640993" cy="51054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1497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41E-1CD1-C180-0BCC-09BE853C1476}"/>
              </a:ext>
            </a:extLst>
          </p:cNvPr>
          <p:cNvSpPr>
            <a:spLocks noGrp="1"/>
          </p:cNvSpPr>
          <p:nvPr>
            <p:ph type="title"/>
          </p:nvPr>
        </p:nvSpPr>
        <p:spPr>
          <a:xfrm>
            <a:off x="359995" y="304800"/>
            <a:ext cx="3733798" cy="1325562"/>
          </a:xfrm>
        </p:spPr>
        <p:txBody>
          <a:bodyPr anchor="b">
            <a:normAutofit/>
          </a:bodyPr>
          <a:lstStyle/>
          <a:p>
            <a:r>
              <a:rPr lang="en-US" dirty="0"/>
              <a:t>Forecasting </a:t>
            </a:r>
          </a:p>
        </p:txBody>
      </p:sp>
      <p:sp>
        <p:nvSpPr>
          <p:cNvPr id="3" name="Content Placeholder 2">
            <a:extLst>
              <a:ext uri="{FF2B5EF4-FFF2-40B4-BE49-F238E27FC236}">
                <a16:creationId xmlns:a16="http://schemas.microsoft.com/office/drawing/2014/main" id="{EED45F1D-D62F-BA51-E16D-139B2A53B7C0}"/>
              </a:ext>
            </a:extLst>
          </p:cNvPr>
          <p:cNvSpPr>
            <a:spLocks noGrp="1"/>
          </p:cNvSpPr>
          <p:nvPr>
            <p:ph sz="half" idx="1"/>
          </p:nvPr>
        </p:nvSpPr>
        <p:spPr>
          <a:xfrm>
            <a:off x="358407" y="1828800"/>
            <a:ext cx="3565733" cy="4343400"/>
          </a:xfrm>
        </p:spPr>
        <p:txBody>
          <a:bodyPr>
            <a:noAutofit/>
          </a:bodyPr>
          <a:lstStyle/>
          <a:p>
            <a:pPr marL="0" indent="0">
              <a:buNone/>
            </a:pPr>
            <a:r>
              <a:rPr lang="en-US" sz="1500" dirty="0">
                <a:solidFill>
                  <a:schemeClr val="tx2"/>
                </a:solidFill>
              </a:rPr>
              <a:t>To achieve the goal of potentially forecasting the average temperature of the world we  needed to get an average world temp for each year. Then we just needed to make it datetime. Which to do so I had to spend sometime figuring out how to do so with the format being right. Below is the code that I had to do to specify the format. </a:t>
            </a:r>
            <a:r>
              <a:rPr lang="en-US" sz="1500" dirty="0" err="1">
                <a:solidFill>
                  <a:schemeClr val="tx2"/>
                </a:solidFill>
              </a:rPr>
              <a:t>world_avg_temperature</a:t>
            </a:r>
            <a:r>
              <a:rPr lang="en-US" sz="1500" dirty="0">
                <a:solidFill>
                  <a:schemeClr val="tx2"/>
                </a:solidFill>
              </a:rPr>
              <a:t>['Year'] = </a:t>
            </a:r>
            <a:r>
              <a:rPr lang="en-US" sz="1500" dirty="0" err="1">
                <a:solidFill>
                  <a:schemeClr val="tx2"/>
                </a:solidFill>
              </a:rPr>
              <a:t>pd.to_datetime</a:t>
            </a:r>
            <a:r>
              <a:rPr lang="en-US" sz="1500" dirty="0">
                <a:solidFill>
                  <a:schemeClr val="tx2"/>
                </a:solidFill>
              </a:rPr>
              <a:t>(</a:t>
            </a:r>
            <a:r>
              <a:rPr lang="en-US" sz="1500" dirty="0" err="1">
                <a:solidFill>
                  <a:schemeClr val="tx2"/>
                </a:solidFill>
              </a:rPr>
              <a:t>world_avg_temperature</a:t>
            </a:r>
            <a:r>
              <a:rPr lang="en-US" sz="1500" dirty="0">
                <a:solidFill>
                  <a:schemeClr val="tx2"/>
                </a:solidFill>
              </a:rPr>
              <a:t>['Year'], format='%Y’).</a:t>
            </a:r>
          </a:p>
          <a:p>
            <a:pPr marL="0" indent="0">
              <a:buNone/>
            </a:pPr>
            <a:r>
              <a:rPr lang="en-US" sz="1500" dirty="0">
                <a:solidFill>
                  <a:schemeClr val="tx2"/>
                </a:solidFill>
              </a:rPr>
              <a:t>After that it was straightforward just had to change the column names and create and fit the model. Then just plot our prediction model. </a:t>
            </a:r>
          </a:p>
        </p:txBody>
      </p:sp>
      <p:pic>
        <p:nvPicPr>
          <p:cNvPr id="5" name="Picture 4">
            <a:extLst>
              <a:ext uri="{FF2B5EF4-FFF2-40B4-BE49-F238E27FC236}">
                <a16:creationId xmlns:a16="http://schemas.microsoft.com/office/drawing/2014/main" id="{55BC8EB6-D1EE-3F2C-91E5-ED285F5CBBCC}"/>
              </a:ext>
            </a:extLst>
          </p:cNvPr>
          <p:cNvPicPr>
            <a:picLocks noChangeAspect="1"/>
          </p:cNvPicPr>
          <p:nvPr/>
        </p:nvPicPr>
        <p:blipFill rotWithShape="1">
          <a:blip r:embed="rId3"/>
          <a:srcRect l="1936"/>
          <a:stretch/>
        </p:blipFill>
        <p:spPr>
          <a:xfrm>
            <a:off x="4684125" y="1371600"/>
            <a:ext cx="6821815" cy="3865562"/>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8FAF26F7-02CA-36CD-11DE-2C9B71BAAA74}"/>
              </a:ext>
            </a:extLst>
          </p:cNvPr>
          <p:cNvSpPr txBox="1"/>
          <p:nvPr/>
        </p:nvSpPr>
        <p:spPr>
          <a:xfrm>
            <a:off x="5256212" y="381000"/>
            <a:ext cx="4953000" cy="424732"/>
          </a:xfrm>
          <a:prstGeom prst="rect">
            <a:avLst/>
          </a:prstGeom>
          <a:noFill/>
        </p:spPr>
        <p:txBody>
          <a:bodyPr wrap="square" rtlCol="0">
            <a:spAutoFit/>
          </a:bodyPr>
          <a:lstStyle/>
          <a:p>
            <a:pPr>
              <a:lnSpc>
                <a:spcPct val="90000"/>
              </a:lnSpc>
            </a:pPr>
            <a:r>
              <a:rPr lang="en-US" sz="2400" dirty="0"/>
              <a:t>Forecasted World Temperature</a:t>
            </a:r>
          </a:p>
        </p:txBody>
      </p:sp>
    </p:spTree>
    <p:extLst>
      <p:ext uri="{BB962C8B-B14F-4D97-AF65-F5344CB8AC3E}">
        <p14:creationId xmlns:p14="http://schemas.microsoft.com/office/powerpoint/2010/main" val="276659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41E-1CD1-C180-0BCC-09BE853C1476}"/>
              </a:ext>
            </a:extLst>
          </p:cNvPr>
          <p:cNvSpPr>
            <a:spLocks noGrp="1"/>
          </p:cNvSpPr>
          <p:nvPr>
            <p:ph type="title"/>
          </p:nvPr>
        </p:nvSpPr>
        <p:spPr>
          <a:xfrm>
            <a:off x="195407" y="228600"/>
            <a:ext cx="3809998" cy="1325562"/>
          </a:xfrm>
        </p:spPr>
        <p:txBody>
          <a:bodyPr anchor="b">
            <a:normAutofit/>
          </a:bodyPr>
          <a:lstStyle/>
          <a:p>
            <a:r>
              <a:rPr lang="en-US" dirty="0"/>
              <a:t>Forecasting </a:t>
            </a:r>
          </a:p>
        </p:txBody>
      </p:sp>
      <p:sp>
        <p:nvSpPr>
          <p:cNvPr id="3" name="Content Placeholder 2">
            <a:extLst>
              <a:ext uri="{FF2B5EF4-FFF2-40B4-BE49-F238E27FC236}">
                <a16:creationId xmlns:a16="http://schemas.microsoft.com/office/drawing/2014/main" id="{EED45F1D-D62F-BA51-E16D-139B2A53B7C0}"/>
              </a:ext>
            </a:extLst>
          </p:cNvPr>
          <p:cNvSpPr>
            <a:spLocks noGrp="1"/>
          </p:cNvSpPr>
          <p:nvPr>
            <p:ph sz="half" idx="1"/>
          </p:nvPr>
        </p:nvSpPr>
        <p:spPr>
          <a:xfrm>
            <a:off x="227013" y="1676400"/>
            <a:ext cx="3581400" cy="4495800"/>
          </a:xfrm>
        </p:spPr>
        <p:txBody>
          <a:bodyPr>
            <a:normAutofit/>
          </a:bodyPr>
          <a:lstStyle/>
          <a:p>
            <a:pPr marL="0" indent="0">
              <a:buNone/>
            </a:pPr>
            <a:r>
              <a:rPr lang="en-US" sz="1800" dirty="0"/>
              <a:t>After the first plot we wanted to visualize the results. With the results it only confirmed that the predictions were predicting that it would be a downward trend with the average temperature of the world. There wasn’t much challenge after doing the work for the first plot. </a:t>
            </a:r>
          </a:p>
          <a:p>
            <a:pPr marL="45720" indent="0">
              <a:buNone/>
            </a:pPr>
            <a:r>
              <a:rPr lang="en-US" sz="1800" dirty="0"/>
              <a:t>figures = </a:t>
            </a:r>
            <a:r>
              <a:rPr lang="en-US" sz="1800" dirty="0" err="1"/>
              <a:t>model.plot_components</a:t>
            </a:r>
            <a:r>
              <a:rPr lang="en-US" sz="1800" dirty="0"/>
              <a:t>(</a:t>
            </a:r>
            <a:r>
              <a:rPr lang="en-US" sz="1800" dirty="0" err="1"/>
              <a:t>forecast_trends</a:t>
            </a:r>
            <a:r>
              <a:rPr lang="en-US" sz="1800" dirty="0"/>
              <a:t>)</a:t>
            </a:r>
          </a:p>
        </p:txBody>
      </p:sp>
      <p:sp>
        <p:nvSpPr>
          <p:cNvPr id="6" name="Content Placeholder 5">
            <a:extLst>
              <a:ext uri="{FF2B5EF4-FFF2-40B4-BE49-F238E27FC236}">
                <a16:creationId xmlns:a16="http://schemas.microsoft.com/office/drawing/2014/main" id="{EBC63FA1-6E64-EA4C-E502-1216B7051DC6}"/>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C64DDE4B-389D-1966-0FDE-75DC1C4DF059}"/>
              </a:ext>
            </a:extLst>
          </p:cNvPr>
          <p:cNvPicPr>
            <a:picLocks noChangeAspect="1"/>
          </p:cNvPicPr>
          <p:nvPr/>
        </p:nvPicPr>
        <p:blipFill rotWithShape="1">
          <a:blip r:embed="rId3"/>
          <a:srcRect l="988"/>
          <a:stretch/>
        </p:blipFill>
        <p:spPr>
          <a:xfrm>
            <a:off x="4189412" y="1328050"/>
            <a:ext cx="7637943" cy="4844150"/>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5674828A-6C2A-CC76-1124-3DF95A191316}"/>
              </a:ext>
            </a:extLst>
          </p:cNvPr>
          <p:cNvSpPr txBox="1"/>
          <p:nvPr/>
        </p:nvSpPr>
        <p:spPr>
          <a:xfrm>
            <a:off x="5332412" y="457200"/>
            <a:ext cx="5945188" cy="424732"/>
          </a:xfrm>
          <a:prstGeom prst="rect">
            <a:avLst/>
          </a:prstGeom>
          <a:noFill/>
        </p:spPr>
        <p:txBody>
          <a:bodyPr wrap="square" rtlCol="0">
            <a:spAutoFit/>
          </a:bodyPr>
          <a:lstStyle/>
          <a:p>
            <a:pPr>
              <a:lnSpc>
                <a:spcPct val="90000"/>
              </a:lnSpc>
            </a:pPr>
            <a:r>
              <a:rPr lang="en-US" sz="2400" dirty="0">
                <a:solidFill>
                  <a:schemeClr val="tx2"/>
                </a:solidFill>
              </a:rPr>
              <a:t>Visual Results of Predictions </a:t>
            </a:r>
          </a:p>
        </p:txBody>
      </p:sp>
    </p:spTree>
    <p:extLst>
      <p:ext uri="{BB962C8B-B14F-4D97-AF65-F5344CB8AC3E}">
        <p14:creationId xmlns:p14="http://schemas.microsoft.com/office/powerpoint/2010/main" val="415289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41E-1CD1-C180-0BCC-09BE853C1476}"/>
              </a:ext>
            </a:extLst>
          </p:cNvPr>
          <p:cNvSpPr>
            <a:spLocks noGrp="1"/>
          </p:cNvSpPr>
          <p:nvPr>
            <p:ph type="title"/>
          </p:nvPr>
        </p:nvSpPr>
        <p:spPr>
          <a:xfrm>
            <a:off x="359995" y="304800"/>
            <a:ext cx="3733798" cy="1325562"/>
          </a:xfrm>
        </p:spPr>
        <p:txBody>
          <a:bodyPr anchor="b">
            <a:normAutofit/>
          </a:bodyPr>
          <a:lstStyle/>
          <a:p>
            <a:r>
              <a:rPr lang="en-US" dirty="0"/>
              <a:t>Forecasting </a:t>
            </a:r>
          </a:p>
        </p:txBody>
      </p:sp>
      <p:sp>
        <p:nvSpPr>
          <p:cNvPr id="3" name="Content Placeholder 2">
            <a:extLst>
              <a:ext uri="{FF2B5EF4-FFF2-40B4-BE49-F238E27FC236}">
                <a16:creationId xmlns:a16="http://schemas.microsoft.com/office/drawing/2014/main" id="{EED45F1D-D62F-BA51-E16D-139B2A53B7C0}"/>
              </a:ext>
            </a:extLst>
          </p:cNvPr>
          <p:cNvSpPr>
            <a:spLocks noGrp="1"/>
          </p:cNvSpPr>
          <p:nvPr>
            <p:ph sz="half" idx="1"/>
          </p:nvPr>
        </p:nvSpPr>
        <p:spPr>
          <a:xfrm>
            <a:off x="528060" y="1905000"/>
            <a:ext cx="3565733" cy="4343400"/>
          </a:xfrm>
        </p:spPr>
        <p:txBody>
          <a:bodyPr>
            <a:normAutofit/>
          </a:bodyPr>
          <a:lstStyle/>
          <a:p>
            <a:pPr marL="45720" indent="0">
              <a:buNone/>
            </a:pPr>
            <a:r>
              <a:rPr lang="en-US" sz="1800" dirty="0"/>
              <a:t>After that we wanted to plot the </a:t>
            </a:r>
            <a:r>
              <a:rPr lang="en-US" sz="1800" dirty="0" err="1"/>
              <a:t>yhat</a:t>
            </a:r>
            <a:r>
              <a:rPr lang="en-US" sz="1800" dirty="0"/>
              <a:t>, </a:t>
            </a:r>
            <a:r>
              <a:rPr lang="en-US" sz="1800" dirty="0" err="1"/>
              <a:t>yhat</a:t>
            </a:r>
            <a:r>
              <a:rPr lang="en-US" sz="1800" dirty="0"/>
              <a:t> lower and upper over the last 2 years. Which just put out the same results just showing the lowest and highest prediction. This was pretty straight forward just needed to set it to go off the last 730 days(2 years)</a:t>
            </a:r>
          </a:p>
          <a:p>
            <a:pPr marL="45720" indent="0">
              <a:buNone/>
            </a:pPr>
            <a:r>
              <a:rPr lang="en-US" sz="1800" dirty="0" err="1"/>
              <a:t>forecast_trends</a:t>
            </a:r>
            <a:r>
              <a:rPr lang="en-US" sz="1800" dirty="0"/>
              <a:t>[["</a:t>
            </a:r>
            <a:r>
              <a:rPr lang="en-US" sz="1800" dirty="0" err="1"/>
              <a:t>yhat</a:t>
            </a:r>
            <a:r>
              <a:rPr lang="en-US" sz="1800" dirty="0"/>
              <a:t>", "</a:t>
            </a:r>
            <a:r>
              <a:rPr lang="en-US" sz="1800" dirty="0" err="1"/>
              <a:t>yhat_lower</a:t>
            </a:r>
            <a:r>
              <a:rPr lang="en-US" sz="1800" dirty="0"/>
              <a:t>", "</a:t>
            </a:r>
            <a:r>
              <a:rPr lang="en-US" sz="1800" dirty="0" err="1"/>
              <a:t>yhat_upper</a:t>
            </a:r>
            <a:r>
              <a:rPr lang="en-US" sz="1800" dirty="0"/>
              <a:t>"]].</a:t>
            </a:r>
            <a:r>
              <a:rPr lang="en-US" sz="1800" dirty="0" err="1"/>
              <a:t>iloc</a:t>
            </a:r>
            <a:r>
              <a:rPr lang="en-US" sz="1800" dirty="0"/>
              <a:t>[-730:, :].plot()</a:t>
            </a:r>
          </a:p>
        </p:txBody>
      </p:sp>
      <p:pic>
        <p:nvPicPr>
          <p:cNvPr id="8" name="Picture 7">
            <a:extLst>
              <a:ext uri="{FF2B5EF4-FFF2-40B4-BE49-F238E27FC236}">
                <a16:creationId xmlns:a16="http://schemas.microsoft.com/office/drawing/2014/main" id="{1836E70F-6032-9DBD-E7CE-083B0C2131DE}"/>
              </a:ext>
            </a:extLst>
          </p:cNvPr>
          <p:cNvPicPr>
            <a:picLocks noChangeAspect="1"/>
          </p:cNvPicPr>
          <p:nvPr/>
        </p:nvPicPr>
        <p:blipFill rotWithShape="1">
          <a:blip r:embed="rId3"/>
          <a:srcRect l="4665" r="10119" b="3125"/>
          <a:stretch/>
        </p:blipFill>
        <p:spPr>
          <a:xfrm>
            <a:off x="5027612" y="1143000"/>
            <a:ext cx="6682879" cy="4724400"/>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05B44770-BF0C-A633-8D2E-90B1AE8F606D}"/>
              </a:ext>
            </a:extLst>
          </p:cNvPr>
          <p:cNvSpPr txBox="1"/>
          <p:nvPr/>
        </p:nvSpPr>
        <p:spPr>
          <a:xfrm>
            <a:off x="5332412" y="457200"/>
            <a:ext cx="5945188" cy="424732"/>
          </a:xfrm>
          <a:prstGeom prst="rect">
            <a:avLst/>
          </a:prstGeom>
          <a:noFill/>
        </p:spPr>
        <p:txBody>
          <a:bodyPr wrap="square" rtlCol="0">
            <a:spAutoFit/>
          </a:bodyPr>
          <a:lstStyle/>
          <a:p>
            <a:pPr>
              <a:lnSpc>
                <a:spcPct val="90000"/>
              </a:lnSpc>
            </a:pPr>
            <a:r>
              <a:rPr lang="en-US" sz="2400" dirty="0" err="1">
                <a:solidFill>
                  <a:schemeClr val="tx2"/>
                </a:solidFill>
              </a:rPr>
              <a:t>Yhat</a:t>
            </a:r>
            <a:r>
              <a:rPr lang="en-US" sz="2400" dirty="0">
                <a:solidFill>
                  <a:schemeClr val="tx2"/>
                </a:solidFill>
              </a:rPr>
              <a:t> Prediction Plot</a:t>
            </a:r>
          </a:p>
        </p:txBody>
      </p:sp>
    </p:spTree>
    <p:extLst>
      <p:ext uri="{BB962C8B-B14F-4D97-AF65-F5344CB8AC3E}">
        <p14:creationId xmlns:p14="http://schemas.microsoft.com/office/powerpoint/2010/main" val="206066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noGrp="1"/>
          </p:cNvSpPr>
          <p:nvPr>
            <p:ph type="title"/>
          </p:nvPr>
        </p:nvSpPr>
        <p:spPr>
          <a:xfrm>
            <a:off x="384174" y="304800"/>
            <a:ext cx="3886201" cy="1981200"/>
          </a:xfrm>
          <a:prstGeom prst="rect">
            <a:avLst/>
          </a:prstGeom>
        </p:spPr>
        <p:txBody>
          <a:bodyPr/>
          <a:lstStyle/>
          <a:p>
            <a:r>
              <a:t>Scatter plot of temp &amp; CO2 increase</a:t>
            </a:r>
          </a:p>
        </p:txBody>
      </p:sp>
      <p:sp>
        <p:nvSpPr>
          <p:cNvPr id="168" name="Content Placeholder 2"/>
          <p:cNvSpPr txBox="1">
            <a:spLocks noGrp="1"/>
          </p:cNvSpPr>
          <p:nvPr>
            <p:ph type="body" sz="quarter" idx="1"/>
          </p:nvPr>
        </p:nvSpPr>
        <p:spPr>
          <a:xfrm>
            <a:off x="261261" y="2624991"/>
            <a:ext cx="3886201" cy="3937446"/>
          </a:xfrm>
          <a:prstGeom prst="rect">
            <a:avLst/>
          </a:prstGeom>
        </p:spPr>
        <p:txBody>
          <a:bodyPr/>
          <a:lstStyle/>
          <a:p>
            <a:pPr marL="0" indent="0" defTabSz="749808">
              <a:lnSpc>
                <a:spcPct val="72000"/>
              </a:lnSpc>
              <a:spcBef>
                <a:spcPts val="0"/>
              </a:spcBef>
              <a:buSzTx/>
              <a:buNone/>
              <a:defRPr sz="1640"/>
            </a:pPr>
            <a:r>
              <a:rPr dirty="0"/>
              <a:t>Findings:</a:t>
            </a:r>
          </a:p>
          <a:p>
            <a:pPr marL="0" lvl="1" indent="374791" defTabSz="749808">
              <a:lnSpc>
                <a:spcPct val="72000"/>
              </a:lnSpc>
              <a:spcBef>
                <a:spcPts val="0"/>
              </a:spcBef>
              <a:buSzTx/>
              <a:buNone/>
              <a:defRPr sz="984"/>
            </a:pPr>
            <a:endParaRPr dirty="0"/>
          </a:p>
          <a:p>
            <a:pPr marL="0" lvl="1" indent="374791" defTabSz="749808">
              <a:lnSpc>
                <a:spcPct val="72000"/>
              </a:lnSpc>
              <a:spcBef>
                <a:spcPts val="0"/>
              </a:spcBef>
              <a:buSzTx/>
              <a:buNone/>
              <a:defRPr sz="984"/>
            </a:pPr>
            <a:r>
              <a:rPr dirty="0"/>
              <a:t>- Not a direct 1:1 correlation, however…</a:t>
            </a:r>
          </a:p>
          <a:p>
            <a:pPr marL="0" lvl="1" indent="374791" defTabSz="749808">
              <a:lnSpc>
                <a:spcPct val="72000"/>
              </a:lnSpc>
              <a:spcBef>
                <a:spcPts val="0"/>
              </a:spcBef>
              <a:buSzTx/>
              <a:buNone/>
              <a:defRPr sz="984"/>
            </a:pPr>
            <a:r>
              <a:rPr dirty="0"/>
              <a:t>- As CO2 increases, there is less variability / more predictability in temp</a:t>
            </a:r>
          </a:p>
          <a:p>
            <a:pPr marL="0" indent="0" defTabSz="749808">
              <a:lnSpc>
                <a:spcPct val="72000"/>
              </a:lnSpc>
              <a:spcBef>
                <a:spcPts val="0"/>
              </a:spcBef>
              <a:buSzTx/>
              <a:buNone/>
              <a:defRPr sz="738"/>
            </a:pPr>
            <a:endParaRPr sz="820" dirty="0"/>
          </a:p>
          <a:p>
            <a:pPr marL="0" indent="0" defTabSz="749808">
              <a:lnSpc>
                <a:spcPct val="72000"/>
              </a:lnSpc>
              <a:spcBef>
                <a:spcPts val="0"/>
              </a:spcBef>
              <a:buSzTx/>
              <a:buNone/>
              <a:defRPr sz="738"/>
            </a:pPr>
            <a:endParaRPr sz="820" dirty="0"/>
          </a:p>
          <a:p>
            <a:pPr marL="0" indent="0" defTabSz="749808">
              <a:lnSpc>
                <a:spcPct val="72000"/>
              </a:lnSpc>
              <a:spcBef>
                <a:spcPts val="0"/>
              </a:spcBef>
              <a:buSzTx/>
              <a:buNone/>
              <a:defRPr sz="1640"/>
            </a:pPr>
            <a:r>
              <a:rPr dirty="0"/>
              <a:t>To create this chart:</a:t>
            </a:r>
          </a:p>
          <a:p>
            <a:pPr marL="234244" lvl="1" indent="140547" defTabSz="749808">
              <a:lnSpc>
                <a:spcPct val="72000"/>
              </a:lnSpc>
              <a:spcBef>
                <a:spcPts val="400"/>
              </a:spcBef>
              <a:buSzTx/>
              <a:buNone/>
              <a:defRPr sz="901"/>
            </a:pPr>
            <a:r>
              <a:rPr dirty="0"/>
              <a:t>- Merged temp, country datasets</a:t>
            </a:r>
          </a:p>
          <a:p>
            <a:pPr marL="234244" lvl="1" indent="140547" defTabSz="749808">
              <a:lnSpc>
                <a:spcPct val="72000"/>
              </a:lnSpc>
              <a:spcBef>
                <a:spcPts val="400"/>
              </a:spcBef>
              <a:buSzTx/>
              <a:buNone/>
              <a:defRPr sz="901"/>
            </a:pPr>
            <a:r>
              <a:rPr dirty="0"/>
              <a:t>- Used </a:t>
            </a:r>
            <a:r>
              <a:rPr dirty="0" err="1"/>
              <a:t>plt.scatter</a:t>
            </a:r>
            <a:r>
              <a:rPr dirty="0"/>
              <a:t> </a:t>
            </a:r>
          </a:p>
          <a:p>
            <a:pPr marL="234244" lvl="1" indent="140547" defTabSz="749808">
              <a:lnSpc>
                <a:spcPct val="72000"/>
              </a:lnSpc>
              <a:spcBef>
                <a:spcPts val="400"/>
              </a:spcBef>
              <a:buSzTx/>
              <a:buNone/>
              <a:defRPr sz="901"/>
            </a:pPr>
            <a:endParaRPr dirty="0"/>
          </a:p>
          <a:p>
            <a:pPr marL="0" indent="0" defTabSz="749808">
              <a:lnSpc>
                <a:spcPct val="72000"/>
              </a:lnSpc>
              <a:spcBef>
                <a:spcPts val="0"/>
              </a:spcBef>
              <a:buSzTx/>
              <a:buNone/>
              <a:defRPr sz="1640"/>
            </a:pPr>
            <a:r>
              <a:rPr dirty="0"/>
              <a:t>Further exploration:</a:t>
            </a:r>
          </a:p>
          <a:p>
            <a:pPr marL="234244" lvl="1" indent="140547" defTabSz="749808">
              <a:lnSpc>
                <a:spcPct val="72000"/>
              </a:lnSpc>
              <a:spcBef>
                <a:spcPts val="400"/>
              </a:spcBef>
              <a:buSzTx/>
              <a:buNone/>
              <a:defRPr sz="901"/>
            </a:pPr>
            <a:r>
              <a:rPr dirty="0"/>
              <a:t>- Attempt to fit a regression line</a:t>
            </a:r>
          </a:p>
          <a:p>
            <a:pPr marL="0" indent="0" defTabSz="749808">
              <a:lnSpc>
                <a:spcPct val="72000"/>
              </a:lnSpc>
              <a:spcBef>
                <a:spcPts val="0"/>
              </a:spcBef>
              <a:buSzTx/>
              <a:buNone/>
              <a:defRPr sz="1640"/>
            </a:pPr>
            <a:endParaRPr dirty="0"/>
          </a:p>
          <a:p>
            <a:pPr marL="0" indent="0" defTabSz="749808">
              <a:lnSpc>
                <a:spcPct val="72000"/>
              </a:lnSpc>
              <a:spcBef>
                <a:spcPts val="0"/>
              </a:spcBef>
              <a:buSzTx/>
              <a:buNone/>
              <a:defRPr sz="1640"/>
            </a:pPr>
            <a:r>
              <a:rPr dirty="0"/>
              <a:t>Code:</a:t>
            </a:r>
            <a:endParaRPr sz="901" dirty="0"/>
          </a:p>
          <a:p>
            <a:pPr marL="234244" lvl="1" indent="140547" defTabSz="749808">
              <a:lnSpc>
                <a:spcPct val="72000"/>
              </a:lnSpc>
              <a:spcBef>
                <a:spcPts val="400"/>
              </a:spcBef>
              <a:buSzTx/>
              <a:buNone/>
              <a:defRPr sz="901"/>
            </a:pPr>
            <a:endParaRPr i="1" dirty="0"/>
          </a:p>
          <a:p>
            <a:pPr marL="0" indent="0" defTabSz="749808">
              <a:lnSpc>
                <a:spcPct val="72000"/>
              </a:lnSpc>
              <a:spcBef>
                <a:spcPts val="0"/>
              </a:spcBef>
              <a:buSzTx/>
              <a:buNone/>
              <a:defRPr sz="984" i="1">
                <a:latin typeface="Aptos"/>
                <a:ea typeface="Aptos"/>
                <a:cs typeface="Aptos"/>
                <a:sym typeface="Aptos"/>
              </a:defRPr>
            </a:pPr>
            <a:r>
              <a:rPr dirty="0"/>
              <a:t># Create a scatter plot</a:t>
            </a:r>
            <a:endParaRPr sz="1230" dirty="0"/>
          </a:p>
          <a:p>
            <a:pPr marL="0" indent="0" defTabSz="749808">
              <a:lnSpc>
                <a:spcPct val="72000"/>
              </a:lnSpc>
              <a:spcBef>
                <a:spcPts val="0"/>
              </a:spcBef>
              <a:buSzTx/>
              <a:buNone/>
              <a:defRPr sz="984">
                <a:latin typeface="Aptos"/>
                <a:ea typeface="Aptos"/>
                <a:cs typeface="Aptos"/>
                <a:sym typeface="Aptos"/>
              </a:defRPr>
            </a:pPr>
            <a:r>
              <a:rPr dirty="0" err="1"/>
              <a:t>plt</a:t>
            </a:r>
            <a:r>
              <a:rPr b="1" dirty="0" err="1"/>
              <a:t>.</a:t>
            </a:r>
            <a:r>
              <a:rPr dirty="0" err="1"/>
              <a:t>figure</a:t>
            </a:r>
            <a:r>
              <a:rPr dirty="0"/>
              <a:t>(</a:t>
            </a:r>
            <a:r>
              <a:rPr dirty="0" err="1"/>
              <a:t>figsize</a:t>
            </a:r>
            <a:r>
              <a:rPr b="1" dirty="0"/>
              <a:t>=</a:t>
            </a:r>
            <a:r>
              <a:rPr dirty="0"/>
              <a:t>(8, 6))</a:t>
            </a:r>
            <a:endParaRPr sz="1230" dirty="0"/>
          </a:p>
          <a:p>
            <a:pPr marL="0" indent="0" defTabSz="749808">
              <a:lnSpc>
                <a:spcPct val="72000"/>
              </a:lnSpc>
              <a:spcBef>
                <a:spcPts val="0"/>
              </a:spcBef>
              <a:buSzTx/>
              <a:buNone/>
              <a:defRPr sz="984">
                <a:latin typeface="Aptos"/>
                <a:ea typeface="Aptos"/>
                <a:cs typeface="Aptos"/>
                <a:sym typeface="Aptos"/>
              </a:defRPr>
            </a:pPr>
            <a:r>
              <a:rPr dirty="0" err="1"/>
              <a:t>plt</a:t>
            </a:r>
            <a:r>
              <a:rPr b="1" dirty="0" err="1"/>
              <a:t>.</a:t>
            </a:r>
            <a:r>
              <a:rPr dirty="0" err="1"/>
              <a:t>scatter</a:t>
            </a:r>
            <a:r>
              <a:rPr dirty="0"/>
              <a:t>(avg_co2_temp_continent_country['CO2 emissions (metric tons per capita)'], avg_co2_temp_continent_country['</a:t>
            </a:r>
            <a:r>
              <a:rPr dirty="0" err="1"/>
              <a:t>YearlyAvgTemperature</a:t>
            </a:r>
            <a:r>
              <a:rPr dirty="0"/>
              <a:t>'], color</a:t>
            </a:r>
            <a:r>
              <a:rPr b="1" dirty="0"/>
              <a:t>=</a:t>
            </a:r>
            <a:r>
              <a:rPr dirty="0"/>
              <a:t>'blue', alpha</a:t>
            </a:r>
            <a:r>
              <a:rPr b="1" dirty="0"/>
              <a:t>=</a:t>
            </a:r>
            <a:r>
              <a:rPr dirty="0"/>
              <a:t>0.6)  </a:t>
            </a:r>
            <a:endParaRPr sz="1230" dirty="0"/>
          </a:p>
          <a:p>
            <a:pPr marL="0" indent="0" defTabSz="749808">
              <a:lnSpc>
                <a:spcPct val="72000"/>
              </a:lnSpc>
              <a:spcBef>
                <a:spcPts val="0"/>
              </a:spcBef>
              <a:buSzTx/>
              <a:buNone/>
              <a:defRPr sz="1230" i="1">
                <a:latin typeface="Aptos"/>
                <a:ea typeface="Aptos"/>
                <a:cs typeface="Aptos"/>
                <a:sym typeface="Aptos"/>
              </a:defRPr>
            </a:pPr>
            <a:endParaRPr sz="1230" dirty="0"/>
          </a:p>
          <a:p>
            <a:pPr marL="0" indent="0" defTabSz="749808">
              <a:lnSpc>
                <a:spcPct val="72000"/>
              </a:lnSpc>
              <a:spcBef>
                <a:spcPts val="0"/>
              </a:spcBef>
              <a:buSzTx/>
              <a:buNone/>
              <a:defRPr sz="984" i="1">
                <a:latin typeface="Aptos"/>
                <a:ea typeface="Aptos"/>
                <a:cs typeface="Aptos"/>
                <a:sym typeface="Aptos"/>
              </a:defRPr>
            </a:pPr>
            <a:r>
              <a:rPr dirty="0"/>
              <a:t># Scatter plot with index on x-axis and Temp increase on y-axis</a:t>
            </a:r>
            <a:endParaRPr sz="1230" dirty="0"/>
          </a:p>
          <a:p>
            <a:pPr marL="0" indent="0" defTabSz="749808">
              <a:lnSpc>
                <a:spcPct val="72000"/>
              </a:lnSpc>
              <a:spcBef>
                <a:spcPts val="0"/>
              </a:spcBef>
              <a:buSzTx/>
              <a:buNone/>
              <a:defRPr sz="984">
                <a:latin typeface="Aptos"/>
                <a:ea typeface="Aptos"/>
                <a:cs typeface="Aptos"/>
                <a:sym typeface="Aptos"/>
              </a:defRPr>
            </a:pPr>
            <a:r>
              <a:rPr dirty="0" err="1"/>
              <a:t>plt</a:t>
            </a:r>
            <a:r>
              <a:rPr b="1" dirty="0" err="1"/>
              <a:t>.</a:t>
            </a:r>
            <a:r>
              <a:rPr dirty="0" err="1"/>
              <a:t>xlabel</a:t>
            </a:r>
            <a:r>
              <a:rPr dirty="0"/>
              <a:t>('Index')</a:t>
            </a:r>
            <a:endParaRPr sz="1230" dirty="0"/>
          </a:p>
          <a:p>
            <a:pPr marL="0" indent="0" defTabSz="749808">
              <a:lnSpc>
                <a:spcPct val="72000"/>
              </a:lnSpc>
              <a:spcBef>
                <a:spcPts val="0"/>
              </a:spcBef>
              <a:buSzTx/>
              <a:buNone/>
              <a:defRPr sz="984">
                <a:latin typeface="Aptos"/>
                <a:ea typeface="Aptos"/>
                <a:cs typeface="Aptos"/>
                <a:sym typeface="Aptos"/>
              </a:defRPr>
            </a:pPr>
            <a:r>
              <a:rPr dirty="0" err="1"/>
              <a:t>plt</a:t>
            </a:r>
            <a:r>
              <a:rPr b="1" dirty="0" err="1"/>
              <a:t>.</a:t>
            </a:r>
            <a:r>
              <a:rPr dirty="0" err="1"/>
              <a:t>ylabel</a:t>
            </a:r>
            <a:r>
              <a:rPr dirty="0"/>
              <a:t>('Temperature Increase')</a:t>
            </a:r>
            <a:endParaRPr sz="1230" dirty="0"/>
          </a:p>
          <a:p>
            <a:pPr marL="0" indent="0" defTabSz="749808">
              <a:lnSpc>
                <a:spcPct val="72000"/>
              </a:lnSpc>
              <a:spcBef>
                <a:spcPts val="0"/>
              </a:spcBef>
              <a:buSzTx/>
              <a:buNone/>
              <a:defRPr sz="984">
                <a:latin typeface="Aptos"/>
                <a:ea typeface="Aptos"/>
                <a:cs typeface="Aptos"/>
                <a:sym typeface="Aptos"/>
              </a:defRPr>
            </a:pPr>
            <a:r>
              <a:rPr dirty="0" err="1"/>
              <a:t>plt</a:t>
            </a:r>
            <a:r>
              <a:rPr b="1" dirty="0" err="1"/>
              <a:t>.</a:t>
            </a:r>
            <a:r>
              <a:rPr dirty="0" err="1"/>
              <a:t>title</a:t>
            </a:r>
            <a:r>
              <a:rPr dirty="0"/>
              <a:t>('Scatter Plot of Temperature Increase and co2 increase')</a:t>
            </a:r>
            <a:endParaRPr sz="1230" dirty="0"/>
          </a:p>
          <a:p>
            <a:pPr marL="0" indent="0" defTabSz="749808">
              <a:lnSpc>
                <a:spcPct val="72000"/>
              </a:lnSpc>
              <a:spcBef>
                <a:spcPts val="0"/>
              </a:spcBef>
              <a:buSzTx/>
              <a:buNone/>
              <a:defRPr sz="984">
                <a:latin typeface="Aptos"/>
                <a:ea typeface="Aptos"/>
                <a:cs typeface="Aptos"/>
                <a:sym typeface="Aptos"/>
              </a:defRPr>
            </a:pPr>
            <a:r>
              <a:rPr dirty="0" err="1"/>
              <a:t>plt</a:t>
            </a:r>
            <a:r>
              <a:rPr b="1" dirty="0" err="1"/>
              <a:t>.</a:t>
            </a:r>
            <a:r>
              <a:rPr dirty="0" err="1"/>
              <a:t>grid</a:t>
            </a:r>
            <a:r>
              <a:rPr dirty="0"/>
              <a:t>(</a:t>
            </a:r>
            <a:r>
              <a:rPr b="1" dirty="0"/>
              <a:t>True</a:t>
            </a:r>
            <a:r>
              <a:rPr dirty="0"/>
              <a:t>)</a:t>
            </a:r>
            <a:endParaRPr sz="1230" dirty="0"/>
          </a:p>
          <a:p>
            <a:pPr marL="0" indent="0" defTabSz="749808">
              <a:lnSpc>
                <a:spcPct val="72000"/>
              </a:lnSpc>
              <a:spcBef>
                <a:spcPts val="0"/>
              </a:spcBef>
              <a:buSzTx/>
              <a:buNone/>
              <a:defRPr sz="984">
                <a:latin typeface="Aptos"/>
                <a:ea typeface="Aptos"/>
                <a:cs typeface="Aptos"/>
                <a:sym typeface="Aptos"/>
              </a:defRPr>
            </a:pPr>
            <a:r>
              <a:rPr dirty="0" err="1"/>
              <a:t>plt</a:t>
            </a:r>
            <a:r>
              <a:rPr b="1" dirty="0" err="1"/>
              <a:t>.</a:t>
            </a:r>
            <a:r>
              <a:rPr dirty="0" err="1"/>
              <a:t>show</a:t>
            </a:r>
            <a:r>
              <a:rPr dirty="0"/>
              <a:t>()</a:t>
            </a:r>
          </a:p>
        </p:txBody>
      </p:sp>
      <p:pic>
        <p:nvPicPr>
          <p:cNvPr id="169" name="Picture 4" descr="Picture 4"/>
          <p:cNvPicPr>
            <a:picLocks noChangeAspect="1"/>
          </p:cNvPicPr>
          <p:nvPr/>
        </p:nvPicPr>
        <p:blipFill>
          <a:blip r:embed="rId3"/>
          <a:stretch>
            <a:fillRect/>
          </a:stretch>
        </p:blipFill>
        <p:spPr>
          <a:xfrm>
            <a:off x="4651375" y="685800"/>
            <a:ext cx="7285715" cy="5276190"/>
          </a:xfrm>
          <a:prstGeom prst="rect">
            <a:avLst/>
          </a:prstGeom>
          <a:ln w="12700">
            <a:miter lim="400000"/>
          </a:ln>
          <a:effectLst>
            <a:outerShdw blurRad="63500" rotWithShape="0">
              <a:srgbClr val="000000">
                <a:alpha val="40000"/>
              </a:srgbClr>
            </a:outerShdw>
          </a:effectLst>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itle 1"/>
          <p:cNvSpPr txBox="1">
            <a:spLocks noGrp="1"/>
          </p:cNvSpPr>
          <p:nvPr>
            <p:ph type="title"/>
          </p:nvPr>
        </p:nvSpPr>
        <p:spPr>
          <a:xfrm>
            <a:off x="688975" y="685800"/>
            <a:ext cx="3886201" cy="1143000"/>
          </a:xfrm>
          <a:prstGeom prst="rect">
            <a:avLst/>
          </a:prstGeom>
        </p:spPr>
        <p:txBody>
          <a:bodyPr>
            <a:normAutofit/>
          </a:bodyPr>
          <a:lstStyle>
            <a:lvl1pPr defTabSz="667512">
              <a:defRPr sz="2628"/>
            </a:lvl1pPr>
          </a:lstStyle>
          <a:p>
            <a:r>
              <a:rPr dirty="0"/>
              <a:t>Correlation Heatmap</a:t>
            </a:r>
          </a:p>
        </p:txBody>
      </p:sp>
      <p:pic>
        <p:nvPicPr>
          <p:cNvPr id="226" name="Content Placeholder 9" descr="Content Placeholder 9"/>
          <p:cNvPicPr>
            <a:picLocks noChangeAspect="1"/>
          </p:cNvPicPr>
          <p:nvPr/>
        </p:nvPicPr>
        <p:blipFill>
          <a:blip r:embed="rId3"/>
          <a:stretch>
            <a:fillRect/>
          </a:stretch>
        </p:blipFill>
        <p:spPr>
          <a:xfrm>
            <a:off x="4727575" y="404951"/>
            <a:ext cx="7211357" cy="5919650"/>
          </a:xfrm>
          <a:prstGeom prst="rect">
            <a:avLst/>
          </a:prstGeom>
          <a:ln w="12700">
            <a:miter lim="400000"/>
          </a:ln>
          <a:effectLst>
            <a:outerShdw blurRad="63500" rotWithShape="0">
              <a:srgbClr val="000000">
                <a:alpha val="40000"/>
              </a:srgbClr>
            </a:outerShdw>
          </a:effectLst>
        </p:spPr>
      </p:pic>
      <p:sp>
        <p:nvSpPr>
          <p:cNvPr id="227" name="Content Placeholder 2"/>
          <p:cNvSpPr txBox="1">
            <a:spLocks noGrp="1"/>
          </p:cNvSpPr>
          <p:nvPr>
            <p:ph type="body" sz="half" idx="1"/>
          </p:nvPr>
        </p:nvSpPr>
        <p:spPr>
          <a:xfrm>
            <a:off x="259419" y="1905000"/>
            <a:ext cx="4468156" cy="4648200"/>
          </a:xfrm>
          <a:prstGeom prst="rect">
            <a:avLst/>
          </a:prstGeom>
        </p:spPr>
        <p:txBody>
          <a:bodyPr/>
          <a:lstStyle/>
          <a:p>
            <a:pPr marL="0" indent="0">
              <a:spcBef>
                <a:spcPts val="0"/>
              </a:spcBef>
              <a:buSzTx/>
              <a:buNone/>
              <a:defRPr sz="1400" i="1">
                <a:latin typeface="Aptos"/>
                <a:ea typeface="Aptos"/>
                <a:cs typeface="Aptos"/>
                <a:sym typeface="Aptos"/>
              </a:defRPr>
            </a:pPr>
            <a:endParaRPr dirty="0"/>
          </a:p>
          <a:p>
            <a:pPr marL="0" indent="0">
              <a:spcBef>
                <a:spcPts val="0"/>
              </a:spcBef>
              <a:buSzTx/>
              <a:buNone/>
              <a:defRPr sz="1400" i="1">
                <a:latin typeface="Aptos"/>
                <a:ea typeface="Aptos"/>
                <a:cs typeface="Aptos"/>
                <a:sym typeface="Aptos"/>
              </a:defRPr>
            </a:pPr>
            <a:endParaRPr dirty="0"/>
          </a:p>
          <a:p>
            <a:pPr marL="0" indent="0">
              <a:spcBef>
                <a:spcPts val="0"/>
              </a:spcBef>
              <a:buSzTx/>
              <a:buNone/>
              <a:defRPr sz="1400" i="1">
                <a:latin typeface="Aptos"/>
                <a:ea typeface="Aptos"/>
                <a:cs typeface="Aptos"/>
                <a:sym typeface="Aptos"/>
              </a:defRPr>
            </a:pPr>
            <a:endParaRPr dirty="0"/>
          </a:p>
          <a:p>
            <a:pPr marL="0" indent="0">
              <a:spcBef>
                <a:spcPts val="0"/>
              </a:spcBef>
              <a:buSzTx/>
              <a:buNone/>
              <a:defRPr sz="1400" i="1">
                <a:latin typeface="Aptos"/>
                <a:ea typeface="Aptos"/>
                <a:cs typeface="Aptos"/>
                <a:sym typeface="Aptos"/>
              </a:defRPr>
            </a:pPr>
            <a:endParaRPr dirty="0"/>
          </a:p>
          <a:p>
            <a:pPr marL="0" indent="0">
              <a:spcBef>
                <a:spcPts val="0"/>
              </a:spcBef>
              <a:buSzTx/>
              <a:buNone/>
              <a:defRPr sz="1300" i="1">
                <a:latin typeface="Aptos"/>
                <a:ea typeface="Aptos"/>
                <a:cs typeface="Aptos"/>
                <a:sym typeface="Aptos"/>
              </a:defRPr>
            </a:pPr>
            <a:r>
              <a:rPr dirty="0"/>
              <a:t># see if there is a temp/CO2 correlation</a:t>
            </a:r>
            <a:endParaRPr sz="1800" dirty="0"/>
          </a:p>
          <a:p>
            <a:pPr marL="0" indent="0">
              <a:spcBef>
                <a:spcPts val="0"/>
              </a:spcBef>
              <a:buSzTx/>
              <a:buNone/>
              <a:defRPr sz="1300">
                <a:latin typeface="Aptos"/>
                <a:ea typeface="Aptos"/>
                <a:cs typeface="Aptos"/>
                <a:sym typeface="Aptos"/>
              </a:defRPr>
            </a:pPr>
            <a:r>
              <a:rPr dirty="0"/>
              <a:t>Temp_CO2_Merged</a:t>
            </a:r>
            <a:r>
              <a:rPr b="1" dirty="0"/>
              <a:t>.</a:t>
            </a:r>
            <a:r>
              <a:rPr dirty="0"/>
              <a:t>drop(['Continent', 'Country', '</a:t>
            </a:r>
            <a:r>
              <a:rPr dirty="0" err="1"/>
              <a:t>Temp_min</a:t>
            </a:r>
            <a:r>
              <a:rPr dirty="0"/>
              <a:t>', '</a:t>
            </a:r>
            <a:r>
              <a:rPr dirty="0" err="1"/>
              <a:t>Temp_max</a:t>
            </a:r>
            <a:r>
              <a:rPr dirty="0"/>
              <a:t>', '</a:t>
            </a:r>
            <a:r>
              <a:rPr dirty="0" err="1"/>
              <a:t>Temp_difference</a:t>
            </a:r>
            <a:r>
              <a:rPr dirty="0"/>
              <a:t>', 'CO2_min', 'CO2_max', 'CO2_difference'], axis</a:t>
            </a:r>
            <a:r>
              <a:rPr b="1" dirty="0"/>
              <a:t>=</a:t>
            </a:r>
            <a:r>
              <a:rPr dirty="0"/>
              <a:t>1, </a:t>
            </a:r>
            <a:r>
              <a:rPr dirty="0" err="1"/>
              <a:t>inplace</a:t>
            </a:r>
            <a:r>
              <a:rPr b="1" dirty="0"/>
              <a:t>=True</a:t>
            </a:r>
            <a:r>
              <a:rPr dirty="0"/>
              <a:t>)</a:t>
            </a:r>
            <a:endParaRPr sz="1800" dirty="0"/>
          </a:p>
          <a:p>
            <a:pPr marL="0" indent="0">
              <a:spcBef>
                <a:spcPts val="0"/>
              </a:spcBef>
              <a:buSzTx/>
              <a:buNone/>
              <a:defRPr sz="1300">
                <a:latin typeface="Aptos"/>
                <a:ea typeface="Aptos"/>
                <a:cs typeface="Aptos"/>
                <a:sym typeface="Aptos"/>
              </a:defRPr>
            </a:pPr>
            <a:r>
              <a:rPr dirty="0"/>
              <a:t>display(Temp_CO2_Merged)</a:t>
            </a:r>
            <a:endParaRPr sz="1800" dirty="0"/>
          </a:p>
          <a:p>
            <a:pPr marL="0" indent="0">
              <a:spcBef>
                <a:spcPts val="0"/>
              </a:spcBef>
              <a:buSzTx/>
              <a:buNone/>
              <a:defRPr sz="1300">
                <a:latin typeface="Aptos"/>
                <a:ea typeface="Aptos"/>
                <a:cs typeface="Aptos"/>
                <a:sym typeface="Aptos"/>
              </a:defRPr>
            </a:pPr>
            <a:r>
              <a:rPr dirty="0" err="1"/>
              <a:t>correlation_matrix</a:t>
            </a:r>
            <a:r>
              <a:rPr dirty="0"/>
              <a:t> </a:t>
            </a:r>
            <a:r>
              <a:rPr b="1" dirty="0"/>
              <a:t>=</a:t>
            </a:r>
            <a:r>
              <a:rPr dirty="0"/>
              <a:t> Temp_CO2_Merged</a:t>
            </a:r>
            <a:r>
              <a:rPr b="1" dirty="0"/>
              <a:t>.</a:t>
            </a:r>
            <a:r>
              <a:rPr dirty="0"/>
              <a:t>corr()</a:t>
            </a:r>
            <a:endParaRPr sz="1800" dirty="0"/>
          </a:p>
          <a:p>
            <a:pPr marL="0" indent="0">
              <a:spcBef>
                <a:spcPts val="0"/>
              </a:spcBef>
              <a:buSzTx/>
              <a:buNone/>
              <a:defRPr sz="1300">
                <a:latin typeface="Aptos"/>
                <a:ea typeface="Aptos"/>
                <a:cs typeface="Aptos"/>
                <a:sym typeface="Aptos"/>
              </a:defRPr>
            </a:pPr>
            <a:r>
              <a:rPr dirty="0"/>
              <a:t> </a:t>
            </a:r>
            <a:endParaRPr sz="1800" dirty="0"/>
          </a:p>
          <a:p>
            <a:pPr marL="0" indent="0">
              <a:spcBef>
                <a:spcPts val="0"/>
              </a:spcBef>
              <a:buSzTx/>
              <a:buNone/>
              <a:defRPr sz="1300" i="1">
                <a:latin typeface="Aptos"/>
                <a:ea typeface="Aptos"/>
                <a:cs typeface="Aptos"/>
                <a:sym typeface="Aptos"/>
              </a:defRPr>
            </a:pPr>
            <a:r>
              <a:rPr dirty="0"/>
              <a:t># Create a heatmap of the correlation matrix using Seaborn:</a:t>
            </a:r>
            <a:endParaRPr sz="1800" dirty="0"/>
          </a:p>
          <a:p>
            <a:pPr marL="0" indent="0">
              <a:spcBef>
                <a:spcPts val="0"/>
              </a:spcBef>
              <a:buSzTx/>
              <a:buNone/>
              <a:defRPr sz="1300">
                <a:latin typeface="Aptos"/>
                <a:ea typeface="Aptos"/>
                <a:cs typeface="Aptos"/>
                <a:sym typeface="Aptos"/>
              </a:defRPr>
            </a:pPr>
            <a:r>
              <a:rPr dirty="0" err="1"/>
              <a:t>plt</a:t>
            </a:r>
            <a:r>
              <a:rPr b="1" dirty="0" err="1"/>
              <a:t>.</a:t>
            </a:r>
            <a:r>
              <a:rPr dirty="0" err="1"/>
              <a:t>figure</a:t>
            </a:r>
            <a:r>
              <a:rPr dirty="0"/>
              <a:t>(</a:t>
            </a:r>
            <a:r>
              <a:rPr dirty="0" err="1"/>
              <a:t>figsize</a:t>
            </a:r>
            <a:r>
              <a:rPr b="1" dirty="0"/>
              <a:t>=</a:t>
            </a:r>
            <a:r>
              <a:rPr dirty="0"/>
              <a:t>(10, 8))</a:t>
            </a:r>
            <a:endParaRPr sz="1800" dirty="0"/>
          </a:p>
          <a:p>
            <a:pPr marL="0" indent="0">
              <a:spcBef>
                <a:spcPts val="0"/>
              </a:spcBef>
              <a:buSzTx/>
              <a:buNone/>
              <a:defRPr sz="1300">
                <a:latin typeface="Aptos"/>
                <a:ea typeface="Aptos"/>
                <a:cs typeface="Aptos"/>
                <a:sym typeface="Aptos"/>
              </a:defRPr>
            </a:pPr>
            <a:r>
              <a:rPr dirty="0" err="1"/>
              <a:t>sns</a:t>
            </a:r>
            <a:r>
              <a:rPr b="1" dirty="0" err="1"/>
              <a:t>.</a:t>
            </a:r>
            <a:r>
              <a:rPr dirty="0" err="1"/>
              <a:t>heatmap</a:t>
            </a:r>
            <a:r>
              <a:rPr dirty="0"/>
              <a:t>(</a:t>
            </a:r>
            <a:r>
              <a:rPr dirty="0" err="1"/>
              <a:t>correlation_matrix</a:t>
            </a:r>
            <a:r>
              <a:rPr dirty="0"/>
              <a:t>, </a:t>
            </a:r>
            <a:r>
              <a:rPr dirty="0" err="1"/>
              <a:t>annot</a:t>
            </a:r>
            <a:r>
              <a:rPr b="1" dirty="0"/>
              <a:t>=True</a:t>
            </a:r>
            <a:r>
              <a:rPr dirty="0"/>
              <a:t>, </a:t>
            </a:r>
            <a:r>
              <a:rPr dirty="0" err="1"/>
              <a:t>cmap</a:t>
            </a:r>
            <a:r>
              <a:rPr b="1" dirty="0"/>
              <a:t>=</a:t>
            </a:r>
            <a:r>
              <a:rPr dirty="0"/>
              <a:t>'</a:t>
            </a:r>
            <a:r>
              <a:rPr dirty="0" err="1"/>
              <a:t>coolwarm</a:t>
            </a:r>
            <a:r>
              <a:rPr dirty="0"/>
              <a:t>', </a:t>
            </a:r>
            <a:r>
              <a:rPr dirty="0" err="1"/>
              <a:t>fmt</a:t>
            </a:r>
            <a:r>
              <a:rPr b="1" dirty="0"/>
              <a:t>=</a:t>
            </a:r>
            <a:r>
              <a:rPr dirty="0"/>
              <a:t>".2f")</a:t>
            </a:r>
            <a:endParaRPr sz="1800" dirty="0"/>
          </a:p>
          <a:p>
            <a:pPr marL="0" indent="0">
              <a:spcBef>
                <a:spcPts val="0"/>
              </a:spcBef>
              <a:buSzTx/>
              <a:buNone/>
              <a:defRPr sz="1300">
                <a:latin typeface="Aptos"/>
                <a:ea typeface="Aptos"/>
                <a:cs typeface="Aptos"/>
                <a:sym typeface="Aptos"/>
              </a:defRPr>
            </a:pPr>
            <a:r>
              <a:rPr dirty="0" err="1"/>
              <a:t>plt</a:t>
            </a:r>
            <a:r>
              <a:rPr b="1" dirty="0" err="1"/>
              <a:t>.</a:t>
            </a:r>
            <a:r>
              <a:rPr dirty="0" err="1"/>
              <a:t>title</a:t>
            </a:r>
            <a:r>
              <a:rPr dirty="0"/>
              <a:t>('Correlation Heatmap')</a:t>
            </a:r>
            <a:endParaRPr sz="1800" dirty="0"/>
          </a:p>
          <a:p>
            <a:pPr marL="0" indent="0">
              <a:spcBef>
                <a:spcPts val="0"/>
              </a:spcBef>
              <a:buSzTx/>
              <a:buNone/>
              <a:defRPr sz="1300">
                <a:latin typeface="Aptos"/>
                <a:ea typeface="Aptos"/>
                <a:cs typeface="Aptos"/>
                <a:sym typeface="Aptos"/>
              </a:defRPr>
            </a:pPr>
            <a:r>
              <a:rPr dirty="0" err="1"/>
              <a:t>plt</a:t>
            </a:r>
            <a:r>
              <a:rPr b="1" dirty="0" err="1"/>
              <a:t>.</a:t>
            </a:r>
            <a:r>
              <a:rPr dirty="0" err="1"/>
              <a:t>show</a:t>
            </a:r>
            <a:r>
              <a:rPr dirty="0"/>
              <a:t>()</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F0ED-968C-C148-21D0-D0188F9D3AA2}"/>
              </a:ext>
            </a:extLst>
          </p:cNvPr>
          <p:cNvSpPr>
            <a:spLocks noGrp="1"/>
          </p:cNvSpPr>
          <p:nvPr>
            <p:ph type="title"/>
          </p:nvPr>
        </p:nvSpPr>
        <p:spPr>
          <a:xfrm>
            <a:off x="1217614" y="381000"/>
            <a:ext cx="8762998" cy="914400"/>
          </a:xfrm>
        </p:spPr>
        <p:txBody>
          <a:bodyPr anchor="b">
            <a:normAutofit/>
          </a:bodyPr>
          <a:lstStyle/>
          <a:p>
            <a:r>
              <a:rPr lang="en-US" dirty="0"/>
              <a:t>If we had more time </a:t>
            </a:r>
          </a:p>
        </p:txBody>
      </p:sp>
      <p:sp>
        <p:nvSpPr>
          <p:cNvPr id="3" name="Content Placeholder 2">
            <a:extLst>
              <a:ext uri="{FF2B5EF4-FFF2-40B4-BE49-F238E27FC236}">
                <a16:creationId xmlns:a16="http://schemas.microsoft.com/office/drawing/2014/main" id="{E600C620-54F1-0F2B-71D3-6004541A179E}"/>
              </a:ext>
            </a:extLst>
          </p:cNvPr>
          <p:cNvSpPr>
            <a:spLocks noGrp="1"/>
          </p:cNvSpPr>
          <p:nvPr>
            <p:ph sz="half" idx="2"/>
          </p:nvPr>
        </p:nvSpPr>
        <p:spPr>
          <a:xfrm>
            <a:off x="6475414" y="1828800"/>
            <a:ext cx="5257798" cy="4572000"/>
          </a:xfrm>
        </p:spPr>
        <p:txBody>
          <a:bodyPr>
            <a:normAutofit/>
          </a:bodyPr>
          <a:lstStyle/>
          <a:p>
            <a:pPr marL="342900" indent="-342900">
              <a:spcBef>
                <a:spcPts val="0"/>
              </a:spcBef>
              <a:buFont typeface="Wingdings" panose="05000000000000000000" pitchFamily="2" charset="2"/>
              <a:buChar char="v"/>
            </a:pPr>
            <a:r>
              <a:rPr lang="en-US" sz="2000" kern="100" dirty="0">
                <a:effectLst/>
              </a:rPr>
              <a:t>Explore the temp data for </a:t>
            </a:r>
            <a:r>
              <a:rPr lang="en-US" sz="2000" b="1" kern="100" dirty="0">
                <a:effectLst/>
              </a:rPr>
              <a:t>inconsistencies/ errors </a:t>
            </a:r>
            <a:r>
              <a:rPr lang="en-US" sz="2000" kern="100" dirty="0">
                <a:effectLst/>
              </a:rPr>
              <a:t>– 2 continents dropped dramatically </a:t>
            </a:r>
          </a:p>
          <a:p>
            <a:pPr marL="342900" indent="-342900">
              <a:spcBef>
                <a:spcPts val="0"/>
              </a:spcBef>
              <a:buFont typeface="Wingdings" panose="05000000000000000000" pitchFamily="2" charset="2"/>
              <a:buChar char="v"/>
            </a:pPr>
            <a:endParaRPr lang="en-US" sz="2000" kern="100" dirty="0"/>
          </a:p>
          <a:p>
            <a:pPr marL="342900" indent="-342900">
              <a:spcBef>
                <a:spcPts val="0"/>
              </a:spcBef>
              <a:buFont typeface="Wingdings" panose="05000000000000000000" pitchFamily="2" charset="2"/>
              <a:buChar char="v"/>
            </a:pPr>
            <a:r>
              <a:rPr lang="en-US" sz="2000" kern="100" dirty="0"/>
              <a:t>Explore</a:t>
            </a:r>
            <a:r>
              <a:rPr lang="en-US" sz="2000" b="1" kern="100" dirty="0"/>
              <a:t> inequity </a:t>
            </a:r>
            <a:r>
              <a:rPr lang="en-US" sz="2000" kern="100" dirty="0"/>
              <a:t>for which countries are most affected and which have the biggest discrepancies. </a:t>
            </a:r>
            <a:r>
              <a:rPr lang="en-US" sz="2000" b="1" kern="100" dirty="0"/>
              <a:t>GDP </a:t>
            </a:r>
            <a:r>
              <a:rPr lang="en-US" sz="2000" kern="100" dirty="0"/>
              <a:t>Explore </a:t>
            </a:r>
            <a:r>
              <a:rPr lang="en-US" sz="2000" b="1" kern="100" dirty="0"/>
              <a:t>impact of population </a:t>
            </a:r>
            <a:r>
              <a:rPr lang="en-US" sz="2000" kern="100" dirty="0"/>
              <a:t>density/per capita.</a:t>
            </a:r>
          </a:p>
          <a:p>
            <a:pPr marL="0" indent="0">
              <a:spcBef>
                <a:spcPts val="0"/>
              </a:spcBef>
              <a:buNone/>
            </a:pPr>
            <a:r>
              <a:rPr lang="en-US" sz="2000" kern="100" dirty="0"/>
              <a:t> </a:t>
            </a:r>
          </a:p>
          <a:p>
            <a:pPr marL="342900" indent="-342900">
              <a:spcBef>
                <a:spcPts val="0"/>
              </a:spcBef>
              <a:buFont typeface="Wingdings" panose="05000000000000000000" pitchFamily="2" charset="2"/>
              <a:buChar char="v"/>
            </a:pPr>
            <a:r>
              <a:rPr lang="en-US" sz="2000" kern="100" dirty="0">
                <a:effectLst/>
              </a:rPr>
              <a:t>Explore</a:t>
            </a:r>
            <a:r>
              <a:rPr lang="en-US" sz="2000" kern="100" dirty="0"/>
              <a:t> </a:t>
            </a:r>
            <a:r>
              <a:rPr lang="en-US" sz="2000" b="1" kern="100" dirty="0">
                <a:effectLst/>
              </a:rPr>
              <a:t>effect of electric car policies </a:t>
            </a:r>
            <a:r>
              <a:rPr lang="en-US" sz="2000" kern="100" dirty="0">
                <a:effectLst/>
              </a:rPr>
              <a:t>on production &amp; CO2 levels; e.g., country that manufactured vs country that purchased. Did this impact 2020? </a:t>
            </a:r>
          </a:p>
          <a:p>
            <a:pPr marL="342900" indent="-342900">
              <a:spcBef>
                <a:spcPts val="0"/>
              </a:spcBef>
              <a:buFont typeface="Wingdings" panose="05000000000000000000" pitchFamily="2" charset="2"/>
              <a:buChar char="v"/>
            </a:pPr>
            <a:endParaRPr lang="en-US" sz="2000" kern="100" dirty="0"/>
          </a:p>
          <a:p>
            <a:pPr marL="342900" indent="-342900">
              <a:spcBef>
                <a:spcPts val="0"/>
              </a:spcBef>
              <a:buFont typeface="Wingdings" panose="05000000000000000000" pitchFamily="2" charset="2"/>
              <a:buChar char="v"/>
            </a:pPr>
            <a:endParaRPr lang="en-US" sz="2000" kern="100" dirty="0"/>
          </a:p>
          <a:p>
            <a:pPr marL="342900" indent="-342900">
              <a:spcBef>
                <a:spcPts val="0"/>
              </a:spcBef>
              <a:buFont typeface="Wingdings" panose="05000000000000000000" pitchFamily="2" charset="2"/>
              <a:buChar char="v"/>
            </a:pPr>
            <a:endParaRPr lang="en-US" sz="2000" kern="100" dirty="0"/>
          </a:p>
          <a:p>
            <a:pPr marL="342900" indent="-342900">
              <a:spcBef>
                <a:spcPts val="0"/>
              </a:spcBef>
              <a:buFont typeface="Wingdings" panose="05000000000000000000" pitchFamily="2" charset="2"/>
              <a:buChar char="v"/>
            </a:pPr>
            <a:endParaRPr lang="en-US" sz="2000" kern="100" dirty="0">
              <a:effectLst/>
            </a:endParaRPr>
          </a:p>
          <a:p>
            <a:pPr marL="0" indent="0">
              <a:buNone/>
            </a:pPr>
            <a:endParaRPr lang="en-US" sz="1900" b="0" i="0" dirty="0">
              <a:effectLst/>
            </a:endParaRPr>
          </a:p>
        </p:txBody>
      </p:sp>
      <p:pic>
        <p:nvPicPr>
          <p:cNvPr id="7" name="Graphic 6" descr="Alarm clock outline">
            <a:extLst>
              <a:ext uri="{FF2B5EF4-FFF2-40B4-BE49-F238E27FC236}">
                <a16:creationId xmlns:a16="http://schemas.microsoft.com/office/drawing/2014/main" id="{D1999A77-3ACA-9D14-FA19-818B8E41E8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2212" y="381000"/>
            <a:ext cx="1066800" cy="1066800"/>
          </a:xfrm>
          <a:prstGeom prst="rect">
            <a:avLst/>
          </a:prstGeom>
        </p:spPr>
      </p:pic>
      <p:sp>
        <p:nvSpPr>
          <p:cNvPr id="8" name="Content Placeholder 2">
            <a:extLst>
              <a:ext uri="{FF2B5EF4-FFF2-40B4-BE49-F238E27FC236}">
                <a16:creationId xmlns:a16="http://schemas.microsoft.com/office/drawing/2014/main" id="{50AB829A-C9C5-09E9-0511-25988D0186C6}"/>
              </a:ext>
            </a:extLst>
          </p:cNvPr>
          <p:cNvSpPr txBox="1">
            <a:spLocks/>
          </p:cNvSpPr>
          <p:nvPr/>
        </p:nvSpPr>
        <p:spPr>
          <a:xfrm>
            <a:off x="454025" y="1828800"/>
            <a:ext cx="5638798" cy="45720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342900" indent="-342900">
              <a:spcBef>
                <a:spcPts val="0"/>
              </a:spcBef>
              <a:buFont typeface="Wingdings" panose="05000000000000000000" pitchFamily="2" charset="2"/>
              <a:buChar char="v"/>
            </a:pPr>
            <a:r>
              <a:rPr lang="en-US" sz="2000" kern="100" dirty="0"/>
              <a:t>Get </a:t>
            </a:r>
            <a:r>
              <a:rPr lang="en-US" sz="2000" b="1" kern="100" dirty="0"/>
              <a:t>additional and better data to forecast </a:t>
            </a:r>
            <a:r>
              <a:rPr lang="en-US" sz="2000" kern="100" dirty="0"/>
              <a:t>temperature &amp; CO2</a:t>
            </a:r>
          </a:p>
          <a:p>
            <a:pPr marL="342900" indent="-342900">
              <a:spcBef>
                <a:spcPts val="0"/>
              </a:spcBef>
              <a:buFont typeface="Wingdings" panose="05000000000000000000" pitchFamily="2" charset="2"/>
              <a:buChar char="v"/>
            </a:pPr>
            <a:endParaRPr lang="en-US" sz="2000" kern="100" dirty="0"/>
          </a:p>
          <a:p>
            <a:pPr marL="342900" indent="-342900">
              <a:spcBef>
                <a:spcPts val="0"/>
              </a:spcBef>
              <a:buFont typeface="Wingdings" panose="05000000000000000000" pitchFamily="2" charset="2"/>
              <a:buChar char="v"/>
            </a:pPr>
            <a:r>
              <a:rPr lang="en-US" sz="2000" kern="100" dirty="0"/>
              <a:t>Explore</a:t>
            </a:r>
            <a:r>
              <a:rPr lang="en-US" sz="2000" b="1" kern="100" dirty="0"/>
              <a:t> CO2 vs Methane</a:t>
            </a:r>
          </a:p>
          <a:p>
            <a:pPr marL="342900" indent="-342900">
              <a:spcBef>
                <a:spcPts val="0"/>
              </a:spcBef>
              <a:buFont typeface="Wingdings" panose="05000000000000000000" pitchFamily="2" charset="2"/>
              <a:buChar char="v"/>
            </a:pPr>
            <a:endParaRPr lang="en-US" sz="2000" kern="100" dirty="0"/>
          </a:p>
          <a:p>
            <a:pPr marL="342900" indent="-342900">
              <a:spcBef>
                <a:spcPts val="0"/>
              </a:spcBef>
              <a:buFont typeface="Wingdings" panose="05000000000000000000" pitchFamily="2" charset="2"/>
              <a:buChar char="v"/>
            </a:pPr>
            <a:r>
              <a:rPr lang="en-US" sz="2000" kern="100" dirty="0"/>
              <a:t>Explore</a:t>
            </a:r>
            <a:r>
              <a:rPr lang="en-US" sz="2000" b="1" kern="100" dirty="0"/>
              <a:t> change in water temperature</a:t>
            </a:r>
          </a:p>
          <a:p>
            <a:pPr marL="342900" indent="-342900">
              <a:spcBef>
                <a:spcPts val="0"/>
              </a:spcBef>
              <a:buFont typeface="Wingdings" panose="05000000000000000000" pitchFamily="2" charset="2"/>
              <a:buChar char="v"/>
            </a:pPr>
            <a:endParaRPr lang="en-US" sz="2000" b="1" kern="100" dirty="0"/>
          </a:p>
          <a:p>
            <a:pPr marL="342900" indent="-342900">
              <a:spcBef>
                <a:spcPts val="0"/>
              </a:spcBef>
              <a:buFont typeface="Wingdings" panose="05000000000000000000" pitchFamily="2" charset="2"/>
              <a:buChar char="v"/>
            </a:pPr>
            <a:r>
              <a:rPr lang="en-US" sz="2000" b="1" kern="100" dirty="0"/>
              <a:t>Fit a linear regression </a:t>
            </a:r>
            <a:r>
              <a:rPr lang="en-US" sz="2000" kern="100" dirty="0"/>
              <a:t>line on the scatter plot correlation chart </a:t>
            </a:r>
          </a:p>
          <a:p>
            <a:pPr marL="342900" indent="-342900">
              <a:spcBef>
                <a:spcPts val="0"/>
              </a:spcBef>
              <a:buFont typeface="Wingdings" panose="05000000000000000000" pitchFamily="2" charset="2"/>
              <a:buChar char="v"/>
            </a:pPr>
            <a:endParaRPr lang="en-US" sz="2000" kern="100" dirty="0">
              <a:effectLst/>
            </a:endParaRPr>
          </a:p>
          <a:p>
            <a:pPr marL="342900" indent="-342900">
              <a:spcBef>
                <a:spcPts val="0"/>
              </a:spcBef>
              <a:buFont typeface="Wingdings" panose="05000000000000000000" pitchFamily="2" charset="2"/>
              <a:buChar char="v"/>
            </a:pPr>
            <a:r>
              <a:rPr lang="en-US" sz="2000" b="1" kern="100" dirty="0">
                <a:effectLst/>
              </a:rPr>
              <a:t>Investigate the lag </a:t>
            </a:r>
            <a:r>
              <a:rPr lang="en-US" sz="2000" kern="100" dirty="0">
                <a:effectLst/>
              </a:rPr>
              <a:t>between the drastic change in CO2 levels and Tem</a:t>
            </a:r>
            <a:r>
              <a:rPr lang="en-US" sz="2000" kern="100" dirty="0"/>
              <a:t>p</a:t>
            </a:r>
          </a:p>
          <a:p>
            <a:pPr marL="342900" indent="-342900">
              <a:spcBef>
                <a:spcPts val="0"/>
              </a:spcBef>
              <a:buFont typeface="Wingdings" panose="05000000000000000000" pitchFamily="2" charset="2"/>
              <a:buChar char="v"/>
            </a:pPr>
            <a:endParaRPr lang="en-US" sz="2000" kern="100" dirty="0"/>
          </a:p>
          <a:p>
            <a:pPr marL="342900" indent="-342900">
              <a:spcBef>
                <a:spcPts val="0"/>
              </a:spcBef>
              <a:buFont typeface="Wingdings" panose="05000000000000000000" pitchFamily="2" charset="2"/>
              <a:buChar char="v"/>
            </a:pPr>
            <a:r>
              <a:rPr lang="en-US" sz="2000" b="1" kern="100" dirty="0"/>
              <a:t>Impact of COVID-19 </a:t>
            </a:r>
            <a:r>
              <a:rPr lang="en-US" sz="2000" kern="100" dirty="0"/>
              <a:t>on CO2 over time by continent</a:t>
            </a:r>
          </a:p>
          <a:p>
            <a:pPr marL="342900" indent="-342900">
              <a:spcBef>
                <a:spcPts val="0"/>
              </a:spcBef>
              <a:buFont typeface="Wingdings" panose="05000000000000000000" pitchFamily="2" charset="2"/>
              <a:buChar char="v"/>
            </a:pPr>
            <a:endParaRPr lang="en-US" sz="2000" kern="100" dirty="0"/>
          </a:p>
          <a:p>
            <a:pPr marL="342900" indent="-342900">
              <a:spcBef>
                <a:spcPts val="0"/>
              </a:spcBef>
              <a:buFont typeface="Wingdings" panose="05000000000000000000" pitchFamily="2" charset="2"/>
              <a:buChar char="v"/>
            </a:pPr>
            <a:endParaRPr lang="en-US" sz="2000" kern="100" dirty="0">
              <a:effectLst/>
            </a:endParaRPr>
          </a:p>
          <a:p>
            <a:pPr marL="342900" indent="-342900">
              <a:spcBef>
                <a:spcPts val="0"/>
              </a:spcBef>
              <a:buFont typeface="Wingdings" panose="05000000000000000000" pitchFamily="2" charset="2"/>
              <a:buChar char="v"/>
            </a:pPr>
            <a:endParaRPr lang="en-US" sz="2000" b="1" kern="100" dirty="0"/>
          </a:p>
          <a:p>
            <a:pPr marL="342900" indent="-342900">
              <a:spcBef>
                <a:spcPts val="0"/>
              </a:spcBef>
              <a:buFont typeface="Wingdings" panose="05000000000000000000" pitchFamily="2" charset="2"/>
              <a:buChar char="v"/>
            </a:pPr>
            <a:endParaRPr lang="en-US" sz="2000" kern="100" dirty="0">
              <a:solidFill>
                <a:schemeClr val="tx2"/>
              </a:solidFill>
            </a:endParaRPr>
          </a:p>
          <a:p>
            <a:pPr marL="0" indent="0">
              <a:buFont typeface="Arial" pitchFamily="34" charset="0"/>
              <a:buNone/>
            </a:pPr>
            <a:endParaRPr lang="en-US" sz="2000" dirty="0"/>
          </a:p>
        </p:txBody>
      </p:sp>
    </p:spTree>
    <p:extLst>
      <p:ext uri="{BB962C8B-B14F-4D97-AF65-F5344CB8AC3E}">
        <p14:creationId xmlns:p14="http://schemas.microsoft.com/office/powerpoint/2010/main" val="294449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41C8-C203-6581-1D32-A5F808282C6D}"/>
              </a:ext>
            </a:extLst>
          </p:cNvPr>
          <p:cNvSpPr>
            <a:spLocks noGrp="1"/>
          </p:cNvSpPr>
          <p:nvPr>
            <p:ph type="title"/>
          </p:nvPr>
        </p:nvSpPr>
        <p:spPr/>
        <p:txBody>
          <a:bodyPr/>
          <a:lstStyle/>
          <a:p>
            <a:r>
              <a:rPr lang="en-US" dirty="0"/>
              <a:t>Questions? </a:t>
            </a:r>
          </a:p>
        </p:txBody>
      </p:sp>
      <p:pic>
        <p:nvPicPr>
          <p:cNvPr id="5" name="Content Placeholder 4" descr="A blue question mark surrounded by various objects&#10;&#10;Description automatically generated">
            <a:extLst>
              <a:ext uri="{FF2B5EF4-FFF2-40B4-BE49-F238E27FC236}">
                <a16:creationId xmlns:a16="http://schemas.microsoft.com/office/drawing/2014/main" id="{249F8098-234A-BF1F-E151-61629254B5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2713" y="1828800"/>
            <a:ext cx="4343400" cy="4343400"/>
          </a:xfrm>
        </p:spPr>
      </p:pic>
      <p:sp>
        <p:nvSpPr>
          <p:cNvPr id="3" name="TextBox 2">
            <a:extLst>
              <a:ext uri="{FF2B5EF4-FFF2-40B4-BE49-F238E27FC236}">
                <a16:creationId xmlns:a16="http://schemas.microsoft.com/office/drawing/2014/main" id="{5A2EE3C8-420D-E9E7-E7EC-B31AF2F5CB03}"/>
              </a:ext>
            </a:extLst>
          </p:cNvPr>
          <p:cNvSpPr txBox="1"/>
          <p:nvPr/>
        </p:nvSpPr>
        <p:spPr>
          <a:xfrm>
            <a:off x="4418012" y="6216140"/>
            <a:ext cx="3048000" cy="189283"/>
          </a:xfrm>
          <a:prstGeom prst="rect">
            <a:avLst/>
          </a:prstGeom>
          <a:noFill/>
        </p:spPr>
        <p:txBody>
          <a:bodyPr wrap="square" rtlCol="0">
            <a:spAutoFit/>
          </a:bodyPr>
          <a:lstStyle/>
          <a:p>
            <a:pPr>
              <a:lnSpc>
                <a:spcPct val="90000"/>
              </a:lnSpc>
            </a:pPr>
            <a:r>
              <a:rPr lang="en-US" sz="700" dirty="0"/>
              <a:t>an image or symbol to represent asking questions - </a:t>
            </a:r>
            <a:r>
              <a:rPr lang="en-US" sz="700" dirty="0" err="1"/>
              <a:t>Dalle</a:t>
            </a:r>
            <a:endParaRPr lang="en-US" sz="700" dirty="0"/>
          </a:p>
        </p:txBody>
      </p:sp>
    </p:spTree>
    <p:extLst>
      <p:ext uri="{BB962C8B-B14F-4D97-AF65-F5344CB8AC3E}">
        <p14:creationId xmlns:p14="http://schemas.microsoft.com/office/powerpoint/2010/main" val="20509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A0F3386-3C7B-BAFB-59EE-4BCBDBF2DDD8}"/>
              </a:ext>
            </a:extLst>
          </p:cNvPr>
          <p:cNvSpPr>
            <a:spLocks noGrp="1" noChangeArrowheads="1"/>
          </p:cNvSpPr>
          <p:nvPr>
            <p:ph type="title"/>
          </p:nvPr>
        </p:nvSpPr>
        <p:spPr/>
        <p:txBody>
          <a:bodyPr/>
          <a:lstStyle/>
          <a:p>
            <a:br>
              <a:rPr lang="en-US" altLang="en-US" dirty="0"/>
            </a:br>
            <a:r>
              <a:rPr lang="en-US" altLang="en-US" dirty="0"/>
              <a:t>Project Overview &amp; Goals</a:t>
            </a:r>
          </a:p>
        </p:txBody>
      </p:sp>
      <p:sp>
        <p:nvSpPr>
          <p:cNvPr id="5123" name="Content Placeholder 2">
            <a:extLst>
              <a:ext uri="{FF2B5EF4-FFF2-40B4-BE49-F238E27FC236}">
                <a16:creationId xmlns:a16="http://schemas.microsoft.com/office/drawing/2014/main" id="{228B84F6-2C2C-9997-B31D-656C1128762A}"/>
              </a:ext>
            </a:extLst>
          </p:cNvPr>
          <p:cNvSpPr>
            <a:spLocks noGrp="1" noChangeArrowheads="1"/>
          </p:cNvSpPr>
          <p:nvPr>
            <p:ph idx="1"/>
          </p:nvPr>
        </p:nvSpPr>
        <p:spPr/>
        <p:txBody>
          <a:bodyPr/>
          <a:lstStyle/>
          <a:p>
            <a:r>
              <a:rPr lang="en-US" dirty="0">
                <a:solidFill>
                  <a:srgbClr val="2B2B2B"/>
                </a:solidFill>
                <a:latin typeface="Roboto" panose="02000000000000000000" pitchFamily="2" charset="0"/>
              </a:rPr>
              <a:t>Find and examine various environmental data to see the impact of CO2 for evidence of global warming and possible correlations by countries and continents throughout the world. </a:t>
            </a:r>
            <a:endParaRPr lang="en-US" b="0" i="0" dirty="0">
              <a:solidFill>
                <a:srgbClr val="2B2B2B"/>
              </a:solidFill>
              <a:effectLst/>
              <a:latin typeface="Roboto" panose="02000000000000000000" pitchFamily="2" charset="0"/>
            </a:endParaRPr>
          </a:p>
          <a:p>
            <a:pPr lvl="1"/>
            <a:r>
              <a:rPr lang="en-US" dirty="0">
                <a:solidFill>
                  <a:srgbClr val="2B2B2B"/>
                </a:solidFill>
                <a:latin typeface="Roboto" panose="02000000000000000000" pitchFamily="2" charset="0"/>
              </a:rPr>
              <a:t>Explore the </a:t>
            </a:r>
            <a:r>
              <a:rPr lang="en-US" b="1" dirty="0">
                <a:solidFill>
                  <a:srgbClr val="2B2B2B"/>
                </a:solidFill>
                <a:latin typeface="Roboto" panose="02000000000000000000" pitchFamily="2" charset="0"/>
              </a:rPr>
              <a:t>temperature and CO2 changes </a:t>
            </a:r>
            <a:r>
              <a:rPr lang="en-US" dirty="0">
                <a:solidFill>
                  <a:srgbClr val="2B2B2B"/>
                </a:solidFill>
                <a:latin typeface="Roboto" panose="02000000000000000000" pitchFamily="2" charset="0"/>
              </a:rPr>
              <a:t>of different </a:t>
            </a:r>
            <a:r>
              <a:rPr lang="en-US" b="1" dirty="0">
                <a:solidFill>
                  <a:srgbClr val="2B2B2B"/>
                </a:solidFill>
                <a:latin typeface="Roboto" panose="02000000000000000000" pitchFamily="2" charset="0"/>
              </a:rPr>
              <a:t>countries</a:t>
            </a:r>
            <a:r>
              <a:rPr lang="en-US" dirty="0">
                <a:solidFill>
                  <a:srgbClr val="2B2B2B"/>
                </a:solidFill>
                <a:latin typeface="Roboto" panose="02000000000000000000" pitchFamily="2" charset="0"/>
              </a:rPr>
              <a:t> and different </a:t>
            </a:r>
            <a:r>
              <a:rPr lang="en-US" b="1" dirty="0">
                <a:solidFill>
                  <a:srgbClr val="2B2B2B"/>
                </a:solidFill>
                <a:latin typeface="Roboto" panose="02000000000000000000" pitchFamily="2" charset="0"/>
              </a:rPr>
              <a:t>continents</a:t>
            </a:r>
            <a:r>
              <a:rPr lang="en-US" dirty="0">
                <a:solidFill>
                  <a:srgbClr val="2B2B2B"/>
                </a:solidFill>
                <a:latin typeface="Roboto" panose="02000000000000000000" pitchFamily="2" charset="0"/>
              </a:rPr>
              <a:t> over a 25-year span (1995 – 2020) </a:t>
            </a:r>
          </a:p>
          <a:p>
            <a:pPr lvl="1"/>
            <a:r>
              <a:rPr lang="en-US" dirty="0">
                <a:solidFill>
                  <a:srgbClr val="2B2B2B"/>
                </a:solidFill>
                <a:latin typeface="Roboto" panose="02000000000000000000" pitchFamily="2" charset="0"/>
              </a:rPr>
              <a:t>Average </a:t>
            </a:r>
            <a:r>
              <a:rPr lang="en-US" b="1" dirty="0">
                <a:solidFill>
                  <a:srgbClr val="2B2B2B"/>
                </a:solidFill>
                <a:latin typeface="Roboto" panose="02000000000000000000" pitchFamily="2" charset="0"/>
              </a:rPr>
              <a:t>temp over time </a:t>
            </a:r>
            <a:r>
              <a:rPr lang="en-US" dirty="0">
                <a:solidFill>
                  <a:srgbClr val="2B2B2B"/>
                </a:solidFill>
                <a:latin typeface="Roboto" panose="02000000000000000000" pitchFamily="2" charset="0"/>
              </a:rPr>
              <a:t>by country and continent</a:t>
            </a:r>
          </a:p>
          <a:p>
            <a:pPr lvl="1"/>
            <a:r>
              <a:rPr lang="en-US" dirty="0">
                <a:solidFill>
                  <a:srgbClr val="2B2B2B"/>
                </a:solidFill>
                <a:latin typeface="Roboto" panose="02000000000000000000" pitchFamily="2" charset="0"/>
              </a:rPr>
              <a:t>Examine </a:t>
            </a:r>
            <a:r>
              <a:rPr lang="en-US" b="1" dirty="0">
                <a:solidFill>
                  <a:srgbClr val="2B2B2B"/>
                </a:solidFill>
                <a:latin typeface="Roboto" panose="02000000000000000000" pitchFamily="2" charset="0"/>
              </a:rPr>
              <a:t>CO2 </a:t>
            </a:r>
            <a:r>
              <a:rPr lang="en-US" dirty="0">
                <a:solidFill>
                  <a:srgbClr val="2B2B2B"/>
                </a:solidFill>
                <a:latin typeface="Roboto" panose="02000000000000000000" pitchFamily="2" charset="0"/>
              </a:rPr>
              <a:t>emissions as it </a:t>
            </a:r>
            <a:r>
              <a:rPr lang="en-US" b="1" dirty="0">
                <a:solidFill>
                  <a:srgbClr val="2B2B2B"/>
                </a:solidFill>
                <a:latin typeface="Roboto" panose="02000000000000000000" pitchFamily="2" charset="0"/>
              </a:rPr>
              <a:t>relates</a:t>
            </a:r>
            <a:r>
              <a:rPr lang="en-US" dirty="0">
                <a:solidFill>
                  <a:srgbClr val="2B2B2B"/>
                </a:solidFill>
                <a:latin typeface="Roboto" panose="02000000000000000000" pitchFamily="2" charset="0"/>
              </a:rPr>
              <a:t> to increases in </a:t>
            </a:r>
            <a:r>
              <a:rPr lang="en-US" b="1" dirty="0">
                <a:solidFill>
                  <a:srgbClr val="2B2B2B"/>
                </a:solidFill>
                <a:latin typeface="Roboto" panose="02000000000000000000" pitchFamily="2" charset="0"/>
              </a:rPr>
              <a:t>surface temperature </a:t>
            </a:r>
          </a:p>
          <a:p>
            <a:pPr lvl="1"/>
            <a:r>
              <a:rPr lang="en-US" b="0" i="0" dirty="0">
                <a:solidFill>
                  <a:srgbClr val="2B2B2B"/>
                </a:solidFill>
                <a:effectLst/>
                <a:latin typeface="Roboto" panose="02000000000000000000" pitchFamily="2" charset="0"/>
              </a:rPr>
              <a:t>Explore possible </a:t>
            </a:r>
            <a:r>
              <a:rPr lang="en-US" b="1" i="0" dirty="0">
                <a:solidFill>
                  <a:srgbClr val="2B2B2B"/>
                </a:solidFill>
                <a:effectLst/>
                <a:latin typeface="Roboto" panose="02000000000000000000" pitchFamily="2" charset="0"/>
              </a:rPr>
              <a:t>predication models </a:t>
            </a:r>
            <a:r>
              <a:rPr lang="en-US" b="0" i="0" dirty="0">
                <a:solidFill>
                  <a:srgbClr val="2B2B2B"/>
                </a:solidFill>
                <a:effectLst/>
                <a:latin typeface="Roboto" panose="02000000000000000000" pitchFamily="2" charset="0"/>
              </a:rPr>
              <a:t>for increases in average global temperature over various timelines; monthly</a:t>
            </a:r>
            <a:r>
              <a:rPr lang="en-US" dirty="0">
                <a:solidFill>
                  <a:srgbClr val="2B2B2B"/>
                </a:solidFill>
                <a:latin typeface="Roboto" panose="02000000000000000000" pitchFamily="2" charset="0"/>
              </a:rPr>
              <a:t>, yearly, etc.  </a:t>
            </a:r>
            <a:endParaRPr lang="en-US" b="0" i="0" dirty="0">
              <a:solidFill>
                <a:srgbClr val="2B2B2B"/>
              </a:solidFill>
              <a:effectLst/>
              <a:latin typeface="Roboto" panose="02000000000000000000" pitchFamily="2" charset="0"/>
            </a:endParaRPr>
          </a:p>
          <a:p>
            <a:pPr marL="274320" lvl="1" indent="0">
              <a:buNone/>
            </a:pPr>
            <a:endParaRPr lang="en-US" b="0" i="0" dirty="0">
              <a:solidFill>
                <a:srgbClr val="2B2B2B"/>
              </a:solidFill>
              <a:effectLst/>
              <a:latin typeface="Roboto" panose="02000000000000000000" pitchFamily="2" charset="0"/>
            </a:endParaRP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a:extLst>
              <a:ext uri="{FF2B5EF4-FFF2-40B4-BE49-F238E27FC236}">
                <a16:creationId xmlns:a16="http://schemas.microsoft.com/office/drawing/2014/main" id="{00AC6B6A-D10A-B7BF-C443-5DA7A1860CDA}"/>
              </a:ext>
            </a:extLst>
          </p:cNvPr>
          <p:cNvSpPr>
            <a:spLocks noGrp="1" noChangeArrowheads="1"/>
          </p:cNvSpPr>
          <p:nvPr>
            <p:ph type="title"/>
          </p:nvPr>
        </p:nvSpPr>
        <p:spPr>
          <a:xfrm>
            <a:off x="684213" y="685800"/>
            <a:ext cx="3886200" cy="3733800"/>
          </a:xfrm>
        </p:spPr>
        <p:txBody>
          <a:bodyPr anchor="b">
            <a:normAutofit/>
          </a:bodyPr>
          <a:lstStyle/>
          <a:p>
            <a:r>
              <a:rPr lang="en-US" altLang="en-US" dirty="0"/>
              <a:t>Data Sets </a:t>
            </a:r>
          </a:p>
        </p:txBody>
      </p:sp>
      <p:sp>
        <p:nvSpPr>
          <p:cNvPr id="5" name="Content Placeholder 4">
            <a:extLst>
              <a:ext uri="{FF2B5EF4-FFF2-40B4-BE49-F238E27FC236}">
                <a16:creationId xmlns:a16="http://schemas.microsoft.com/office/drawing/2014/main" id="{C1BBC05F-5908-DA4E-EFEC-CF1A0117BA95}"/>
              </a:ext>
            </a:extLst>
          </p:cNvPr>
          <p:cNvSpPr>
            <a:spLocks noGrp="1"/>
          </p:cNvSpPr>
          <p:nvPr>
            <p:ph idx="1"/>
          </p:nvPr>
        </p:nvSpPr>
        <p:spPr>
          <a:xfrm>
            <a:off x="5086929" y="152400"/>
            <a:ext cx="6951084" cy="6629400"/>
          </a:xfrm>
        </p:spPr>
        <p:txBody>
          <a:bodyPr rtlCol="0">
            <a:noAutofit/>
          </a:bodyPr>
          <a:lstStyle/>
          <a:p>
            <a:pPr marL="0">
              <a:spcBef>
                <a:spcPts val="0"/>
              </a:spcBef>
            </a:pPr>
            <a:endParaRPr lang="en-US" sz="1900" u="sng" kern="100" dirty="0">
              <a:hlinkClick r:id="rId3">
                <a:extLst>
                  <a:ext uri="{A12FA001-AC4F-418D-AE19-62706E023703}">
                    <ahyp:hlinkClr xmlns:ahyp="http://schemas.microsoft.com/office/drawing/2018/hyperlinkcolor" val="tx"/>
                  </a:ext>
                </a:extLst>
              </a:hlinkClick>
            </a:endParaRPr>
          </a:p>
          <a:p>
            <a:pPr marL="342900" indent="-342900">
              <a:spcBef>
                <a:spcPts val="0"/>
              </a:spcBef>
            </a:pPr>
            <a:r>
              <a:rPr lang="en-US" sz="1900" u="sng" kern="100" dirty="0">
                <a:hlinkClick r:id="rId3">
                  <a:extLst>
                    <a:ext uri="{A12FA001-AC4F-418D-AE19-62706E023703}">
                      <ahyp:hlinkClr xmlns:ahyp="http://schemas.microsoft.com/office/drawing/2018/hyperlinkcolor" val="tx"/>
                    </a:ext>
                  </a:extLst>
                </a:hlinkClick>
              </a:rPr>
              <a:t>Global Warming Trends (1961-2022)</a:t>
            </a:r>
            <a:endParaRPr lang="en-US" sz="1900" kern="100" dirty="0"/>
          </a:p>
          <a:p>
            <a:pPr marL="342900" indent="-342900">
              <a:spcBef>
                <a:spcPts val="0"/>
              </a:spcBef>
            </a:pPr>
            <a:r>
              <a:rPr lang="en-US" sz="1900" u="sng" kern="100" dirty="0">
                <a:hlinkClick r:id="rId3">
                  <a:extLst>
                    <a:ext uri="{A12FA001-AC4F-418D-AE19-62706E023703}">
                      <ahyp:hlinkClr xmlns:ahyp="http://schemas.microsoft.com/office/drawing/2018/hyperlinkcolor" val="tx"/>
                    </a:ext>
                  </a:extLst>
                </a:hlinkClick>
              </a:rPr>
              <a:t>https://www.kaggle.com/datasets/jawadawan/global-warming-trends-1961-2022</a:t>
            </a:r>
            <a:endParaRPr lang="en-US" sz="1900" kern="100" dirty="0"/>
          </a:p>
          <a:p>
            <a:pPr marL="342900" indent="-342900">
              <a:spcBef>
                <a:spcPts val="0"/>
              </a:spcBef>
            </a:pPr>
            <a:r>
              <a:rPr lang="en-US" sz="1900" kern="100" dirty="0"/>
              <a:t>Country, ISO code, Year and Temperature </a:t>
            </a:r>
          </a:p>
          <a:p>
            <a:pPr marL="342900" indent="-342900">
              <a:spcBef>
                <a:spcPts val="0"/>
              </a:spcBef>
            </a:pPr>
            <a:r>
              <a:rPr lang="en-US" sz="1900" kern="100" dirty="0"/>
              <a:t>Country wise surface temperature from 1961 to 2022</a:t>
            </a:r>
          </a:p>
          <a:p>
            <a:pPr marL="0" indent="0">
              <a:spcBef>
                <a:spcPts val="0"/>
              </a:spcBef>
              <a:buNone/>
            </a:pPr>
            <a:r>
              <a:rPr lang="en-US" sz="1900" kern="100" dirty="0"/>
              <a:t> </a:t>
            </a:r>
          </a:p>
          <a:p>
            <a:pPr marL="342900" indent="-342900">
              <a:spcBef>
                <a:spcPts val="0"/>
              </a:spcBef>
            </a:pPr>
            <a:r>
              <a:rPr lang="en-US" sz="1900" kern="100" dirty="0"/>
              <a:t>Countries and their Continents</a:t>
            </a:r>
          </a:p>
          <a:p>
            <a:pPr marL="342900" indent="-342900">
              <a:spcBef>
                <a:spcPts val="0"/>
              </a:spcBef>
            </a:pPr>
            <a:r>
              <a:rPr lang="en-US" sz="1900" u="sng" kern="100" dirty="0">
                <a:hlinkClick r:id="rId4">
                  <a:extLst>
                    <a:ext uri="{A12FA001-AC4F-418D-AE19-62706E023703}">
                      <ahyp:hlinkClr xmlns:ahyp="http://schemas.microsoft.com/office/drawing/2018/hyperlinkcolor" val="tx"/>
                    </a:ext>
                  </a:extLst>
                </a:hlinkClick>
              </a:rPr>
              <a:t>https://www.kaggle.com/datasets/hserdaraltan/countries-by-continent</a:t>
            </a:r>
            <a:r>
              <a:rPr lang="en-US" sz="1900" u="sng" kern="100" dirty="0"/>
              <a:t> </a:t>
            </a:r>
            <a:endParaRPr lang="en-US" sz="1900" kern="100" dirty="0"/>
          </a:p>
          <a:p>
            <a:pPr marL="342900" indent="-342900">
              <a:spcBef>
                <a:spcPts val="0"/>
              </a:spcBef>
            </a:pPr>
            <a:endParaRPr lang="en-US" sz="1900" kern="100" dirty="0"/>
          </a:p>
          <a:p>
            <a:pPr marL="342900" indent="-342900">
              <a:spcBef>
                <a:spcPts val="0"/>
              </a:spcBef>
            </a:pPr>
            <a:r>
              <a:rPr lang="en-US" sz="1900" kern="100" dirty="0"/>
              <a:t>Temperature (1960) to Temperature (2022): annual surface temp (C) from1960 to 2022 </a:t>
            </a:r>
          </a:p>
          <a:p>
            <a:pPr marL="342900" indent="-342900">
              <a:spcBef>
                <a:spcPts val="0"/>
              </a:spcBef>
            </a:pPr>
            <a:r>
              <a:rPr lang="en-US" sz="1900" kern="100" dirty="0"/>
              <a:t>Daily temperature of different cities with country and Region </a:t>
            </a:r>
          </a:p>
          <a:p>
            <a:pPr marL="342900" indent="-342900">
              <a:spcBef>
                <a:spcPts val="0"/>
              </a:spcBef>
            </a:pPr>
            <a:r>
              <a:rPr lang="en-US" sz="1900" u="sng" kern="100" dirty="0">
                <a:hlinkClick r:id="rId5">
                  <a:extLst>
                    <a:ext uri="{A12FA001-AC4F-418D-AE19-62706E023703}">
                      <ahyp:hlinkClr xmlns:ahyp="http://schemas.microsoft.com/office/drawing/2018/hyperlinkcolor" val="tx"/>
                    </a:ext>
                  </a:extLst>
                </a:hlinkClick>
              </a:rPr>
              <a:t>https://www.kaggle.com/datasets/subhamjain/temperature-of-all-countries-19952020</a:t>
            </a:r>
            <a:r>
              <a:rPr lang="en-US" sz="1900" kern="100" dirty="0"/>
              <a:t> </a:t>
            </a:r>
          </a:p>
          <a:p>
            <a:pPr marL="342900" indent="-342900">
              <a:spcBef>
                <a:spcPts val="0"/>
              </a:spcBef>
            </a:pPr>
            <a:r>
              <a:rPr lang="en-US" sz="1900" kern="100" dirty="0"/>
              <a:t>Contains data of various major cities of different countries in the world.</a:t>
            </a:r>
          </a:p>
          <a:p>
            <a:pPr marL="342900" indent="-342900">
              <a:spcBef>
                <a:spcPts val="0"/>
              </a:spcBef>
            </a:pPr>
            <a:endParaRPr lang="en-US" sz="1900" kern="100" dirty="0"/>
          </a:p>
          <a:p>
            <a:pPr marL="342900" indent="-342900">
              <a:spcBef>
                <a:spcPts val="0"/>
              </a:spcBef>
            </a:pPr>
            <a:r>
              <a:rPr lang="en-US" sz="1900" kern="100" dirty="0"/>
              <a:t>data.worldbank.org</a:t>
            </a:r>
          </a:p>
          <a:p>
            <a:pPr marL="342900" indent="-342900">
              <a:spcBef>
                <a:spcPts val="0"/>
              </a:spcBef>
            </a:pPr>
            <a:r>
              <a:rPr lang="en-US" sz="1900" u="sng" kern="100" dirty="0">
                <a:hlinkClick r:id="rId6">
                  <a:extLst>
                    <a:ext uri="{A12FA001-AC4F-418D-AE19-62706E023703}">
                      <ahyp:hlinkClr xmlns:ahyp="http://schemas.microsoft.com/office/drawing/2018/hyperlinkcolor" val="tx"/>
                    </a:ext>
                  </a:extLst>
                </a:hlinkClick>
              </a:rPr>
              <a:t>World Bank Open Data</a:t>
            </a:r>
            <a:endParaRPr lang="en-US" sz="1900" kern="100" dirty="0"/>
          </a:p>
          <a:p>
            <a:pPr marL="342900" indent="-342900">
              <a:spcBef>
                <a:spcPts val="0"/>
              </a:spcBef>
            </a:pPr>
            <a:r>
              <a:rPr lang="en-US" sz="1900" u="sng" kern="100" dirty="0">
                <a:hlinkClick r:id="rId6">
                  <a:extLst>
                    <a:ext uri="{A12FA001-AC4F-418D-AE19-62706E023703}">
                      <ahyp:hlinkClr xmlns:ahyp="http://schemas.microsoft.com/office/drawing/2018/hyperlinkcolor" val="tx"/>
                    </a:ext>
                  </a:extLst>
                </a:hlinkClick>
              </a:rPr>
              <a:t>https://data.worldbank.org/indicator/EN.ATM.CO2E.PC?most_recent_year_desc=false</a:t>
            </a:r>
            <a:endParaRPr lang="en-US" sz="1900" kern="100" dirty="0"/>
          </a:p>
          <a:p>
            <a:pPr marL="342900" indent="-342900">
              <a:spcBef>
                <a:spcPts val="0"/>
              </a:spcBef>
            </a:pPr>
            <a:r>
              <a:rPr lang="en-US" sz="1900" kern="100" dirty="0"/>
              <a:t>Free and open access to global development data</a:t>
            </a:r>
          </a:p>
          <a:p>
            <a:pPr>
              <a:defRPr/>
            </a:pPr>
            <a:endParaRPr lang="en-US" sz="1900" b="1" u="sng" dirty="0"/>
          </a:p>
          <a:p>
            <a:pPr>
              <a:defRPr/>
            </a:pPr>
            <a:endParaRPr lang="en-US" sz="1900" dirty="0"/>
          </a:p>
        </p:txBody>
      </p:sp>
      <p:sp>
        <p:nvSpPr>
          <p:cNvPr id="7175" name="Text Placeholder 3">
            <a:extLst>
              <a:ext uri="{FF2B5EF4-FFF2-40B4-BE49-F238E27FC236}">
                <a16:creationId xmlns:a16="http://schemas.microsoft.com/office/drawing/2014/main" id="{27BD3F85-55B0-6714-8C07-E767522F885A}"/>
              </a:ext>
            </a:extLst>
          </p:cNvPr>
          <p:cNvSpPr>
            <a:spLocks noGrp="1"/>
          </p:cNvSpPr>
          <p:nvPr>
            <p:ph type="body" sz="half" idx="2"/>
          </p:nvPr>
        </p:nvSpPr>
        <p:spPr>
          <a:xfrm>
            <a:off x="455612" y="4343400"/>
            <a:ext cx="4267199" cy="2057400"/>
          </a:xfrm>
        </p:spPr>
        <p:txBody>
          <a:bodyPr>
            <a:normAutofit lnSpcReduction="10000"/>
          </a:bodyPr>
          <a:lstStyle/>
          <a:p>
            <a:r>
              <a:rPr lang="en-US" dirty="0"/>
              <a:t>Kaggle – High Quality </a:t>
            </a:r>
          </a:p>
          <a:p>
            <a:endParaRPr lang="en-US" dirty="0"/>
          </a:p>
          <a:p>
            <a:r>
              <a:rPr lang="en-US" dirty="0"/>
              <a:t>Examined 4 data sets</a:t>
            </a:r>
          </a:p>
          <a:p>
            <a:endParaRPr lang="en-US" dirty="0"/>
          </a:p>
          <a:p>
            <a:r>
              <a:rPr lang="en-US" dirty="0"/>
              <a:t>Used 3 data sets </a:t>
            </a:r>
          </a:p>
          <a:p>
            <a:r>
              <a:rPr lang="en-US" dirty="0"/>
              <a:t> *excluded </a:t>
            </a:r>
            <a:r>
              <a:rPr lang="en-US" dirty="0" err="1"/>
              <a:t>worldbank</a:t>
            </a:r>
            <a:endParaRPr lang="en-US" dirty="0"/>
          </a:p>
          <a:p>
            <a:endParaRPr lang="en-US" dirty="0"/>
          </a:p>
          <a:p>
            <a:r>
              <a:rPr lang="en-US" dirty="0"/>
              <a:t>No copywrite issues with this data</a:t>
            </a:r>
          </a:p>
          <a:p>
            <a:endParaRPr lang="en-US" dirty="0"/>
          </a:p>
        </p:txBody>
      </p:sp>
      <p:pic>
        <p:nvPicPr>
          <p:cNvPr id="3" name="Picture 2">
            <a:extLst>
              <a:ext uri="{FF2B5EF4-FFF2-40B4-BE49-F238E27FC236}">
                <a16:creationId xmlns:a16="http://schemas.microsoft.com/office/drawing/2014/main" id="{FFFF1ECB-8EDE-2E5F-04AE-A0E5BBD110AB}"/>
              </a:ext>
            </a:extLst>
          </p:cNvPr>
          <p:cNvPicPr>
            <a:picLocks noChangeAspect="1"/>
          </p:cNvPicPr>
          <p:nvPr/>
        </p:nvPicPr>
        <p:blipFill>
          <a:blip r:embed="rId7"/>
          <a:stretch>
            <a:fillRect/>
          </a:stretch>
        </p:blipFill>
        <p:spPr>
          <a:xfrm>
            <a:off x="303212" y="685800"/>
            <a:ext cx="4538721" cy="2590800"/>
          </a:xfrm>
          <a:prstGeom prst="rect">
            <a:avLst/>
          </a:prstGeom>
        </p:spPr>
      </p:pic>
      <p:sp>
        <p:nvSpPr>
          <p:cNvPr id="2" name="TextBox 1">
            <a:extLst>
              <a:ext uri="{FF2B5EF4-FFF2-40B4-BE49-F238E27FC236}">
                <a16:creationId xmlns:a16="http://schemas.microsoft.com/office/drawing/2014/main" id="{CCA55106-7172-08BB-916E-877B09F5C975}"/>
              </a:ext>
            </a:extLst>
          </p:cNvPr>
          <p:cNvSpPr txBox="1"/>
          <p:nvPr/>
        </p:nvSpPr>
        <p:spPr>
          <a:xfrm>
            <a:off x="167697" y="3313635"/>
            <a:ext cx="4674236" cy="383182"/>
          </a:xfrm>
          <a:prstGeom prst="rect">
            <a:avLst/>
          </a:prstGeom>
          <a:noFill/>
        </p:spPr>
        <p:txBody>
          <a:bodyPr wrap="square" rtlCol="0">
            <a:spAutoFit/>
          </a:bodyPr>
          <a:lstStyle/>
          <a:p>
            <a:pPr>
              <a:lnSpc>
                <a:spcPct val="90000"/>
              </a:lnSpc>
            </a:pPr>
            <a:r>
              <a:rPr lang="en-US" sz="700" dirty="0"/>
              <a:t>An image that represents an exploration of data from countries and continents across the world on CO2 and Temperatures across the world that can be used as a background in a PPT presentation; modern and professional style – Dall-E</a:t>
            </a:r>
          </a:p>
        </p:txBody>
      </p:sp>
    </p:spTree>
    <p:extLst>
      <p:ext uri="{BB962C8B-B14F-4D97-AF65-F5344CB8AC3E}">
        <p14:creationId xmlns:p14="http://schemas.microsoft.com/office/powerpoint/2010/main" val="347854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lstStyle/>
          <a:p>
            <a:r>
              <a:t>Data Collection, Cleanup &amp; Exploration </a:t>
            </a:r>
          </a:p>
        </p:txBody>
      </p:sp>
      <p:grpSp>
        <p:nvGrpSpPr>
          <p:cNvPr id="131" name="Content Placeholder 2"/>
          <p:cNvGrpSpPr/>
          <p:nvPr/>
        </p:nvGrpSpPr>
        <p:grpSpPr>
          <a:xfrm>
            <a:off x="5870576" y="685800"/>
            <a:ext cx="5638802" cy="5486403"/>
            <a:chOff x="0" y="0"/>
            <a:chExt cx="5638801" cy="5486401"/>
          </a:xfrm>
        </p:grpSpPr>
        <p:grpSp>
          <p:nvGrpSpPr>
            <p:cNvPr id="118" name="Group"/>
            <p:cNvGrpSpPr/>
            <p:nvPr/>
          </p:nvGrpSpPr>
          <p:grpSpPr>
            <a:xfrm>
              <a:off x="0" y="0"/>
              <a:ext cx="4511042" cy="1207010"/>
              <a:chOff x="0" y="0"/>
              <a:chExt cx="4511041" cy="1207009"/>
            </a:xfrm>
          </p:grpSpPr>
          <p:sp>
            <p:nvSpPr>
              <p:cNvPr id="116" name="Rounded Rectangle"/>
              <p:cNvSpPr/>
              <p:nvPr/>
            </p:nvSpPr>
            <p:spPr>
              <a:xfrm>
                <a:off x="0" y="0"/>
                <a:ext cx="4511041" cy="1207009"/>
              </a:xfrm>
              <a:prstGeom prst="roundRect">
                <a:avLst>
                  <a:gd name="adj" fmla="val 10000"/>
                </a:avLst>
              </a:prstGeom>
              <a:gradFill flip="none" rotWithShape="1">
                <a:gsLst>
                  <a:gs pos="0">
                    <a:srgbClr val="5DC2D8"/>
                  </a:gs>
                  <a:gs pos="50000">
                    <a:srgbClr val="39BFD9"/>
                  </a:gs>
                  <a:gs pos="100000">
                    <a:srgbClr val="2AAEC8"/>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ctr">
                <a:noAutofit/>
              </a:bodyPr>
              <a:lstStyle/>
              <a:p>
                <a:pPr defTabSz="889000">
                  <a:lnSpc>
                    <a:spcPct val="90000"/>
                  </a:lnSpc>
                  <a:spcBef>
                    <a:spcPts val="1000"/>
                  </a:spcBef>
                  <a:defRPr sz="2000">
                    <a:solidFill>
                      <a:srgbClr val="FFFFFF"/>
                    </a:solidFill>
                  </a:defRPr>
                </a:pPr>
                <a:endParaRPr sz="2000"/>
              </a:p>
            </p:txBody>
          </p:sp>
          <p:sp>
            <p:nvSpPr>
              <p:cNvPr id="117" name="Extract…"/>
              <p:cNvSpPr txBox="1"/>
              <p:nvPr/>
            </p:nvSpPr>
            <p:spPr>
              <a:xfrm>
                <a:off x="35351" y="83439"/>
                <a:ext cx="3440214" cy="10401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lvl1pPr defTabSz="889000">
                  <a:lnSpc>
                    <a:spcPct val="90000"/>
                  </a:lnSpc>
                  <a:spcBef>
                    <a:spcPts val="800"/>
                  </a:spcBef>
                  <a:defRPr sz="2000">
                    <a:solidFill>
                      <a:srgbClr val="FFFFFF"/>
                    </a:solidFill>
                  </a:defRPr>
                </a:lvl1pPr>
                <a:lvl2pPr indent="228600" defTabSz="889000">
                  <a:lnSpc>
                    <a:spcPct val="90000"/>
                  </a:lnSpc>
                  <a:spcBef>
                    <a:spcPts val="1000"/>
                  </a:spcBef>
                  <a:defRPr sz="1700">
                    <a:solidFill>
                      <a:srgbClr val="FFFFFF"/>
                    </a:solidFill>
                  </a:defRPr>
                </a:lvl2pPr>
              </a:lstStyle>
              <a:p>
                <a:r>
                  <a:rPr dirty="0"/>
                  <a:t>Extract </a:t>
                </a:r>
                <a:endParaRPr lang="en-US" sz="2400" dirty="0"/>
              </a:p>
              <a:p>
                <a:pPr lvl="1"/>
                <a:r>
                  <a:rPr lang="en-US" dirty="0"/>
                  <a:t>Download &amp; import .csv files &amp; libraries</a:t>
                </a:r>
              </a:p>
            </p:txBody>
          </p:sp>
        </p:grpSp>
        <p:grpSp>
          <p:nvGrpSpPr>
            <p:cNvPr id="121" name="Group"/>
            <p:cNvGrpSpPr/>
            <p:nvPr/>
          </p:nvGrpSpPr>
          <p:grpSpPr>
            <a:xfrm>
              <a:off x="377799" y="1426463"/>
              <a:ext cx="4511041" cy="1207010"/>
              <a:chOff x="0" y="0"/>
              <a:chExt cx="4511040" cy="1207008"/>
            </a:xfrm>
          </p:grpSpPr>
          <p:sp>
            <p:nvSpPr>
              <p:cNvPr id="119" name="Rounded Rectangle"/>
              <p:cNvSpPr/>
              <p:nvPr/>
            </p:nvSpPr>
            <p:spPr>
              <a:xfrm>
                <a:off x="0" y="0"/>
                <a:ext cx="4511041" cy="1207009"/>
              </a:xfrm>
              <a:prstGeom prst="roundRect">
                <a:avLst>
                  <a:gd name="adj" fmla="val 10000"/>
                </a:avLst>
              </a:prstGeom>
              <a:gradFill flip="none" rotWithShape="1">
                <a:gsLst>
                  <a:gs pos="0">
                    <a:srgbClr val="5DC2D8"/>
                  </a:gs>
                  <a:gs pos="50000">
                    <a:srgbClr val="39BFD9"/>
                  </a:gs>
                  <a:gs pos="100000">
                    <a:srgbClr val="2AAEC8"/>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ctr">
                <a:noAutofit/>
              </a:bodyPr>
              <a:lstStyle/>
              <a:p>
                <a:pPr defTabSz="889000">
                  <a:lnSpc>
                    <a:spcPct val="90000"/>
                  </a:lnSpc>
                  <a:spcBef>
                    <a:spcPts val="1000"/>
                  </a:spcBef>
                  <a:defRPr sz="2000">
                    <a:solidFill>
                      <a:srgbClr val="FFFFFF"/>
                    </a:solidFill>
                  </a:defRPr>
                </a:pPr>
                <a:endParaRPr sz="2000"/>
              </a:p>
            </p:txBody>
          </p:sp>
          <p:sp>
            <p:nvSpPr>
              <p:cNvPr id="120" name="Explore…"/>
              <p:cNvSpPr txBox="1"/>
              <p:nvPr/>
            </p:nvSpPr>
            <p:spPr>
              <a:xfrm>
                <a:off x="35351" y="83439"/>
                <a:ext cx="3277982" cy="10401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lvl1pPr defTabSz="889000">
                  <a:lnSpc>
                    <a:spcPct val="90000"/>
                  </a:lnSpc>
                  <a:spcBef>
                    <a:spcPts val="800"/>
                  </a:spcBef>
                  <a:defRPr sz="2000">
                    <a:solidFill>
                      <a:srgbClr val="FFFFFF"/>
                    </a:solidFill>
                  </a:defRPr>
                </a:lvl1pPr>
                <a:lvl2pPr defTabSz="889000">
                  <a:lnSpc>
                    <a:spcPct val="90000"/>
                  </a:lnSpc>
                  <a:spcBef>
                    <a:spcPts val="800"/>
                  </a:spcBef>
                  <a:defRPr sz="1700">
                    <a:solidFill>
                      <a:srgbClr val="FFFFFF"/>
                    </a:solidFill>
                  </a:defRPr>
                </a:lvl2pPr>
              </a:lstStyle>
              <a:p>
                <a:r>
                  <a:t>Explore</a:t>
                </a:r>
              </a:p>
              <a:p>
                <a:pPr lvl="1"/>
                <a:r>
                  <a:t>Columns, data types, null values, units of measure</a:t>
                </a:r>
              </a:p>
            </p:txBody>
          </p:sp>
        </p:grpSp>
        <p:grpSp>
          <p:nvGrpSpPr>
            <p:cNvPr id="124" name="Group"/>
            <p:cNvGrpSpPr/>
            <p:nvPr/>
          </p:nvGrpSpPr>
          <p:grpSpPr>
            <a:xfrm>
              <a:off x="749959" y="2774194"/>
              <a:ext cx="4511043" cy="1364476"/>
              <a:chOff x="0" y="-78733"/>
              <a:chExt cx="4511041" cy="1364474"/>
            </a:xfrm>
          </p:grpSpPr>
          <p:sp>
            <p:nvSpPr>
              <p:cNvPr id="122" name="Rounded Rectangle"/>
              <p:cNvSpPr/>
              <p:nvPr/>
            </p:nvSpPr>
            <p:spPr>
              <a:xfrm>
                <a:off x="0" y="0"/>
                <a:ext cx="4511041" cy="1207009"/>
              </a:xfrm>
              <a:prstGeom prst="roundRect">
                <a:avLst>
                  <a:gd name="adj" fmla="val 10000"/>
                </a:avLst>
              </a:prstGeom>
              <a:gradFill flip="none" rotWithShape="1">
                <a:gsLst>
                  <a:gs pos="0">
                    <a:srgbClr val="5DC2D8"/>
                  </a:gs>
                  <a:gs pos="50000">
                    <a:srgbClr val="39BFD9"/>
                  </a:gs>
                  <a:gs pos="100000">
                    <a:srgbClr val="2AAEC8"/>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ctr">
                <a:noAutofit/>
              </a:bodyPr>
              <a:lstStyle/>
              <a:p>
                <a:pPr defTabSz="889000">
                  <a:lnSpc>
                    <a:spcPct val="90000"/>
                  </a:lnSpc>
                  <a:spcBef>
                    <a:spcPts val="1000"/>
                  </a:spcBef>
                  <a:defRPr sz="2000">
                    <a:solidFill>
                      <a:srgbClr val="FFFFFF"/>
                    </a:solidFill>
                  </a:defRPr>
                </a:pPr>
                <a:endParaRPr sz="2000"/>
              </a:p>
            </p:txBody>
          </p:sp>
          <p:sp>
            <p:nvSpPr>
              <p:cNvPr id="123" name="Transform…"/>
              <p:cNvSpPr txBox="1"/>
              <p:nvPr/>
            </p:nvSpPr>
            <p:spPr>
              <a:xfrm>
                <a:off x="35352" y="-78733"/>
                <a:ext cx="3795093" cy="13644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lvl1pPr defTabSz="889000">
                  <a:lnSpc>
                    <a:spcPct val="90000"/>
                  </a:lnSpc>
                  <a:spcBef>
                    <a:spcPts val="800"/>
                  </a:spcBef>
                  <a:defRPr sz="2000">
                    <a:solidFill>
                      <a:srgbClr val="FFFFFF"/>
                    </a:solidFill>
                  </a:defRPr>
                </a:lvl1pPr>
                <a:lvl2pPr defTabSz="889000">
                  <a:lnSpc>
                    <a:spcPct val="90000"/>
                  </a:lnSpc>
                  <a:spcBef>
                    <a:spcPts val="800"/>
                  </a:spcBef>
                  <a:defRPr sz="1700">
                    <a:solidFill>
                      <a:srgbClr val="FFFFFF"/>
                    </a:solidFill>
                  </a:defRPr>
                </a:lvl2pPr>
              </a:lstStyle>
              <a:p>
                <a:r>
                  <a:t>Transform</a:t>
                </a:r>
              </a:p>
              <a:p>
                <a:pPr lvl="1">
                  <a:defRPr sz="2000"/>
                </a:pPr>
                <a:r>
                  <a:t>Reshape dfs, drop un-useful data, merge, sort &amp; relabel</a:t>
                </a:r>
              </a:p>
            </p:txBody>
          </p:sp>
        </p:grpSp>
        <p:grpSp>
          <p:nvGrpSpPr>
            <p:cNvPr id="127" name="Group"/>
            <p:cNvGrpSpPr/>
            <p:nvPr/>
          </p:nvGrpSpPr>
          <p:grpSpPr>
            <a:xfrm>
              <a:off x="1127758" y="4279391"/>
              <a:ext cx="4511043" cy="1207010"/>
              <a:chOff x="0" y="0"/>
              <a:chExt cx="4511041" cy="1207009"/>
            </a:xfrm>
          </p:grpSpPr>
          <p:sp>
            <p:nvSpPr>
              <p:cNvPr id="125" name="Rounded Rectangle"/>
              <p:cNvSpPr/>
              <p:nvPr/>
            </p:nvSpPr>
            <p:spPr>
              <a:xfrm>
                <a:off x="0" y="0"/>
                <a:ext cx="4511041" cy="1207009"/>
              </a:xfrm>
              <a:prstGeom prst="roundRect">
                <a:avLst>
                  <a:gd name="adj" fmla="val 10000"/>
                </a:avLst>
              </a:prstGeom>
              <a:gradFill flip="none" rotWithShape="1">
                <a:gsLst>
                  <a:gs pos="0">
                    <a:srgbClr val="5DC2D8"/>
                  </a:gs>
                  <a:gs pos="50000">
                    <a:srgbClr val="39BFD9"/>
                  </a:gs>
                  <a:gs pos="100000">
                    <a:srgbClr val="2AAEC8"/>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ctr">
                <a:noAutofit/>
              </a:bodyPr>
              <a:lstStyle/>
              <a:p>
                <a:pPr defTabSz="889000">
                  <a:lnSpc>
                    <a:spcPct val="90000"/>
                  </a:lnSpc>
                  <a:spcBef>
                    <a:spcPts val="1000"/>
                  </a:spcBef>
                  <a:defRPr sz="2000">
                    <a:solidFill>
                      <a:srgbClr val="FFFFFF"/>
                    </a:solidFill>
                  </a:defRPr>
                </a:pPr>
                <a:endParaRPr sz="2000"/>
              </a:p>
            </p:txBody>
          </p:sp>
          <p:sp>
            <p:nvSpPr>
              <p:cNvPr id="126" name="Load…"/>
              <p:cNvSpPr txBox="1"/>
              <p:nvPr/>
            </p:nvSpPr>
            <p:spPr>
              <a:xfrm>
                <a:off x="35352" y="219041"/>
                <a:ext cx="3511597" cy="76892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lvl1pPr defTabSz="889000">
                  <a:lnSpc>
                    <a:spcPct val="90000"/>
                  </a:lnSpc>
                  <a:spcBef>
                    <a:spcPts val="800"/>
                  </a:spcBef>
                  <a:defRPr sz="2000">
                    <a:solidFill>
                      <a:srgbClr val="FFFFFF"/>
                    </a:solidFill>
                  </a:defRPr>
                </a:lvl1pPr>
                <a:lvl2pPr defTabSz="889000">
                  <a:lnSpc>
                    <a:spcPct val="90000"/>
                  </a:lnSpc>
                  <a:spcBef>
                    <a:spcPts val="800"/>
                  </a:spcBef>
                  <a:defRPr sz="1700">
                    <a:solidFill>
                      <a:srgbClr val="FFFFFF"/>
                    </a:solidFill>
                  </a:defRPr>
                </a:lvl2pPr>
              </a:lstStyle>
              <a:p>
                <a:r>
                  <a:t>Load</a:t>
                </a:r>
              </a:p>
              <a:p>
                <a:pPr lvl="1"/>
                <a:r>
                  <a:t>Export usable df to .csv file</a:t>
                </a:r>
              </a:p>
            </p:txBody>
          </p:sp>
        </p:grpSp>
        <p:sp>
          <p:nvSpPr>
            <p:cNvPr id="128" name="Shape"/>
            <p:cNvSpPr/>
            <p:nvPr/>
          </p:nvSpPr>
          <p:spPr>
            <a:xfrm>
              <a:off x="3726484" y="924458"/>
              <a:ext cx="784556" cy="784556"/>
            </a:xfrm>
            <a:custGeom>
              <a:avLst/>
              <a:gdLst/>
              <a:ahLst/>
              <a:cxnLst>
                <a:cxn ang="0">
                  <a:pos x="wd2" y="hd2"/>
                </a:cxn>
                <a:cxn ang="5400000">
                  <a:pos x="wd2" y="hd2"/>
                </a:cxn>
                <a:cxn ang="10800000">
                  <a:pos x="wd2" y="hd2"/>
                </a:cxn>
                <a:cxn ang="16200000">
                  <a:pos x="wd2" y="hd2"/>
                </a:cxn>
              </a:cxnLst>
              <a:rect l="0" t="0" r="r" b="b"/>
              <a:pathLst>
                <a:path w="21600" h="21600" extrusionOk="0">
                  <a:moveTo>
                    <a:pt x="0" y="11880"/>
                  </a:moveTo>
                  <a:lnTo>
                    <a:pt x="4860" y="11880"/>
                  </a:lnTo>
                  <a:lnTo>
                    <a:pt x="4860" y="0"/>
                  </a:lnTo>
                  <a:lnTo>
                    <a:pt x="16740" y="0"/>
                  </a:lnTo>
                  <a:lnTo>
                    <a:pt x="16740" y="11880"/>
                  </a:lnTo>
                  <a:lnTo>
                    <a:pt x="21600" y="11880"/>
                  </a:lnTo>
                  <a:lnTo>
                    <a:pt x="10800" y="21600"/>
                  </a:lnTo>
                  <a:close/>
                </a:path>
              </a:pathLst>
            </a:custGeom>
            <a:solidFill>
              <a:srgbClr val="CDE6EE">
                <a:alpha val="90000"/>
              </a:srgbClr>
            </a:solidFill>
            <a:ln w="6350" cap="flat">
              <a:solidFill>
                <a:srgbClr val="CDE6EE">
                  <a:alpha val="90000"/>
                </a:srgbClr>
              </a:solidFill>
              <a:prstDash val="solid"/>
              <a:miter lim="800000"/>
            </a:ln>
            <a:effectLst/>
          </p:spPr>
          <p:txBody>
            <a:bodyPr wrap="square" lIns="45719" tIns="45719" rIns="45719" bIns="45719" numCol="1" anchor="ctr">
              <a:noAutofit/>
            </a:bodyPr>
            <a:lstStyle/>
            <a:p>
              <a:pPr algn="ctr" defTabSz="1555750">
                <a:lnSpc>
                  <a:spcPct val="90000"/>
                </a:lnSpc>
                <a:spcBef>
                  <a:spcPts val="1000"/>
                </a:spcBef>
                <a:defRPr sz="3500"/>
              </a:pPr>
              <a:endParaRPr sz="3500"/>
            </a:p>
          </p:txBody>
        </p:sp>
        <p:sp>
          <p:nvSpPr>
            <p:cNvPr id="129" name="Shape"/>
            <p:cNvSpPr/>
            <p:nvPr/>
          </p:nvSpPr>
          <p:spPr>
            <a:xfrm>
              <a:off x="4104283" y="2350922"/>
              <a:ext cx="784556" cy="784556"/>
            </a:xfrm>
            <a:custGeom>
              <a:avLst/>
              <a:gdLst/>
              <a:ahLst/>
              <a:cxnLst>
                <a:cxn ang="0">
                  <a:pos x="wd2" y="hd2"/>
                </a:cxn>
                <a:cxn ang="5400000">
                  <a:pos x="wd2" y="hd2"/>
                </a:cxn>
                <a:cxn ang="10800000">
                  <a:pos x="wd2" y="hd2"/>
                </a:cxn>
                <a:cxn ang="16200000">
                  <a:pos x="wd2" y="hd2"/>
                </a:cxn>
              </a:cxnLst>
              <a:rect l="0" t="0" r="r" b="b"/>
              <a:pathLst>
                <a:path w="21600" h="21600" extrusionOk="0">
                  <a:moveTo>
                    <a:pt x="0" y="11880"/>
                  </a:moveTo>
                  <a:lnTo>
                    <a:pt x="4860" y="11880"/>
                  </a:lnTo>
                  <a:lnTo>
                    <a:pt x="4860" y="0"/>
                  </a:lnTo>
                  <a:lnTo>
                    <a:pt x="16740" y="0"/>
                  </a:lnTo>
                  <a:lnTo>
                    <a:pt x="16740" y="11880"/>
                  </a:lnTo>
                  <a:lnTo>
                    <a:pt x="21600" y="11880"/>
                  </a:lnTo>
                  <a:lnTo>
                    <a:pt x="10800" y="21600"/>
                  </a:lnTo>
                  <a:close/>
                </a:path>
              </a:pathLst>
            </a:custGeom>
            <a:solidFill>
              <a:srgbClr val="CDE6EE">
                <a:alpha val="90000"/>
              </a:srgbClr>
            </a:solidFill>
            <a:ln w="6350" cap="flat">
              <a:solidFill>
                <a:srgbClr val="CDE6EE">
                  <a:alpha val="90000"/>
                </a:srgbClr>
              </a:solidFill>
              <a:prstDash val="solid"/>
              <a:miter lim="800000"/>
            </a:ln>
            <a:effectLst/>
          </p:spPr>
          <p:txBody>
            <a:bodyPr wrap="square" lIns="45719" tIns="45719" rIns="45719" bIns="45719" numCol="1" anchor="ctr">
              <a:noAutofit/>
            </a:bodyPr>
            <a:lstStyle/>
            <a:p>
              <a:pPr algn="ctr" defTabSz="1555750">
                <a:lnSpc>
                  <a:spcPct val="90000"/>
                </a:lnSpc>
                <a:spcBef>
                  <a:spcPts val="1000"/>
                </a:spcBef>
                <a:defRPr sz="3500"/>
              </a:pPr>
              <a:endParaRPr sz="3500"/>
            </a:p>
          </p:txBody>
        </p:sp>
        <p:sp>
          <p:nvSpPr>
            <p:cNvPr id="130" name="Shape"/>
            <p:cNvSpPr/>
            <p:nvPr/>
          </p:nvSpPr>
          <p:spPr>
            <a:xfrm>
              <a:off x="4476444" y="3777386"/>
              <a:ext cx="784556" cy="784556"/>
            </a:xfrm>
            <a:custGeom>
              <a:avLst/>
              <a:gdLst/>
              <a:ahLst/>
              <a:cxnLst>
                <a:cxn ang="0">
                  <a:pos x="wd2" y="hd2"/>
                </a:cxn>
                <a:cxn ang="5400000">
                  <a:pos x="wd2" y="hd2"/>
                </a:cxn>
                <a:cxn ang="10800000">
                  <a:pos x="wd2" y="hd2"/>
                </a:cxn>
                <a:cxn ang="16200000">
                  <a:pos x="wd2" y="hd2"/>
                </a:cxn>
              </a:cxnLst>
              <a:rect l="0" t="0" r="r" b="b"/>
              <a:pathLst>
                <a:path w="21600" h="21600" extrusionOk="0">
                  <a:moveTo>
                    <a:pt x="0" y="11880"/>
                  </a:moveTo>
                  <a:lnTo>
                    <a:pt x="4860" y="11880"/>
                  </a:lnTo>
                  <a:lnTo>
                    <a:pt x="4860" y="0"/>
                  </a:lnTo>
                  <a:lnTo>
                    <a:pt x="16740" y="0"/>
                  </a:lnTo>
                  <a:lnTo>
                    <a:pt x="16740" y="11880"/>
                  </a:lnTo>
                  <a:lnTo>
                    <a:pt x="21600" y="11880"/>
                  </a:lnTo>
                  <a:lnTo>
                    <a:pt x="10800" y="21600"/>
                  </a:lnTo>
                  <a:close/>
                </a:path>
              </a:pathLst>
            </a:custGeom>
            <a:solidFill>
              <a:srgbClr val="CDE6EE">
                <a:alpha val="90000"/>
              </a:srgbClr>
            </a:solidFill>
            <a:ln w="6350" cap="flat">
              <a:solidFill>
                <a:srgbClr val="CDE6EE">
                  <a:alpha val="90000"/>
                </a:srgbClr>
              </a:solidFill>
              <a:prstDash val="solid"/>
              <a:miter lim="800000"/>
            </a:ln>
            <a:effectLst/>
          </p:spPr>
          <p:txBody>
            <a:bodyPr wrap="square" lIns="45719" tIns="45719" rIns="45719" bIns="45719" numCol="1" anchor="ctr">
              <a:noAutofit/>
            </a:bodyPr>
            <a:lstStyle/>
            <a:p>
              <a:pPr algn="ctr" defTabSz="1555750">
                <a:lnSpc>
                  <a:spcPct val="90000"/>
                </a:lnSpc>
                <a:spcBef>
                  <a:spcPts val="1000"/>
                </a:spcBef>
                <a:defRPr sz="3500"/>
              </a:pPr>
              <a:endParaRPr sz="3500"/>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prstGeom prst="rect">
            <a:avLst/>
          </a:prstGeom>
        </p:spPr>
        <p:txBody>
          <a:bodyPr/>
          <a:lstStyle/>
          <a:p>
            <a:r>
              <a:t>Approach</a:t>
            </a:r>
          </a:p>
        </p:txBody>
      </p:sp>
      <p:sp>
        <p:nvSpPr>
          <p:cNvPr id="136" name="Content Placeholder 2"/>
          <p:cNvSpPr txBox="1">
            <a:spLocks noGrp="1"/>
          </p:cNvSpPr>
          <p:nvPr>
            <p:ph type="body" sz="half" idx="1"/>
          </p:nvPr>
        </p:nvSpPr>
        <p:spPr>
          <a:xfrm>
            <a:off x="1238041" y="1828800"/>
            <a:ext cx="4708734" cy="4343400"/>
          </a:xfrm>
          <a:prstGeom prst="rect">
            <a:avLst/>
          </a:prstGeom>
        </p:spPr>
        <p:txBody>
          <a:bodyPr/>
          <a:lstStyle/>
          <a:p>
            <a:pPr marL="0" lvl="1" indent="447921" defTabSz="896111">
              <a:spcBef>
                <a:spcPts val="500"/>
              </a:spcBef>
              <a:buSzTx/>
              <a:buNone/>
              <a:defRPr sz="2352" b="1"/>
            </a:pPr>
            <a:r>
              <a:t>Extract &amp; Explore</a:t>
            </a:r>
            <a:endParaRPr sz="1960"/>
          </a:p>
          <a:p>
            <a:pPr marL="727872" lvl="1" indent="-279950" defTabSz="896111">
              <a:spcBef>
                <a:spcPts val="500"/>
              </a:spcBef>
              <a:defRPr sz="2352"/>
            </a:pPr>
            <a:endParaRPr sz="1960"/>
          </a:p>
          <a:p>
            <a:pPr marL="727872" lvl="1" indent="-279950" defTabSz="896111">
              <a:spcBef>
                <a:spcPts val="500"/>
              </a:spcBef>
              <a:defRPr sz="2352"/>
            </a:pPr>
            <a:r>
              <a:t>Import pandas (matplotlib, datetime &amp; prophet for charts &amp; forecasting)</a:t>
            </a:r>
          </a:p>
          <a:p>
            <a:pPr marL="727872" lvl="1" indent="-279950" defTabSz="896111">
              <a:spcBef>
                <a:spcPts val="500"/>
              </a:spcBef>
              <a:defRPr sz="2352"/>
            </a:pPr>
            <a:r>
              <a:t>Read in the .csv files</a:t>
            </a:r>
          </a:p>
          <a:p>
            <a:pPr marL="727872" lvl="1" indent="-279950" defTabSz="896111">
              <a:spcBef>
                <a:spcPts val="500"/>
              </a:spcBef>
              <a:defRPr sz="2352"/>
            </a:pPr>
            <a:r>
              <a:t>Ensure data had usable values, overlapping column/years</a:t>
            </a:r>
          </a:p>
          <a:p>
            <a:pPr marL="727872" lvl="1" indent="-279950" defTabSz="896111">
              <a:spcBef>
                <a:spcPts val="500"/>
              </a:spcBef>
              <a:defRPr sz="2352"/>
            </a:pPr>
            <a:r>
              <a:t>Check columns/data types</a:t>
            </a:r>
          </a:p>
        </p:txBody>
      </p:sp>
      <p:sp>
        <p:nvSpPr>
          <p:cNvPr id="137" name="Content Placeholder 2"/>
          <p:cNvSpPr txBox="1"/>
          <p:nvPr/>
        </p:nvSpPr>
        <p:spPr>
          <a:xfrm>
            <a:off x="6136215" y="685800"/>
            <a:ext cx="5632342" cy="548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lvl="1" indent="438780" defTabSz="877823">
              <a:lnSpc>
                <a:spcPct val="90000"/>
              </a:lnSpc>
              <a:spcBef>
                <a:spcPts val="500"/>
              </a:spcBef>
              <a:buClr>
                <a:srgbClr val="545454"/>
              </a:buClr>
              <a:buFont typeface="Arial"/>
              <a:defRPr sz="2592" b="1"/>
            </a:pPr>
            <a:r>
              <a:rPr sz="2592" dirty="0"/>
              <a:t>Challenges</a:t>
            </a:r>
          </a:p>
          <a:p>
            <a:pPr lvl="1" indent="438780" defTabSz="877823">
              <a:lnSpc>
                <a:spcPct val="90000"/>
              </a:lnSpc>
              <a:spcBef>
                <a:spcPts val="500"/>
              </a:spcBef>
              <a:buClr>
                <a:srgbClr val="545454"/>
              </a:buClr>
              <a:buFont typeface="Arial"/>
              <a:defRPr sz="1919" b="1"/>
            </a:pPr>
            <a:endParaRPr sz="1919" dirty="0"/>
          </a:p>
          <a:p>
            <a:pPr marL="667311" lvl="1" indent="-228531" defTabSz="877823">
              <a:lnSpc>
                <a:spcPct val="90000"/>
              </a:lnSpc>
              <a:spcBef>
                <a:spcPts val="500"/>
              </a:spcBef>
              <a:buClr>
                <a:srgbClr val="545454"/>
              </a:buClr>
              <a:buSzPct val="80000"/>
              <a:buFont typeface="Arial"/>
              <a:buChar char="•"/>
              <a:defRPr sz="2304"/>
            </a:pPr>
            <a:r>
              <a:rPr sz="1919" dirty="0"/>
              <a:t>Reading in a file with a header</a:t>
            </a:r>
          </a:p>
          <a:p>
            <a:pPr defTabSz="438911">
              <a:defRPr sz="1248">
                <a:solidFill>
                  <a:srgbClr val="212121"/>
                </a:solidFill>
                <a:latin typeface="Courier"/>
                <a:ea typeface="Courier"/>
                <a:cs typeface="Courier"/>
                <a:sym typeface="Courier"/>
              </a:defRPr>
            </a:pPr>
            <a:r>
              <a:rPr sz="1248" dirty="0"/>
              <a:t>co2_df </a:t>
            </a:r>
            <a:r>
              <a:rPr sz="1248" b="1" dirty="0"/>
              <a:t>=</a:t>
            </a:r>
            <a:r>
              <a:rPr sz="1248" dirty="0"/>
              <a:t> </a:t>
            </a:r>
            <a:r>
              <a:rPr sz="1248" dirty="0" err="1"/>
              <a:t>pd</a:t>
            </a:r>
            <a:r>
              <a:rPr sz="1248" b="1" dirty="0" err="1"/>
              <a:t>.</a:t>
            </a:r>
            <a:r>
              <a:rPr sz="1248" dirty="0" err="1"/>
              <a:t>read_csv</a:t>
            </a:r>
            <a:r>
              <a:rPr sz="1248" dirty="0"/>
              <a:t>('co2_data.csv', header</a:t>
            </a:r>
            <a:r>
              <a:rPr sz="1248" b="1" dirty="0"/>
              <a:t>=</a:t>
            </a:r>
            <a:r>
              <a:rPr sz="1248" dirty="0"/>
              <a:t>2)</a:t>
            </a:r>
          </a:p>
          <a:p>
            <a:pPr defTabSz="438911">
              <a:defRPr sz="1248">
                <a:solidFill>
                  <a:srgbClr val="212121"/>
                </a:solidFill>
                <a:latin typeface="Courier"/>
                <a:ea typeface="Courier"/>
                <a:cs typeface="Courier"/>
                <a:sym typeface="Courier"/>
              </a:defRPr>
            </a:pPr>
            <a:endParaRPr sz="1919" dirty="0"/>
          </a:p>
          <a:p>
            <a:pPr marL="667311" lvl="1" indent="-228531" defTabSz="877823">
              <a:lnSpc>
                <a:spcPct val="90000"/>
              </a:lnSpc>
              <a:spcBef>
                <a:spcPts val="500"/>
              </a:spcBef>
              <a:buClr>
                <a:srgbClr val="545454"/>
              </a:buClr>
              <a:buSzPct val="80000"/>
              <a:buFont typeface="Arial"/>
              <a:buChar char="•"/>
              <a:defRPr sz="2304"/>
            </a:pPr>
            <a:r>
              <a:rPr sz="1919" dirty="0"/>
              <a:t>Converting from long to wide format</a:t>
            </a:r>
          </a:p>
          <a:p>
            <a:pPr defTabSz="438911">
              <a:defRPr sz="1248">
                <a:solidFill>
                  <a:srgbClr val="212121"/>
                </a:solidFill>
                <a:latin typeface="Courier"/>
                <a:ea typeface="Courier"/>
                <a:cs typeface="Courier"/>
                <a:sym typeface="Courier"/>
              </a:defRPr>
            </a:pPr>
            <a:r>
              <a:rPr sz="1248" dirty="0" err="1"/>
              <a:t>temp_df</a:t>
            </a:r>
            <a:r>
              <a:rPr sz="1248" dirty="0"/>
              <a:t> </a:t>
            </a:r>
            <a:r>
              <a:rPr sz="1248" b="1" dirty="0"/>
              <a:t>=</a:t>
            </a:r>
            <a:r>
              <a:rPr sz="1248" dirty="0"/>
              <a:t> temp2_df</a:t>
            </a:r>
            <a:r>
              <a:rPr sz="1248" b="1" dirty="0"/>
              <a:t>.</a:t>
            </a:r>
            <a:r>
              <a:rPr sz="1248" dirty="0"/>
              <a:t>pivot(index</a:t>
            </a:r>
            <a:r>
              <a:rPr sz="1248" b="1" dirty="0"/>
              <a:t>=</a:t>
            </a:r>
            <a:r>
              <a:rPr sz="1248" dirty="0"/>
              <a:t>'Country', columns</a:t>
            </a:r>
            <a:r>
              <a:rPr sz="1248" b="1" dirty="0"/>
              <a:t>=</a:t>
            </a:r>
            <a:r>
              <a:rPr sz="1248" dirty="0"/>
              <a:t>'Year', values</a:t>
            </a:r>
            <a:r>
              <a:rPr sz="1248" b="1" dirty="0"/>
              <a:t>=</a:t>
            </a:r>
            <a:r>
              <a:rPr sz="1248" dirty="0"/>
              <a:t>‘</a:t>
            </a:r>
            <a:r>
              <a:rPr sz="1248" dirty="0" err="1"/>
              <a:t>YearlyAvgTemperature</a:t>
            </a:r>
            <a:r>
              <a:rPr sz="1248" dirty="0"/>
              <a:t>’)</a:t>
            </a:r>
          </a:p>
          <a:p>
            <a:pPr defTabSz="438911">
              <a:defRPr sz="1248">
                <a:solidFill>
                  <a:srgbClr val="212121"/>
                </a:solidFill>
                <a:latin typeface="Courier"/>
                <a:ea typeface="Courier"/>
                <a:cs typeface="Courier"/>
                <a:sym typeface="Courier"/>
              </a:defRPr>
            </a:pPr>
            <a:endParaRPr sz="1919" dirty="0"/>
          </a:p>
          <a:p>
            <a:pPr marL="667311" lvl="1" indent="-228531" defTabSz="877823">
              <a:lnSpc>
                <a:spcPct val="90000"/>
              </a:lnSpc>
              <a:spcBef>
                <a:spcPts val="500"/>
              </a:spcBef>
              <a:buClr>
                <a:srgbClr val="545454"/>
              </a:buClr>
              <a:buSzPct val="80000"/>
              <a:buFont typeface="Arial"/>
              <a:buChar char="•"/>
              <a:defRPr sz="2304"/>
            </a:pPr>
            <a:r>
              <a:rPr sz="1919" dirty="0"/>
              <a:t>The first temperature file had suspect temperature units. Even though it had values, and the documentation indicated it was usable, we couldn’t make sense of them. We had to disregard that data, and find another data source with known/usable units. In doing this we lost 5 years of data, and several countries, but were able to make sense of the results.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prstGeom prst="rect">
            <a:avLst/>
          </a:prstGeom>
        </p:spPr>
        <p:txBody>
          <a:bodyPr/>
          <a:lstStyle/>
          <a:p>
            <a:r>
              <a:t>Approach</a:t>
            </a:r>
          </a:p>
        </p:txBody>
      </p:sp>
      <p:sp>
        <p:nvSpPr>
          <p:cNvPr id="142" name="Content Placeholder 2"/>
          <p:cNvSpPr txBox="1">
            <a:spLocks noGrp="1"/>
          </p:cNvSpPr>
          <p:nvPr>
            <p:ph type="body" sz="half" idx="1"/>
          </p:nvPr>
        </p:nvSpPr>
        <p:spPr>
          <a:xfrm>
            <a:off x="1238041" y="1828800"/>
            <a:ext cx="4708734" cy="4343400"/>
          </a:xfrm>
          <a:prstGeom prst="rect">
            <a:avLst/>
          </a:prstGeom>
        </p:spPr>
        <p:txBody>
          <a:bodyPr/>
          <a:lstStyle/>
          <a:p>
            <a:pPr marL="0" lvl="1" indent="457062">
              <a:buSzTx/>
              <a:buNone/>
              <a:defRPr b="1"/>
            </a:pPr>
            <a:r>
              <a:t>Transform &amp; Load</a:t>
            </a:r>
          </a:p>
          <a:p>
            <a:pPr marL="742727" lvl="1" indent="-285664"/>
            <a:endParaRPr/>
          </a:p>
          <a:p>
            <a:pPr marL="742727" lvl="1" indent="-285664"/>
            <a:r>
              <a:t>Drop unneeded data</a:t>
            </a:r>
          </a:p>
          <a:p>
            <a:pPr marL="742727" lvl="1" indent="-285664"/>
            <a:r>
              <a:t>Rename columns</a:t>
            </a:r>
          </a:p>
          <a:p>
            <a:pPr marL="742727" lvl="1" indent="-285664"/>
            <a:r>
              <a:t>Merge (inner)</a:t>
            </a:r>
          </a:p>
          <a:p>
            <a:pPr marL="742727" lvl="1" indent="-285664"/>
            <a:r>
              <a:t>Output to .csv</a:t>
            </a:r>
          </a:p>
        </p:txBody>
      </p:sp>
      <p:sp>
        <p:nvSpPr>
          <p:cNvPr id="143" name="Content Placeholder 2"/>
          <p:cNvSpPr txBox="1"/>
          <p:nvPr/>
        </p:nvSpPr>
        <p:spPr>
          <a:xfrm>
            <a:off x="6136215" y="685800"/>
            <a:ext cx="5632342" cy="548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lvl="1" indent="438780" defTabSz="877823">
              <a:lnSpc>
                <a:spcPct val="90000"/>
              </a:lnSpc>
              <a:spcBef>
                <a:spcPts val="500"/>
              </a:spcBef>
              <a:buClr>
                <a:srgbClr val="545454"/>
              </a:buClr>
              <a:buFont typeface="Arial"/>
              <a:defRPr sz="2304" b="1"/>
            </a:pPr>
            <a:r>
              <a:rPr sz="2304"/>
              <a:t>Challenges</a:t>
            </a:r>
          </a:p>
          <a:p>
            <a:pPr defTabSz="438911">
              <a:defRPr sz="1248">
                <a:solidFill>
                  <a:srgbClr val="212121"/>
                </a:solidFill>
                <a:latin typeface="Courier"/>
                <a:ea typeface="Courier"/>
                <a:cs typeface="Courier"/>
                <a:sym typeface="Courier"/>
              </a:defRPr>
            </a:pPr>
            <a:endParaRPr sz="1919"/>
          </a:p>
          <a:p>
            <a:pPr marL="667311" lvl="1" indent="-228531" defTabSz="877823">
              <a:lnSpc>
                <a:spcPct val="90000"/>
              </a:lnSpc>
              <a:spcBef>
                <a:spcPts val="500"/>
              </a:spcBef>
              <a:buClr>
                <a:srgbClr val="545454"/>
              </a:buClr>
              <a:buSzPct val="80000"/>
              <a:buFont typeface="Arial"/>
              <a:buChar char="•"/>
              <a:defRPr sz="2304"/>
            </a:pPr>
            <a:r>
              <a:rPr sz="1919"/>
              <a:t>Set ‘Country’ column to index to isolate and drop rows with NaN values</a:t>
            </a:r>
          </a:p>
          <a:p>
            <a:pPr defTabSz="438911">
              <a:defRPr sz="1248">
                <a:solidFill>
                  <a:srgbClr val="212121"/>
                </a:solidFill>
                <a:latin typeface="Courier"/>
                <a:ea typeface="Courier"/>
                <a:cs typeface="Courier"/>
                <a:sym typeface="Courier"/>
              </a:defRPr>
            </a:pPr>
            <a:r>
              <a:rPr sz="1248"/>
              <a:t>co2_df</a:t>
            </a:r>
            <a:r>
              <a:rPr sz="1248" b="1"/>
              <a:t>.</a:t>
            </a:r>
            <a:r>
              <a:rPr sz="1248"/>
              <a:t>set_index('Country', inplace</a:t>
            </a:r>
            <a:r>
              <a:rPr sz="1248" b="1"/>
              <a:t>=True</a:t>
            </a:r>
            <a:r>
              <a:rPr sz="1248"/>
              <a:t>)</a:t>
            </a:r>
          </a:p>
          <a:p>
            <a:pPr defTabSz="438911">
              <a:defRPr sz="1248">
                <a:solidFill>
                  <a:srgbClr val="212121"/>
                </a:solidFill>
                <a:latin typeface="Courier"/>
                <a:ea typeface="Courier"/>
                <a:cs typeface="Courier"/>
                <a:sym typeface="Courier"/>
              </a:defRPr>
            </a:pPr>
            <a:r>
              <a:rPr sz="1248"/>
              <a:t>co2_df</a:t>
            </a:r>
            <a:r>
              <a:rPr sz="1248" b="1"/>
              <a:t>.</a:t>
            </a:r>
            <a:r>
              <a:rPr sz="1248"/>
              <a:t>dropna(axis</a:t>
            </a:r>
            <a:r>
              <a:rPr sz="1248" b="1"/>
              <a:t>=</a:t>
            </a:r>
            <a:r>
              <a:rPr sz="1248"/>
              <a:t>0, how</a:t>
            </a:r>
            <a:r>
              <a:rPr sz="1248" b="1"/>
              <a:t>=</a:t>
            </a:r>
            <a:r>
              <a:rPr sz="1248"/>
              <a:t>'all', inplace</a:t>
            </a:r>
            <a:r>
              <a:rPr sz="1248" b="1"/>
              <a:t>=True</a:t>
            </a:r>
            <a:r>
              <a:rPr sz="1248"/>
              <a:t>)</a:t>
            </a:r>
          </a:p>
          <a:p>
            <a:pPr defTabSz="438911">
              <a:defRPr sz="1248">
                <a:solidFill>
                  <a:srgbClr val="212121"/>
                </a:solidFill>
                <a:latin typeface="Courier"/>
                <a:ea typeface="Courier"/>
                <a:cs typeface="Courier"/>
                <a:sym typeface="Courier"/>
              </a:defRPr>
            </a:pPr>
            <a:endParaRPr sz="1248"/>
          </a:p>
          <a:p>
            <a:pPr marL="667311" lvl="1" indent="-228531" defTabSz="877823">
              <a:lnSpc>
                <a:spcPct val="90000"/>
              </a:lnSpc>
              <a:spcBef>
                <a:spcPts val="500"/>
              </a:spcBef>
              <a:buClr>
                <a:srgbClr val="545454"/>
              </a:buClr>
              <a:buSzPct val="80000"/>
              <a:buFont typeface="Arial"/>
              <a:buChar char="•"/>
              <a:defRPr sz="2304"/>
            </a:pPr>
            <a:r>
              <a:rPr sz="1919"/>
              <a:t>Reset the index to make ‘Country’ a mergable column</a:t>
            </a:r>
          </a:p>
          <a:p>
            <a:pPr defTabSz="438911">
              <a:defRPr sz="1248">
                <a:solidFill>
                  <a:srgbClr val="212121"/>
                </a:solidFill>
                <a:latin typeface="Courier"/>
                <a:ea typeface="Courier"/>
                <a:cs typeface="Courier"/>
                <a:sym typeface="Courier"/>
              </a:defRPr>
            </a:pPr>
            <a:r>
              <a:rPr sz="1248"/>
              <a:t>temp_df </a:t>
            </a:r>
            <a:r>
              <a:rPr sz="1248" b="1"/>
              <a:t>=</a:t>
            </a:r>
            <a:r>
              <a:rPr sz="1248"/>
              <a:t> temp_df</a:t>
            </a:r>
            <a:r>
              <a:rPr sz="1248" b="1"/>
              <a:t>.</a:t>
            </a:r>
            <a:r>
              <a:rPr sz="1248"/>
              <a:t>reset_index()</a:t>
            </a:r>
          </a:p>
          <a:p>
            <a:pPr defTabSz="438911">
              <a:defRPr sz="1248">
                <a:solidFill>
                  <a:srgbClr val="212121"/>
                </a:solidFill>
                <a:latin typeface="Courier"/>
                <a:ea typeface="Courier"/>
                <a:cs typeface="Courier"/>
                <a:sym typeface="Courier"/>
              </a:defRPr>
            </a:pPr>
            <a:endParaRPr sz="1919"/>
          </a:p>
          <a:p>
            <a:pPr marL="667311" lvl="1" indent="-228531" defTabSz="877823">
              <a:lnSpc>
                <a:spcPct val="90000"/>
              </a:lnSpc>
              <a:spcBef>
                <a:spcPts val="500"/>
              </a:spcBef>
              <a:buClr>
                <a:srgbClr val="545454"/>
              </a:buClr>
              <a:buSzPct val="80000"/>
              <a:buFont typeface="Arial"/>
              <a:buChar char="•"/>
              <a:defRPr sz="2304"/>
            </a:pPr>
            <a:r>
              <a:rPr sz="1919"/>
              <a:t>Loop through renaming temp/CO2 columns to differentiate year </a:t>
            </a:r>
          </a:p>
          <a:p>
            <a:pPr defTabSz="438911">
              <a:defRPr sz="1248">
                <a:solidFill>
                  <a:srgbClr val="212121"/>
                </a:solidFill>
                <a:latin typeface="Courier"/>
                <a:ea typeface="Courier"/>
                <a:cs typeface="Courier"/>
                <a:sym typeface="Courier"/>
              </a:defRPr>
            </a:pPr>
            <a:r>
              <a:rPr sz="1248" b="1"/>
              <a:t>for</a:t>
            </a:r>
            <a:r>
              <a:rPr sz="1248"/>
              <a:t> col </a:t>
            </a:r>
            <a:r>
              <a:rPr sz="1248" b="1"/>
              <a:t>in</a:t>
            </a:r>
            <a:r>
              <a:rPr sz="1248"/>
              <a:t> temp_df</a:t>
            </a:r>
            <a:r>
              <a:rPr sz="1248" b="1"/>
              <a:t>.</a:t>
            </a:r>
            <a:r>
              <a:rPr sz="1248"/>
              <a:t>columns:</a:t>
            </a:r>
          </a:p>
          <a:p>
            <a:pPr defTabSz="438911">
              <a:defRPr sz="1248">
                <a:solidFill>
                  <a:srgbClr val="212121"/>
                </a:solidFill>
                <a:latin typeface="Courier"/>
                <a:ea typeface="Courier"/>
                <a:cs typeface="Courier"/>
                <a:sym typeface="Courier"/>
              </a:defRPr>
            </a:pPr>
            <a:r>
              <a:rPr sz="1248"/>
              <a:t>    new_col </a:t>
            </a:r>
            <a:r>
              <a:rPr sz="1248" b="1"/>
              <a:t>=</a:t>
            </a:r>
            <a:r>
              <a:rPr sz="1248"/>
              <a:t> </a:t>
            </a:r>
            <a:r>
              <a:rPr sz="1248" b="1"/>
              <a:t>lambda</a:t>
            </a:r>
            <a:r>
              <a:rPr sz="1248"/>
              <a:t> x, col</a:t>
            </a:r>
            <a:r>
              <a:rPr sz="1248" b="1"/>
              <a:t>=</a:t>
            </a:r>
            <a:r>
              <a:rPr sz="1248"/>
              <a:t>col: 'Temp_' </a:t>
            </a:r>
            <a:r>
              <a:rPr sz="1248" b="1"/>
              <a:t>+</a:t>
            </a:r>
            <a:r>
              <a:rPr sz="1248"/>
              <a:t> str(col)</a:t>
            </a:r>
          </a:p>
          <a:p>
            <a:pPr defTabSz="438911">
              <a:defRPr sz="1248">
                <a:solidFill>
                  <a:srgbClr val="212121"/>
                </a:solidFill>
                <a:latin typeface="Courier"/>
                <a:ea typeface="Courier"/>
                <a:cs typeface="Courier"/>
                <a:sym typeface="Courier"/>
              </a:defRPr>
            </a:pPr>
            <a:r>
              <a:rPr sz="1248"/>
              <a:t>    temp_df</a:t>
            </a:r>
            <a:r>
              <a:rPr sz="1248" b="1"/>
              <a:t>.</a:t>
            </a:r>
            <a:r>
              <a:rPr sz="1248"/>
              <a:t>rename(columns</a:t>
            </a:r>
            <a:r>
              <a:rPr sz="1248" b="1"/>
              <a:t>=</a:t>
            </a:r>
            <a:r>
              <a:rPr sz="1248"/>
              <a:t>{col: new_col(col)}, \</a:t>
            </a:r>
          </a:p>
          <a:p>
            <a:pPr lvl="3" indent="658368" defTabSz="438911">
              <a:defRPr sz="1248">
                <a:solidFill>
                  <a:srgbClr val="212121"/>
                </a:solidFill>
                <a:latin typeface="Courier"/>
                <a:ea typeface="Courier"/>
                <a:cs typeface="Courier"/>
                <a:sym typeface="Courier"/>
              </a:defRPr>
            </a:pPr>
            <a:r>
              <a:rPr sz="1248"/>
              <a:t>inplace</a:t>
            </a:r>
            <a:r>
              <a:rPr sz="1248" b="1"/>
              <a:t>=True</a:t>
            </a:r>
            <a:r>
              <a:rPr sz="1248"/>
              <a:t>)</a:t>
            </a:r>
          </a:p>
          <a:p>
            <a:pPr lvl="3" indent="658368" defTabSz="438911">
              <a:defRPr sz="1248">
                <a:solidFill>
                  <a:srgbClr val="212121"/>
                </a:solidFill>
                <a:latin typeface="Courier"/>
                <a:ea typeface="Courier"/>
                <a:cs typeface="Courier"/>
                <a:sym typeface="Courier"/>
              </a:defRPr>
            </a:pPr>
            <a:endParaRPr sz="1248"/>
          </a:p>
          <a:p>
            <a:pPr defTabSz="438911">
              <a:defRPr sz="1248">
                <a:solidFill>
                  <a:srgbClr val="212121"/>
                </a:solidFill>
                <a:latin typeface="Courier"/>
                <a:ea typeface="Courier"/>
                <a:cs typeface="Courier"/>
                <a:sym typeface="Courier"/>
              </a:defRPr>
            </a:pPr>
            <a:r>
              <a:rPr sz="1248" b="1"/>
              <a:t>for</a:t>
            </a:r>
            <a:r>
              <a:rPr sz="1248"/>
              <a:t> cols </a:t>
            </a:r>
            <a:r>
              <a:rPr sz="1248" b="1"/>
              <a:t>in</a:t>
            </a:r>
            <a:r>
              <a:rPr sz="1248"/>
              <a:t> co2_df</a:t>
            </a:r>
            <a:r>
              <a:rPr sz="1248" b="1"/>
              <a:t>.</a:t>
            </a:r>
            <a:r>
              <a:rPr sz="1248"/>
              <a:t>columns:</a:t>
            </a:r>
          </a:p>
          <a:p>
            <a:pPr defTabSz="438911">
              <a:defRPr sz="1248" i="1">
                <a:solidFill>
                  <a:srgbClr val="212121"/>
                </a:solidFill>
                <a:latin typeface="Courier"/>
                <a:ea typeface="Courier"/>
                <a:cs typeface="Courier"/>
                <a:sym typeface="Courier"/>
              </a:defRPr>
            </a:pPr>
            <a:r>
              <a:rPr sz="1248"/>
              <a:t>    </a:t>
            </a:r>
            <a:r>
              <a:rPr sz="1248" b="1"/>
              <a:t>if</a:t>
            </a:r>
            <a:r>
              <a:rPr sz="1248"/>
              <a:t> cols</a:t>
            </a:r>
            <a:r>
              <a:rPr sz="1248" b="1"/>
              <a:t>.</a:t>
            </a:r>
            <a:r>
              <a:rPr sz="1248"/>
              <a:t>isdigit():  </a:t>
            </a:r>
          </a:p>
          <a:p>
            <a:pPr defTabSz="438911">
              <a:defRPr sz="1248" i="1">
                <a:solidFill>
                  <a:srgbClr val="212121"/>
                </a:solidFill>
                <a:latin typeface="Courier"/>
                <a:ea typeface="Courier"/>
                <a:cs typeface="Courier"/>
                <a:sym typeface="Courier"/>
              </a:defRPr>
            </a:pPr>
            <a:r>
              <a:rPr sz="1248"/>
              <a:t>        new_col </a:t>
            </a:r>
            <a:r>
              <a:rPr sz="1248" b="1"/>
              <a:t>=</a:t>
            </a:r>
            <a:r>
              <a:rPr sz="1248"/>
              <a:t> 'CO2_' </a:t>
            </a:r>
            <a:r>
              <a:rPr sz="1248" b="1"/>
              <a:t>+</a:t>
            </a:r>
            <a:r>
              <a:rPr sz="1248"/>
              <a:t> cols</a:t>
            </a:r>
          </a:p>
          <a:p>
            <a:pPr defTabSz="438911">
              <a:defRPr sz="1248">
                <a:solidFill>
                  <a:srgbClr val="212121"/>
                </a:solidFill>
                <a:latin typeface="Courier"/>
                <a:ea typeface="Courier"/>
                <a:cs typeface="Courier"/>
                <a:sym typeface="Courier"/>
              </a:defRPr>
            </a:pPr>
            <a:r>
              <a:rPr sz="1248"/>
              <a:t>        co2_df</a:t>
            </a:r>
            <a:r>
              <a:rPr sz="1248" b="1"/>
              <a:t>.</a:t>
            </a:r>
            <a:r>
              <a:rPr sz="1248"/>
              <a:t>rename(columns</a:t>
            </a:r>
            <a:r>
              <a:rPr sz="1248" b="1"/>
              <a:t>=</a:t>
            </a:r>
            <a:r>
              <a:rPr sz="1248"/>
              <a:t>{cols: new_col}, inplace</a:t>
            </a:r>
            <a:r>
              <a:rPr sz="1248" b="1"/>
              <a:t>=True</a:t>
            </a:r>
            <a:r>
              <a:rPr sz="1248"/>
              <a:t>)</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41E-1CD1-C180-0BCC-09BE853C1476}"/>
              </a:ext>
            </a:extLst>
          </p:cNvPr>
          <p:cNvSpPr>
            <a:spLocks noGrp="1"/>
          </p:cNvSpPr>
          <p:nvPr>
            <p:ph type="title"/>
          </p:nvPr>
        </p:nvSpPr>
        <p:spPr>
          <a:xfrm>
            <a:off x="227012" y="381000"/>
            <a:ext cx="3886200" cy="2667000"/>
          </a:xfrm>
        </p:spPr>
        <p:txBody>
          <a:bodyPr vert="horz" lIns="91440" tIns="45720" rIns="91440" bIns="45720" rtlCol="0" anchor="b">
            <a:normAutofit fontScale="90000"/>
          </a:bodyPr>
          <a:lstStyle/>
          <a:p>
            <a:r>
              <a:rPr lang="en-US" dirty="0"/>
              <a:t>Min/ Max Difference in Temperature </a:t>
            </a:r>
            <a:br>
              <a:rPr lang="en-US" dirty="0"/>
            </a:br>
            <a:r>
              <a:rPr lang="en-US" dirty="0"/>
              <a:t>by Country 1995 – 2020</a:t>
            </a:r>
          </a:p>
        </p:txBody>
      </p:sp>
      <p:pic>
        <p:nvPicPr>
          <p:cNvPr id="5" name="Picture 4" descr="A graph of a temperature&#10;&#10;Description automatically generated with medium confidence">
            <a:extLst>
              <a:ext uri="{FF2B5EF4-FFF2-40B4-BE49-F238E27FC236}">
                <a16:creationId xmlns:a16="http://schemas.microsoft.com/office/drawing/2014/main" id="{51CC502A-20D6-E2C9-DFBE-8B0ADA860FEF}"/>
              </a:ext>
            </a:extLst>
          </p:cNvPr>
          <p:cNvPicPr>
            <a:picLocks noChangeAspect="1"/>
          </p:cNvPicPr>
          <p:nvPr/>
        </p:nvPicPr>
        <p:blipFill>
          <a:blip r:embed="rId3"/>
          <a:stretch>
            <a:fillRect/>
          </a:stretch>
        </p:blipFill>
        <p:spPr>
          <a:xfrm>
            <a:off x="3732212" y="381000"/>
            <a:ext cx="8106229" cy="3211902"/>
          </a:xfrm>
          <a:prstGeom prst="rect">
            <a:avLst/>
          </a:prstGeom>
          <a:noFill/>
          <a:ln w="3175">
            <a:solidFill>
              <a:schemeClr val="bg1">
                <a:lumMod val="75000"/>
              </a:schemeClr>
            </a:solidFill>
            <a:miter lim="800000"/>
          </a:ln>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A75FD762-70B5-DF20-3CF0-9EFF0FDA8E45}"/>
              </a:ext>
            </a:extLst>
          </p:cNvPr>
          <p:cNvSpPr txBox="1"/>
          <p:nvPr/>
        </p:nvSpPr>
        <p:spPr>
          <a:xfrm>
            <a:off x="227012" y="3962400"/>
            <a:ext cx="4495799" cy="2743200"/>
          </a:xfrm>
          <a:prstGeom prst="rect">
            <a:avLst/>
          </a:prstGeom>
        </p:spPr>
        <p:txBody>
          <a:bodyPr vert="horz" lIns="91440" tIns="45720" rIns="91440" bIns="45720" rtlCol="0">
            <a:noAutofit/>
          </a:bodyPr>
          <a:lstStyle/>
          <a:p>
            <a:pPr marL="0" marR="0">
              <a:spcBef>
                <a:spcPts val="0"/>
              </a:spcBef>
              <a:spcAft>
                <a:spcPts val="0"/>
              </a:spcAft>
            </a:pP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Which country had the highest change in Temperature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400" i="1" dirty="0">
                <a:effectLst/>
                <a:latin typeface="Aptos" panose="020B0004020202020204" pitchFamily="34" charset="0"/>
                <a:ea typeface="Aptos" panose="020B0004020202020204" pitchFamily="34" charset="0"/>
                <a:cs typeface="Times New Roman" panose="02020603050405020304" pitchFamily="18" charset="0"/>
              </a:rPr>
              <a:t># Plot a bar chart</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figure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figsize</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(20,5))</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bar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x_axis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df_sorted</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Temp_difference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color</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'b', align</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"edge")</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xticks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tick_locations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df_sorted</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["Country"], rotation</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"vertical")</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title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("Min/Max Difference in Temperature by Country 1995-2020")</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xlabel</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("Country")</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ylabel</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("Degrees F")</a:t>
            </a:r>
          </a:p>
          <a:p>
            <a:r>
              <a:rPr lang="en-US" sz="14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dirty="0" err="1">
                <a:effectLst/>
                <a:latin typeface="Aptos" panose="020B0004020202020204" pitchFamily="34" charset="0"/>
                <a:ea typeface="Aptos" panose="020B0004020202020204" pitchFamily="34" charset="0"/>
                <a:cs typeface="Times New Roman" panose="02020603050405020304" pitchFamily="18" charset="0"/>
              </a:rPr>
              <a:t>.</a:t>
            </a:r>
            <a:r>
              <a:rPr lang="en-US" sz="1400" dirty="0" err="1">
                <a:effectLst/>
                <a:latin typeface="Aptos" panose="020B0004020202020204" pitchFamily="34" charset="0"/>
                <a:ea typeface="Aptos" panose="020B0004020202020204" pitchFamily="34" charset="0"/>
                <a:cs typeface="Times New Roman" panose="02020603050405020304" pitchFamily="18" charset="0"/>
              </a:rPr>
              <a:t>show</a:t>
            </a:r>
            <a:r>
              <a:rPr lang="en-US" sz="1400" dirty="0">
                <a:effectLst/>
                <a:latin typeface="Aptos" panose="020B0004020202020204" pitchFamily="34" charset="0"/>
                <a:ea typeface="Aptos" panose="020B0004020202020204" pitchFamily="34" charset="0"/>
                <a:cs typeface="Times New Roman" panose="02020603050405020304" pitchFamily="18" charset="0"/>
              </a:rPr>
              <a:t>()</a:t>
            </a:r>
            <a:endParaRPr lang="en-US" sz="1400" kern="1200" dirty="0">
              <a:effectLst/>
              <a:latin typeface="Aptos" panose="020B0004020202020204" pitchFamily="34" charset="0"/>
            </a:endParaRPr>
          </a:p>
        </p:txBody>
      </p:sp>
      <p:sp>
        <p:nvSpPr>
          <p:cNvPr id="4" name="TextBox 3">
            <a:extLst>
              <a:ext uri="{FF2B5EF4-FFF2-40B4-BE49-F238E27FC236}">
                <a16:creationId xmlns:a16="http://schemas.microsoft.com/office/drawing/2014/main" id="{FE1A19F2-8DA1-00D5-EAAD-A9E1F27099FC}"/>
              </a:ext>
            </a:extLst>
          </p:cNvPr>
          <p:cNvSpPr txBox="1"/>
          <p:nvPr/>
        </p:nvSpPr>
        <p:spPr>
          <a:xfrm>
            <a:off x="5557329" y="4237875"/>
            <a:ext cx="6248400" cy="2086725"/>
          </a:xfrm>
          <a:prstGeom prst="rect">
            <a:avLst/>
          </a:prstGeom>
          <a:noFill/>
        </p:spPr>
        <p:txBody>
          <a:bodyPr wrap="square" rtlCol="0">
            <a:spAutoFit/>
          </a:bodyPr>
          <a:lstStyle/>
          <a:p>
            <a:pPr>
              <a:lnSpc>
                <a:spcPct val="90000"/>
              </a:lnSpc>
            </a:pPr>
            <a:r>
              <a:rPr lang="en-US" sz="2400" dirty="0"/>
              <a:t>Based on the temp data from 1995-2020 and chart above, we can see that Cyprus had the highest difference in Temp while Thailand remained consistent in temperatures changes over the years.</a:t>
            </a:r>
          </a:p>
        </p:txBody>
      </p:sp>
      <p:sp>
        <p:nvSpPr>
          <p:cNvPr id="3" name="Callout: Line 2">
            <a:extLst>
              <a:ext uri="{FF2B5EF4-FFF2-40B4-BE49-F238E27FC236}">
                <a16:creationId xmlns:a16="http://schemas.microsoft.com/office/drawing/2014/main" id="{6F1CA8DA-567F-B063-C2AC-053A2D29DB07}"/>
              </a:ext>
            </a:extLst>
          </p:cNvPr>
          <p:cNvSpPr/>
          <p:nvPr/>
        </p:nvSpPr>
        <p:spPr>
          <a:xfrm>
            <a:off x="5027612" y="533400"/>
            <a:ext cx="1219200" cy="457200"/>
          </a:xfrm>
          <a:prstGeom prst="borderCallout1">
            <a:avLst>
              <a:gd name="adj1" fmla="val 18750"/>
              <a:gd name="adj2" fmla="val -8333"/>
              <a:gd name="adj3" fmla="val 23611"/>
              <a:gd name="adj4" fmla="val -46666"/>
            </a:avLst>
          </a:prstGeom>
          <a:solidFill>
            <a:schemeClr val="bg2">
              <a:lumMod val="75000"/>
            </a:schemeClr>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Cyprus</a:t>
            </a:r>
          </a:p>
        </p:txBody>
      </p:sp>
      <p:sp>
        <p:nvSpPr>
          <p:cNvPr id="6" name="Callout: Line 5">
            <a:extLst>
              <a:ext uri="{FF2B5EF4-FFF2-40B4-BE49-F238E27FC236}">
                <a16:creationId xmlns:a16="http://schemas.microsoft.com/office/drawing/2014/main" id="{9BA438FA-7DEC-9288-EECD-817E67211D36}"/>
              </a:ext>
            </a:extLst>
          </p:cNvPr>
          <p:cNvSpPr/>
          <p:nvPr/>
        </p:nvSpPr>
        <p:spPr>
          <a:xfrm>
            <a:off x="10194925" y="3048000"/>
            <a:ext cx="1752600" cy="457200"/>
          </a:xfrm>
          <a:prstGeom prst="borderCallout1">
            <a:avLst>
              <a:gd name="adj1" fmla="val 18750"/>
              <a:gd name="adj2" fmla="val -8333"/>
              <a:gd name="adj3" fmla="val -123612"/>
              <a:gd name="adj4" fmla="val 79058"/>
            </a:avLst>
          </a:prstGeom>
          <a:solidFill>
            <a:schemeClr val="tx2">
              <a:lumMod val="50000"/>
              <a:lumOff val="50000"/>
            </a:schemeClr>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Thailand</a:t>
            </a:r>
          </a:p>
        </p:txBody>
      </p:sp>
    </p:spTree>
    <p:extLst>
      <p:ext uri="{BB962C8B-B14F-4D97-AF65-F5344CB8AC3E}">
        <p14:creationId xmlns:p14="http://schemas.microsoft.com/office/powerpoint/2010/main" val="295735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41E-1CD1-C180-0BCC-09BE853C1476}"/>
              </a:ext>
            </a:extLst>
          </p:cNvPr>
          <p:cNvSpPr>
            <a:spLocks noGrp="1"/>
          </p:cNvSpPr>
          <p:nvPr>
            <p:ph type="title"/>
          </p:nvPr>
        </p:nvSpPr>
        <p:spPr>
          <a:xfrm>
            <a:off x="188913" y="381000"/>
            <a:ext cx="3886200" cy="2667000"/>
          </a:xfrm>
        </p:spPr>
        <p:txBody>
          <a:bodyPr vert="horz" lIns="91440" tIns="45720" rIns="91440" bIns="45720" rtlCol="0" anchor="b">
            <a:normAutofit fontScale="90000"/>
          </a:bodyPr>
          <a:lstStyle/>
          <a:p>
            <a:r>
              <a:rPr lang="en-US" dirty="0"/>
              <a:t>Min/ Max Difference </a:t>
            </a:r>
            <a:br>
              <a:rPr lang="en-US" dirty="0"/>
            </a:br>
            <a:r>
              <a:rPr lang="en-US" dirty="0"/>
              <a:t>in CO2 </a:t>
            </a:r>
            <a:br>
              <a:rPr lang="en-US" dirty="0"/>
            </a:br>
            <a:r>
              <a:rPr lang="en-US" dirty="0"/>
              <a:t>by Country 1995 – 2020</a:t>
            </a:r>
          </a:p>
        </p:txBody>
      </p:sp>
      <p:sp>
        <p:nvSpPr>
          <p:cNvPr id="8" name="TextBox 7">
            <a:extLst>
              <a:ext uri="{FF2B5EF4-FFF2-40B4-BE49-F238E27FC236}">
                <a16:creationId xmlns:a16="http://schemas.microsoft.com/office/drawing/2014/main" id="{A75FD762-70B5-DF20-3CF0-9EFF0FDA8E45}"/>
              </a:ext>
            </a:extLst>
          </p:cNvPr>
          <p:cNvSpPr txBox="1"/>
          <p:nvPr/>
        </p:nvSpPr>
        <p:spPr>
          <a:xfrm>
            <a:off x="188913" y="4038600"/>
            <a:ext cx="4495799" cy="3200400"/>
          </a:xfrm>
          <a:prstGeom prst="rect">
            <a:avLst/>
          </a:prstGeom>
        </p:spPr>
        <p:txBody>
          <a:bodyPr vert="horz" lIns="91440" tIns="45720" rIns="91440" bIns="45720" rtlCol="0">
            <a:noAutofit/>
          </a:bodyPr>
          <a:lstStyle/>
          <a:p>
            <a:pPr marL="0" marR="0">
              <a:spcBef>
                <a:spcPts val="0"/>
              </a:spcBef>
              <a:spcAft>
                <a:spcPts val="0"/>
              </a:spcAft>
            </a:pP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Which country had the highest change in CO2</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Plot a bar chart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figure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figsize</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(20,5))</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bar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x_axis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df_sorted2["CO2_difference"], color</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'g', align</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"edge")</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xticks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tick_locations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df_sorted2["Country"], rotation</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"vertical")</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title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("Min/Max Difference in CO2 by Country 1995-2020")</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xlabel</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("Country")</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ylabel</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("Metric Tons Per Capita")</a:t>
            </a:r>
          </a:p>
          <a:p>
            <a:r>
              <a:rPr lang="en-US" sz="1400" dirty="0" err="1">
                <a:effectLst/>
                <a:latin typeface="Aptos" panose="020B0004020202020204" pitchFamily="34" charset="0"/>
                <a:ea typeface="Aptos" panose="020B0004020202020204" pitchFamily="34" charset="0"/>
                <a:cs typeface="Times New Roman" panose="02020603050405020304" pitchFamily="18" charset="0"/>
              </a:rPr>
              <a:t>plt</a:t>
            </a:r>
            <a:r>
              <a:rPr lang="en-US" sz="1400" b="1" dirty="0" err="1">
                <a:effectLst/>
                <a:latin typeface="Aptos" panose="020B0004020202020204" pitchFamily="34" charset="0"/>
                <a:ea typeface="Aptos" panose="020B0004020202020204" pitchFamily="34" charset="0"/>
                <a:cs typeface="Times New Roman" panose="02020603050405020304" pitchFamily="18" charset="0"/>
              </a:rPr>
              <a:t>.</a:t>
            </a:r>
            <a:r>
              <a:rPr lang="en-US" sz="1400" dirty="0" err="1">
                <a:effectLst/>
                <a:latin typeface="Aptos" panose="020B0004020202020204" pitchFamily="34" charset="0"/>
                <a:ea typeface="Aptos" panose="020B0004020202020204" pitchFamily="34" charset="0"/>
                <a:cs typeface="Times New Roman" panose="02020603050405020304" pitchFamily="18" charset="0"/>
              </a:rPr>
              <a:t>show</a:t>
            </a:r>
            <a:r>
              <a:rPr lang="en-US" sz="1400" dirty="0">
                <a:effectLst/>
                <a:latin typeface="Aptos" panose="020B0004020202020204" pitchFamily="34" charset="0"/>
                <a:ea typeface="Aptos" panose="020B0004020202020204" pitchFamily="34" charset="0"/>
                <a:cs typeface="Times New Roman" panose="02020603050405020304" pitchFamily="18" charset="0"/>
              </a:rPr>
              <a:t>()</a:t>
            </a:r>
            <a:endParaRPr lang="en-US" sz="1400" kern="1200" dirty="0">
              <a:effectLst/>
              <a:latin typeface="Aptos" panose="020B0004020202020204" pitchFamily="34" charset="0"/>
            </a:endParaRPr>
          </a:p>
        </p:txBody>
      </p:sp>
      <p:pic>
        <p:nvPicPr>
          <p:cNvPr id="3" name="Picture 2">
            <a:extLst>
              <a:ext uri="{FF2B5EF4-FFF2-40B4-BE49-F238E27FC236}">
                <a16:creationId xmlns:a16="http://schemas.microsoft.com/office/drawing/2014/main" id="{C0564DDA-6888-DD56-7C5F-47C71D031857}"/>
              </a:ext>
            </a:extLst>
          </p:cNvPr>
          <p:cNvPicPr>
            <a:picLocks noChangeAspect="1"/>
          </p:cNvPicPr>
          <p:nvPr/>
        </p:nvPicPr>
        <p:blipFill rotWithShape="1">
          <a:blip r:embed="rId3"/>
          <a:srcRect b="3284"/>
          <a:stretch/>
        </p:blipFill>
        <p:spPr>
          <a:xfrm>
            <a:off x="3325454" y="544976"/>
            <a:ext cx="8674458" cy="3276600"/>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B2AEE68E-5608-2700-2369-CCA03A06BEDB}"/>
              </a:ext>
            </a:extLst>
          </p:cNvPr>
          <p:cNvSpPr txBox="1"/>
          <p:nvPr/>
        </p:nvSpPr>
        <p:spPr>
          <a:xfrm>
            <a:off x="5713412" y="4661609"/>
            <a:ext cx="5638800" cy="430887"/>
          </a:xfrm>
          <a:prstGeom prst="rect">
            <a:avLst/>
          </a:prstGeom>
          <a:noFill/>
        </p:spPr>
        <p:txBody>
          <a:bodyPr wrap="square" rtlCol="0">
            <a:spAutoFit/>
          </a:bodyPr>
          <a:lstStyle/>
          <a:p>
            <a:pPr marL="0" indent="0">
              <a:buNone/>
            </a:pPr>
            <a:br>
              <a:rPr lang="en-US" sz="1100" b="0" i="0" dirty="0">
                <a:effectLst/>
              </a:rPr>
            </a:br>
            <a:endParaRPr lang="en-US" sz="1100" b="0" i="0" dirty="0">
              <a:effectLst/>
            </a:endParaRPr>
          </a:p>
        </p:txBody>
      </p:sp>
      <p:sp>
        <p:nvSpPr>
          <p:cNvPr id="7" name="TextBox 6">
            <a:extLst>
              <a:ext uri="{FF2B5EF4-FFF2-40B4-BE49-F238E27FC236}">
                <a16:creationId xmlns:a16="http://schemas.microsoft.com/office/drawing/2014/main" id="{CC1409A4-77C2-9EB5-7098-F484B094B4A5}"/>
              </a:ext>
            </a:extLst>
          </p:cNvPr>
          <p:cNvSpPr txBox="1"/>
          <p:nvPr/>
        </p:nvSpPr>
        <p:spPr>
          <a:xfrm>
            <a:off x="5561012" y="4545276"/>
            <a:ext cx="6438900" cy="1754326"/>
          </a:xfrm>
          <a:prstGeom prst="rect">
            <a:avLst/>
          </a:prstGeom>
          <a:noFill/>
        </p:spPr>
        <p:txBody>
          <a:bodyPr wrap="square" rtlCol="0">
            <a:spAutoFit/>
          </a:bodyPr>
          <a:lstStyle/>
          <a:p>
            <a:pPr>
              <a:lnSpc>
                <a:spcPct val="90000"/>
              </a:lnSpc>
            </a:pPr>
            <a:r>
              <a:rPr lang="en-US" sz="2400" i="0" dirty="0">
                <a:effectLst/>
              </a:rPr>
              <a:t>According to the data, the county with the highest CO2 </a:t>
            </a:r>
            <a:r>
              <a:rPr lang="en-US" sz="2400" dirty="0"/>
              <a:t>difference over the years is </a:t>
            </a:r>
            <a:r>
              <a:rPr lang="en-US" sz="2400" i="0" dirty="0">
                <a:effectLst/>
              </a:rPr>
              <a:t>Qatar while the African country of Malawi had the lowest difference of C02 over the same time frame. </a:t>
            </a:r>
            <a:endParaRPr lang="en-US" sz="2400" dirty="0"/>
          </a:p>
        </p:txBody>
      </p:sp>
      <p:sp>
        <p:nvSpPr>
          <p:cNvPr id="4" name="Callout: Line 3">
            <a:extLst>
              <a:ext uri="{FF2B5EF4-FFF2-40B4-BE49-F238E27FC236}">
                <a16:creationId xmlns:a16="http://schemas.microsoft.com/office/drawing/2014/main" id="{C167F93F-C12F-0357-C21F-F1BCBB856607}"/>
              </a:ext>
            </a:extLst>
          </p:cNvPr>
          <p:cNvSpPr/>
          <p:nvPr/>
        </p:nvSpPr>
        <p:spPr>
          <a:xfrm>
            <a:off x="4899024" y="838200"/>
            <a:ext cx="1219200" cy="381000"/>
          </a:xfrm>
          <a:prstGeom prst="borderCallout1">
            <a:avLst>
              <a:gd name="adj1" fmla="val 18750"/>
              <a:gd name="adj2" fmla="val -8333"/>
              <a:gd name="adj3" fmla="val 6944"/>
              <a:gd name="adj4" fmla="val -48749"/>
            </a:avLst>
          </a:prstGeom>
          <a:solidFill>
            <a:schemeClr val="bg2">
              <a:lumMod val="75000"/>
            </a:schemeClr>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Qatar</a:t>
            </a:r>
          </a:p>
        </p:txBody>
      </p:sp>
      <p:sp>
        <p:nvSpPr>
          <p:cNvPr id="6" name="Callout: Line 5">
            <a:extLst>
              <a:ext uri="{FF2B5EF4-FFF2-40B4-BE49-F238E27FC236}">
                <a16:creationId xmlns:a16="http://schemas.microsoft.com/office/drawing/2014/main" id="{7B0BE46D-1FC9-22AF-3606-7A86513FB782}"/>
              </a:ext>
            </a:extLst>
          </p:cNvPr>
          <p:cNvSpPr/>
          <p:nvPr/>
        </p:nvSpPr>
        <p:spPr>
          <a:xfrm>
            <a:off x="9675812" y="3213100"/>
            <a:ext cx="1295400" cy="457200"/>
          </a:xfrm>
          <a:prstGeom prst="borderCallout1">
            <a:avLst>
              <a:gd name="adj1" fmla="val 18750"/>
              <a:gd name="adj2" fmla="val -8333"/>
              <a:gd name="adj3" fmla="val -101389"/>
              <a:gd name="adj4" fmla="val 133542"/>
            </a:avLst>
          </a:prstGeom>
          <a:solidFill>
            <a:schemeClr val="bg2">
              <a:lumMod val="75000"/>
            </a:schemeClr>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Malawi</a:t>
            </a:r>
          </a:p>
        </p:txBody>
      </p:sp>
    </p:spTree>
    <p:extLst>
      <p:ext uri="{BB962C8B-B14F-4D97-AF65-F5344CB8AC3E}">
        <p14:creationId xmlns:p14="http://schemas.microsoft.com/office/powerpoint/2010/main" val="297229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41E-1CD1-C180-0BCC-09BE853C1476}"/>
              </a:ext>
            </a:extLst>
          </p:cNvPr>
          <p:cNvSpPr>
            <a:spLocks noGrp="1"/>
          </p:cNvSpPr>
          <p:nvPr>
            <p:ph type="title"/>
          </p:nvPr>
        </p:nvSpPr>
        <p:spPr>
          <a:xfrm>
            <a:off x="5370514" y="609600"/>
            <a:ext cx="6629400" cy="798004"/>
          </a:xfrm>
        </p:spPr>
        <p:txBody>
          <a:bodyPr anchor="b">
            <a:noAutofit/>
          </a:bodyPr>
          <a:lstStyle/>
          <a:p>
            <a:pPr algn="ctr"/>
            <a:r>
              <a:rPr lang="en-US" sz="3200" dirty="0"/>
              <a:t>Max &amp; Min Temp (1995-2020)</a:t>
            </a:r>
            <a:br>
              <a:rPr lang="en-US" sz="3200" dirty="0"/>
            </a:br>
            <a:r>
              <a:rPr lang="en-US" sz="3200" dirty="0"/>
              <a:t>Difference by Continent</a:t>
            </a:r>
          </a:p>
        </p:txBody>
      </p:sp>
      <p:pic>
        <p:nvPicPr>
          <p:cNvPr id="5" name="Picture 4">
            <a:extLst>
              <a:ext uri="{FF2B5EF4-FFF2-40B4-BE49-F238E27FC236}">
                <a16:creationId xmlns:a16="http://schemas.microsoft.com/office/drawing/2014/main" id="{55046805-C38A-8AA2-1CBA-4508A74AE3CA}"/>
              </a:ext>
            </a:extLst>
          </p:cNvPr>
          <p:cNvPicPr>
            <a:picLocks noChangeAspect="1"/>
          </p:cNvPicPr>
          <p:nvPr/>
        </p:nvPicPr>
        <p:blipFill>
          <a:blip r:embed="rId3"/>
          <a:stretch>
            <a:fillRect/>
          </a:stretch>
        </p:blipFill>
        <p:spPr>
          <a:xfrm>
            <a:off x="5484813" y="1724406"/>
            <a:ext cx="6400802" cy="4752594"/>
          </a:xfrm>
          <a:prstGeom prst="rect">
            <a:avLst/>
          </a:prstGeom>
          <a:noFill/>
          <a:effectLst>
            <a:outerShdw blurRad="63500" sx="102000" sy="102000" algn="ctr" rotWithShape="0">
              <a:prstClr val="black">
                <a:alpha val="40000"/>
              </a:prstClr>
            </a:outerShdw>
          </a:effectLst>
        </p:spPr>
      </p:pic>
      <p:sp>
        <p:nvSpPr>
          <p:cNvPr id="3" name="Content Placeholder 2">
            <a:extLst>
              <a:ext uri="{FF2B5EF4-FFF2-40B4-BE49-F238E27FC236}">
                <a16:creationId xmlns:a16="http://schemas.microsoft.com/office/drawing/2014/main" id="{EED45F1D-D62F-BA51-E16D-139B2A53B7C0}"/>
              </a:ext>
            </a:extLst>
          </p:cNvPr>
          <p:cNvSpPr>
            <a:spLocks noGrp="1"/>
          </p:cNvSpPr>
          <p:nvPr>
            <p:ph type="body" sz="half" idx="2"/>
          </p:nvPr>
        </p:nvSpPr>
        <p:spPr>
          <a:xfrm>
            <a:off x="150812" y="2819400"/>
            <a:ext cx="4724399" cy="3829276"/>
          </a:xfrm>
        </p:spPr>
        <p:txBody>
          <a:bodyPr>
            <a:normAutofit lnSpcReduction="10000"/>
          </a:bodyPr>
          <a:lstStyle/>
          <a:p>
            <a:pPr marL="742727" lvl="1" indent="-285664"/>
            <a:endParaRPr lang="en-US" sz="1100" dirty="0"/>
          </a:p>
          <a:p>
            <a:pPr marL="742727" lvl="1" indent="-285664"/>
            <a:endParaRPr lang="en-US" sz="1100" b="0" i="0" dirty="0">
              <a:effectLst/>
            </a:endParaRPr>
          </a:p>
          <a:p>
            <a:pPr marL="0" marR="0">
              <a:spcBef>
                <a:spcPts val="0"/>
              </a:spcBef>
              <a:spcAft>
                <a:spcPts val="0"/>
              </a:spcAft>
            </a:pP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plt.figure</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figsize</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=(20,5))</a:t>
            </a:r>
          </a:p>
          <a:p>
            <a:pPr marL="0" marR="0">
              <a:spcBef>
                <a:spcPts val="0"/>
              </a:spcBef>
              <a:spcAft>
                <a:spcPts val="0"/>
              </a:spcAft>
            </a:pP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plt.bar</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x_axis</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avg_temp_per_continent</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Temp_difference</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color='b', align="edge")</a:t>
            </a:r>
          </a:p>
          <a:p>
            <a:pPr marL="0" marR="0">
              <a:spcBef>
                <a:spcPts val="0"/>
              </a:spcBef>
              <a:spcAft>
                <a:spcPts val="0"/>
              </a:spcAft>
            </a:pP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plt.xticks</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tick_locations</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avg_temp_per_continent</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["Continent"], rotation="vertical")</a:t>
            </a:r>
          </a:p>
          <a:p>
            <a:pPr marL="0" marR="0">
              <a:spcBef>
                <a:spcPts val="0"/>
              </a:spcBef>
              <a:spcAft>
                <a:spcPts val="0"/>
              </a:spcAft>
            </a:pP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i="1" kern="100" dirty="0" err="1">
                <a:effectLst/>
                <a:latin typeface="Aptos" panose="020B0004020202020204" pitchFamily="34" charset="0"/>
                <a:ea typeface="Aptos" panose="020B0004020202020204" pitchFamily="34" charset="0"/>
                <a:cs typeface="Times New Roman" panose="02020603050405020304" pitchFamily="18" charset="0"/>
              </a:rPr>
              <a:t>avg_temp_per_continent.plot</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(kind = 'bar', y=‘)</a:t>
            </a:r>
          </a:p>
          <a:p>
            <a:pPr marL="0" marR="0">
              <a:spcBef>
                <a:spcPts val="0"/>
              </a:spcBef>
              <a:spcAft>
                <a:spcPts val="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bar_chart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avg_temp_per_continent.plot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(kind='bar', x='Continent',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figsize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=(10, 6))</a:t>
            </a:r>
          </a:p>
          <a:p>
            <a:pPr marL="0" marR="0">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Set the title and labels</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bar_chart.set_title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("Temp Difference by Continent")</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bar_chart.set_xlabel</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("Continent")</a:t>
            </a:r>
          </a:p>
          <a:p>
            <a:pPr marL="0" marR="0">
              <a:spcBef>
                <a:spcPts val="0"/>
              </a:spcBef>
              <a:spcAft>
                <a:spcPts val="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bar_chart.set_ylabel</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("Temp Difference")</a:t>
            </a:r>
          </a:p>
          <a:p>
            <a:pPr marL="0" marR="0">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400" i="1" kern="100" dirty="0">
                <a:effectLst/>
                <a:latin typeface="Aptos" panose="020B0004020202020204" pitchFamily="34" charset="0"/>
                <a:ea typeface="Aptos" panose="020B0004020202020204" pitchFamily="34" charset="0"/>
                <a:cs typeface="Times New Roman" panose="02020603050405020304" pitchFamily="18" charset="0"/>
              </a:rPr>
              <a:t># Show the bar chart</a:t>
            </a:r>
          </a:p>
          <a:p>
            <a:r>
              <a:rPr lang="en-US" sz="1400" dirty="0" err="1">
                <a:effectLst/>
                <a:latin typeface="Aptos" panose="020B0004020202020204" pitchFamily="34" charset="0"/>
                <a:ea typeface="Aptos" panose="020B0004020202020204" pitchFamily="34" charset="0"/>
                <a:cs typeface="Times New Roman" panose="02020603050405020304" pitchFamily="18" charset="0"/>
              </a:rPr>
              <a:t>bar_chart</a:t>
            </a:r>
            <a:endParaRPr lang="en-US" sz="1400" dirty="0">
              <a:latin typeface="Aptos" panose="020B0004020202020204" pitchFamily="34" charset="0"/>
            </a:endParaRPr>
          </a:p>
          <a:p>
            <a:endParaRPr lang="en-US" sz="1400" dirty="0"/>
          </a:p>
          <a:p>
            <a:endParaRPr lang="en-US" sz="1100" dirty="0"/>
          </a:p>
        </p:txBody>
      </p:sp>
      <p:sp>
        <p:nvSpPr>
          <p:cNvPr id="4" name="TextBox 3">
            <a:extLst>
              <a:ext uri="{FF2B5EF4-FFF2-40B4-BE49-F238E27FC236}">
                <a16:creationId xmlns:a16="http://schemas.microsoft.com/office/drawing/2014/main" id="{AB32DEEB-43C4-68DA-7DE9-E77E81430688}"/>
              </a:ext>
            </a:extLst>
          </p:cNvPr>
          <p:cNvSpPr txBox="1"/>
          <p:nvPr/>
        </p:nvSpPr>
        <p:spPr>
          <a:xfrm>
            <a:off x="150812" y="304800"/>
            <a:ext cx="4953000" cy="2419124"/>
          </a:xfrm>
          <a:prstGeom prst="rect">
            <a:avLst/>
          </a:prstGeom>
          <a:noFill/>
        </p:spPr>
        <p:txBody>
          <a:bodyPr wrap="square" rtlCol="0">
            <a:spAutoFit/>
          </a:bodyPr>
          <a:lstStyle/>
          <a:p>
            <a:pPr>
              <a:lnSpc>
                <a:spcPct val="90000"/>
              </a:lnSpc>
            </a:pPr>
            <a:r>
              <a:rPr lang="en-US" sz="2400" dirty="0">
                <a:effectLst/>
              </a:rPr>
              <a:t>Based on the data and chart, we can see that from 1995 to 2020 Europe saw the biggest difference temp difference while North America saw the lowest difference in temp over the same period. </a:t>
            </a:r>
            <a:endParaRPr lang="en-US" sz="2400" dirty="0"/>
          </a:p>
        </p:txBody>
      </p:sp>
    </p:spTree>
    <p:extLst>
      <p:ext uri="{BB962C8B-B14F-4D97-AF65-F5344CB8AC3E}">
        <p14:creationId xmlns:p14="http://schemas.microsoft.com/office/powerpoint/2010/main" val="318398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2065</TotalTime>
  <Words>3189</Words>
  <Application>Microsoft Office PowerPoint</Application>
  <PresentationFormat>Custom</PresentationFormat>
  <Paragraphs>328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Century Gothic</vt:lpstr>
      <vt:lpstr>Roboto</vt:lpstr>
      <vt:lpstr>system-ui</vt:lpstr>
      <vt:lpstr>Wingdings</vt:lpstr>
      <vt:lpstr>World Presentation 16x9</vt:lpstr>
      <vt:lpstr>Project 1  Global Warming – Fact or Fiction? </vt:lpstr>
      <vt:lpstr> Project Overview &amp; Goals</vt:lpstr>
      <vt:lpstr>Data Sets </vt:lpstr>
      <vt:lpstr>Data Collection, Cleanup &amp; Exploration </vt:lpstr>
      <vt:lpstr>Approach</vt:lpstr>
      <vt:lpstr>Approach</vt:lpstr>
      <vt:lpstr>Min/ Max Difference in Temperature  by Country 1995 – 2020</vt:lpstr>
      <vt:lpstr>Min/ Max Difference  in CO2  by Country 1995 – 2020</vt:lpstr>
      <vt:lpstr>Max &amp; Min Temp (1995-2020) Difference by Continent</vt:lpstr>
      <vt:lpstr>Average Temp over time by Country</vt:lpstr>
      <vt:lpstr>Average Temp over time by Continent</vt:lpstr>
      <vt:lpstr>Average cO2 Emissions  over time by Continent</vt:lpstr>
      <vt:lpstr>Forecasting </vt:lpstr>
      <vt:lpstr>Forecasting </vt:lpstr>
      <vt:lpstr>Forecasting </vt:lpstr>
      <vt:lpstr>Scatter plot of temp &amp; CO2 increase</vt:lpstr>
      <vt:lpstr>Correlation Heatmap</vt:lpstr>
      <vt:lpstr>If we had more time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Carolyn Muriel Scheese</dc:creator>
  <cp:lastModifiedBy>Carolyn Muriel Scheese</cp:lastModifiedBy>
  <cp:revision>39</cp:revision>
  <dcterms:created xsi:type="dcterms:W3CDTF">2024-08-02T03:30:38Z</dcterms:created>
  <dcterms:modified xsi:type="dcterms:W3CDTF">2024-08-07T02:50:59Z</dcterms:modified>
</cp:coreProperties>
</file>