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84" r:id="rId4"/>
    <p:sldId id="263" r:id="rId5"/>
    <p:sldId id="264" r:id="rId6"/>
    <p:sldId id="279" r:id="rId7"/>
    <p:sldId id="268" r:id="rId8"/>
    <p:sldId id="269" r:id="rId9"/>
    <p:sldId id="270" r:id="rId10"/>
    <p:sldId id="275" r:id="rId11"/>
    <p:sldId id="276" r:id="rId12"/>
    <p:sldId id="265" r:id="rId13"/>
    <p:sldId id="261" r:id="rId14"/>
    <p:sldId id="262" r:id="rId15"/>
    <p:sldId id="272" r:id="rId16"/>
    <p:sldId id="271" r:id="rId17"/>
    <p:sldId id="273" r:id="rId18"/>
    <p:sldId id="277" r:id="rId19"/>
    <p:sldId id="278" r:id="rId20"/>
    <p:sldId id="274" r:id="rId21"/>
    <p:sldId id="280" r:id="rId22"/>
    <p:sldId id="281" r:id="rId23"/>
    <p:sldId id="282" r:id="rId24"/>
    <p:sldId id="283" r:id="rId25"/>
    <p:sldId id="288" r:id="rId26"/>
    <p:sldId id="258" r:id="rId27"/>
    <p:sldId id="286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259" r:id="rId4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5" autoAdjust="0"/>
    <p:restoredTop sz="99479" autoAdjust="0"/>
  </p:normalViewPr>
  <p:slideViewPr>
    <p:cSldViewPr snapToGrid="0" snapToObjects="1">
      <p:cViewPr>
        <p:scale>
          <a:sx n="81" d="100"/>
          <a:sy n="81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04A92-D6C0-8142-BB9B-BE476BEA28F8}" type="datetimeFigureOut">
              <a:t>5/18/11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A7CD0-8EA8-8147-AB57-679BC0B39C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06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BCA-60BB-6244-8D28-9BE4E667CC5C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F9360-0A75-4041-9A90-354F73A7CF3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7B293C2-B69B-3640-9AF8-6F1F71CA35D0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7B293C2-B69B-3640-9AF8-6F1F71CA35D0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pache_Hadoop#Hadoop_Distributed_File_System" TargetMode="External"/><Relationship Id="rId2" Type="http://schemas.openxmlformats.org/officeDocument/2006/relationships/hyperlink" Target="http://hadoop.apache.org/hdf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doop.apache.org/common/docs/r0.20.0/hdfs_design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180492"/>
            <a:ext cx="6733736" cy="277566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Hdfs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distributed file system</a:t>
            </a:r>
            <a:r>
              <a:rPr lang="en-US" dirty="0" smtClean="0"/>
              <a:t>) &amp; Name Node Issue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862165"/>
            <a:ext cx="6480048" cy="1224543"/>
          </a:xfrm>
        </p:spPr>
        <p:txBody>
          <a:bodyPr/>
          <a:lstStyle/>
          <a:p>
            <a:r>
              <a:rPr lang="en-US" dirty="0" err="1" smtClean="0"/>
              <a:t>Harjinder</a:t>
            </a:r>
            <a:r>
              <a:rPr lang="en-US" dirty="0" smtClean="0"/>
              <a:t> Singh Gill</a:t>
            </a:r>
            <a:endParaRPr lang="en-US" dirty="0"/>
          </a:p>
        </p:txBody>
      </p:sp>
      <p:pic>
        <p:nvPicPr>
          <p:cNvPr id="4" name="Picture 3" descr="hdfs-logo.jp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51982" y="5144875"/>
            <a:ext cx="3161116" cy="987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Layered on top of TCP/IP</a:t>
            </a:r>
          </a:p>
          <a:p>
            <a:r>
              <a:rPr lang="en-US" smtClean="0"/>
              <a:t>RPC abstraction wraps protocols</a:t>
            </a:r>
          </a:p>
          <a:p>
            <a:r>
              <a:rPr lang="en-US" smtClean="0"/>
              <a:t>ClientProtocol</a:t>
            </a:r>
          </a:p>
          <a:p>
            <a:pPr lvl="1"/>
            <a:r>
              <a:rPr lang="en-US" smtClean="0"/>
              <a:t>Client talks to Namenode</a:t>
            </a:r>
          </a:p>
          <a:p>
            <a:r>
              <a:rPr lang="en-US" smtClean="0"/>
              <a:t>Datanode Protocol </a:t>
            </a:r>
          </a:p>
          <a:p>
            <a:pPr lvl="1"/>
            <a:r>
              <a:rPr lang="en-US" smtClean="0"/>
              <a:t>Datanodes talk to Namenode</a:t>
            </a:r>
          </a:p>
          <a:p>
            <a:r>
              <a:rPr lang="en-US" smtClean="0"/>
              <a:t>Namenode never initiates any RPCs</a:t>
            </a:r>
          </a:p>
          <a:p>
            <a:pPr lvl="1"/>
            <a:r>
              <a:rPr lang="en-US" smtClean="0"/>
              <a:t>It only responds to RPC requests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HDFS Client Block Diagram</a:t>
            </a:r>
          </a:p>
        </p:txBody>
      </p:sp>
      <p:pic>
        <p:nvPicPr>
          <p:cNvPr id="4" name="Content Placeholder 3" descr="Screen shot 2011-05-13 at 11.52.22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514" r="-3514"/>
          <a:stretch>
            <a:fillRect/>
          </a:stretch>
        </p:blipFill>
        <p:spPr/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4E371D-3B19-D14D-A924-9DD88A0B680A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26627" name="Rectangle 38"/>
          <p:cNvSpPr>
            <a:spLocks noChangeArrowheads="1"/>
          </p:cNvSpPr>
          <p:nvPr/>
        </p:nvSpPr>
        <p:spPr bwMode="auto">
          <a:xfrm>
            <a:off x="4495800" y="3581400"/>
            <a:ext cx="3276600" cy="990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501063" cy="1090613"/>
          </a:xfrm>
        </p:spPr>
        <p:txBody>
          <a:bodyPr/>
          <a:lstStyle/>
          <a:p>
            <a:r>
              <a:rPr lang="en-US" altLang="ja-JP" sz="3600"/>
              <a:t>HDFS: Hadoop Distributed File Systems</a:t>
            </a:r>
            <a:endParaRPr lang="en-US" altLang="ja-JP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1905000"/>
            <a:ext cx="7619999" cy="19050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ja-JP" sz="2400"/>
              <a:t>Client requests meta data about a file from namenode</a:t>
            </a:r>
          </a:p>
          <a:p>
            <a:pPr lvl="1">
              <a:lnSpc>
                <a:spcPct val="90000"/>
              </a:lnSpc>
            </a:pPr>
            <a:r>
              <a:rPr lang="en-US" altLang="ja-JP" sz="2400"/>
              <a:t>Data is served directly from datanode</a:t>
            </a:r>
          </a:p>
        </p:txBody>
      </p:sp>
      <p:sp>
        <p:nvSpPr>
          <p:cNvPr id="26630" name="Rectangle 70"/>
          <p:cNvSpPr txBox="1">
            <a:spLocks noGrp="1" noChangeArrowheads="1"/>
          </p:cNvSpPr>
          <p:nvPr/>
        </p:nvSpPr>
        <p:spPr bwMode="auto">
          <a:xfrm>
            <a:off x="2590800" y="6477000"/>
            <a:ext cx="411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400">
                <a:latin typeface="Helvetica" charset="0"/>
              </a:rPr>
              <a:t>Lecture 6: Task Parallelism and MapReduce</a:t>
            </a:r>
          </a:p>
        </p:txBody>
      </p:sp>
      <p:sp>
        <p:nvSpPr>
          <p:cNvPr id="26631" name="Rectangle 69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sz="1400">
                <a:latin typeface="Helvetica" charset="0"/>
              </a:rPr>
              <a:t>CSS534</a:t>
            </a:r>
            <a:endParaRPr lang="en-US" altLang="ja-JP" sz="1400">
              <a:latin typeface="Helvetica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838200" y="3429000"/>
            <a:ext cx="914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1000">
                <a:solidFill>
                  <a:srgbClr val="0000FF"/>
                </a:solidFill>
              </a:rPr>
              <a:t>Application</a:t>
            </a: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838200" y="3657600"/>
            <a:ext cx="9144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1000"/>
              <a:t>HDFS Client</a:t>
            </a: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4495800" y="5029200"/>
            <a:ext cx="15240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1000">
                <a:solidFill>
                  <a:srgbClr val="0000FF"/>
                </a:solidFill>
              </a:rPr>
              <a:t>HDFS datanode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495800" y="5257800"/>
            <a:ext cx="15240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1000"/>
              <a:t>Linux local file system</a:t>
            </a:r>
          </a:p>
        </p:txBody>
      </p:sp>
      <p:sp>
        <p:nvSpPr>
          <p:cNvPr id="26636" name="AutoShape 11"/>
          <p:cNvSpPr>
            <a:spLocks noChangeArrowheads="1"/>
          </p:cNvSpPr>
          <p:nvPr/>
        </p:nvSpPr>
        <p:spPr bwMode="auto">
          <a:xfrm>
            <a:off x="4724400" y="5638800"/>
            <a:ext cx="304800" cy="304800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37" name="Freeform 12"/>
          <p:cNvSpPr>
            <a:spLocks/>
          </p:cNvSpPr>
          <p:nvPr/>
        </p:nvSpPr>
        <p:spPr bwMode="auto">
          <a:xfrm>
            <a:off x="4572000" y="5486400"/>
            <a:ext cx="152400" cy="304800"/>
          </a:xfrm>
          <a:custGeom>
            <a:avLst/>
            <a:gdLst>
              <a:gd name="T0" fmla="*/ 0 w 96"/>
              <a:gd name="T1" fmla="*/ 0 h 192"/>
              <a:gd name="T2" fmla="*/ 0 w 96"/>
              <a:gd name="T3" fmla="*/ 2147483647 h 192"/>
              <a:gd name="T4" fmla="*/ 2147483647 w 96"/>
              <a:gd name="T5" fmla="*/ 2147483647 h 192"/>
              <a:gd name="T6" fmla="*/ 0 60000 65536"/>
              <a:gd name="T7" fmla="*/ 0 60000 65536"/>
              <a:gd name="T8" fmla="*/ 0 60000 65536"/>
              <a:gd name="T9" fmla="*/ 0 w 96"/>
              <a:gd name="T10" fmla="*/ 0 h 192"/>
              <a:gd name="T11" fmla="*/ 96 w 9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92">
                <a:moveTo>
                  <a:pt x="0" y="0"/>
                </a:moveTo>
                <a:lnTo>
                  <a:pt x="0" y="192"/>
                </a:lnTo>
                <a:lnTo>
                  <a:pt x="96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38" name="AutoShape 13"/>
          <p:cNvSpPr>
            <a:spLocks noChangeArrowheads="1"/>
          </p:cNvSpPr>
          <p:nvPr/>
        </p:nvSpPr>
        <p:spPr bwMode="auto">
          <a:xfrm>
            <a:off x="5257800" y="5638800"/>
            <a:ext cx="304800" cy="304800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39" name="Freeform 14"/>
          <p:cNvSpPr>
            <a:spLocks/>
          </p:cNvSpPr>
          <p:nvPr/>
        </p:nvSpPr>
        <p:spPr bwMode="auto">
          <a:xfrm>
            <a:off x="5105400" y="5486400"/>
            <a:ext cx="152400" cy="304800"/>
          </a:xfrm>
          <a:custGeom>
            <a:avLst/>
            <a:gdLst>
              <a:gd name="T0" fmla="*/ 0 w 96"/>
              <a:gd name="T1" fmla="*/ 0 h 192"/>
              <a:gd name="T2" fmla="*/ 0 w 96"/>
              <a:gd name="T3" fmla="*/ 2147483647 h 192"/>
              <a:gd name="T4" fmla="*/ 2147483647 w 96"/>
              <a:gd name="T5" fmla="*/ 2147483647 h 192"/>
              <a:gd name="T6" fmla="*/ 0 60000 65536"/>
              <a:gd name="T7" fmla="*/ 0 60000 65536"/>
              <a:gd name="T8" fmla="*/ 0 60000 65536"/>
              <a:gd name="T9" fmla="*/ 0 w 96"/>
              <a:gd name="T10" fmla="*/ 0 h 192"/>
              <a:gd name="T11" fmla="*/ 96 w 9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92">
                <a:moveTo>
                  <a:pt x="0" y="0"/>
                </a:moveTo>
                <a:lnTo>
                  <a:pt x="0" y="192"/>
                </a:lnTo>
                <a:lnTo>
                  <a:pt x="96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5562600" y="5486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…</a:t>
            </a:r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6597650" y="5029200"/>
            <a:ext cx="15240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1000">
                <a:solidFill>
                  <a:srgbClr val="0000FF"/>
                </a:solidFill>
              </a:rPr>
              <a:t>HDFS datanode</a:t>
            </a:r>
          </a:p>
        </p:txBody>
      </p:sp>
      <p:sp>
        <p:nvSpPr>
          <p:cNvPr id="26642" name="Rectangle 17"/>
          <p:cNvSpPr>
            <a:spLocks noChangeArrowheads="1"/>
          </p:cNvSpPr>
          <p:nvPr/>
        </p:nvSpPr>
        <p:spPr bwMode="auto">
          <a:xfrm>
            <a:off x="6597650" y="5257800"/>
            <a:ext cx="15240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1000"/>
              <a:t>Linux local file system</a:t>
            </a:r>
          </a:p>
        </p:txBody>
      </p:sp>
      <p:sp>
        <p:nvSpPr>
          <p:cNvPr id="26643" name="AutoShape 18"/>
          <p:cNvSpPr>
            <a:spLocks noChangeArrowheads="1"/>
          </p:cNvSpPr>
          <p:nvPr/>
        </p:nvSpPr>
        <p:spPr bwMode="auto">
          <a:xfrm>
            <a:off x="6826250" y="5638800"/>
            <a:ext cx="304800" cy="304800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44" name="Freeform 19"/>
          <p:cNvSpPr>
            <a:spLocks/>
          </p:cNvSpPr>
          <p:nvPr/>
        </p:nvSpPr>
        <p:spPr bwMode="auto">
          <a:xfrm>
            <a:off x="6673850" y="5486400"/>
            <a:ext cx="152400" cy="304800"/>
          </a:xfrm>
          <a:custGeom>
            <a:avLst/>
            <a:gdLst>
              <a:gd name="T0" fmla="*/ 0 w 96"/>
              <a:gd name="T1" fmla="*/ 0 h 192"/>
              <a:gd name="T2" fmla="*/ 0 w 96"/>
              <a:gd name="T3" fmla="*/ 2147483647 h 192"/>
              <a:gd name="T4" fmla="*/ 2147483647 w 96"/>
              <a:gd name="T5" fmla="*/ 2147483647 h 192"/>
              <a:gd name="T6" fmla="*/ 0 60000 65536"/>
              <a:gd name="T7" fmla="*/ 0 60000 65536"/>
              <a:gd name="T8" fmla="*/ 0 60000 65536"/>
              <a:gd name="T9" fmla="*/ 0 w 96"/>
              <a:gd name="T10" fmla="*/ 0 h 192"/>
              <a:gd name="T11" fmla="*/ 96 w 9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92">
                <a:moveTo>
                  <a:pt x="0" y="0"/>
                </a:moveTo>
                <a:lnTo>
                  <a:pt x="0" y="192"/>
                </a:lnTo>
                <a:lnTo>
                  <a:pt x="96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45" name="AutoShape 20"/>
          <p:cNvSpPr>
            <a:spLocks noChangeArrowheads="1"/>
          </p:cNvSpPr>
          <p:nvPr/>
        </p:nvSpPr>
        <p:spPr bwMode="auto">
          <a:xfrm>
            <a:off x="7359650" y="5638800"/>
            <a:ext cx="304800" cy="304800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46" name="Freeform 21"/>
          <p:cNvSpPr>
            <a:spLocks/>
          </p:cNvSpPr>
          <p:nvPr/>
        </p:nvSpPr>
        <p:spPr bwMode="auto">
          <a:xfrm>
            <a:off x="7207250" y="5486400"/>
            <a:ext cx="152400" cy="304800"/>
          </a:xfrm>
          <a:custGeom>
            <a:avLst/>
            <a:gdLst>
              <a:gd name="T0" fmla="*/ 0 w 96"/>
              <a:gd name="T1" fmla="*/ 0 h 192"/>
              <a:gd name="T2" fmla="*/ 0 w 96"/>
              <a:gd name="T3" fmla="*/ 2147483647 h 192"/>
              <a:gd name="T4" fmla="*/ 2147483647 w 96"/>
              <a:gd name="T5" fmla="*/ 2147483647 h 192"/>
              <a:gd name="T6" fmla="*/ 0 60000 65536"/>
              <a:gd name="T7" fmla="*/ 0 60000 65536"/>
              <a:gd name="T8" fmla="*/ 0 60000 65536"/>
              <a:gd name="T9" fmla="*/ 0 w 96"/>
              <a:gd name="T10" fmla="*/ 0 h 192"/>
              <a:gd name="T11" fmla="*/ 96 w 9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92">
                <a:moveTo>
                  <a:pt x="0" y="0"/>
                </a:moveTo>
                <a:lnTo>
                  <a:pt x="0" y="192"/>
                </a:lnTo>
                <a:lnTo>
                  <a:pt x="96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47" name="Text Box 22"/>
          <p:cNvSpPr txBox="1">
            <a:spLocks noChangeArrowheads="1"/>
          </p:cNvSpPr>
          <p:nvPr/>
        </p:nvSpPr>
        <p:spPr bwMode="auto">
          <a:xfrm>
            <a:off x="7664450" y="5486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…</a:t>
            </a:r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4495800" y="3352800"/>
            <a:ext cx="3276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1000">
                <a:solidFill>
                  <a:srgbClr val="0000FF"/>
                </a:solidFill>
              </a:rPr>
              <a:t>HDFS namenode</a:t>
            </a:r>
          </a:p>
        </p:txBody>
      </p:sp>
      <p:sp>
        <p:nvSpPr>
          <p:cNvPr id="26649" name="Line 24"/>
          <p:cNvSpPr>
            <a:spLocks noChangeShapeType="1"/>
          </p:cNvSpPr>
          <p:nvPr/>
        </p:nvSpPr>
        <p:spPr bwMode="auto">
          <a:xfrm flipH="1">
            <a:off x="50292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0" name="Line 25"/>
          <p:cNvSpPr>
            <a:spLocks noChangeShapeType="1"/>
          </p:cNvSpPr>
          <p:nvPr/>
        </p:nvSpPr>
        <p:spPr bwMode="auto">
          <a:xfrm>
            <a:off x="5257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1" name="Line 26"/>
          <p:cNvSpPr>
            <a:spLocks noChangeShapeType="1"/>
          </p:cNvSpPr>
          <p:nvPr/>
        </p:nvSpPr>
        <p:spPr bwMode="auto">
          <a:xfrm flipH="1">
            <a:off x="5257800" y="4267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2" name="Line 27"/>
          <p:cNvSpPr>
            <a:spLocks noChangeShapeType="1"/>
          </p:cNvSpPr>
          <p:nvPr/>
        </p:nvSpPr>
        <p:spPr bwMode="auto">
          <a:xfrm>
            <a:off x="5257800" y="4038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3" name="Line 28"/>
          <p:cNvSpPr>
            <a:spLocks noChangeShapeType="1"/>
          </p:cNvSpPr>
          <p:nvPr/>
        </p:nvSpPr>
        <p:spPr bwMode="auto">
          <a:xfrm>
            <a:off x="5486400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4" name="Line 29"/>
          <p:cNvSpPr>
            <a:spLocks noChangeShapeType="1"/>
          </p:cNvSpPr>
          <p:nvPr/>
        </p:nvSpPr>
        <p:spPr bwMode="auto">
          <a:xfrm>
            <a:off x="5486400" y="3886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5" name="Line 30"/>
          <p:cNvSpPr>
            <a:spLocks noChangeShapeType="1"/>
          </p:cNvSpPr>
          <p:nvPr/>
        </p:nvSpPr>
        <p:spPr bwMode="auto">
          <a:xfrm>
            <a:off x="5486400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6" name="Rectangle 31"/>
          <p:cNvSpPr>
            <a:spLocks noChangeArrowheads="1"/>
          </p:cNvSpPr>
          <p:nvPr/>
        </p:nvSpPr>
        <p:spPr bwMode="auto">
          <a:xfrm>
            <a:off x="6400800" y="3886200"/>
            <a:ext cx="53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800"/>
              <a:t>block 3df2</a:t>
            </a:r>
          </a:p>
        </p:txBody>
      </p:sp>
      <p:sp>
        <p:nvSpPr>
          <p:cNvPr id="26657" name="Rectangle 32"/>
          <p:cNvSpPr>
            <a:spLocks noChangeArrowheads="1"/>
          </p:cNvSpPr>
          <p:nvPr/>
        </p:nvSpPr>
        <p:spPr bwMode="auto">
          <a:xfrm>
            <a:off x="6400800" y="4038600"/>
            <a:ext cx="53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altLang="ja-JP" sz="800"/>
          </a:p>
        </p:txBody>
      </p:sp>
      <p:sp>
        <p:nvSpPr>
          <p:cNvPr id="26658" name="Rectangle 33"/>
          <p:cNvSpPr>
            <a:spLocks noChangeArrowheads="1"/>
          </p:cNvSpPr>
          <p:nvPr/>
        </p:nvSpPr>
        <p:spPr bwMode="auto">
          <a:xfrm>
            <a:off x="6400800" y="4191000"/>
            <a:ext cx="53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altLang="ja-JP" sz="800"/>
          </a:p>
        </p:txBody>
      </p:sp>
      <p:sp>
        <p:nvSpPr>
          <p:cNvPr id="26659" name="Rectangle 34"/>
          <p:cNvSpPr>
            <a:spLocks noChangeArrowheads="1"/>
          </p:cNvSpPr>
          <p:nvPr/>
        </p:nvSpPr>
        <p:spPr bwMode="auto">
          <a:xfrm>
            <a:off x="6400800" y="4343400"/>
            <a:ext cx="53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altLang="ja-JP" sz="800"/>
          </a:p>
        </p:txBody>
      </p:sp>
      <p:sp>
        <p:nvSpPr>
          <p:cNvPr id="26660" name="Text Box 35"/>
          <p:cNvSpPr txBox="1">
            <a:spLocks noChangeArrowheads="1"/>
          </p:cNvSpPr>
          <p:nvPr/>
        </p:nvSpPr>
        <p:spPr bwMode="auto">
          <a:xfrm>
            <a:off x="5029200" y="3657600"/>
            <a:ext cx="1081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000"/>
              <a:t>File namespace</a:t>
            </a:r>
          </a:p>
        </p:txBody>
      </p:sp>
      <p:sp>
        <p:nvSpPr>
          <p:cNvPr id="26661" name="Text Box 36"/>
          <p:cNvSpPr txBox="1">
            <a:spLocks noChangeArrowheads="1"/>
          </p:cNvSpPr>
          <p:nvPr/>
        </p:nvSpPr>
        <p:spPr bwMode="auto">
          <a:xfrm>
            <a:off x="6329363" y="3657600"/>
            <a:ext cx="12144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000"/>
              <a:t>/user/css534/input</a:t>
            </a:r>
          </a:p>
        </p:txBody>
      </p:sp>
      <p:sp>
        <p:nvSpPr>
          <p:cNvPr id="26662" name="Freeform 37"/>
          <p:cNvSpPr>
            <a:spLocks/>
          </p:cNvSpPr>
          <p:nvPr/>
        </p:nvSpPr>
        <p:spPr bwMode="auto">
          <a:xfrm>
            <a:off x="5638800" y="3784600"/>
            <a:ext cx="762000" cy="736600"/>
          </a:xfrm>
          <a:custGeom>
            <a:avLst/>
            <a:gdLst>
              <a:gd name="T0" fmla="*/ 0 w 480"/>
              <a:gd name="T1" fmla="*/ 2147483647 h 464"/>
              <a:gd name="T2" fmla="*/ 2147483647 w 480"/>
              <a:gd name="T3" fmla="*/ 2147483647 h 464"/>
              <a:gd name="T4" fmla="*/ 2147483647 w 480"/>
              <a:gd name="T5" fmla="*/ 2147483647 h 464"/>
              <a:gd name="T6" fmla="*/ 2147483647 w 480"/>
              <a:gd name="T7" fmla="*/ 2147483647 h 46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64"/>
              <a:gd name="T14" fmla="*/ 480 w 480"/>
              <a:gd name="T15" fmla="*/ 464 h 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64">
                <a:moveTo>
                  <a:pt x="0" y="448"/>
                </a:moveTo>
                <a:cubicBezTo>
                  <a:pt x="72" y="456"/>
                  <a:pt x="144" y="464"/>
                  <a:pt x="192" y="400"/>
                </a:cubicBezTo>
                <a:cubicBezTo>
                  <a:pt x="240" y="336"/>
                  <a:pt x="240" y="128"/>
                  <a:pt x="288" y="64"/>
                </a:cubicBezTo>
                <a:cubicBezTo>
                  <a:pt x="336" y="0"/>
                  <a:pt x="408" y="8"/>
                  <a:pt x="480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63" name="Freeform 41"/>
          <p:cNvSpPr>
            <a:spLocks/>
          </p:cNvSpPr>
          <p:nvPr/>
        </p:nvSpPr>
        <p:spPr bwMode="auto">
          <a:xfrm>
            <a:off x="1447800" y="3886200"/>
            <a:ext cx="3048000" cy="1219200"/>
          </a:xfrm>
          <a:custGeom>
            <a:avLst/>
            <a:gdLst>
              <a:gd name="T0" fmla="*/ 2147483647 w 1920"/>
              <a:gd name="T1" fmla="*/ 2147483647 h 768"/>
              <a:gd name="T2" fmla="*/ 0 w 1920"/>
              <a:gd name="T3" fmla="*/ 2147483647 h 768"/>
              <a:gd name="T4" fmla="*/ 0 w 1920"/>
              <a:gd name="T5" fmla="*/ 0 h 768"/>
              <a:gd name="T6" fmla="*/ 0 60000 65536"/>
              <a:gd name="T7" fmla="*/ 0 60000 65536"/>
              <a:gd name="T8" fmla="*/ 0 60000 65536"/>
              <a:gd name="T9" fmla="*/ 0 w 1920"/>
              <a:gd name="T10" fmla="*/ 0 h 768"/>
              <a:gd name="T11" fmla="*/ 1920 w 1920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768">
                <a:moveTo>
                  <a:pt x="1920" y="768"/>
                </a:moveTo>
                <a:lnTo>
                  <a:pt x="0" y="768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64" name="Freeform 42"/>
          <p:cNvSpPr>
            <a:spLocks/>
          </p:cNvSpPr>
          <p:nvPr/>
        </p:nvSpPr>
        <p:spPr bwMode="auto">
          <a:xfrm>
            <a:off x="1219200" y="3886200"/>
            <a:ext cx="3276600" cy="1295400"/>
          </a:xfrm>
          <a:custGeom>
            <a:avLst/>
            <a:gdLst>
              <a:gd name="T0" fmla="*/ 2147483647 w 2064"/>
              <a:gd name="T1" fmla="*/ 2147483647 h 816"/>
              <a:gd name="T2" fmla="*/ 0 w 2064"/>
              <a:gd name="T3" fmla="*/ 2147483647 h 816"/>
              <a:gd name="T4" fmla="*/ 0 w 2064"/>
              <a:gd name="T5" fmla="*/ 0 h 816"/>
              <a:gd name="T6" fmla="*/ 0 60000 65536"/>
              <a:gd name="T7" fmla="*/ 0 60000 65536"/>
              <a:gd name="T8" fmla="*/ 0 60000 65536"/>
              <a:gd name="T9" fmla="*/ 0 w 2064"/>
              <a:gd name="T10" fmla="*/ 0 h 816"/>
              <a:gd name="T11" fmla="*/ 2064 w 2064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816">
                <a:moveTo>
                  <a:pt x="2064" y="816"/>
                </a:moveTo>
                <a:lnTo>
                  <a:pt x="0" y="816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65" name="Line 43"/>
          <p:cNvSpPr>
            <a:spLocks noChangeShapeType="1"/>
          </p:cNvSpPr>
          <p:nvPr/>
        </p:nvSpPr>
        <p:spPr bwMode="auto">
          <a:xfrm>
            <a:off x="1752600" y="3733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6" name="Line 44"/>
          <p:cNvSpPr>
            <a:spLocks noChangeShapeType="1"/>
          </p:cNvSpPr>
          <p:nvPr/>
        </p:nvSpPr>
        <p:spPr bwMode="auto">
          <a:xfrm flipH="1">
            <a:off x="1752600" y="3810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7" name="Line 45"/>
          <p:cNvSpPr>
            <a:spLocks noChangeShapeType="1"/>
          </p:cNvSpPr>
          <p:nvPr/>
        </p:nvSpPr>
        <p:spPr bwMode="auto">
          <a:xfrm flipV="1">
            <a:off x="46482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8" name="Line 46"/>
          <p:cNvSpPr>
            <a:spLocks noChangeShapeType="1"/>
          </p:cNvSpPr>
          <p:nvPr/>
        </p:nvSpPr>
        <p:spPr bwMode="auto">
          <a:xfrm>
            <a:off x="48006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9" name="Line 47"/>
          <p:cNvSpPr>
            <a:spLocks noChangeShapeType="1"/>
          </p:cNvSpPr>
          <p:nvPr/>
        </p:nvSpPr>
        <p:spPr bwMode="auto">
          <a:xfrm flipV="1">
            <a:off x="67818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0" name="Line 48"/>
          <p:cNvSpPr>
            <a:spLocks noChangeShapeType="1"/>
          </p:cNvSpPr>
          <p:nvPr/>
        </p:nvSpPr>
        <p:spPr bwMode="auto">
          <a:xfrm>
            <a:off x="69342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1" name="Text Box 49"/>
          <p:cNvSpPr txBox="1">
            <a:spLocks noChangeArrowheads="1"/>
          </p:cNvSpPr>
          <p:nvPr/>
        </p:nvSpPr>
        <p:spPr bwMode="auto">
          <a:xfrm>
            <a:off x="2438400" y="3505200"/>
            <a:ext cx="13817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000" b="1">
                <a:solidFill>
                  <a:srgbClr val="FFFF00"/>
                </a:solidFill>
              </a:rPr>
              <a:t>(file name, block id)</a:t>
            </a:r>
          </a:p>
        </p:txBody>
      </p:sp>
      <p:sp>
        <p:nvSpPr>
          <p:cNvPr id="26672" name="Text Box 50"/>
          <p:cNvSpPr txBox="1">
            <a:spLocks noChangeArrowheads="1"/>
          </p:cNvSpPr>
          <p:nvPr/>
        </p:nvSpPr>
        <p:spPr bwMode="auto">
          <a:xfrm>
            <a:off x="2438400" y="3733800"/>
            <a:ext cx="1688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000" b="1">
                <a:solidFill>
                  <a:srgbClr val="FFFF00"/>
                </a:solidFill>
              </a:rPr>
              <a:t>(block id, block location)</a:t>
            </a:r>
          </a:p>
        </p:txBody>
      </p:sp>
      <p:sp>
        <p:nvSpPr>
          <p:cNvPr id="26673" name="Text Box 51"/>
          <p:cNvSpPr txBox="1">
            <a:spLocks noChangeArrowheads="1"/>
          </p:cNvSpPr>
          <p:nvPr/>
        </p:nvSpPr>
        <p:spPr bwMode="auto">
          <a:xfrm>
            <a:off x="2057400" y="4876800"/>
            <a:ext cx="14743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000" b="1">
                <a:solidFill>
                  <a:srgbClr val="FFFF00"/>
                </a:solidFill>
              </a:rPr>
              <a:t>(block id, byte range)</a:t>
            </a:r>
          </a:p>
        </p:txBody>
      </p:sp>
      <p:sp>
        <p:nvSpPr>
          <p:cNvPr id="26674" name="Text Box 52"/>
          <p:cNvSpPr txBox="1">
            <a:spLocks noChangeArrowheads="1"/>
          </p:cNvSpPr>
          <p:nvPr/>
        </p:nvSpPr>
        <p:spPr bwMode="auto">
          <a:xfrm>
            <a:off x="2133600" y="5181600"/>
            <a:ext cx="8189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000" b="1">
                <a:solidFill>
                  <a:srgbClr val="FFFF00"/>
                </a:solidFill>
              </a:rPr>
              <a:t>block data</a:t>
            </a:r>
          </a:p>
        </p:txBody>
      </p:sp>
      <p:sp>
        <p:nvSpPr>
          <p:cNvPr id="26675" name="Text Box 53"/>
          <p:cNvSpPr txBox="1">
            <a:spLocks noChangeArrowheads="1"/>
          </p:cNvSpPr>
          <p:nvPr/>
        </p:nvSpPr>
        <p:spPr bwMode="auto">
          <a:xfrm>
            <a:off x="4800600" y="4648200"/>
            <a:ext cx="918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000" b="1">
                <a:solidFill>
                  <a:srgbClr val="FFFF00"/>
                </a:solidFill>
              </a:rPr>
              <a:t>instructions</a:t>
            </a:r>
          </a:p>
        </p:txBody>
      </p:sp>
      <p:sp>
        <p:nvSpPr>
          <p:cNvPr id="26676" name="Text Box 54"/>
          <p:cNvSpPr txBox="1">
            <a:spLocks noChangeArrowheads="1"/>
          </p:cNvSpPr>
          <p:nvPr/>
        </p:nvSpPr>
        <p:spPr bwMode="auto">
          <a:xfrm>
            <a:off x="6400800" y="4648200"/>
            <a:ext cx="4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000" b="1">
                <a:solidFill>
                  <a:srgbClr val="FFFF00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3B1442-02DB-DB4B-B5EC-982DF55C8FE0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File Read/Write in HDFS</a:t>
            </a:r>
          </a:p>
        </p:txBody>
      </p:sp>
      <p:sp>
        <p:nvSpPr>
          <p:cNvPr id="28676" name="Rectangle 70"/>
          <p:cNvSpPr txBox="1">
            <a:spLocks noGrp="1" noChangeArrowheads="1"/>
          </p:cNvSpPr>
          <p:nvPr/>
        </p:nvSpPr>
        <p:spPr bwMode="auto">
          <a:xfrm>
            <a:off x="2590800" y="6477000"/>
            <a:ext cx="411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400">
                <a:latin typeface="Helvetica" charset="0"/>
              </a:rPr>
              <a:t>Lecture 6: Task Parallelism and MapReduce</a:t>
            </a:r>
          </a:p>
        </p:txBody>
      </p:sp>
      <p:sp>
        <p:nvSpPr>
          <p:cNvPr id="28677" name="Rectangle 69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sz="1400">
                <a:latin typeface="Helvetica" charset="0"/>
              </a:rPr>
              <a:t>CSS534</a:t>
            </a:r>
            <a:endParaRPr lang="en-US" altLang="ja-JP" sz="1400">
              <a:latin typeface="Helvetica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95400" y="5181600"/>
            <a:ext cx="838200" cy="762000"/>
            <a:chOff x="1680" y="3072"/>
            <a:chExt cx="528" cy="480"/>
          </a:xfrm>
        </p:grpSpPr>
        <p:sp>
          <p:nvSpPr>
            <p:cNvPr id="28751" name="Rectangle 8"/>
            <p:cNvSpPr>
              <a:spLocks noChangeArrowheads="1"/>
            </p:cNvSpPr>
            <p:nvPr/>
          </p:nvSpPr>
          <p:spPr bwMode="auto">
            <a:xfrm>
              <a:off x="1680" y="3072"/>
              <a:ext cx="528" cy="4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 node</a:t>
              </a:r>
            </a:p>
          </p:txBody>
        </p:sp>
        <p:sp>
          <p:nvSpPr>
            <p:cNvPr id="28752" name="Rectangle 7"/>
            <p:cNvSpPr>
              <a:spLocks noChangeArrowheads="1"/>
            </p:cNvSpPr>
            <p:nvPr/>
          </p:nvSpPr>
          <p:spPr bwMode="auto">
            <a:xfrm>
              <a:off x="1728" y="3120"/>
              <a:ext cx="432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DataNode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362200" y="5181600"/>
            <a:ext cx="838200" cy="762000"/>
            <a:chOff x="1680" y="3072"/>
            <a:chExt cx="528" cy="480"/>
          </a:xfrm>
        </p:grpSpPr>
        <p:sp>
          <p:nvSpPr>
            <p:cNvPr id="28749" name="Rectangle 11"/>
            <p:cNvSpPr>
              <a:spLocks noChangeArrowheads="1"/>
            </p:cNvSpPr>
            <p:nvPr/>
          </p:nvSpPr>
          <p:spPr bwMode="auto">
            <a:xfrm>
              <a:off x="1680" y="3072"/>
              <a:ext cx="528" cy="4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 node</a:t>
              </a:r>
            </a:p>
          </p:txBody>
        </p:sp>
        <p:sp>
          <p:nvSpPr>
            <p:cNvPr id="28750" name="Rectangle 12"/>
            <p:cNvSpPr>
              <a:spLocks noChangeArrowheads="1"/>
            </p:cNvSpPr>
            <p:nvPr/>
          </p:nvSpPr>
          <p:spPr bwMode="auto">
            <a:xfrm>
              <a:off x="1728" y="3120"/>
              <a:ext cx="432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DataNode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429000" y="5181600"/>
            <a:ext cx="838200" cy="762000"/>
            <a:chOff x="1680" y="3072"/>
            <a:chExt cx="528" cy="480"/>
          </a:xfrm>
        </p:grpSpPr>
        <p:sp>
          <p:nvSpPr>
            <p:cNvPr id="28747" name="Rectangle 14"/>
            <p:cNvSpPr>
              <a:spLocks noChangeArrowheads="1"/>
            </p:cNvSpPr>
            <p:nvPr/>
          </p:nvSpPr>
          <p:spPr bwMode="auto">
            <a:xfrm>
              <a:off x="1680" y="3072"/>
              <a:ext cx="528" cy="4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 node</a:t>
              </a:r>
            </a:p>
          </p:txBody>
        </p:sp>
        <p:sp>
          <p:nvSpPr>
            <p:cNvPr id="28748" name="Rectangle 15"/>
            <p:cNvSpPr>
              <a:spLocks noChangeArrowheads="1"/>
            </p:cNvSpPr>
            <p:nvPr/>
          </p:nvSpPr>
          <p:spPr bwMode="auto">
            <a:xfrm>
              <a:off x="1728" y="3120"/>
              <a:ext cx="432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DataNode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019800" y="5181600"/>
            <a:ext cx="838200" cy="762000"/>
            <a:chOff x="1680" y="3072"/>
            <a:chExt cx="528" cy="480"/>
          </a:xfrm>
        </p:grpSpPr>
        <p:sp>
          <p:nvSpPr>
            <p:cNvPr id="28745" name="Rectangle 17"/>
            <p:cNvSpPr>
              <a:spLocks noChangeArrowheads="1"/>
            </p:cNvSpPr>
            <p:nvPr/>
          </p:nvSpPr>
          <p:spPr bwMode="auto">
            <a:xfrm>
              <a:off x="1680" y="3072"/>
              <a:ext cx="528" cy="4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 node</a:t>
              </a:r>
            </a:p>
          </p:txBody>
        </p:sp>
        <p:sp>
          <p:nvSpPr>
            <p:cNvPr id="28746" name="Rectangle 18"/>
            <p:cNvSpPr>
              <a:spLocks noChangeArrowheads="1"/>
            </p:cNvSpPr>
            <p:nvPr/>
          </p:nvSpPr>
          <p:spPr bwMode="auto">
            <a:xfrm>
              <a:off x="1728" y="3120"/>
              <a:ext cx="432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DataNode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086600" y="5181600"/>
            <a:ext cx="838200" cy="762000"/>
            <a:chOff x="1680" y="3072"/>
            <a:chExt cx="528" cy="480"/>
          </a:xfrm>
        </p:grpSpPr>
        <p:sp>
          <p:nvSpPr>
            <p:cNvPr id="28743" name="Rectangle 20"/>
            <p:cNvSpPr>
              <a:spLocks noChangeArrowheads="1"/>
            </p:cNvSpPr>
            <p:nvPr/>
          </p:nvSpPr>
          <p:spPr bwMode="auto">
            <a:xfrm>
              <a:off x="1680" y="3072"/>
              <a:ext cx="528" cy="4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 node</a:t>
              </a:r>
            </a:p>
          </p:txBody>
        </p:sp>
        <p:sp>
          <p:nvSpPr>
            <p:cNvPr id="28744" name="Rectangle 21"/>
            <p:cNvSpPr>
              <a:spLocks noChangeArrowheads="1"/>
            </p:cNvSpPr>
            <p:nvPr/>
          </p:nvSpPr>
          <p:spPr bwMode="auto">
            <a:xfrm>
              <a:off x="1728" y="3120"/>
              <a:ext cx="432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DataNode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153400" y="5181600"/>
            <a:ext cx="838200" cy="762000"/>
            <a:chOff x="1680" y="3072"/>
            <a:chExt cx="528" cy="480"/>
          </a:xfrm>
        </p:grpSpPr>
        <p:sp>
          <p:nvSpPr>
            <p:cNvPr id="28741" name="Rectangle 23"/>
            <p:cNvSpPr>
              <a:spLocks noChangeArrowheads="1"/>
            </p:cNvSpPr>
            <p:nvPr/>
          </p:nvSpPr>
          <p:spPr bwMode="auto">
            <a:xfrm>
              <a:off x="1680" y="3072"/>
              <a:ext cx="528" cy="4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 node</a:t>
              </a:r>
            </a:p>
          </p:txBody>
        </p:sp>
        <p:sp>
          <p:nvSpPr>
            <p:cNvPr id="28742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432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DataNode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429000" y="2590800"/>
            <a:ext cx="838200" cy="762000"/>
            <a:chOff x="1680" y="3072"/>
            <a:chExt cx="528" cy="480"/>
          </a:xfrm>
        </p:grpSpPr>
        <p:sp>
          <p:nvSpPr>
            <p:cNvPr id="28739" name="Rectangle 26"/>
            <p:cNvSpPr>
              <a:spLocks noChangeArrowheads="1"/>
            </p:cNvSpPr>
            <p:nvPr/>
          </p:nvSpPr>
          <p:spPr bwMode="auto">
            <a:xfrm>
              <a:off x="1680" y="3072"/>
              <a:ext cx="528" cy="4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name node</a:t>
              </a:r>
            </a:p>
          </p:txBody>
        </p:sp>
        <p:sp>
          <p:nvSpPr>
            <p:cNvPr id="28740" name="Rectangle 27"/>
            <p:cNvSpPr>
              <a:spLocks noChangeArrowheads="1"/>
            </p:cNvSpPr>
            <p:nvPr/>
          </p:nvSpPr>
          <p:spPr bwMode="auto">
            <a:xfrm>
              <a:off x="1728" y="3120"/>
              <a:ext cx="432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NameNode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8153400" y="2590800"/>
            <a:ext cx="838200" cy="762000"/>
            <a:chOff x="1680" y="3072"/>
            <a:chExt cx="528" cy="480"/>
          </a:xfrm>
        </p:grpSpPr>
        <p:sp>
          <p:nvSpPr>
            <p:cNvPr id="28737" name="Rectangle 29"/>
            <p:cNvSpPr>
              <a:spLocks noChangeArrowheads="1"/>
            </p:cNvSpPr>
            <p:nvPr/>
          </p:nvSpPr>
          <p:spPr bwMode="auto">
            <a:xfrm>
              <a:off x="1680" y="3072"/>
              <a:ext cx="528" cy="4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name node</a:t>
              </a:r>
            </a:p>
          </p:txBody>
        </p:sp>
        <p:sp>
          <p:nvSpPr>
            <p:cNvPr id="28738" name="Rectangle 30"/>
            <p:cNvSpPr>
              <a:spLocks noChangeArrowheads="1"/>
            </p:cNvSpPr>
            <p:nvPr/>
          </p:nvSpPr>
          <p:spPr bwMode="auto">
            <a:xfrm>
              <a:off x="1728" y="3120"/>
              <a:ext cx="432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NameNode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152400" y="2209800"/>
            <a:ext cx="3048000" cy="1616075"/>
            <a:chOff x="192" y="1392"/>
            <a:chExt cx="1920" cy="1018"/>
          </a:xfrm>
        </p:grpSpPr>
        <p:sp>
          <p:nvSpPr>
            <p:cNvPr id="28730" name="Rectangle 35"/>
            <p:cNvSpPr>
              <a:spLocks noChangeArrowheads="1"/>
            </p:cNvSpPr>
            <p:nvPr/>
          </p:nvSpPr>
          <p:spPr bwMode="auto">
            <a:xfrm>
              <a:off x="192" y="1392"/>
              <a:ext cx="1920" cy="100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731" name="Rectangle 34"/>
            <p:cNvSpPr>
              <a:spLocks noChangeArrowheads="1"/>
            </p:cNvSpPr>
            <p:nvPr/>
          </p:nvSpPr>
          <p:spPr bwMode="auto">
            <a:xfrm>
              <a:off x="240" y="1488"/>
              <a:ext cx="1824" cy="7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732" name="Rectangle 31"/>
            <p:cNvSpPr>
              <a:spLocks noChangeArrowheads="1"/>
            </p:cNvSpPr>
            <p:nvPr/>
          </p:nvSpPr>
          <p:spPr bwMode="auto">
            <a:xfrm>
              <a:off x="288" y="1728"/>
              <a:ext cx="480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HDFS</a:t>
              </a:r>
            </a:p>
            <a:p>
              <a:pPr algn="ctr"/>
              <a:r>
                <a:rPr lang="en-US" altLang="ja-JP" sz="1000"/>
                <a:t>client</a:t>
              </a:r>
            </a:p>
          </p:txBody>
        </p:sp>
        <p:sp>
          <p:nvSpPr>
            <p:cNvPr id="28733" name="Rectangle 32"/>
            <p:cNvSpPr>
              <a:spLocks noChangeArrowheads="1"/>
            </p:cNvSpPr>
            <p:nvPr/>
          </p:nvSpPr>
          <p:spPr bwMode="auto">
            <a:xfrm>
              <a:off x="1200" y="1584"/>
              <a:ext cx="816" cy="24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Distributed</a:t>
              </a:r>
            </a:p>
            <a:p>
              <a:pPr algn="ctr"/>
              <a:r>
                <a:rPr lang="en-US" altLang="ja-JP" sz="1000"/>
                <a:t>FileSystem</a:t>
              </a:r>
            </a:p>
          </p:txBody>
        </p:sp>
        <p:sp>
          <p:nvSpPr>
            <p:cNvPr id="28734" name="Rectangle 33"/>
            <p:cNvSpPr>
              <a:spLocks noChangeArrowheads="1"/>
            </p:cNvSpPr>
            <p:nvPr/>
          </p:nvSpPr>
          <p:spPr bwMode="auto">
            <a:xfrm>
              <a:off x="1200" y="1872"/>
              <a:ext cx="816" cy="24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FSData</a:t>
              </a:r>
            </a:p>
            <a:p>
              <a:pPr algn="ctr"/>
              <a:r>
                <a:rPr lang="en-US" altLang="ja-JP" sz="1000"/>
                <a:t>InputStream</a:t>
              </a:r>
            </a:p>
          </p:txBody>
        </p:sp>
        <p:sp>
          <p:nvSpPr>
            <p:cNvPr id="28735" name="Text Box 36"/>
            <p:cNvSpPr txBox="1">
              <a:spLocks noChangeArrowheads="1"/>
            </p:cNvSpPr>
            <p:nvPr/>
          </p:nvSpPr>
          <p:spPr bwMode="auto">
            <a:xfrm>
              <a:off x="192" y="2256"/>
              <a:ext cx="50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000"/>
                <a:t>client node</a:t>
              </a:r>
            </a:p>
          </p:txBody>
        </p:sp>
        <p:sp>
          <p:nvSpPr>
            <p:cNvPr id="28736" name="Text Box 37"/>
            <p:cNvSpPr txBox="1">
              <a:spLocks noChangeArrowheads="1"/>
            </p:cNvSpPr>
            <p:nvPr/>
          </p:nvSpPr>
          <p:spPr bwMode="auto">
            <a:xfrm>
              <a:off x="240" y="2064"/>
              <a:ext cx="4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000"/>
                <a:t>client JVM</a:t>
              </a: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4876800" y="2209800"/>
            <a:ext cx="3048000" cy="1616075"/>
            <a:chOff x="192" y="1392"/>
            <a:chExt cx="1920" cy="1018"/>
          </a:xfrm>
        </p:grpSpPr>
        <p:sp>
          <p:nvSpPr>
            <p:cNvPr id="28723" name="Rectangle 40"/>
            <p:cNvSpPr>
              <a:spLocks noChangeArrowheads="1"/>
            </p:cNvSpPr>
            <p:nvPr/>
          </p:nvSpPr>
          <p:spPr bwMode="auto">
            <a:xfrm>
              <a:off x="192" y="1392"/>
              <a:ext cx="1920" cy="100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724" name="Rectangle 41"/>
            <p:cNvSpPr>
              <a:spLocks noChangeArrowheads="1"/>
            </p:cNvSpPr>
            <p:nvPr/>
          </p:nvSpPr>
          <p:spPr bwMode="auto">
            <a:xfrm>
              <a:off x="240" y="1488"/>
              <a:ext cx="1824" cy="7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725" name="Rectangle 42"/>
            <p:cNvSpPr>
              <a:spLocks noChangeArrowheads="1"/>
            </p:cNvSpPr>
            <p:nvPr/>
          </p:nvSpPr>
          <p:spPr bwMode="auto">
            <a:xfrm>
              <a:off x="288" y="1728"/>
              <a:ext cx="480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HDFS</a:t>
              </a:r>
            </a:p>
            <a:p>
              <a:pPr algn="ctr"/>
              <a:r>
                <a:rPr lang="en-US" altLang="ja-JP" sz="1000"/>
                <a:t>client</a:t>
              </a:r>
            </a:p>
          </p:txBody>
        </p:sp>
        <p:sp>
          <p:nvSpPr>
            <p:cNvPr id="28726" name="Rectangle 43"/>
            <p:cNvSpPr>
              <a:spLocks noChangeArrowheads="1"/>
            </p:cNvSpPr>
            <p:nvPr/>
          </p:nvSpPr>
          <p:spPr bwMode="auto">
            <a:xfrm>
              <a:off x="1200" y="1584"/>
              <a:ext cx="816" cy="24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Distributed</a:t>
              </a:r>
            </a:p>
            <a:p>
              <a:pPr algn="ctr"/>
              <a:r>
                <a:rPr lang="en-US" altLang="ja-JP" sz="1000"/>
                <a:t>FileSystem</a:t>
              </a:r>
            </a:p>
          </p:txBody>
        </p:sp>
        <p:sp>
          <p:nvSpPr>
            <p:cNvPr id="28727" name="Rectangle 44"/>
            <p:cNvSpPr>
              <a:spLocks noChangeArrowheads="1"/>
            </p:cNvSpPr>
            <p:nvPr/>
          </p:nvSpPr>
          <p:spPr bwMode="auto">
            <a:xfrm>
              <a:off x="1200" y="1872"/>
              <a:ext cx="816" cy="24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FSData</a:t>
              </a:r>
            </a:p>
            <a:p>
              <a:pPr algn="ctr"/>
              <a:r>
                <a:rPr lang="en-US" altLang="ja-JP" sz="1000"/>
                <a:t>OutputStream</a:t>
              </a:r>
            </a:p>
          </p:txBody>
        </p:sp>
        <p:sp>
          <p:nvSpPr>
            <p:cNvPr id="28728" name="Text Box 45"/>
            <p:cNvSpPr txBox="1">
              <a:spLocks noChangeArrowheads="1"/>
            </p:cNvSpPr>
            <p:nvPr/>
          </p:nvSpPr>
          <p:spPr bwMode="auto">
            <a:xfrm>
              <a:off x="192" y="2256"/>
              <a:ext cx="50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000"/>
                <a:t>client node</a:t>
              </a:r>
            </a:p>
          </p:txBody>
        </p:sp>
        <p:sp>
          <p:nvSpPr>
            <p:cNvPr id="28729" name="Text Box 46"/>
            <p:cNvSpPr txBox="1">
              <a:spLocks noChangeArrowheads="1"/>
            </p:cNvSpPr>
            <p:nvPr/>
          </p:nvSpPr>
          <p:spPr bwMode="auto">
            <a:xfrm>
              <a:off x="240" y="2064"/>
              <a:ext cx="4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000"/>
                <a:t>client JVM</a:t>
              </a:r>
            </a:p>
          </p:txBody>
        </p:sp>
      </p:grpSp>
      <p:sp>
        <p:nvSpPr>
          <p:cNvPr id="28688" name="Line 47"/>
          <p:cNvSpPr>
            <a:spLocks noChangeShapeType="1"/>
          </p:cNvSpPr>
          <p:nvPr/>
        </p:nvSpPr>
        <p:spPr bwMode="auto">
          <a:xfrm flipV="1">
            <a:off x="1066800" y="2667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Line 48"/>
          <p:cNvSpPr>
            <a:spLocks noChangeShapeType="1"/>
          </p:cNvSpPr>
          <p:nvPr/>
        </p:nvSpPr>
        <p:spPr bwMode="auto">
          <a:xfrm>
            <a:off x="30480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0" name="Line 49"/>
          <p:cNvSpPr>
            <a:spLocks noChangeShapeType="1"/>
          </p:cNvSpPr>
          <p:nvPr/>
        </p:nvSpPr>
        <p:spPr bwMode="auto">
          <a:xfrm>
            <a:off x="1066800" y="29718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1" name="Line 50"/>
          <p:cNvSpPr>
            <a:spLocks noChangeShapeType="1"/>
          </p:cNvSpPr>
          <p:nvPr/>
        </p:nvSpPr>
        <p:spPr bwMode="auto">
          <a:xfrm flipH="1">
            <a:off x="1752600" y="3352800"/>
            <a:ext cx="533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2" name="Line 51"/>
          <p:cNvSpPr>
            <a:spLocks noChangeShapeType="1"/>
          </p:cNvSpPr>
          <p:nvPr/>
        </p:nvSpPr>
        <p:spPr bwMode="auto">
          <a:xfrm>
            <a:off x="2438400" y="3352800"/>
            <a:ext cx="1371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3" name="Line 52"/>
          <p:cNvSpPr>
            <a:spLocks noChangeShapeType="1"/>
          </p:cNvSpPr>
          <p:nvPr/>
        </p:nvSpPr>
        <p:spPr bwMode="auto">
          <a:xfrm>
            <a:off x="1066800" y="3048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4" name="Line 53"/>
          <p:cNvSpPr>
            <a:spLocks noChangeShapeType="1"/>
          </p:cNvSpPr>
          <p:nvPr/>
        </p:nvSpPr>
        <p:spPr bwMode="auto">
          <a:xfrm flipV="1">
            <a:off x="5791200" y="2667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5" name="Line 54"/>
          <p:cNvSpPr>
            <a:spLocks noChangeShapeType="1"/>
          </p:cNvSpPr>
          <p:nvPr/>
        </p:nvSpPr>
        <p:spPr bwMode="auto">
          <a:xfrm>
            <a:off x="5791200" y="29718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6" name="Line 55"/>
          <p:cNvSpPr>
            <a:spLocks noChangeShapeType="1"/>
          </p:cNvSpPr>
          <p:nvPr/>
        </p:nvSpPr>
        <p:spPr bwMode="auto">
          <a:xfrm>
            <a:off x="5791200" y="3048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7" name="Line 56"/>
          <p:cNvSpPr>
            <a:spLocks noChangeShapeType="1"/>
          </p:cNvSpPr>
          <p:nvPr/>
        </p:nvSpPr>
        <p:spPr bwMode="auto">
          <a:xfrm>
            <a:off x="77724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8" name="Line 57"/>
          <p:cNvSpPr>
            <a:spLocks noChangeShapeType="1"/>
          </p:cNvSpPr>
          <p:nvPr/>
        </p:nvSpPr>
        <p:spPr bwMode="auto">
          <a:xfrm>
            <a:off x="77724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9" name="Line 58"/>
          <p:cNvSpPr>
            <a:spLocks noChangeShapeType="1"/>
          </p:cNvSpPr>
          <p:nvPr/>
        </p:nvSpPr>
        <p:spPr bwMode="auto">
          <a:xfrm>
            <a:off x="6553200" y="3352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0" name="Line 59"/>
          <p:cNvSpPr>
            <a:spLocks noChangeShapeType="1"/>
          </p:cNvSpPr>
          <p:nvPr/>
        </p:nvSpPr>
        <p:spPr bwMode="auto">
          <a:xfrm>
            <a:off x="6781800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1" name="Line 60"/>
          <p:cNvSpPr>
            <a:spLocks noChangeShapeType="1"/>
          </p:cNvSpPr>
          <p:nvPr/>
        </p:nvSpPr>
        <p:spPr bwMode="auto">
          <a:xfrm>
            <a:off x="7848600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2" name="Line 61"/>
          <p:cNvSpPr>
            <a:spLocks noChangeShapeType="1"/>
          </p:cNvSpPr>
          <p:nvPr/>
        </p:nvSpPr>
        <p:spPr bwMode="auto">
          <a:xfrm flipH="1">
            <a:off x="7848600" y="533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3" name="Line 62"/>
          <p:cNvSpPr>
            <a:spLocks noChangeShapeType="1"/>
          </p:cNvSpPr>
          <p:nvPr/>
        </p:nvSpPr>
        <p:spPr bwMode="auto">
          <a:xfrm flipH="1">
            <a:off x="6781800" y="533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4" name="Line 63"/>
          <p:cNvSpPr>
            <a:spLocks noChangeShapeType="1"/>
          </p:cNvSpPr>
          <p:nvPr/>
        </p:nvSpPr>
        <p:spPr bwMode="auto">
          <a:xfrm flipV="1">
            <a:off x="6705600" y="3352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5" name="Rectangle 6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828800"/>
            <a:ext cx="3978275" cy="4191000"/>
          </a:xfrm>
        </p:spPr>
        <p:txBody>
          <a:bodyPr/>
          <a:lstStyle/>
          <a:p>
            <a:r>
              <a:rPr lang="en-US" altLang="ja-JP" sz="1800"/>
              <a:t>File Read</a:t>
            </a:r>
          </a:p>
        </p:txBody>
      </p:sp>
      <p:sp>
        <p:nvSpPr>
          <p:cNvPr id="28706" name="Rectangle 65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828800"/>
            <a:ext cx="3979863" cy="4191000"/>
          </a:xfrm>
        </p:spPr>
        <p:txBody>
          <a:bodyPr/>
          <a:lstStyle/>
          <a:p>
            <a:r>
              <a:rPr lang="en-US" altLang="ja-JP" sz="1800"/>
              <a:t>File Write</a:t>
            </a:r>
          </a:p>
        </p:txBody>
      </p:sp>
      <p:sp>
        <p:nvSpPr>
          <p:cNvPr id="28707" name="Text Box 66"/>
          <p:cNvSpPr txBox="1">
            <a:spLocks noChangeArrowheads="1"/>
          </p:cNvSpPr>
          <p:nvPr/>
        </p:nvSpPr>
        <p:spPr bwMode="auto">
          <a:xfrm>
            <a:off x="5867400" y="2514600"/>
            <a:ext cx="6530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1. create</a:t>
            </a:r>
          </a:p>
        </p:txBody>
      </p:sp>
      <p:sp>
        <p:nvSpPr>
          <p:cNvPr id="28708" name="Text Box 67"/>
          <p:cNvSpPr txBox="1">
            <a:spLocks noChangeArrowheads="1"/>
          </p:cNvSpPr>
          <p:nvPr/>
        </p:nvSpPr>
        <p:spPr bwMode="auto">
          <a:xfrm>
            <a:off x="7772400" y="2514600"/>
            <a:ext cx="6530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2. create</a:t>
            </a:r>
          </a:p>
        </p:txBody>
      </p:sp>
      <p:sp>
        <p:nvSpPr>
          <p:cNvPr id="28709" name="Text Box 68"/>
          <p:cNvSpPr txBox="1">
            <a:spLocks noChangeArrowheads="1"/>
          </p:cNvSpPr>
          <p:nvPr/>
        </p:nvSpPr>
        <p:spPr bwMode="auto">
          <a:xfrm>
            <a:off x="6019800" y="2895600"/>
            <a:ext cx="5823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3. write</a:t>
            </a:r>
          </a:p>
        </p:txBody>
      </p:sp>
      <p:sp>
        <p:nvSpPr>
          <p:cNvPr id="28710" name="Text Box 69"/>
          <p:cNvSpPr txBox="1">
            <a:spLocks noChangeArrowheads="1"/>
          </p:cNvSpPr>
          <p:nvPr/>
        </p:nvSpPr>
        <p:spPr bwMode="auto">
          <a:xfrm>
            <a:off x="5715000" y="4267200"/>
            <a:ext cx="9801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5. write packet</a:t>
            </a:r>
          </a:p>
        </p:txBody>
      </p:sp>
      <p:sp>
        <p:nvSpPr>
          <p:cNvPr id="28711" name="Text Box 70"/>
          <p:cNvSpPr txBox="1">
            <a:spLocks noChangeArrowheads="1"/>
          </p:cNvSpPr>
          <p:nvPr/>
        </p:nvSpPr>
        <p:spPr bwMode="auto">
          <a:xfrm>
            <a:off x="6705600" y="4267200"/>
            <a:ext cx="9033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6. ack packet</a:t>
            </a:r>
          </a:p>
        </p:txBody>
      </p:sp>
      <p:sp>
        <p:nvSpPr>
          <p:cNvPr id="28712" name="Text Box 71"/>
          <p:cNvSpPr txBox="1">
            <a:spLocks noChangeArrowheads="1"/>
          </p:cNvSpPr>
          <p:nvPr/>
        </p:nvSpPr>
        <p:spPr bwMode="auto">
          <a:xfrm>
            <a:off x="5867400" y="3124200"/>
            <a:ext cx="60812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7. close</a:t>
            </a:r>
          </a:p>
        </p:txBody>
      </p:sp>
      <p:sp>
        <p:nvSpPr>
          <p:cNvPr id="28713" name="Text Box 72"/>
          <p:cNvSpPr txBox="1">
            <a:spLocks noChangeArrowheads="1"/>
          </p:cNvSpPr>
          <p:nvPr/>
        </p:nvSpPr>
        <p:spPr bwMode="auto">
          <a:xfrm>
            <a:off x="7620000" y="2833688"/>
            <a:ext cx="81968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8. complete</a:t>
            </a:r>
          </a:p>
        </p:txBody>
      </p:sp>
      <p:sp>
        <p:nvSpPr>
          <p:cNvPr id="28714" name="Text Box 73"/>
          <p:cNvSpPr txBox="1">
            <a:spLocks noChangeArrowheads="1"/>
          </p:cNvSpPr>
          <p:nvPr/>
        </p:nvSpPr>
        <p:spPr bwMode="auto">
          <a:xfrm>
            <a:off x="1066800" y="2514600"/>
            <a:ext cx="5886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1. open</a:t>
            </a:r>
          </a:p>
        </p:txBody>
      </p:sp>
      <p:sp>
        <p:nvSpPr>
          <p:cNvPr id="28715" name="Text Box 74"/>
          <p:cNvSpPr txBox="1">
            <a:spLocks noChangeArrowheads="1"/>
          </p:cNvSpPr>
          <p:nvPr/>
        </p:nvSpPr>
        <p:spPr bwMode="auto">
          <a:xfrm>
            <a:off x="3048000" y="2438400"/>
            <a:ext cx="135832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2. get block locations</a:t>
            </a:r>
          </a:p>
        </p:txBody>
      </p:sp>
      <p:sp>
        <p:nvSpPr>
          <p:cNvPr id="28716" name="Text Box 75"/>
          <p:cNvSpPr txBox="1">
            <a:spLocks noChangeArrowheads="1"/>
          </p:cNvSpPr>
          <p:nvPr/>
        </p:nvSpPr>
        <p:spPr bwMode="auto">
          <a:xfrm>
            <a:off x="1252538" y="2895600"/>
            <a:ext cx="55678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3. read</a:t>
            </a:r>
          </a:p>
        </p:txBody>
      </p:sp>
      <p:sp>
        <p:nvSpPr>
          <p:cNvPr id="28717" name="Text Box 76"/>
          <p:cNvSpPr txBox="1">
            <a:spLocks noChangeArrowheads="1"/>
          </p:cNvSpPr>
          <p:nvPr/>
        </p:nvSpPr>
        <p:spPr bwMode="auto">
          <a:xfrm>
            <a:off x="1066800" y="3124200"/>
            <a:ext cx="60812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6. close</a:t>
            </a:r>
          </a:p>
        </p:txBody>
      </p:sp>
      <p:sp>
        <p:nvSpPr>
          <p:cNvPr id="28718" name="Text Box 77"/>
          <p:cNvSpPr txBox="1">
            <a:spLocks noChangeArrowheads="1"/>
          </p:cNvSpPr>
          <p:nvPr/>
        </p:nvSpPr>
        <p:spPr bwMode="auto">
          <a:xfrm>
            <a:off x="1219200" y="4343400"/>
            <a:ext cx="17880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4. read from the closest node</a:t>
            </a:r>
          </a:p>
        </p:txBody>
      </p:sp>
      <p:sp>
        <p:nvSpPr>
          <p:cNvPr id="28719" name="Text Box 79"/>
          <p:cNvSpPr txBox="1">
            <a:spLocks noChangeArrowheads="1"/>
          </p:cNvSpPr>
          <p:nvPr/>
        </p:nvSpPr>
        <p:spPr bwMode="auto">
          <a:xfrm>
            <a:off x="2895600" y="4495800"/>
            <a:ext cx="20253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5. read from the 2nd closest node</a:t>
            </a:r>
          </a:p>
        </p:txBody>
      </p:sp>
      <p:sp>
        <p:nvSpPr>
          <p:cNvPr id="28720" name="Line 80"/>
          <p:cNvSpPr>
            <a:spLocks noChangeShapeType="1"/>
          </p:cNvSpPr>
          <p:nvPr/>
        </p:nvSpPr>
        <p:spPr bwMode="auto">
          <a:xfrm>
            <a:off x="7772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1" name="Text Box 81"/>
          <p:cNvSpPr txBox="1">
            <a:spLocks noChangeArrowheads="1"/>
          </p:cNvSpPr>
          <p:nvPr/>
        </p:nvSpPr>
        <p:spPr bwMode="auto">
          <a:xfrm>
            <a:off x="7315200" y="3276600"/>
            <a:ext cx="165977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4. get a list of 3 data nodes</a:t>
            </a:r>
          </a:p>
        </p:txBody>
      </p:sp>
      <p:sp>
        <p:nvSpPr>
          <p:cNvPr id="28722" name="Text Box 82"/>
          <p:cNvSpPr txBox="1">
            <a:spLocks noChangeArrowheads="1"/>
          </p:cNvSpPr>
          <p:nvPr/>
        </p:nvSpPr>
        <p:spPr bwMode="auto">
          <a:xfrm>
            <a:off x="2590800" y="6052732"/>
            <a:ext cx="58488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If a data node crashed, the crashed node is removed, current block receives a newer id so as to delete the partial data from the crashed node later, and Namenode allocates an another node.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Replication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 Placement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7710" cy="4525963"/>
          </a:xfrm>
        </p:spPr>
        <p:txBody>
          <a:bodyPr/>
          <a:lstStyle/>
          <a:p>
            <a:r>
              <a:rPr lang="en-US" smtClean="0"/>
              <a:t>Distinguishes HDFS from most other DFS</a:t>
            </a:r>
          </a:p>
          <a:p>
            <a:r>
              <a:rPr lang="en-US" smtClean="0"/>
              <a:t>When replication factor == 3</a:t>
            </a:r>
          </a:p>
          <a:p>
            <a:pPr lvl="1"/>
            <a:r>
              <a:rPr lang="en-US" smtClean="0"/>
              <a:t>Put one replica on local rack</a:t>
            </a:r>
          </a:p>
          <a:p>
            <a:pPr lvl="1"/>
            <a:r>
              <a:rPr lang="en-US" smtClean="0"/>
              <a:t>Put one replica on different node on local rack</a:t>
            </a:r>
          </a:p>
          <a:p>
            <a:pPr lvl="1"/>
            <a:r>
              <a:rPr lang="en-US" smtClean="0"/>
              <a:t>Put one replica on different node on different rack</a:t>
            </a:r>
          </a:p>
          <a:p>
            <a:r>
              <a:rPr lang="en-US" smtClean="0"/>
              <a:t>Replicas do not evenly distribute across racks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Start-Up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Namenode enters Safemode</a:t>
            </a:r>
          </a:p>
          <a:p>
            <a:pPr lvl="1"/>
            <a:r>
              <a:rPr lang="en-US" smtClean="0"/>
              <a:t>Replication does not occur in Safemode</a:t>
            </a:r>
          </a:p>
          <a:p>
            <a:r>
              <a:rPr lang="en-US" smtClean="0"/>
              <a:t>Each Datanode sends Heartbeat </a:t>
            </a:r>
          </a:p>
          <a:p>
            <a:r>
              <a:rPr lang="en-US" smtClean="0"/>
              <a:t>Each Datanode sends Blockreport</a:t>
            </a:r>
          </a:p>
          <a:p>
            <a:pPr lvl="1"/>
            <a:r>
              <a:rPr lang="en-US" smtClean="0"/>
              <a:t>Lists all HDFS data blocks</a:t>
            </a:r>
          </a:p>
          <a:p>
            <a:r>
              <a:rPr lang="en-US" smtClean="0"/>
              <a:t>Namenode creates Blockmap from Blockreports</a:t>
            </a:r>
          </a:p>
          <a:p>
            <a:r>
              <a:rPr lang="en-US" smtClean="0"/>
              <a:t>Namenode exits Safemode</a:t>
            </a:r>
          </a:p>
          <a:p>
            <a:r>
              <a:rPr lang="en-US" smtClean="0"/>
              <a:t>Replicate any under-replicated blocks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Datanode Blockreports</a:t>
            </a:r>
            <a:endParaRPr lang="en-US"/>
          </a:p>
        </p:txBody>
      </p:sp>
      <p:pic>
        <p:nvPicPr>
          <p:cNvPr id="4" name="Content Placeholder 3" descr="Block Replic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015" y="2066356"/>
            <a:ext cx="5853969" cy="3593651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BlockMap and Replication</a:t>
            </a:r>
            <a:endParaRPr lang="en-US"/>
          </a:p>
        </p:txBody>
      </p:sp>
      <p:pic>
        <p:nvPicPr>
          <p:cNvPr id="4" name="Content Placeholder 3" descr="Nameno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206" y="2275880"/>
            <a:ext cx="4101588" cy="317460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 Goals &amp; Assumptions</a:t>
            </a:r>
          </a:p>
          <a:p>
            <a:r>
              <a:rPr lang="en-US" dirty="0" smtClean="0"/>
              <a:t>Master/Slave Architecture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Robustness / Fault Tolerance</a:t>
            </a:r>
          </a:p>
          <a:p>
            <a:r>
              <a:rPr lang="en-US" dirty="0"/>
              <a:t>Research On Name </a:t>
            </a:r>
            <a:r>
              <a:rPr lang="en-US"/>
              <a:t>Node </a:t>
            </a:r>
            <a:r>
              <a:rPr lang="en-US" smtClean="0"/>
              <a:t>Stability</a:t>
            </a:r>
          </a:p>
          <a:p>
            <a:r>
              <a:rPr lang="en-US" smtClean="0"/>
              <a:t>References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Checkpoint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0772" cy="452596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Performed by Namenode</a:t>
            </a:r>
          </a:p>
          <a:p>
            <a:r>
              <a:rPr lang="en-US" smtClean="0"/>
              <a:t>Two versions of FsImage</a:t>
            </a:r>
          </a:p>
          <a:p>
            <a:pPr lvl="1"/>
            <a:r>
              <a:rPr lang="en-US" smtClean="0"/>
              <a:t>One stored on disk</a:t>
            </a:r>
          </a:p>
          <a:p>
            <a:pPr lvl="1"/>
            <a:r>
              <a:rPr lang="en-US" smtClean="0"/>
              <a:t>One in memory</a:t>
            </a:r>
          </a:p>
          <a:p>
            <a:r>
              <a:rPr lang="en-US" smtClean="0"/>
              <a:t>Applies all transactions in EditLog to in-memory FsImage</a:t>
            </a:r>
          </a:p>
          <a:p>
            <a:r>
              <a:rPr lang="en-US" smtClean="0"/>
              <a:t>Flushes FsImage to disk</a:t>
            </a:r>
          </a:p>
          <a:p>
            <a:r>
              <a:rPr lang="en-US" smtClean="0"/>
              <a:t>Truncates EditLog</a:t>
            </a:r>
          </a:p>
          <a:p>
            <a:r>
              <a:rPr lang="en-US" i="1" smtClean="0">
                <a:solidFill>
                  <a:schemeClr val="accent2"/>
                </a:solidFill>
              </a:rPr>
              <a:t>Currently only occurs on start-up</a:t>
            </a:r>
            <a:endParaRPr lang="en-US" i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Robustness / </a:t>
            </a:r>
            <a:br>
              <a:rPr lang="en-US" smtClean="0"/>
            </a:br>
            <a:r>
              <a:rPr lang="en-US" smtClean="0"/>
              <a:t>Fault Tolerance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Datanode Failure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Datanode sends periodic Heartbeats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26676" y="2648606"/>
            <a:ext cx="2102069" cy="1072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Namenode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786" y="4750676"/>
            <a:ext cx="1513490" cy="809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Datanode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20970" y="4750676"/>
            <a:ext cx="1513490" cy="809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Datanode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90896" y="4750676"/>
            <a:ext cx="1513490" cy="809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Datanode</a:t>
            </a:r>
            <a:endParaRPr lang="en-US"/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rot="5400000" flipH="1" flipV="1">
            <a:off x="2096813" y="3179380"/>
            <a:ext cx="1030015" cy="2112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4" idx="2"/>
          </p:cNvCxnSpPr>
          <p:nvPr/>
        </p:nvCxnSpPr>
        <p:spPr>
          <a:xfrm rot="16200000" flipV="1">
            <a:off x="3762706" y="4235667"/>
            <a:ext cx="1030015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</p:cNvCxnSpPr>
          <p:nvPr/>
        </p:nvCxnSpPr>
        <p:spPr>
          <a:xfrm rot="16200000" flipV="1">
            <a:off x="5344510" y="3347545"/>
            <a:ext cx="1030014" cy="1776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Datanode Failure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Namenode marks Datanodes without recent heartbeat as dead</a:t>
            </a:r>
          </a:p>
          <a:p>
            <a:r>
              <a:rPr lang="en-US" smtClean="0"/>
              <a:t>Does not forward any new I/O requests</a:t>
            </a:r>
          </a:p>
          <a:p>
            <a:r>
              <a:rPr lang="en-US" smtClean="0"/>
              <a:t>Constantly tracks which blocks must be replicated with BlockMap</a:t>
            </a:r>
          </a:p>
          <a:p>
            <a:r>
              <a:rPr lang="en-US" smtClean="0"/>
              <a:t>Initiates replication when necessary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Namenode Failure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Single Point of Failure for HDFS cluster</a:t>
            </a:r>
          </a:p>
          <a:p>
            <a:r>
              <a:rPr lang="en-US" smtClean="0"/>
              <a:t>FsImage and EditLog are central data structures for HDFS</a:t>
            </a:r>
          </a:p>
          <a:p>
            <a:pPr lvl="1"/>
            <a:r>
              <a:rPr lang="en-US" smtClean="0"/>
              <a:t>Corruption / loss of these files causes HDFS to become non-functional</a:t>
            </a:r>
          </a:p>
          <a:p>
            <a:pPr lvl="1"/>
            <a:r>
              <a:rPr lang="en-US" smtClean="0"/>
              <a:t>Manual intervention is necessary</a:t>
            </a:r>
          </a:p>
          <a:p>
            <a:r>
              <a:rPr lang="en-US" i="1" smtClean="0">
                <a:solidFill>
                  <a:schemeClr val="accent2"/>
                </a:solidFill>
              </a:rPr>
              <a:t>Automatic restart and failover of Namenode not yet supported (but planned)</a:t>
            </a:r>
            <a:endParaRPr lang="en-US" i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Write-once model</a:t>
            </a:r>
          </a:p>
          <a:p>
            <a:pPr lvl="1"/>
            <a:r>
              <a:rPr lang="en-US" smtClean="0"/>
              <a:t>Plan to support appending-writes</a:t>
            </a:r>
          </a:p>
          <a:p>
            <a:r>
              <a:rPr lang="en-US" smtClean="0"/>
              <a:t>A namespace with an extremely large number of files exceeds Namenode’s capacity to maintain</a:t>
            </a:r>
          </a:p>
          <a:p>
            <a:r>
              <a:rPr lang="en-US" smtClean="0"/>
              <a:t>Cannot be mounted by exisiting OS</a:t>
            </a:r>
          </a:p>
          <a:p>
            <a:pPr lvl="1"/>
            <a:r>
              <a:rPr lang="en-US" smtClean="0"/>
              <a:t>Getting data in and out is tedious</a:t>
            </a:r>
          </a:p>
          <a:p>
            <a:pPr lvl="1"/>
            <a:r>
              <a:rPr lang="en-US" smtClean="0"/>
              <a:t>Virtual File System can solve problem</a:t>
            </a:r>
          </a:p>
          <a:p>
            <a:r>
              <a:rPr lang="en-US" smtClean="0"/>
              <a:t>Java API</a:t>
            </a:r>
          </a:p>
          <a:p>
            <a:pPr lvl="1"/>
            <a:r>
              <a:rPr lang="en-US" smtClean="0"/>
              <a:t>Thrift API is available to use other languages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On Name Node Stability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Problem with </a:t>
            </a:r>
            <a:r>
              <a:rPr lang="en-US" dirty="0" err="1" smtClean="0"/>
              <a:t>hadoop</a:t>
            </a:r>
            <a:r>
              <a:rPr lang="en-US" dirty="0" smtClean="0"/>
              <a:t> Name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Unstable  </a:t>
            </a:r>
            <a:r>
              <a:rPr lang="en-US" dirty="0" err="1" smtClean="0"/>
              <a:t>namenode</a:t>
            </a:r>
            <a:r>
              <a:rPr lang="en-US" dirty="0" smtClean="0"/>
              <a:t>(</a:t>
            </a:r>
            <a:r>
              <a:rPr lang="en-US" dirty="0" err="1" smtClean="0"/>
              <a:t>upto</a:t>
            </a:r>
            <a:r>
              <a:rPr lang="en-US" dirty="0" smtClean="0"/>
              <a:t> 2012. &amp;version 2.0.0.)</a:t>
            </a:r>
          </a:p>
          <a:p>
            <a:r>
              <a:rPr lang="en-US" dirty="0" smtClean="0"/>
              <a:t>Job </a:t>
            </a:r>
            <a:r>
              <a:rPr lang="en-US" dirty="0" err="1"/>
              <a:t>T</a:t>
            </a:r>
            <a:r>
              <a:rPr lang="en-US" dirty="0" err="1" smtClean="0"/>
              <a:t>raker</a:t>
            </a:r>
            <a:r>
              <a:rPr lang="en-US" dirty="0" smtClean="0"/>
              <a:t> .</a:t>
            </a:r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Short Supply of efficient/ Innovative programmers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Non Compatibility with other platforms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Not an easy platform to manage.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85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 node……  (problem faced at initial phase)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Single Point of Failure for HDFS cluster</a:t>
            </a:r>
          </a:p>
          <a:p>
            <a:r>
              <a:rPr lang="en-US" dirty="0" err="1" smtClean="0"/>
              <a:t>FsImage</a:t>
            </a:r>
            <a:r>
              <a:rPr lang="en-US" dirty="0" smtClean="0"/>
              <a:t> and </a:t>
            </a:r>
            <a:r>
              <a:rPr lang="en-US" dirty="0" err="1" smtClean="0"/>
              <a:t>EditLog</a:t>
            </a:r>
            <a:r>
              <a:rPr lang="en-US" dirty="0" smtClean="0"/>
              <a:t> are central data structures for HDFS</a:t>
            </a:r>
          </a:p>
          <a:p>
            <a:pPr lvl="1"/>
            <a:r>
              <a:rPr lang="en-US" dirty="0" smtClean="0"/>
              <a:t>Corruption / loss of these files causes HDFS to become non-functional</a:t>
            </a:r>
          </a:p>
          <a:p>
            <a:pPr lvl="1"/>
            <a:r>
              <a:rPr lang="en-US" dirty="0" smtClean="0"/>
              <a:t>Manual intervention is necessary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Automatic restart and failover of </a:t>
            </a:r>
            <a:r>
              <a:rPr lang="en-US" i="1" dirty="0" err="1" smtClean="0">
                <a:solidFill>
                  <a:schemeClr val="accent2"/>
                </a:solidFill>
              </a:rPr>
              <a:t>Namenode</a:t>
            </a:r>
            <a:r>
              <a:rPr lang="en-US" i="1" dirty="0" smtClean="0">
                <a:solidFill>
                  <a:schemeClr val="accent2"/>
                </a:solidFill>
              </a:rPr>
              <a:t> not yet supported [1].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2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HDFS Goals &amp; Assumptions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Future work suggested in….[9]. (introduced  in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0.19.1 stable release)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1"/>
            <a:ext cx="8229600" cy="2514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Introduce an Secondary Name Node</a:t>
            </a:r>
          </a:p>
          <a:p>
            <a:pPr marL="0" indent="0">
              <a:buNone/>
            </a:pP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Purpose:</a:t>
            </a:r>
          </a:p>
          <a:p>
            <a:pPr marL="0" indent="0">
              <a:buNone/>
            </a:pPr>
            <a:r>
              <a:rPr lang="en-US" sz="2800" dirty="0" smtClean="0"/>
              <a:t> To copy data from name node in case of  failure. 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15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not store Latest </a:t>
            </a:r>
            <a:r>
              <a:rPr lang="en-US" dirty="0" err="1" smtClean="0">
                <a:solidFill>
                  <a:srgbClr val="FF0000"/>
                </a:solidFill>
              </a:rPr>
              <a:t>Editlog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Name Node is been Interrupted at regular intervals to Update checkpoints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is not a name-node in the sense that data-nodes cannot connect to the secondary name-node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Cannot replace  Name node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No automatic Failover.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51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he Backup node extends functionality of the </a:t>
            </a:r>
            <a:r>
              <a:rPr lang="en-US" dirty="0" err="1" smtClean="0"/>
              <a:t>Checkpointer</a:t>
            </a:r>
            <a:r>
              <a:rPr lang="en-US" dirty="0" smtClean="0"/>
              <a:t> </a:t>
            </a:r>
            <a:r>
              <a:rPr lang="en-US" dirty="0"/>
              <a:t>by that it can receive online updates of the file system meta-data, apply them to its memory state and persist them on disks just like the name-node does. Thus at any time the Backup node contains an up-to-date image of the namespace both in memory and on local disk(s</a:t>
            </a:r>
            <a:r>
              <a:rPr lang="en-US" dirty="0" smtClean="0"/>
              <a:t>).</a:t>
            </a:r>
            <a:endParaRPr lang="en-US" dirty="0"/>
          </a:p>
          <a:p>
            <a:pPr fontAlgn="base"/>
            <a:r>
              <a:rPr lang="en-US" dirty="0"/>
              <a:t>The Term Standby node is reserved for further extension of the backup node functionality, when cluster will be able to switch over to the new name-node if the active dies. This is mentioned in the </a:t>
            </a:r>
            <a:r>
              <a:rPr lang="en-US" dirty="0">
                <a:solidFill>
                  <a:srgbClr val="FF0000"/>
                </a:solidFill>
              </a:rPr>
              <a:t>"Warm standby provision"</a:t>
            </a:r>
            <a:r>
              <a:rPr lang="en-US" dirty="0"/>
              <a:t> section of the </a:t>
            </a:r>
            <a:r>
              <a:rPr lang="en-US" dirty="0">
                <a:solidFill>
                  <a:srgbClr val="002060"/>
                </a:solidFill>
              </a:rPr>
              <a:t>design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47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 Backup Node is a subclass of the </a:t>
            </a:r>
            <a:r>
              <a:rPr lang="en-US" dirty="0" err="1" smtClean="0"/>
              <a:t>NameNode</a:t>
            </a:r>
            <a:r>
              <a:rPr lang="en-US" dirty="0" smtClean="0"/>
              <a:t>.[2]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harjinder\Desktop\Untitl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81250"/>
            <a:ext cx="7696199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806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Pros/Cons…..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Stores Latest </a:t>
            </a:r>
            <a:r>
              <a:rPr lang="en-US" dirty="0" err="1" smtClean="0">
                <a:solidFill>
                  <a:srgbClr val="00B050"/>
                </a:solidFill>
              </a:rPr>
              <a:t>Editlog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Name Node is been Interrupted only once to Update Starting checkpoint.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Can replace  Name node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automatic Failover.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127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From Backup to Hot Standby: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High Availability for </a:t>
            </a:r>
            <a:r>
              <a:rPr lang="en-US" dirty="0" smtClean="0">
                <a:solidFill>
                  <a:srgbClr val="7030A0"/>
                </a:solidFill>
              </a:rPr>
              <a:t>HDFS[10]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051" name="Picture 3" descr="C:\Users\harjinder\Desktop\Untitled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1534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447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 can be taken here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(i) make the </a:t>
            </a:r>
            <a:r>
              <a:rPr lang="en-US" dirty="0" err="1" smtClean="0"/>
              <a:t>NameNodepropagate</a:t>
            </a:r>
            <a:r>
              <a:rPr lang="en-US" dirty="0" smtClean="0"/>
              <a:t> </a:t>
            </a:r>
            <a:r>
              <a:rPr lang="en-US" dirty="0"/>
              <a:t>any change on replicas to the Hot Standby Node or</a:t>
            </a:r>
          </a:p>
          <a:p>
            <a:pPr marL="0" indent="0">
              <a:buNone/>
            </a:pPr>
            <a:r>
              <a:rPr lang="en-US" dirty="0" smtClean="0"/>
              <a:t>       (</a:t>
            </a:r>
            <a:r>
              <a:rPr lang="en-US" dirty="0"/>
              <a:t>ii) make the </a:t>
            </a:r>
            <a:r>
              <a:rPr lang="en-US" dirty="0" err="1"/>
              <a:t>DataNodes</a:t>
            </a:r>
            <a:r>
              <a:rPr lang="en-US" dirty="0"/>
              <a:t> also send their messages to the </a:t>
            </a:r>
            <a:r>
              <a:rPr lang="en-US" dirty="0" smtClean="0"/>
              <a:t>Hot Standby </a:t>
            </a:r>
            <a:r>
              <a:rPr lang="en-US" dirty="0"/>
              <a:t>Node.</a:t>
            </a:r>
          </a:p>
        </p:txBody>
      </p:sp>
    </p:spTree>
    <p:extLst>
      <p:ext uri="{BB962C8B-B14F-4D97-AF65-F5344CB8AC3E}">
        <p14:creationId xmlns:p14="http://schemas.microsoft.com/office/powerpoint/2010/main" val="2743232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Cntd</a:t>
            </a:r>
            <a:r>
              <a:rPr lang="en-US" dirty="0" smtClean="0"/>
              <a:t>..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the </a:t>
            </a:r>
            <a:r>
              <a:rPr lang="en-US" dirty="0" smtClean="0"/>
              <a:t>data traffic </a:t>
            </a:r>
            <a:r>
              <a:rPr lang="en-US" dirty="0"/>
              <a:t>between those nodes would be </a:t>
            </a:r>
            <a:r>
              <a:rPr lang="en-US" dirty="0" smtClean="0"/>
              <a:t>high. </a:t>
            </a:r>
            <a:r>
              <a:rPr lang="en-US" dirty="0" err="1" smtClean="0">
                <a:solidFill>
                  <a:srgbClr val="7030A0"/>
                </a:solidFill>
              </a:rPr>
              <a:t>Soln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/>
              <a:t>Messages can </a:t>
            </a:r>
            <a:r>
              <a:rPr lang="en-US" dirty="0" smtClean="0"/>
              <a:t>be consolidated </a:t>
            </a:r>
            <a:r>
              <a:rPr lang="en-US" dirty="0"/>
              <a:t>and sent in batch to reduce the flow,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Still, it imposes more </a:t>
            </a:r>
            <a:r>
              <a:rPr lang="en-US" dirty="0"/>
              <a:t>CPU and memory pressure on the </a:t>
            </a:r>
            <a:r>
              <a:rPr lang="en-US" dirty="0" err="1"/>
              <a:t>NameNode</a:t>
            </a:r>
            <a:r>
              <a:rPr lang="en-US" dirty="0"/>
              <a:t>, </a:t>
            </a:r>
            <a:r>
              <a:rPr lang="en-US" dirty="0" smtClean="0"/>
              <a:t>harming its </a:t>
            </a:r>
            <a:r>
              <a:rPr lang="en-US" dirty="0"/>
              <a:t>performance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drawback is </a:t>
            </a:r>
            <a:r>
              <a:rPr lang="en-US" dirty="0"/>
              <a:t>that there is no guarantee that </a:t>
            </a:r>
            <a:r>
              <a:rPr lang="en-US" dirty="0" err="1"/>
              <a:t>NameNode</a:t>
            </a:r>
            <a:r>
              <a:rPr lang="en-US" dirty="0"/>
              <a:t> and Hot </a:t>
            </a:r>
            <a:r>
              <a:rPr lang="en-US" dirty="0" smtClean="0"/>
              <a:t>Standby Node </a:t>
            </a:r>
            <a:r>
              <a:rPr lang="en-US" dirty="0"/>
              <a:t>will share a common view for the blocks in the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However</a:t>
            </a:r>
            <a:r>
              <a:rPr lang="en-US" dirty="0"/>
              <a:t>, some inconsistency is tolerable. If the Hot </a:t>
            </a:r>
            <a:r>
              <a:rPr lang="en-US" dirty="0" smtClean="0"/>
              <a:t>   Standby</a:t>
            </a:r>
            <a:r>
              <a:rPr lang="en-US" dirty="0"/>
              <a:t> </a:t>
            </a:r>
            <a:r>
              <a:rPr lang="en-US" dirty="0" smtClean="0"/>
              <a:t> Node </a:t>
            </a:r>
            <a:r>
              <a:rPr lang="en-US" dirty="0"/>
              <a:t>misses some message, it may occasionally </a:t>
            </a:r>
            <a:r>
              <a:rPr lang="en-US" dirty="0" smtClean="0"/>
              <a:t>re-replicate a </a:t>
            </a:r>
            <a:r>
              <a:rPr lang="en-US" dirty="0"/>
              <a:t>block, but data is never lost or corrupted.</a:t>
            </a:r>
          </a:p>
        </p:txBody>
      </p:sp>
    </p:spTree>
    <p:extLst>
      <p:ext uri="{BB962C8B-B14F-4D97-AF65-F5344CB8AC3E}">
        <p14:creationId xmlns:p14="http://schemas.microsoft.com/office/powerpoint/2010/main" val="754807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Limitaions</a:t>
            </a:r>
            <a:r>
              <a:rPr lang="en-US" dirty="0" smtClean="0"/>
              <a:t> in Paper /Future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Still  faces problem as it </a:t>
            </a:r>
            <a:r>
              <a:rPr lang="en-US" dirty="0"/>
              <a:t>d</a:t>
            </a:r>
            <a:r>
              <a:rPr lang="en-US" dirty="0" smtClean="0"/>
              <a:t>iscards  messages still in process messages from </a:t>
            </a:r>
            <a:r>
              <a:rPr lang="en-US" dirty="0" err="1" smtClean="0"/>
              <a:t>datanodes</a:t>
            </a:r>
            <a:r>
              <a:rPr lang="en-US" dirty="0" smtClean="0"/>
              <a:t>  and take almost 20 min to switchover .</a:t>
            </a:r>
          </a:p>
          <a:p>
            <a:r>
              <a:rPr lang="en-US" dirty="0" smtClean="0"/>
              <a:t>Can restart  only once.</a:t>
            </a:r>
          </a:p>
          <a:p>
            <a:r>
              <a:rPr lang="en-US" dirty="0"/>
              <a:t>However, </a:t>
            </a:r>
            <a:r>
              <a:rPr lang="en-US" dirty="0" smtClean="0"/>
              <a:t>these limitations </a:t>
            </a:r>
            <a:r>
              <a:rPr lang="en-US" dirty="0"/>
              <a:t>can be removed if </a:t>
            </a:r>
            <a:r>
              <a:rPr lang="en-US" dirty="0" err="1"/>
              <a:t>ZooKeeper</a:t>
            </a:r>
            <a:r>
              <a:rPr lang="en-US" dirty="0"/>
              <a:t> </a:t>
            </a:r>
            <a:r>
              <a:rPr lang="en-US" dirty="0" smtClean="0"/>
              <a:t>is used </a:t>
            </a:r>
            <a:r>
              <a:rPr lang="en-US" dirty="0"/>
              <a:t>for leader election and the remaining Hot Standby </a:t>
            </a:r>
            <a:r>
              <a:rPr lang="en-US" dirty="0" smtClean="0"/>
              <a:t>Nodes   are </a:t>
            </a:r>
            <a:r>
              <a:rPr lang="en-US" dirty="0"/>
              <a:t>made to register with the new master.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0806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877503" cy="452596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hlinkClick r:id="rId2"/>
              </a:rPr>
              <a:t>http://hadoop.apache.org/hdfs/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hlinkClick r:id="rId3"/>
              </a:rPr>
              <a:t>http://en.wikipedia.org/wiki/Apache_Hadoop#Hadoop_Distributed_File_System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  <a:hlinkClick r:id="rId4"/>
              </a:rPr>
              <a:t>http://hadoop.apache.org/common/docs/r0.20.0/hdfs_design.pdf</a:t>
            </a:r>
            <a:endParaRPr lang="en-US" sz="1200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dirty="0" smtClean="0"/>
              <a:t>Bo Dong; </a:t>
            </a:r>
            <a:r>
              <a:rPr lang="en-US" sz="1200" dirty="0" err="1" smtClean="0"/>
              <a:t>Jie</a:t>
            </a:r>
            <a:r>
              <a:rPr lang="en-US" sz="1200" dirty="0" smtClean="0"/>
              <a:t> </a:t>
            </a:r>
            <a:r>
              <a:rPr lang="en-US" sz="1200" dirty="0" err="1" smtClean="0"/>
              <a:t>Qiu</a:t>
            </a:r>
            <a:r>
              <a:rPr lang="en-US" sz="1200" dirty="0" smtClean="0"/>
              <a:t>; </a:t>
            </a:r>
            <a:r>
              <a:rPr lang="en-US" sz="1200" dirty="0" err="1" smtClean="0"/>
              <a:t>Qinghua</a:t>
            </a:r>
            <a:r>
              <a:rPr lang="en-US" sz="1200" dirty="0" smtClean="0"/>
              <a:t> </a:t>
            </a:r>
            <a:r>
              <a:rPr lang="en-US" sz="1200" dirty="0" err="1" smtClean="0"/>
              <a:t>Zheng</a:t>
            </a:r>
            <a:r>
              <a:rPr lang="en-US" sz="1200" dirty="0" smtClean="0"/>
              <a:t>; Xiao </a:t>
            </a:r>
            <a:r>
              <a:rPr lang="en-US" sz="1200" dirty="0" err="1" smtClean="0"/>
              <a:t>Zhong</a:t>
            </a:r>
            <a:r>
              <a:rPr lang="en-US" sz="1200" dirty="0" smtClean="0"/>
              <a:t>; </a:t>
            </a:r>
            <a:r>
              <a:rPr lang="en-US" sz="1200" dirty="0" err="1" smtClean="0"/>
              <a:t>Jingwei</a:t>
            </a:r>
            <a:r>
              <a:rPr lang="en-US" sz="1200" dirty="0" smtClean="0"/>
              <a:t> Li; Ying Li; , "A Novel Approach to Improving the Efficiency of Storing and Accessing Small Files on </a:t>
            </a:r>
            <a:r>
              <a:rPr lang="en-US" sz="1200" dirty="0" err="1" smtClean="0"/>
              <a:t>Hadoop</a:t>
            </a:r>
            <a:r>
              <a:rPr lang="en-US" sz="1200" dirty="0" smtClean="0"/>
              <a:t>: A Case Study by PowerPoint Files," </a:t>
            </a:r>
            <a:r>
              <a:rPr lang="en-US" sz="1200" i="1" dirty="0" smtClean="0"/>
              <a:t>Services Computing (SCC), 2010 IEEE International Conference on</a:t>
            </a:r>
            <a:r>
              <a:rPr lang="en-US" sz="1200" dirty="0" smtClean="0"/>
              <a:t> , vol., no., pp.65-72, 5-10 July 2010</a:t>
            </a:r>
          </a:p>
          <a:p>
            <a:pPr>
              <a:buFont typeface="+mj-lt"/>
              <a:buAutoNum type="arabicPeriod"/>
            </a:pPr>
            <a:r>
              <a:rPr lang="en-US" sz="1200" dirty="0" err="1" smtClean="0"/>
              <a:t>Attebury</a:t>
            </a:r>
            <a:r>
              <a:rPr lang="en-US" sz="1200" dirty="0" smtClean="0"/>
              <a:t>, G.; </a:t>
            </a:r>
            <a:r>
              <a:rPr lang="en-US" sz="1200" dirty="0" err="1" smtClean="0"/>
              <a:t>Baranovski</a:t>
            </a:r>
            <a:r>
              <a:rPr lang="en-US" sz="1200" dirty="0" smtClean="0"/>
              <a:t>, A.; Bloom, K.; </a:t>
            </a:r>
            <a:r>
              <a:rPr lang="en-US" sz="1200" dirty="0" err="1" smtClean="0"/>
              <a:t>Bockelman</a:t>
            </a:r>
            <a:r>
              <a:rPr lang="en-US" sz="1200" dirty="0" smtClean="0"/>
              <a:t>, B.; </a:t>
            </a:r>
            <a:r>
              <a:rPr lang="en-US" sz="1200" dirty="0" err="1" smtClean="0"/>
              <a:t>Kcira</a:t>
            </a:r>
            <a:r>
              <a:rPr lang="en-US" sz="1200" dirty="0" smtClean="0"/>
              <a:t>, D.; Letts, J.; </a:t>
            </a:r>
            <a:r>
              <a:rPr lang="en-US" sz="1200" dirty="0" err="1" smtClean="0"/>
              <a:t>Levshina</a:t>
            </a:r>
            <a:r>
              <a:rPr lang="en-US" sz="1200" dirty="0" smtClean="0"/>
              <a:t>, T.; </a:t>
            </a:r>
            <a:r>
              <a:rPr lang="en-US" sz="1200" dirty="0" err="1" smtClean="0"/>
              <a:t>Lundestedt</a:t>
            </a:r>
            <a:r>
              <a:rPr lang="en-US" sz="1200" dirty="0" smtClean="0"/>
              <a:t>, C.; Martin, T.; Maier, W.; </a:t>
            </a:r>
            <a:r>
              <a:rPr lang="en-US" sz="1200" dirty="0" err="1" smtClean="0"/>
              <a:t>Haifeng</a:t>
            </a:r>
            <a:r>
              <a:rPr lang="en-US" sz="1200" dirty="0" smtClean="0"/>
              <a:t> Pi; </a:t>
            </a:r>
            <a:r>
              <a:rPr lang="en-US" sz="1200" dirty="0" err="1" smtClean="0"/>
              <a:t>Rana</a:t>
            </a:r>
            <a:r>
              <a:rPr lang="en-US" sz="1200" dirty="0" smtClean="0"/>
              <a:t>, A.; </a:t>
            </a:r>
            <a:r>
              <a:rPr lang="en-US" sz="1200" dirty="0" err="1" smtClean="0"/>
              <a:t>Sfiligoi</a:t>
            </a:r>
            <a:r>
              <a:rPr lang="en-US" sz="1200" dirty="0" smtClean="0"/>
              <a:t>, I.; </a:t>
            </a:r>
            <a:r>
              <a:rPr lang="en-US" sz="1200" dirty="0" err="1" smtClean="0"/>
              <a:t>Sim</a:t>
            </a:r>
            <a:r>
              <a:rPr lang="en-US" sz="1200" dirty="0" smtClean="0"/>
              <a:t>, A.; Thomas, M.; </a:t>
            </a:r>
            <a:r>
              <a:rPr lang="en-US" sz="1200" dirty="0" err="1" smtClean="0"/>
              <a:t>Wuerthwein</a:t>
            </a:r>
            <a:r>
              <a:rPr lang="en-US" sz="1200" dirty="0" smtClean="0"/>
              <a:t>, F.; , "</a:t>
            </a:r>
            <a:r>
              <a:rPr lang="en-US" sz="1200" dirty="0" err="1" smtClean="0"/>
              <a:t>Hadoop</a:t>
            </a:r>
            <a:r>
              <a:rPr lang="en-US" sz="1200" dirty="0" smtClean="0"/>
              <a:t> distributed file system for the Grid," </a:t>
            </a:r>
            <a:r>
              <a:rPr lang="en-US" sz="1200" i="1" dirty="0" smtClean="0"/>
              <a:t>Nuclear Science Symposium Conference Record (NSS/MIC), 2009 IEEE</a:t>
            </a:r>
            <a:r>
              <a:rPr lang="en-US" sz="1200" dirty="0" smtClean="0"/>
              <a:t> , vol., no., pp.1056-1061, Oct. 24 2009-Nov. 1 2009</a:t>
            </a:r>
          </a:p>
          <a:p>
            <a:pPr>
              <a:buFont typeface="+mj-lt"/>
              <a:buAutoNum type="arabicPeriod"/>
            </a:pPr>
            <a:r>
              <a:rPr lang="en-US" sz="1200" dirty="0" err="1" smtClean="0"/>
              <a:t>Shvachko</a:t>
            </a:r>
            <a:r>
              <a:rPr lang="en-US" sz="1200" dirty="0" smtClean="0"/>
              <a:t>, K.; </a:t>
            </a:r>
            <a:r>
              <a:rPr lang="en-US" sz="1200" dirty="0" err="1" smtClean="0"/>
              <a:t>Hairong</a:t>
            </a:r>
            <a:r>
              <a:rPr lang="en-US" sz="1200" dirty="0" smtClean="0"/>
              <a:t> </a:t>
            </a:r>
            <a:r>
              <a:rPr lang="en-US" sz="1200" dirty="0" err="1" smtClean="0"/>
              <a:t>Kuang</a:t>
            </a:r>
            <a:r>
              <a:rPr lang="en-US" sz="1200" dirty="0" smtClean="0"/>
              <a:t>; </a:t>
            </a:r>
            <a:r>
              <a:rPr lang="en-US" sz="1200" dirty="0" err="1" smtClean="0"/>
              <a:t>Radia</a:t>
            </a:r>
            <a:r>
              <a:rPr lang="en-US" sz="1200" dirty="0" smtClean="0"/>
              <a:t>, S.; </a:t>
            </a:r>
            <a:r>
              <a:rPr lang="en-US" sz="1200" dirty="0" err="1" smtClean="0"/>
              <a:t>Chansler</a:t>
            </a:r>
            <a:r>
              <a:rPr lang="en-US" sz="1200" dirty="0" smtClean="0"/>
              <a:t>, R.; , "The </a:t>
            </a:r>
            <a:r>
              <a:rPr lang="en-US" sz="1200" dirty="0" err="1" smtClean="0"/>
              <a:t>Hadoop</a:t>
            </a:r>
            <a:r>
              <a:rPr lang="en-US" sz="1200" dirty="0" smtClean="0"/>
              <a:t> Distributed File System," </a:t>
            </a:r>
            <a:r>
              <a:rPr lang="en-US" sz="1200" i="1" dirty="0" smtClean="0"/>
              <a:t>Mass Storage Systems and Technologies (MSST), 2010 IEEE 26th Symposium on</a:t>
            </a:r>
            <a:r>
              <a:rPr lang="en-US" sz="1200" dirty="0" smtClean="0"/>
              <a:t> , vol., no., pp.1-10, 3-7 May 2010</a:t>
            </a:r>
          </a:p>
          <a:p>
            <a:pPr>
              <a:buFont typeface="+mj-lt"/>
              <a:buAutoNum type="arabicPeriod"/>
            </a:pPr>
            <a:r>
              <a:rPr lang="en-US" sz="1200" dirty="0" err="1" smtClean="0"/>
              <a:t>Thusoo</a:t>
            </a:r>
            <a:r>
              <a:rPr lang="en-US" sz="1200" dirty="0" smtClean="0"/>
              <a:t>, A.; </a:t>
            </a:r>
            <a:r>
              <a:rPr lang="en-US" sz="1200" dirty="0" err="1" smtClean="0"/>
              <a:t>Sarma</a:t>
            </a:r>
            <a:r>
              <a:rPr lang="en-US" sz="1200" dirty="0" smtClean="0"/>
              <a:t>, J.S.; Jain, N.; </a:t>
            </a:r>
            <a:r>
              <a:rPr lang="en-US" sz="1200" dirty="0" err="1" smtClean="0"/>
              <a:t>Zheng</a:t>
            </a:r>
            <a:r>
              <a:rPr lang="en-US" sz="1200" dirty="0" smtClean="0"/>
              <a:t> Shao; </a:t>
            </a:r>
            <a:r>
              <a:rPr lang="en-US" sz="1200" dirty="0" err="1" smtClean="0"/>
              <a:t>Chakka</a:t>
            </a:r>
            <a:r>
              <a:rPr lang="en-US" sz="1200" dirty="0" smtClean="0"/>
              <a:t>, P.; </a:t>
            </a:r>
            <a:r>
              <a:rPr lang="en-US" sz="1200" dirty="0" err="1" smtClean="0"/>
              <a:t>Ning</a:t>
            </a:r>
            <a:r>
              <a:rPr lang="en-US" sz="1200" dirty="0" smtClean="0"/>
              <a:t> Zhang; Antony, S.; </a:t>
            </a:r>
            <a:r>
              <a:rPr lang="en-US" sz="1200" dirty="0" err="1" smtClean="0"/>
              <a:t>Hao</a:t>
            </a:r>
            <a:r>
              <a:rPr lang="en-US" sz="1200" dirty="0" smtClean="0"/>
              <a:t> Liu; Murthy, R.; , "Hive - a petabyte scale data warehouse using </a:t>
            </a:r>
            <a:r>
              <a:rPr lang="en-US" sz="1200" dirty="0" err="1" smtClean="0"/>
              <a:t>Hadoop</a:t>
            </a:r>
            <a:r>
              <a:rPr lang="en-US" sz="1200" dirty="0" smtClean="0"/>
              <a:t>," </a:t>
            </a:r>
            <a:r>
              <a:rPr lang="en-US" sz="1200" i="1" dirty="0" smtClean="0"/>
              <a:t>Data Engineering (ICDE), 2010 IEEE 26th International Conference on</a:t>
            </a:r>
            <a:r>
              <a:rPr lang="en-US" sz="1200" dirty="0" smtClean="0"/>
              <a:t> , vol., no., pp.996-1005, 1-6 March 2010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Jacob </a:t>
            </a:r>
            <a:r>
              <a:rPr lang="en-US" sz="1200" dirty="0" err="1" smtClean="0"/>
              <a:t>Leverich</a:t>
            </a:r>
            <a:r>
              <a:rPr lang="en-US" sz="1200" dirty="0" smtClean="0"/>
              <a:t> and Christos </a:t>
            </a:r>
            <a:r>
              <a:rPr lang="en-US" sz="1200" dirty="0" err="1" smtClean="0"/>
              <a:t>Kozyrakis</a:t>
            </a:r>
            <a:r>
              <a:rPr lang="en-US" sz="1200" dirty="0" smtClean="0"/>
              <a:t>. 2010. On the energy (in)efficiency of </a:t>
            </a:r>
            <a:r>
              <a:rPr lang="en-US" sz="1200" dirty="0" err="1" smtClean="0"/>
              <a:t>Hadoop</a:t>
            </a:r>
            <a:r>
              <a:rPr lang="en-US" sz="1200" dirty="0" smtClean="0"/>
              <a:t> </a:t>
            </a:r>
            <a:r>
              <a:rPr lang="en-US" sz="1200" dirty="0" err="1" smtClean="0"/>
              <a:t>clusters.</a:t>
            </a:r>
            <a:r>
              <a:rPr lang="en-US" sz="1200" i="1" dirty="0" err="1" smtClean="0"/>
              <a:t>SIGOPS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Oper</a:t>
            </a:r>
            <a:r>
              <a:rPr lang="en-US" sz="1200" i="1" dirty="0" smtClean="0"/>
              <a:t>. Syst. Rev.</a:t>
            </a:r>
            <a:r>
              <a:rPr lang="en-US" sz="1200" dirty="0" smtClean="0"/>
              <a:t> 44, 1 (March 2010), 61-65.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Konstantin </a:t>
            </a:r>
            <a:r>
              <a:rPr lang="en-US" sz="1200" dirty="0" err="1"/>
              <a:t>Shvachko</a:t>
            </a:r>
            <a:r>
              <a:rPr lang="en-US" sz="1200" dirty="0"/>
              <a:t>, </a:t>
            </a:r>
            <a:r>
              <a:rPr lang="en-US" sz="1200" dirty="0" err="1"/>
              <a:t>Hairong</a:t>
            </a:r>
            <a:r>
              <a:rPr lang="en-US" sz="1200" dirty="0"/>
              <a:t> </a:t>
            </a:r>
            <a:r>
              <a:rPr lang="en-US" sz="1200" dirty="0" err="1"/>
              <a:t>Kuang</a:t>
            </a:r>
            <a:r>
              <a:rPr lang="en-US" sz="1200" dirty="0"/>
              <a:t>, Sanjay </a:t>
            </a:r>
            <a:r>
              <a:rPr lang="en-US" sz="1200" dirty="0" err="1"/>
              <a:t>Radia</a:t>
            </a:r>
            <a:r>
              <a:rPr lang="en-US" sz="1200" dirty="0"/>
              <a:t>, Robert </a:t>
            </a:r>
            <a:r>
              <a:rPr lang="en-US" sz="1200" dirty="0" err="1"/>
              <a:t>Chansler</a:t>
            </a:r>
            <a:r>
              <a:rPr lang="en-US" sz="1200" dirty="0"/>
              <a:t> </a:t>
            </a:r>
            <a:r>
              <a:rPr lang="en-US" sz="1200" dirty="0" smtClean="0"/>
              <a:t>.The </a:t>
            </a:r>
            <a:r>
              <a:rPr lang="en-US" sz="1200" dirty="0" err="1"/>
              <a:t>Hadoop</a:t>
            </a:r>
            <a:r>
              <a:rPr lang="en-US" sz="1200" dirty="0"/>
              <a:t> Distributed File </a:t>
            </a:r>
            <a:r>
              <a:rPr lang="en-US" sz="1200" dirty="0" err="1" smtClean="0"/>
              <a:t>System.Yahoo</a:t>
            </a:r>
            <a:r>
              <a:rPr lang="en-US" sz="1200" dirty="0" smtClean="0"/>
              <a:t>!  Sunnyvale</a:t>
            </a:r>
            <a:r>
              <a:rPr lang="en-US" sz="1200" dirty="0"/>
              <a:t>, California </a:t>
            </a:r>
            <a:r>
              <a:rPr lang="en-US" sz="1200" dirty="0" smtClean="0"/>
              <a:t>USA,,IEEE Transections-2010</a:t>
            </a:r>
          </a:p>
          <a:p>
            <a:pPr>
              <a:buFont typeface="+mj-lt"/>
              <a:buAutoNum type="arabicPeriod"/>
            </a:pPr>
            <a:r>
              <a:rPr lang="it-IT" sz="1200" dirty="0"/>
              <a:t>Andr´e Oriani and Islene C. </a:t>
            </a:r>
            <a:r>
              <a:rPr lang="it-IT" sz="1200" dirty="0" smtClean="0"/>
              <a:t>Garcia ‘</a:t>
            </a:r>
            <a:r>
              <a:rPr lang="en-US" sz="1200" dirty="0" smtClean="0"/>
              <a:t>The </a:t>
            </a:r>
            <a:r>
              <a:rPr lang="en-US" sz="1200" dirty="0" err="1"/>
              <a:t>Hadoop</a:t>
            </a:r>
            <a:r>
              <a:rPr lang="en-US" sz="1200" dirty="0"/>
              <a:t> Distributed File </a:t>
            </a:r>
            <a:r>
              <a:rPr lang="en-US" sz="1200" dirty="0" smtClean="0"/>
              <a:t>System”.</a:t>
            </a:r>
            <a:r>
              <a:rPr lang="en-US" sz="1200" dirty="0"/>
              <a:t> 31st International Symposium on Reliable Distributed </a:t>
            </a:r>
            <a:r>
              <a:rPr lang="en-US" sz="1200" dirty="0" smtClean="0"/>
              <a:t>Systems,IEEE-2012 .</a:t>
            </a:r>
            <a:r>
              <a:rPr lang="en-US" sz="1200" dirty="0"/>
              <a:t> DOI 10.1109/SRDS.2012.33</a:t>
            </a:r>
            <a:endParaRPr lang="en-US" sz="1200" dirty="0" smtClean="0"/>
          </a:p>
          <a:p>
            <a:pPr>
              <a:buFont typeface="+mj-lt"/>
              <a:buAutoNum type="arabicPeriod"/>
            </a:pPr>
            <a:endParaRPr lang="en-US" sz="1200" dirty="0" smtClean="0"/>
          </a:p>
          <a:p>
            <a:pPr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HDFS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/>
              <a:t>An open-source implementation of Google File System</a:t>
            </a:r>
            <a:endParaRPr lang="en-US"/>
          </a:p>
          <a:p>
            <a:r>
              <a:rPr lang="en-US"/>
              <a:t>Assume that node failure rate is high</a:t>
            </a:r>
          </a:p>
          <a:p>
            <a:r>
              <a:rPr lang="en-US"/>
              <a:t>Large files, some several GB large</a:t>
            </a:r>
          </a:p>
          <a:p>
            <a:r>
              <a:rPr lang="en-US" smtClean="0"/>
              <a:t>Write-once-ready-many pattern</a:t>
            </a:r>
            <a:endParaRPr lang="en-US"/>
          </a:p>
          <a:p>
            <a:r>
              <a:rPr lang="en-US"/>
              <a:t>Reads are performed in a large streaming fashion</a:t>
            </a:r>
          </a:p>
          <a:p>
            <a:r>
              <a:rPr lang="en-US"/>
              <a:t>Large throughput instead of low </a:t>
            </a:r>
            <a:r>
              <a:rPr lang="en-US" smtClean="0"/>
              <a:t>latency</a:t>
            </a:r>
          </a:p>
          <a:p>
            <a:r>
              <a:rPr lang="en-US" smtClean="0"/>
              <a:t>Moving computation is easier than moving data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HDFS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/>
              <a:t>User data divided into 64MB blocks and replicated across local disks of cluster node to address:</a:t>
            </a:r>
          </a:p>
          <a:p>
            <a:pPr lvl="1">
              <a:lnSpc>
                <a:spcPct val="90000"/>
              </a:lnSpc>
            </a:pPr>
            <a:r>
              <a:rPr lang="en-US" altLang="ja-JP"/>
              <a:t>Cluster network bottleneck</a:t>
            </a:r>
          </a:p>
          <a:p>
            <a:pPr lvl="1">
              <a:lnSpc>
                <a:spcPct val="90000"/>
              </a:lnSpc>
            </a:pPr>
            <a:r>
              <a:rPr lang="en-US" altLang="ja-JP"/>
              <a:t>Cluster node crashes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altLang="ja-JP" smtClean="0"/>
              <a:t>Master/Slave Architecture</a:t>
            </a:r>
          </a:p>
          <a:p>
            <a:pPr lvl="1">
              <a:lnSpc>
                <a:spcPct val="90000"/>
              </a:lnSpc>
            </a:pPr>
            <a:r>
              <a:rPr lang="en-US" altLang="ja-JP" smtClean="0"/>
              <a:t>Master (Namenode) </a:t>
            </a:r>
            <a:r>
              <a:rPr lang="en-US" altLang="ja-JP"/>
              <a:t>maintains a name space and metadata </a:t>
            </a:r>
          </a:p>
          <a:p>
            <a:pPr lvl="1">
              <a:lnSpc>
                <a:spcPct val="90000"/>
              </a:lnSpc>
            </a:pPr>
            <a:r>
              <a:rPr lang="en-US" altLang="ja-JP" smtClean="0"/>
              <a:t>Slaves (Datanodes): </a:t>
            </a:r>
            <a:r>
              <a:rPr lang="en-US" altLang="ja-JP"/>
              <a:t>maintain three copies of each data block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/ Slave Architecture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Namenode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Abitrator and repository for all HDFS metadata</a:t>
            </a:r>
          </a:p>
          <a:p>
            <a:r>
              <a:rPr lang="en-US" smtClean="0"/>
              <a:t>Data never flows through Namenode</a:t>
            </a:r>
          </a:p>
          <a:p>
            <a:r>
              <a:rPr lang="en-US" smtClean="0"/>
              <a:t>Executes file system namespace operations</a:t>
            </a:r>
          </a:p>
          <a:p>
            <a:pPr lvl="1"/>
            <a:r>
              <a:rPr lang="en-US" smtClean="0"/>
              <a:t>open, close, rename files and directories</a:t>
            </a:r>
          </a:p>
          <a:p>
            <a:r>
              <a:rPr lang="en-US" smtClean="0"/>
              <a:t>Determines mapping of blocks to Datanodes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098221" cy="1143000"/>
          </a:xfrm>
        </p:spPr>
        <p:txBody>
          <a:bodyPr>
            <a:normAutofit/>
          </a:bodyPr>
          <a:lstStyle/>
          <a:p>
            <a:r>
              <a:rPr lang="en-US" smtClean="0"/>
              <a:t>EditLog &amp; FsImage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9822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Managed by Namenode</a:t>
            </a:r>
          </a:p>
          <a:p>
            <a:pPr lvl="1"/>
            <a:r>
              <a:rPr lang="en-US" smtClean="0"/>
              <a:t>Stored in files on the local OS file system</a:t>
            </a:r>
          </a:p>
          <a:p>
            <a:r>
              <a:rPr lang="en-US" smtClean="0"/>
              <a:t>EditLog</a:t>
            </a:r>
          </a:p>
          <a:p>
            <a:pPr lvl="1"/>
            <a:r>
              <a:rPr lang="en-US" smtClean="0"/>
              <a:t>Transaction log</a:t>
            </a:r>
          </a:p>
          <a:p>
            <a:pPr lvl="1"/>
            <a:r>
              <a:rPr lang="en-US" smtClean="0"/>
              <a:t>Records all changes to file system metadata</a:t>
            </a:r>
          </a:p>
          <a:p>
            <a:r>
              <a:rPr lang="en-US" smtClean="0"/>
              <a:t>FsImage</a:t>
            </a:r>
          </a:p>
          <a:p>
            <a:pPr lvl="1"/>
            <a:r>
              <a:rPr lang="en-US" smtClean="0"/>
              <a:t>Image of entire file system namespace</a:t>
            </a:r>
          </a:p>
          <a:p>
            <a:pPr lvl="1"/>
            <a:r>
              <a:rPr lang="en-US" smtClean="0"/>
              <a:t>Mappings of blocks to files</a:t>
            </a:r>
          </a:p>
          <a:p>
            <a:pPr lvl="1"/>
            <a:r>
              <a:rPr lang="en-US" smtClean="0"/>
              <a:t>File system properties</a:t>
            </a:r>
          </a:p>
          <a:p>
            <a:pPr lvl="1"/>
            <a:r>
              <a:rPr lang="en-US" smtClean="0"/>
              <a:t>Stored in a file on the local OS file system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Datanodes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Serve read / write requests from client</a:t>
            </a:r>
          </a:p>
          <a:p>
            <a:r>
              <a:rPr lang="en-US" smtClean="0"/>
              <a:t>Block creation, deletion and replication upon instruction from Namenode</a:t>
            </a:r>
          </a:p>
          <a:p>
            <a:r>
              <a:rPr lang="en-US" smtClean="0"/>
              <a:t>No knowledge of HDFS files</a:t>
            </a:r>
          </a:p>
          <a:p>
            <a:r>
              <a:rPr lang="en-US" smtClean="0"/>
              <a:t>Stores HDFS data in files on local file system</a:t>
            </a:r>
          </a:p>
          <a:p>
            <a:pPr lvl="1"/>
            <a:r>
              <a:rPr lang="en-US" smtClean="0"/>
              <a:t>Determines optimal file count per directory</a:t>
            </a:r>
          </a:p>
          <a:p>
            <a:pPr lvl="1"/>
            <a:r>
              <a:rPr lang="en-US" smtClean="0"/>
              <a:t>Creates subdirectories automatically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429</TotalTime>
  <Words>1684</Words>
  <Application>Microsoft Office PowerPoint</Application>
  <PresentationFormat>On-screen Show (4:3)</PresentationFormat>
  <Paragraphs>264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Technic</vt:lpstr>
      <vt:lpstr>Hdfs (Hadoop distributed file system) &amp; Name Node Issue</vt:lpstr>
      <vt:lpstr>Outline</vt:lpstr>
      <vt:lpstr>HDFS Goals &amp; Assumptions</vt:lpstr>
      <vt:lpstr>HDFS Basics</vt:lpstr>
      <vt:lpstr>HDFS Files</vt:lpstr>
      <vt:lpstr>Master / Slave Architecture</vt:lpstr>
      <vt:lpstr>Namenode</vt:lpstr>
      <vt:lpstr>EditLog &amp; FsImage</vt:lpstr>
      <vt:lpstr>Datanodes</vt:lpstr>
      <vt:lpstr>Communication</vt:lpstr>
      <vt:lpstr>Communication Protocols</vt:lpstr>
      <vt:lpstr>HDFS Client Block Diagram</vt:lpstr>
      <vt:lpstr>HDFS: Hadoop Distributed File Systems</vt:lpstr>
      <vt:lpstr>File Read/Write in HDFS</vt:lpstr>
      <vt:lpstr>Data Replication</vt:lpstr>
      <vt:lpstr>Replica Placement</vt:lpstr>
      <vt:lpstr>Start-Up Process</vt:lpstr>
      <vt:lpstr>Datanode Blockreports</vt:lpstr>
      <vt:lpstr>BlockMap and Replication</vt:lpstr>
      <vt:lpstr>Checkpoint Process</vt:lpstr>
      <vt:lpstr>Robustness /  Fault Tolerance</vt:lpstr>
      <vt:lpstr>Datanode Failure</vt:lpstr>
      <vt:lpstr>Datanode Failure</vt:lpstr>
      <vt:lpstr>Namenode Failure</vt:lpstr>
      <vt:lpstr>Limitations</vt:lpstr>
      <vt:lpstr>Limitations</vt:lpstr>
      <vt:lpstr>Research On Name Node Stability</vt:lpstr>
      <vt:lpstr>Major Problem with hadoop Name Node</vt:lpstr>
      <vt:lpstr>Name node……  (problem faced at initial phase)</vt:lpstr>
      <vt:lpstr>Future work suggested in….[9]. (introduced  in Hadoop 0.19.1 stable release)</vt:lpstr>
      <vt:lpstr>Limitation.</vt:lpstr>
      <vt:lpstr>Backup Node</vt:lpstr>
      <vt:lpstr>Cntd..</vt:lpstr>
      <vt:lpstr>Pros/Cons…..</vt:lpstr>
      <vt:lpstr>From Backup to Hot Standby: High Availability for HDFS[10]</vt:lpstr>
      <vt:lpstr>PowerPoint Presentation</vt:lpstr>
      <vt:lpstr>Cntd.. </vt:lpstr>
      <vt:lpstr>Limitaions in Paper /Future Work</vt:lpstr>
      <vt:lpstr>References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 (Hadoop distributed file system)</dc:title>
  <dc:creator>Chris Livdahl</dc:creator>
  <cp:lastModifiedBy>harjinder</cp:lastModifiedBy>
  <cp:revision>76</cp:revision>
  <cp:lastPrinted>2011-05-19T00:24:21Z</cp:lastPrinted>
  <dcterms:created xsi:type="dcterms:W3CDTF">2011-05-19T00:00:27Z</dcterms:created>
  <dcterms:modified xsi:type="dcterms:W3CDTF">2014-03-18T00:20:05Z</dcterms:modified>
</cp:coreProperties>
</file>