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73" r:id="rId2"/>
    <p:sldId id="574" r:id="rId3"/>
    <p:sldId id="685" r:id="rId4"/>
    <p:sldId id="686" r:id="rId5"/>
    <p:sldId id="687" r:id="rId6"/>
    <p:sldId id="688" r:id="rId7"/>
    <p:sldId id="689" r:id="rId8"/>
    <p:sldId id="691" r:id="rId9"/>
  </p:sldIdLst>
  <p:sldSz cx="9906000" cy="6858000" type="A4"/>
  <p:notesSz cx="9882188" cy="6745288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99FF"/>
    <a:srgbClr val="EAEAEA"/>
    <a:srgbClr val="FF9999"/>
    <a:srgbClr val="FF6600"/>
    <a:srgbClr val="003366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48" autoAdjust="0"/>
    <p:restoredTop sz="91107" autoAdjust="0"/>
  </p:normalViewPr>
  <p:slideViewPr>
    <p:cSldViewPr snapToGrid="0">
      <p:cViewPr varScale="1">
        <p:scale>
          <a:sx n="92" d="100"/>
          <a:sy n="92" d="100"/>
        </p:scale>
        <p:origin x="84" y="3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464"/>
    </p:cViewPr>
  </p:sorterViewPr>
  <p:notesViewPr>
    <p:cSldViewPr snapToGrid="0">
      <p:cViewPr varScale="1">
        <p:scale>
          <a:sx n="59" d="100"/>
          <a:sy n="59" d="100"/>
        </p:scale>
        <p:origin x="-566" y="-72"/>
      </p:cViewPr>
      <p:guideLst>
        <p:guide orient="horz" pos="2125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6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2763"/>
            <a:ext cx="3636963" cy="2517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03575"/>
            <a:ext cx="724217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99" tIns="44258" rIns="90099" bIns="44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973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164010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159059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404248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82235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31732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269559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341842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</p:spPr>
        <p:txBody>
          <a:bodyPr/>
          <a:lstStyle/>
          <a:p>
            <a:endParaRPr lang="en-AU" altLang="zh-TW" smtClean="0"/>
          </a:p>
        </p:txBody>
      </p:sp>
    </p:spTree>
    <p:extLst>
      <p:ext uri="{BB962C8B-B14F-4D97-AF65-F5344CB8AC3E}">
        <p14:creationId xmlns:p14="http://schemas.microsoft.com/office/powerpoint/2010/main" val="312989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8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3271838"/>
            <a:ext cx="8423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2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20725" y="650875"/>
            <a:ext cx="8382000" cy="2306638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8982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5702E7AB-BA20-4DCB-9E09-633095582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FFBA-1D74-4A2A-A789-4A1F19F0FDF5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73238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AE92383D-3E48-4F85-8E6D-AAA1B00BC3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A82DC-83BF-4D58-92BD-5B95F39E5D8B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00044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58025" y="247650"/>
            <a:ext cx="2105025" cy="60642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2950" y="247650"/>
            <a:ext cx="6162675" cy="60642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45BF4815-1EF8-4079-9A98-9B2EE324C8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4D31-CA1B-4A81-AB9A-0F164FDEE0A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761686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531AA06B-9400-4EBE-8127-06BEED76FD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D376F-E426-45C1-A97F-D4550785FA85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18813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8342B32A-0679-472A-943E-80DABC31CF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F69EE-495D-4626-8F6A-D75B6782C8A0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96790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42950" y="1231900"/>
            <a:ext cx="41338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231900"/>
            <a:ext cx="41338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94ED0C54-AF7B-4F82-8606-57C75A9EE5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C8A-76E4-40EE-B6C4-2F437C6C1B8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32102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44805B6C-3517-4BA4-9691-311A83B23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7A933-1420-4661-B843-FBB76F703CE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71981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602B60CB-D790-4806-AE46-28AEC0E125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953B1-3776-4163-95B2-A5958BCC1C41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76174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452C0D37-DC82-4957-95A4-375CE98676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503AB-D598-4C92-BD25-FC952ADE8C36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6984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FD5F0145-39CD-41C9-BE21-C34E944E3C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8C560-7740-4447-A338-32A07626406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894045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978E3183-D95E-4521-BAD7-ABEF18E1C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300F3-1A2C-4709-832D-859E47C53A80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91307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47650"/>
            <a:ext cx="84201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31900"/>
            <a:ext cx="84201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>
              <a:defRPr sz="1200" b="0">
                <a:latin typeface="Helvetica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>
              <a:defRPr sz="1200" b="0">
                <a:latin typeface="Helvetica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Instruction Set-</a:t>
            </a:r>
            <a:fld id="{24D62FE1-1E38-4518-9349-88A5DD176B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DC546A6-6EAF-4697-B85B-5DB4C239FCCE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424738" y="6315075"/>
            <a:ext cx="208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3810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lvl="2" algn="r">
              <a:defRPr/>
            </a:pPr>
            <a:r>
              <a:rPr lang="en-US" altLang="zh-TW" sz="1200" b="0" smtClean="0">
                <a:latin typeface="Helvetica" charset="0"/>
              </a:rPr>
              <a:t>Computer Architecture</a:t>
            </a:r>
          </a:p>
          <a:p>
            <a:pPr lvl="2" algn="r">
              <a:defRPr/>
            </a:pPr>
            <a:endParaRPr lang="en-US" altLang="zh-TW" sz="1200" b="0" smtClean="0">
              <a:latin typeface="Helvetica" charset="0"/>
            </a:endParaRPr>
          </a:p>
        </p:txBody>
      </p:sp>
      <p:pic>
        <p:nvPicPr>
          <p:cNvPr id="1032" name="Picture 16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055688"/>
            <a:ext cx="8423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/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t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T"/>
        <a:defRPr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A6585019-1DF0-4406-87EC-713FC1D076FD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0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Non-Leaf Procedure Example</a:t>
            </a:r>
            <a:endParaRPr lang="en-AU" altLang="zh-TW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 fact (</a:t>
            </a:r>
            <a:r>
              <a:rPr lang="en-US" altLang="zh-TW" sz="28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 n)</a:t>
            </a:r>
            <a:b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{ </a:t>
            </a:r>
            <a:b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  if (n &lt; 1) return </a:t>
            </a:r>
            <a:r>
              <a:rPr lang="en-US" altLang="zh-TW" sz="2800" dirty="0" smtClean="0">
                <a:solidFill>
                  <a:schemeClr val="folHlink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  else return n * fact(n - 1);</a:t>
            </a:r>
            <a:b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Argument n in $a0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Result in $v0</a:t>
            </a:r>
            <a:endParaRPr lang="en-AU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Non-Leaf Procedure Example</a:t>
            </a:r>
            <a:endParaRPr lang="en-AU" altLang="zh-TW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argument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test for n &lt;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result is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else decrement n  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multiply to get result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Non-Leaf Procedure Example</a:t>
            </a:r>
            <a:endParaRPr lang="en-AU" altLang="zh-TW" dirty="0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 (example of fact (2))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</a:t>
            </a:r>
            <a:r>
              <a:rPr lang="en-US" altLang="zh-TW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$a0 = 2</a:t>
            </a:r>
            <a:br>
              <a:rPr lang="en-US" altLang="zh-TW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2 &gt; 1, $t0 = 0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$t0==0, go to L1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result is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$a0 = 2 – 1 = 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fact(1)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multiply to get result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873457" y="207446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074462" y="1606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</a:rPr>
              <a:t>fact(2</a:t>
            </a:r>
            <a:r>
              <a:rPr lang="en-US" altLang="zh-TW" sz="18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96386" y="3308350"/>
            <a:ext cx="7515864" cy="83185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862081" y="260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862081" y="2344737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862081" y="2866031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859809" y="313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395777" y="4244492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/>
          <p:nvPr/>
        </p:nvCxnSpPr>
        <p:spPr bwMode="auto">
          <a:xfrm>
            <a:off x="930321" y="4506076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1596386" y="4692650"/>
            <a:ext cx="7515864" cy="138430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98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Non-Leaf Procedure Example</a:t>
            </a:r>
            <a:endParaRPr lang="en-AU" altLang="zh-TW" dirty="0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 (example of fact (2))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$a0 = 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1 &lt; 1, false, $t0 = 0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$t0==0, go to L1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result is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$a0 = 1 – 1 = 0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fact(0)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multiply to get result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873457" y="207446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074462" y="1606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</a:rPr>
              <a:t>fact(1)</a:t>
            </a:r>
            <a:endParaRPr lang="zh-TW" altLang="en-US" sz="18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96386" y="3308350"/>
            <a:ext cx="7515864" cy="83185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862081" y="260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862081" y="2344737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862081" y="2866031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859809" y="313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395777" y="4244492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/>
          <p:nvPr/>
        </p:nvCxnSpPr>
        <p:spPr bwMode="auto">
          <a:xfrm>
            <a:off x="930321" y="4506076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1596386" y="4703041"/>
            <a:ext cx="7515864" cy="138430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65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Non-Leaf Procedure Example</a:t>
            </a:r>
            <a:endParaRPr lang="en-AU" altLang="zh-TW" dirty="0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 (example of fact (2))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$a0 = 0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0 &lt; 1, $t0 = 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   # $t0!=0,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go 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result is 1</a:t>
            </a:r>
            <a:br>
              <a:rPr lang="en-US" altLang="zh-TW" sz="2000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 to fact(1)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$a0 = 1 – 1 = 0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 fact(0)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multiply to get result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873457" y="207446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2074462" y="1606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</a:rPr>
              <a:t>fact(0)</a:t>
            </a:r>
            <a:endParaRPr lang="zh-TW" altLang="en-US" sz="18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862081" y="260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>
            <a:off x="862081" y="2344737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862081" y="2866031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859809" y="313900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1713996" y="4140200"/>
            <a:ext cx="7392632" cy="193675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875729" y="3414236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>
            <a:off x="891649" y="367582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907569" y="3951052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19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Non-Leaf Procedure Example</a:t>
            </a:r>
            <a:endParaRPr lang="en-AU" altLang="zh-TW" dirty="0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 (example of fact (2))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$a0 =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1 &lt; 1, false, $t0 = 0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   # $t0==0, go to L1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result is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$a0 = 1 – 1 = 0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fact(0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	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(1)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$v0 = 1 x 1 = 1</a:t>
            </a:r>
            <a:b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 to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fact(2)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74462" y="1606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</a:rPr>
              <a:t>fact(1)</a:t>
            </a:r>
            <a:endParaRPr lang="zh-TW" altLang="en-US" sz="18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96386" y="3308350"/>
            <a:ext cx="7515864" cy="83185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932593" y="486330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>
            <a:off x="932593" y="5152588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>
            <a:off x="932593" y="5433221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932593" y="5679377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>
            <a:off x="932593" y="5972574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299763" y="4692650"/>
            <a:ext cx="634481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XYZ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smtClean="0">
                <a:latin typeface="Helvetica" charset="0"/>
                <a:ea typeface="新細明體" pitchFamily="18" charset="-120"/>
              </a:rPr>
              <a:t>Instruction Set-</a:t>
            </a:r>
            <a:fld id="{9C0B3273-7116-42FD-8AF2-66AB3293A58B}" type="slidenum">
              <a:rPr lang="en-US" altLang="zh-TW" sz="1200" b="0" smtClean="0"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 b="0" smtClean="0">
              <a:latin typeface="Helvetica" charset="0"/>
              <a:ea typeface="新細明體" pitchFamily="18" charset="-12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0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Non-Leaf Procedure Example</a:t>
            </a:r>
            <a:endParaRPr lang="en-AU" altLang="zh-TW" dirty="0" smtClean="0"/>
          </a:p>
        </p:txBody>
      </p:sp>
      <p:sp>
        <p:nvSpPr>
          <p:cNvPr id="880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MIPS code: (example of fact (2))</a:t>
            </a:r>
          </a:p>
          <a:p>
            <a:pPr>
              <a:buFont typeface="Wingdings" pitchFamily="2" charset="2"/>
              <a:buNone/>
            </a:pPr>
            <a:r>
              <a:rPr lang="en-US" altLang="zh-TW" sz="1400" dirty="0" smtClean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fact: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-8     # adjust stack for 2 items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save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$a0 = 2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slti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$t0, $a0, 1      # 2 &gt; 1, $t0 = 0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beq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$t0, $zero, L1   # $t0==0, go to L1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$v0, $zero, 1    # if so, result is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 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  and return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L1: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$a0, $a0, -1     # $a0 = 2 – 1 = 1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jal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fact             # recursive call fact(1)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	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$a0, 0($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restore original n(2)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4($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)      #   and return address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addi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sp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, 8      # pop 2 items from stack</a:t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mul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$v0, $a0, $v0    # 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Console" pitchFamily="49" charset="0"/>
                <a:ea typeface="新細明體" pitchFamily="18" charset="-120"/>
              </a:rPr>
              <a:t>$v0 = 2 x 1 = 2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jr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$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ra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             # and return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074462" y="1606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</a:rPr>
              <a:t>fact(2</a:t>
            </a:r>
            <a:r>
              <a:rPr lang="en-US" altLang="zh-TW" sz="18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96386" y="3308350"/>
            <a:ext cx="7515864" cy="83185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>
            <a:off x="961667" y="4863376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>
            <a:off x="961667" y="5128913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>
            <a:off x="993482" y="5404840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993482" y="5686436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>
            <a:off x="979628" y="5960972"/>
            <a:ext cx="73657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1571366" y="619844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Lucida Console" pitchFamily="49" charset="0"/>
              </a:rPr>
              <a:t>fact(2) = 2</a:t>
            </a:r>
            <a:endParaRPr lang="zh-TW" altLang="en-US" dirty="0">
              <a:latin typeface="Lucida Console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99763" y="4692650"/>
            <a:ext cx="634481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XYZ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 dirty="0" smtClean="0">
                <a:solidFill>
                  <a:srgbClr val="000000"/>
                </a:solidFill>
                <a:latin typeface="Helvetica" charset="0"/>
                <a:ea typeface="新細明體" pitchFamily="18" charset="-120"/>
              </a:rPr>
              <a:t>Instruction Set-</a:t>
            </a:r>
            <a:fld id="{7BD43921-BF04-4BEC-89AF-4F4D3B6B2D7B}" type="slidenum">
              <a:rPr lang="en-US" altLang="zh-TW" sz="1200" b="0" smtClean="0">
                <a:solidFill>
                  <a:srgbClr val="000000"/>
                </a:solidFill>
                <a:latin typeface="Helvetica" charset="0"/>
                <a:ea typeface="新細明體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 b="0" dirty="0" smtClean="0">
              <a:solidFill>
                <a:srgbClr val="000000"/>
              </a:solidFill>
              <a:latin typeface="Helvetica" charset="0"/>
              <a:ea typeface="新細明體" pitchFamily="18" charset="-12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Non-Leaf Procedure </a:t>
            </a:r>
            <a:r>
              <a:rPr lang="en-US" altLang="zh-TW" dirty="0" smtClean="0">
                <a:ea typeface="新細明體" pitchFamily="18" charset="-120"/>
              </a:rPr>
              <a:t>Example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Local Data on the Stack</a:t>
            </a:r>
            <a:endParaRPr lang="en-AU" altLang="zh-TW" dirty="0" smtClean="0"/>
          </a:p>
        </p:txBody>
      </p:sp>
      <p:grpSp>
        <p:nvGrpSpPr>
          <p:cNvPr id="83973" name="Group 17"/>
          <p:cNvGrpSpPr>
            <a:grpSpLocks/>
          </p:cNvGrpSpPr>
          <p:nvPr/>
        </p:nvGrpSpPr>
        <p:grpSpPr bwMode="auto">
          <a:xfrm>
            <a:off x="217909" y="2014538"/>
            <a:ext cx="2698750" cy="3419475"/>
            <a:chOff x="223" y="708"/>
            <a:chExt cx="1700" cy="2154"/>
          </a:xfrm>
        </p:grpSpPr>
        <p:sp>
          <p:nvSpPr>
            <p:cNvPr id="80918" name="Line 10"/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9" name="Line 11"/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0" name="Text Box 13"/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t"/>
                <a:defRPr sz="24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itchFamily="2" charset="2"/>
                <a:buChar char="l"/>
                <a:defRPr sz="22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rgbClr val="000000"/>
                  </a:solidFill>
                  <a:latin typeface="Times New Roman" pitchFamily="18" charset="0"/>
                  <a:ea typeface="新細明體" pitchFamily="18" charset="-120"/>
                </a:rPr>
                <a:t>High address</a:t>
              </a:r>
            </a:p>
          </p:txBody>
        </p:sp>
        <p:sp>
          <p:nvSpPr>
            <p:cNvPr id="80921" name="Line 15"/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2" name="Text Box 16"/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t"/>
                <a:defRPr sz="24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itchFamily="2" charset="2"/>
                <a:buChar char="l"/>
                <a:defRPr sz="22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新細明體" pitchFamily="18" charset="-120"/>
                </a:rPr>
                <a:t>$sp</a:t>
              </a:r>
            </a:p>
          </p:txBody>
        </p:sp>
      </p:grp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3749675" y="1939925"/>
            <a:ext cx="2702873" cy="3562350"/>
            <a:chOff x="5243830" y="1939925"/>
            <a:chExt cx="2702873" cy="3562350"/>
          </a:xfrm>
        </p:grpSpPr>
        <p:sp>
          <p:nvSpPr>
            <p:cNvPr id="80912" name="Line 19"/>
            <p:cNvSpPr>
              <a:spLocks noChangeShapeType="1"/>
            </p:cNvSpPr>
            <p:nvPr/>
          </p:nvSpPr>
          <p:spPr bwMode="auto">
            <a:xfrm>
              <a:off x="6053192" y="2405063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3" name="Line 20"/>
            <p:cNvSpPr>
              <a:spLocks noChangeShapeType="1"/>
            </p:cNvSpPr>
            <p:nvPr/>
          </p:nvSpPr>
          <p:spPr bwMode="auto">
            <a:xfrm>
              <a:off x="7946703" y="2376488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4" name="Text Box 21"/>
            <p:cNvSpPr txBox="1">
              <a:spLocks noChangeArrowheads="1"/>
            </p:cNvSpPr>
            <p:nvPr/>
          </p:nvSpPr>
          <p:spPr bwMode="auto">
            <a:xfrm>
              <a:off x="5243830" y="1939925"/>
              <a:ext cx="16144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t"/>
                <a:defRPr sz="24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itchFamily="2" charset="2"/>
                <a:buChar char="l"/>
                <a:defRPr sz="22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新細明體" pitchFamily="18" charset="-120"/>
                </a:rPr>
                <a:t>High address</a:t>
              </a:r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914466" y="2014538"/>
            <a:ext cx="2698750" cy="3419475"/>
            <a:chOff x="223" y="708"/>
            <a:chExt cx="1700" cy="2154"/>
          </a:xfrm>
        </p:grpSpPr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08" name="Text Box 13"/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t"/>
                <a:defRPr sz="24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itchFamily="2" charset="2"/>
                <a:buChar char="l"/>
                <a:defRPr sz="22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rgbClr val="000000"/>
                  </a:solidFill>
                  <a:latin typeface="Times New Roman" pitchFamily="18" charset="0"/>
                  <a:ea typeface="新細明體" pitchFamily="18" charset="-120"/>
                </a:rPr>
                <a:t>High address</a:t>
              </a:r>
            </a:p>
          </p:txBody>
        </p:sp>
        <p:sp>
          <p:nvSpPr>
            <p:cNvPr id="80909" name="Line 15"/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0" name="Text Box 16"/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t"/>
                <a:defRPr sz="24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itchFamily="2" charset="2"/>
                <a:buChar char="l"/>
                <a:defRPr sz="22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Century Gothic" pitchFamily="34" charset="0"/>
                  <a:ea typeface="標楷體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新細明體" pitchFamily="18" charset="-120"/>
                </a:rPr>
                <a:t>$sp</a:t>
              </a:r>
            </a:p>
          </p:txBody>
        </p:sp>
      </p:grpSp>
      <p:sp>
        <p:nvSpPr>
          <p:cNvPr id="80903" name="文字方塊 3"/>
          <p:cNvSpPr txBox="1">
            <a:spLocks noChangeArrowheads="1"/>
          </p:cNvSpPr>
          <p:nvPr/>
        </p:nvSpPr>
        <p:spPr bwMode="auto">
          <a:xfrm>
            <a:off x="239449" y="1477963"/>
            <a:ext cx="214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Before procedure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904" name="矩形 4"/>
          <p:cNvSpPr>
            <a:spLocks noChangeArrowheads="1"/>
          </p:cNvSpPr>
          <p:nvPr/>
        </p:nvSpPr>
        <p:spPr bwMode="auto">
          <a:xfrm>
            <a:off x="7605713" y="1414463"/>
            <a:ext cx="200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itchFamily="18" charset="0"/>
                <a:ea typeface="新細明體" pitchFamily="18" charset="-120"/>
              </a:rPr>
              <a:t>After procedure</a:t>
            </a:r>
            <a:endParaRPr lang="zh-TW" altLang="en-US" sz="20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905" name="矩形 5"/>
          <p:cNvSpPr>
            <a:spLocks noChangeArrowheads="1"/>
          </p:cNvSpPr>
          <p:nvPr/>
        </p:nvSpPr>
        <p:spPr bwMode="auto">
          <a:xfrm>
            <a:off x="4219402" y="1460500"/>
            <a:ext cx="160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procedure</a:t>
            </a:r>
            <a:endParaRPr lang="zh-TW" altLang="en-US" sz="20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570568" y="4670425"/>
            <a:ext cx="1876270" cy="36973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XYZ</a:t>
            </a:r>
            <a:endParaRPr lang="en-US" altLang="zh-TW" sz="1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570567" y="5040158"/>
            <a:ext cx="1876271" cy="393856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1519" y="3929001"/>
            <a:ext cx="1320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</a:rPr>
              <a:t>$</a:t>
            </a:r>
            <a:r>
              <a:rPr lang="en-US" altLang="zh-TW" sz="1600" dirty="0" err="1">
                <a:solidFill>
                  <a:srgbClr val="000000"/>
                </a:solidFill>
              </a:rPr>
              <a:t>ra</a:t>
            </a:r>
            <a:r>
              <a:rPr lang="en-US" altLang="zh-TW" sz="1600" dirty="0">
                <a:solidFill>
                  <a:srgbClr val="000000"/>
                </a:solidFill>
              </a:rPr>
              <a:t> of </a:t>
            </a:r>
            <a:r>
              <a:rPr lang="en-US" altLang="zh-TW" sz="1600" dirty="0" smtClean="0">
                <a:solidFill>
                  <a:srgbClr val="000000"/>
                </a:solidFill>
              </a:rPr>
              <a:t>fact(2)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16617" y="4686015"/>
            <a:ext cx="1320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</a:rPr>
              <a:t>$</a:t>
            </a:r>
            <a:r>
              <a:rPr lang="en-US" altLang="zh-TW" sz="1600" dirty="0" err="1">
                <a:solidFill>
                  <a:srgbClr val="000000"/>
                </a:solidFill>
              </a:rPr>
              <a:t>ra</a:t>
            </a:r>
            <a:r>
              <a:rPr lang="en-US" altLang="zh-TW" sz="1600" dirty="0">
                <a:solidFill>
                  <a:srgbClr val="000000"/>
                </a:solidFill>
              </a:rPr>
              <a:t> of </a:t>
            </a:r>
            <a:r>
              <a:rPr lang="en-US" altLang="zh-TW" sz="1600" dirty="0" smtClean="0">
                <a:solidFill>
                  <a:srgbClr val="000000"/>
                </a:solidFill>
              </a:rPr>
              <a:t>fact(1)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6131363" y="4855226"/>
            <a:ext cx="384058" cy="808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3755761" y="2792412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$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sp</a:t>
            </a:r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4570566" y="3184778"/>
            <a:ext cx="1872457" cy="36973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$</a:t>
            </a:r>
            <a:r>
              <a:rPr lang="en-US" altLang="zh-TW" sz="18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ra</a:t>
            </a: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of main</a:t>
            </a:r>
            <a:endParaRPr lang="en-US" altLang="zh-TW" sz="1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568562" y="3551602"/>
            <a:ext cx="1874461" cy="36973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568562" y="3924892"/>
            <a:ext cx="1883985" cy="36973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XYZ</a:t>
            </a:r>
            <a:endParaRPr lang="en-US" altLang="zh-TW" sz="1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>
            <a:off x="6125939" y="4105403"/>
            <a:ext cx="384058" cy="808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568560" y="4294625"/>
            <a:ext cx="1878277" cy="36973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itchFamily="2" charset="2"/>
              <a:buChar char="t"/>
              <a:defRPr sz="24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Century Gothic" pitchFamily="34" charset="0"/>
                <a:ea typeface="標楷體" pitchFamily="65" charset="-120"/>
              </a:defRPr>
            </a:lvl9pPr>
          </a:lstStyle>
          <a:p>
            <a:pPr algn="ctr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92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0.00509 L -0.00128 0.13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8 0.13472 L 0.00016 0.2442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24421 L 0.00016 0.3562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35625 L -1.02564E-6 0.2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2" animBg="1"/>
      <p:bldP spid="2" grpId="0"/>
      <p:bldP spid="31" grpId="0"/>
      <p:bldP spid="31" grpId="1"/>
      <p:bldP spid="39" grpId="0"/>
      <p:bldP spid="39" grpId="1"/>
      <p:bldP spid="39" grpId="2"/>
      <p:bldP spid="39" grpId="3"/>
      <p:bldP spid="40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WBIBIZ">
  <a:themeElements>
    <a:clrScheme name="">
      <a:dk1>
        <a:srgbClr val="000000"/>
      </a:dk1>
      <a:lt1>
        <a:srgbClr val="BAC8F1"/>
      </a:lt1>
      <a:dk2>
        <a:srgbClr val="000000"/>
      </a:dk2>
      <a:lt2>
        <a:srgbClr val="000092"/>
      </a:lt2>
      <a:accent1>
        <a:srgbClr val="FF0000"/>
      </a:accent1>
      <a:accent2>
        <a:srgbClr val="FF00FF"/>
      </a:accent2>
      <a:accent3>
        <a:srgbClr val="D9E0F7"/>
      </a:accent3>
      <a:accent4>
        <a:srgbClr val="000000"/>
      </a:accent4>
      <a:accent5>
        <a:srgbClr val="FFAAAA"/>
      </a:accent5>
      <a:accent6>
        <a:srgbClr val="E700E7"/>
      </a:accent6>
      <a:hlink>
        <a:srgbClr val="00FF00"/>
      </a:hlink>
      <a:folHlink>
        <a:srgbClr val="0000FF"/>
      </a:folHlink>
    </a:clrScheme>
    <a:fontScheme name="WBIBIZ">
      <a:majorFont>
        <a:latin typeface="Comic Sans MS"/>
        <a:ea typeface="標楷體"/>
        <a:cs typeface=""/>
      </a:majorFont>
      <a:minorFont>
        <a:latin typeface="Century Gothic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BIB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BIB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8791747</TotalTime>
  <Pages>41</Pages>
  <Words>149</Words>
  <Application>Microsoft Office PowerPoint</Application>
  <PresentationFormat>A4 紙張 (210x297 公釐)</PresentationFormat>
  <Paragraphs>63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Monotype Sorts</vt:lpstr>
      <vt:lpstr>新細明體</vt:lpstr>
      <vt:lpstr>標楷體</vt:lpstr>
      <vt:lpstr>Arial</vt:lpstr>
      <vt:lpstr>Century Gothic</vt:lpstr>
      <vt:lpstr>Comic Sans MS</vt:lpstr>
      <vt:lpstr>Helvetica</vt:lpstr>
      <vt:lpstr>Lucida Console</vt:lpstr>
      <vt:lpstr>Times New Roman</vt:lpstr>
      <vt:lpstr>Wingdings</vt:lpstr>
      <vt:lpstr>WBIBIZ</vt:lpstr>
      <vt:lpstr>Non-Leaf Procedure Example</vt:lpstr>
      <vt:lpstr>Non-Leaf Procedure Example</vt:lpstr>
      <vt:lpstr>Non-Leaf Procedure Example</vt:lpstr>
      <vt:lpstr>Non-Leaf Procedure Example</vt:lpstr>
      <vt:lpstr>Non-Leaf Procedure Example</vt:lpstr>
      <vt:lpstr>Non-Leaf Procedure Example</vt:lpstr>
      <vt:lpstr>Non-Leaf Procedure Example</vt:lpstr>
      <vt:lpstr>Non-Leaf Procedure Example Local Data on the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Intermediaries: New places for producing and manipulating web content</dc:title>
  <dc:creator>Robert C. Barrett</dc:creator>
  <cp:lastModifiedBy>KEVIN</cp:lastModifiedBy>
  <cp:revision>290</cp:revision>
  <cp:lastPrinted>2000-09-11T02:29:10Z</cp:lastPrinted>
  <dcterms:created xsi:type="dcterms:W3CDTF">1998-01-15T19:17:06Z</dcterms:created>
  <dcterms:modified xsi:type="dcterms:W3CDTF">2015-03-23T04:21:51Z</dcterms:modified>
</cp:coreProperties>
</file>