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2" r:id="rId3"/>
    <p:sldId id="263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0DE1F08-CA59-4BE5-A5B6-53C57538A83D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9636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1F08-CA59-4BE5-A5B6-53C57538A83D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27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1F08-CA59-4BE5-A5B6-53C57538A83D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55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1F08-CA59-4BE5-A5B6-53C57538A83D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92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E1F08-CA59-4BE5-A5B6-53C57538A83D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24270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1F08-CA59-4BE5-A5B6-53C57538A83D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54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1F08-CA59-4BE5-A5B6-53C57538A83D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82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1F08-CA59-4BE5-A5B6-53C57538A83D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52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1F08-CA59-4BE5-A5B6-53C57538A83D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28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E1F08-CA59-4BE5-A5B6-53C57538A83D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283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E1F08-CA59-4BE5-A5B6-53C57538A83D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344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0DE1F08-CA59-4BE5-A5B6-53C57538A83D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93514EC-8ABA-40FE-B0CE-4B7B53F4BE7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113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3.4/d8/d01/group__imgproc__color__conversion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docs.opencv.org/3.4/d8/d01/group__imgproc__color__convers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B7D31-86D7-DE88-C184-4063776FE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</a:t>
            </a:r>
            <a:r>
              <a:rPr lang="en-US" altLang="zh-TW" cap="none" dirty="0"/>
              <a:t>pen</a:t>
            </a:r>
            <a:r>
              <a:rPr lang="en-US" altLang="zh-TW" dirty="0"/>
              <a:t>CV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C3C600-6334-2303-3029-F4618AFBB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726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687AE5D-50C7-1CC9-2B39-FABD9F5F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cvtColor</a:t>
            </a:r>
            <a:r>
              <a:rPr lang="en-US" altLang="zh-TW" dirty="0"/>
              <a:t>()</a:t>
            </a:r>
            <a:r>
              <a:rPr lang="zh-TW" altLang="en-US" dirty="0"/>
              <a:t>轉換色彩空間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B4F0FF9-78F4-C6CE-4C04-1706273F4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918" y="1776610"/>
            <a:ext cx="7071519" cy="3799793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6599607-C529-C91F-A9A9-AE72E344A53B}"/>
              </a:ext>
            </a:extLst>
          </p:cNvPr>
          <p:cNvSpPr txBox="1"/>
          <p:nvPr/>
        </p:nvSpPr>
        <p:spPr>
          <a:xfrm>
            <a:off x="1539918" y="5835525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cvtColor</a:t>
            </a:r>
            <a:r>
              <a:rPr lang="en-US" altLang="zh-TW" dirty="0"/>
              <a:t>(</a:t>
            </a:r>
            <a:r>
              <a:rPr lang="zh-TW" altLang="en-US" dirty="0"/>
              <a:t>圖片</a:t>
            </a:r>
            <a:r>
              <a:rPr lang="en-US" altLang="zh-TW" dirty="0"/>
              <a:t>,OpenCV</a:t>
            </a:r>
            <a:r>
              <a:rPr lang="zh-TW" altLang="en-US" dirty="0"/>
              <a:t>內建編號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2DCE8CF-FA1E-52BE-CC17-F805C38CC545}"/>
              </a:ext>
            </a:extLst>
          </p:cNvPr>
          <p:cNvSpPr txBox="1"/>
          <p:nvPr/>
        </p:nvSpPr>
        <p:spPr>
          <a:xfrm>
            <a:off x="10894089" y="6488668"/>
            <a:ext cx="1297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hlinkClick r:id="rId3"/>
              </a:rPr>
              <a:t>編號連結</a:t>
            </a:r>
            <a:endParaRPr lang="zh-TW" altLang="en-US" dirty="0"/>
          </a:p>
        </p:txBody>
      </p:sp>
      <p:graphicFrame>
        <p:nvGraphicFramePr>
          <p:cNvPr id="10" name="表格 11">
            <a:extLst>
              <a:ext uri="{FF2B5EF4-FFF2-40B4-BE49-F238E27FC236}">
                <a16:creationId xmlns:a16="http://schemas.microsoft.com/office/drawing/2014/main" id="{F64B3A69-5392-28D3-C92E-41C528A6A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61077"/>
              </p:ext>
            </p:extLst>
          </p:nvPr>
        </p:nvGraphicFramePr>
        <p:xfrm>
          <a:off x="8779755" y="1778572"/>
          <a:ext cx="3279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692">
                  <a:extLst>
                    <a:ext uri="{9D8B030D-6E8A-4147-A177-3AD203B41FA5}">
                      <a16:colId xmlns:a16="http://schemas.microsoft.com/office/drawing/2014/main" val="178326859"/>
                    </a:ext>
                  </a:extLst>
                </a:gridCol>
                <a:gridCol w="1639692">
                  <a:extLst>
                    <a:ext uri="{9D8B030D-6E8A-4147-A177-3AD203B41FA5}">
                      <a16:colId xmlns:a16="http://schemas.microsoft.com/office/drawing/2014/main" val="380579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編號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5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BGR</a:t>
                      </a:r>
                      <a:r>
                        <a:rPr lang="zh-TW" altLang="en-US" dirty="0"/>
                        <a:t>轉灰階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BGR2GRAY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03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BGR</a:t>
                      </a:r>
                      <a:r>
                        <a:rPr lang="zh-TW" altLang="en-US" dirty="0"/>
                        <a:t>轉</a:t>
                      </a:r>
                      <a:r>
                        <a:rPr lang="en-US" altLang="zh-TW" dirty="0"/>
                        <a:t>HSV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BGR2HSV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1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BRG</a:t>
                      </a:r>
                      <a:r>
                        <a:rPr lang="zh-TW" altLang="en-US" dirty="0"/>
                        <a:t>轉</a:t>
                      </a:r>
                      <a:r>
                        <a:rPr lang="en-US" altLang="zh-TW" dirty="0"/>
                        <a:t>RGB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BGR2RGB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561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10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687AE5D-50C7-1CC9-2B39-FABD9F5F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split()</a:t>
            </a:r>
            <a:r>
              <a:rPr lang="zh-TW" altLang="en-US" dirty="0"/>
              <a:t>拆解色彩通道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2DCE8CF-FA1E-52BE-CC17-F805C38CC545}"/>
              </a:ext>
            </a:extLst>
          </p:cNvPr>
          <p:cNvSpPr txBox="1"/>
          <p:nvPr/>
        </p:nvSpPr>
        <p:spPr>
          <a:xfrm>
            <a:off x="10894089" y="6488668"/>
            <a:ext cx="1297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hlinkClick r:id="rId2"/>
              </a:rPr>
              <a:t>編號連結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CC6CD221-07B2-356E-E907-504BE3037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1428750"/>
            <a:ext cx="4572638" cy="2762636"/>
          </a:xfr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8B8A1D6-C516-5974-39CF-7142E2BCE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09" y="2751386"/>
            <a:ext cx="256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759831E-ADEB-9FE5-5BEE-6E5694D00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09" y="1068184"/>
            <a:ext cx="256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4304D49-EE85-1311-307C-C0729D2954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09" y="4434588"/>
            <a:ext cx="256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圖片 17" descr="一張含有 廣場 的圖片&#10;&#10;自動產生的描述">
            <a:extLst>
              <a:ext uri="{FF2B5EF4-FFF2-40B4-BE49-F238E27FC236}">
                <a16:creationId xmlns:a16="http://schemas.microsoft.com/office/drawing/2014/main" id="{DD3CB61D-5B32-0922-7DC7-30407A635A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764" y="2751386"/>
            <a:ext cx="2560000" cy="1440000"/>
          </a:xfrm>
          <a:prstGeom prst="rect">
            <a:avLst/>
          </a:prstGeom>
        </p:spPr>
      </p:pic>
      <p:sp>
        <p:nvSpPr>
          <p:cNvPr id="19" name="左大括弧 18">
            <a:extLst>
              <a:ext uri="{FF2B5EF4-FFF2-40B4-BE49-F238E27FC236}">
                <a16:creationId xmlns:a16="http://schemas.microsoft.com/office/drawing/2014/main" id="{96C4F51D-95A1-A6D4-3354-0C42DC90B562}"/>
              </a:ext>
            </a:extLst>
          </p:cNvPr>
          <p:cNvSpPr/>
          <p:nvPr/>
        </p:nvSpPr>
        <p:spPr>
          <a:xfrm>
            <a:off x="8958489" y="1605064"/>
            <a:ext cx="436720" cy="37326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2CED6E0-7910-E17B-1E82-A8E3EE2B3AAA}"/>
              </a:ext>
            </a:extLst>
          </p:cNvPr>
          <p:cNvSpPr txBox="1"/>
          <p:nvPr/>
        </p:nvSpPr>
        <p:spPr>
          <a:xfrm>
            <a:off x="9069479" y="11141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0F47585-AAA3-15E5-803F-A287DCA7FDF2}"/>
              </a:ext>
            </a:extLst>
          </p:cNvPr>
          <p:cNvSpPr txBox="1"/>
          <p:nvPr/>
        </p:nvSpPr>
        <p:spPr>
          <a:xfrm>
            <a:off x="9081619" y="28100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8B67E19-2CDD-8D5C-A0DB-0C3C204F6A50}"/>
              </a:ext>
            </a:extLst>
          </p:cNvPr>
          <p:cNvSpPr txBox="1"/>
          <p:nvPr/>
        </p:nvSpPr>
        <p:spPr>
          <a:xfrm>
            <a:off x="9089635" y="443458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09EC7A5-1839-AAAA-CF75-E03A7ED721C5}"/>
              </a:ext>
            </a:extLst>
          </p:cNvPr>
          <p:cNvSpPr txBox="1"/>
          <p:nvPr/>
        </p:nvSpPr>
        <p:spPr>
          <a:xfrm>
            <a:off x="1351444" y="4191386"/>
            <a:ext cx="445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Split(</a:t>
            </a:r>
            <a:r>
              <a:rPr lang="zh-TW" altLang="en-US" dirty="0"/>
              <a:t>圖片</a:t>
            </a:r>
            <a:r>
              <a:rPr lang="en-US" altLang="zh-TW" dirty="0"/>
              <a:t>)</a:t>
            </a:r>
            <a:r>
              <a:rPr lang="zh-TW" altLang="en-US" dirty="0"/>
              <a:t>，回傳值為以</a:t>
            </a:r>
            <a:r>
              <a:rPr lang="en-US" altLang="zh-TW" dirty="0"/>
              <a:t>BGR</a:t>
            </a:r>
            <a:r>
              <a:rPr lang="zh-TW" altLang="en-US" dirty="0"/>
              <a:t>排列的</a:t>
            </a:r>
            <a:r>
              <a:rPr lang="en-US" altLang="zh-TW" dirty="0" err="1"/>
              <a:t>ndarray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69FA04E-84F3-AEFD-19D5-5979AB04125E}"/>
              </a:ext>
            </a:extLst>
          </p:cNvPr>
          <p:cNvSpPr txBox="1"/>
          <p:nvPr/>
        </p:nvSpPr>
        <p:spPr>
          <a:xfrm>
            <a:off x="1019848" y="6411724"/>
            <a:ext cx="4454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Hint: </a:t>
            </a:r>
            <a:r>
              <a:rPr lang="zh-TW" altLang="en-US" sz="1400" dirty="0"/>
              <a:t>回傳圖片之所以是黑白的是因為通道只剩單一維度，所以視覺上會成為灰階圖</a:t>
            </a:r>
          </a:p>
        </p:txBody>
      </p:sp>
    </p:spTree>
    <p:extLst>
      <p:ext uri="{BB962C8B-B14F-4D97-AF65-F5344CB8AC3E}">
        <p14:creationId xmlns:p14="http://schemas.microsoft.com/office/powerpoint/2010/main" val="73961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BF08060-1A4D-94D2-B44D-F613393E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merge()</a:t>
            </a:r>
            <a:r>
              <a:rPr lang="zh-TW" altLang="en-US" dirty="0"/>
              <a:t>合併色彩通道</a:t>
            </a:r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6DD1DEBF-0D9D-BD20-A7A5-F4E6A0B97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71455"/>
            <a:ext cx="4453310" cy="3581400"/>
          </a:xfrm>
        </p:spPr>
      </p:pic>
      <p:pic>
        <p:nvPicPr>
          <p:cNvPr id="16" name="圖片 15" descr="一張含有 廣場 的圖片&#10;&#10;自動產生的描述">
            <a:extLst>
              <a:ext uri="{FF2B5EF4-FFF2-40B4-BE49-F238E27FC236}">
                <a16:creationId xmlns:a16="http://schemas.microsoft.com/office/drawing/2014/main" id="{273C1E57-EA5A-B606-1F9E-A6E0C1A40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648" y="3251453"/>
            <a:ext cx="2560000" cy="14400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63C62AA3-71D9-7819-66A9-FEE18B09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267" y="3251453"/>
            <a:ext cx="256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402FBF3B-69C0-2DAE-7E74-EE3FA5D8B7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267" y="1568251"/>
            <a:ext cx="256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E22F8D53-4A84-7717-B514-A1C83E2C31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267" y="4934655"/>
            <a:ext cx="256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8F8073AA-0532-A8C6-A384-3E39F7E2F947}"/>
              </a:ext>
            </a:extLst>
          </p:cNvPr>
          <p:cNvSpPr txBox="1"/>
          <p:nvPr/>
        </p:nvSpPr>
        <p:spPr>
          <a:xfrm>
            <a:off x="5919537" y="16141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8676882-6B98-42D6-7DDF-56A64F98BAE4}"/>
              </a:ext>
            </a:extLst>
          </p:cNvPr>
          <p:cNvSpPr txBox="1"/>
          <p:nvPr/>
        </p:nvSpPr>
        <p:spPr>
          <a:xfrm>
            <a:off x="5931677" y="331013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4AB5EA4-A3F2-684C-A81C-68E0A8432F3D}"/>
              </a:ext>
            </a:extLst>
          </p:cNvPr>
          <p:cNvSpPr txBox="1"/>
          <p:nvPr/>
        </p:nvSpPr>
        <p:spPr>
          <a:xfrm>
            <a:off x="5939693" y="493465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30" name="右大括弧 29">
            <a:extLst>
              <a:ext uri="{FF2B5EF4-FFF2-40B4-BE49-F238E27FC236}">
                <a16:creationId xmlns:a16="http://schemas.microsoft.com/office/drawing/2014/main" id="{72196A58-1E91-27CD-B169-98C5AC534008}"/>
              </a:ext>
            </a:extLst>
          </p:cNvPr>
          <p:cNvSpPr/>
          <p:nvPr/>
        </p:nvSpPr>
        <p:spPr>
          <a:xfrm>
            <a:off x="8884928" y="2013908"/>
            <a:ext cx="246069" cy="3924510"/>
          </a:xfrm>
          <a:prstGeom prst="rightBrace">
            <a:avLst>
              <a:gd name="adj1" fmla="val 8333"/>
              <a:gd name="adj2" fmla="val 502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403BE19-4A1B-AEBA-6099-5E084A1DA8CA}"/>
              </a:ext>
            </a:extLst>
          </p:cNvPr>
          <p:cNvSpPr txBox="1"/>
          <p:nvPr/>
        </p:nvSpPr>
        <p:spPr>
          <a:xfrm>
            <a:off x="1311233" y="5119321"/>
            <a:ext cx="445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merge([</a:t>
            </a:r>
            <a:r>
              <a:rPr lang="zh-TW" altLang="en-US" dirty="0"/>
              <a:t>藍</a:t>
            </a:r>
            <a:r>
              <a:rPr lang="en-US" altLang="zh-TW" dirty="0"/>
              <a:t>,</a:t>
            </a:r>
            <a:r>
              <a:rPr lang="zh-TW" altLang="en-US" dirty="0"/>
              <a:t>綠</a:t>
            </a:r>
            <a:r>
              <a:rPr lang="en-US" altLang="zh-TW" dirty="0"/>
              <a:t>,</a:t>
            </a:r>
            <a:r>
              <a:rPr lang="zh-TW" altLang="en-US" dirty="0"/>
              <a:t>紅</a:t>
            </a:r>
            <a:r>
              <a:rPr lang="en-US" altLang="zh-TW" dirty="0"/>
              <a:t>])</a:t>
            </a:r>
            <a:r>
              <a:rPr lang="zh-TW" altLang="en-US" dirty="0"/>
              <a:t>，回傳值三色彩通道的圖片</a:t>
            </a:r>
            <a:r>
              <a:rPr lang="en-US" altLang="zh-TW" dirty="0"/>
              <a:t>(</a:t>
            </a:r>
            <a:r>
              <a:rPr lang="zh-TW" altLang="en-US" dirty="0"/>
              <a:t>三維</a:t>
            </a:r>
            <a:r>
              <a:rPr lang="en-US" altLang="zh-TW" dirty="0" err="1"/>
              <a:t>ndarray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216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BF08060-1A4D-94D2-B44D-F613393E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vstack</a:t>
            </a:r>
            <a:r>
              <a:rPr lang="en-US" altLang="zh-TW" dirty="0"/>
              <a:t>()</a:t>
            </a:r>
            <a:r>
              <a:rPr lang="zh-TW" altLang="en-US" dirty="0"/>
              <a:t>和</a:t>
            </a:r>
            <a:r>
              <a:rPr lang="en-US" altLang="zh-TW" dirty="0" err="1"/>
              <a:t>hstack</a:t>
            </a:r>
            <a:r>
              <a:rPr lang="en-US" altLang="zh-TW" dirty="0"/>
              <a:t>()</a:t>
            </a:r>
            <a:r>
              <a:rPr lang="zh-TW" altLang="en-US" dirty="0"/>
              <a:t>垂直、水平組合圖片</a:t>
            </a:r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F3DD74E0-BAD1-35C7-7E98-81E14B573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683" y="2011312"/>
            <a:ext cx="4324954" cy="3467584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AF3BDB7-7255-0913-A51C-C328AC31E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218" y="2011312"/>
            <a:ext cx="1905000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2D0BE03-A9B3-3ADC-59B4-D3F19778D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468" y="2011312"/>
            <a:ext cx="3810000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0E975FF-1397-7A67-FC97-410C5C8F1AA4}"/>
              </a:ext>
            </a:extLst>
          </p:cNvPr>
          <p:cNvSpPr txBox="1"/>
          <p:nvPr/>
        </p:nvSpPr>
        <p:spPr>
          <a:xfrm>
            <a:off x="6172200" y="3916312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hstack</a:t>
            </a:r>
            <a:r>
              <a:rPr lang="en-US" altLang="zh-TW" dirty="0"/>
              <a:t>()</a:t>
            </a:r>
            <a:r>
              <a:rPr lang="zh-TW" altLang="en-US" dirty="0"/>
              <a:t>將圖片水平合併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3DFBFB-A06A-5F18-AEEF-A209B5F43464}"/>
              </a:ext>
            </a:extLst>
          </p:cNvPr>
          <p:cNvSpPr txBox="1"/>
          <p:nvPr/>
        </p:nvSpPr>
        <p:spPr>
          <a:xfrm>
            <a:off x="9147577" y="5882568"/>
            <a:ext cx="3044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vstack</a:t>
            </a:r>
            <a:r>
              <a:rPr lang="en-US" altLang="zh-TW" dirty="0"/>
              <a:t>()</a:t>
            </a:r>
            <a:r>
              <a:rPr lang="zh-TW" altLang="en-US" dirty="0"/>
              <a:t>將圖片垂直合併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0DD970-68C8-E3BA-157C-2C9C9BA6A7FA}"/>
              </a:ext>
            </a:extLst>
          </p:cNvPr>
          <p:cNvSpPr txBox="1"/>
          <p:nvPr/>
        </p:nvSpPr>
        <p:spPr>
          <a:xfrm>
            <a:off x="1392943" y="55132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vstack</a:t>
            </a:r>
            <a:r>
              <a:rPr lang="en-US" altLang="zh-TW" dirty="0"/>
              <a:t>((</a:t>
            </a:r>
            <a:r>
              <a:rPr lang="zh-TW" altLang="en-US" dirty="0"/>
              <a:t>圖片</a:t>
            </a:r>
            <a:r>
              <a:rPr lang="en-US" altLang="zh-TW" dirty="0"/>
              <a:t>1,</a:t>
            </a:r>
            <a:r>
              <a:rPr lang="zh-TW" altLang="en-US" dirty="0"/>
              <a:t>圖片</a:t>
            </a:r>
            <a:r>
              <a:rPr lang="en-US" altLang="zh-TW" dirty="0"/>
              <a:t>2))</a:t>
            </a:r>
          </a:p>
          <a:p>
            <a:r>
              <a:rPr lang="en-US" altLang="zh-TW" dirty="0" err="1"/>
              <a:t>hstack</a:t>
            </a:r>
            <a:r>
              <a:rPr lang="en-US" altLang="zh-TW" dirty="0"/>
              <a:t>((</a:t>
            </a:r>
            <a:r>
              <a:rPr lang="zh-TW" altLang="en-US" dirty="0"/>
              <a:t>圖片</a:t>
            </a:r>
            <a:r>
              <a:rPr lang="en-US" altLang="zh-TW" dirty="0"/>
              <a:t>1,</a:t>
            </a:r>
            <a:r>
              <a:rPr lang="zh-TW" altLang="en-US" dirty="0"/>
              <a:t>圖片</a:t>
            </a:r>
            <a:r>
              <a:rPr lang="en-US" altLang="zh-TW" dirty="0"/>
              <a:t>2))</a:t>
            </a:r>
            <a:r>
              <a:rPr lang="zh-TW" altLang="en-US" dirty="0"/>
              <a:t>，皆回傳一圖片，為參數兩途的垂直、水平合併，</a:t>
            </a:r>
            <a:r>
              <a:rPr lang="zh-TW" altLang="en-US" dirty="0">
                <a:solidFill>
                  <a:srgbClr val="FF0000"/>
                </a:solidFill>
              </a:rPr>
              <a:t>待合併的圖片必須是大小完全相同的圖片，且帶入函式時必須用括號框起。</a:t>
            </a:r>
          </a:p>
        </p:txBody>
      </p:sp>
    </p:spTree>
    <p:extLst>
      <p:ext uri="{BB962C8B-B14F-4D97-AF65-F5344CB8AC3E}">
        <p14:creationId xmlns:p14="http://schemas.microsoft.com/office/powerpoint/2010/main" val="304314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BF08060-1A4D-94D2-B44D-F613393E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pic>
        <p:nvPicPr>
          <p:cNvPr id="9" name="內容版面配置區 8" descr="一張含有 廣場 的圖片&#10;&#10;自動產生的描述">
            <a:extLst>
              <a:ext uri="{FF2B5EF4-FFF2-40B4-BE49-F238E27FC236}">
                <a16:creationId xmlns:a16="http://schemas.microsoft.com/office/drawing/2014/main" id="{4CB7482D-64AE-4658-97AB-BD647CBEE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038600"/>
            <a:ext cx="9601200" cy="2133600"/>
          </a:xfrm>
        </p:spPr>
      </p:pic>
      <p:pic>
        <p:nvPicPr>
          <p:cNvPr id="11" name="圖片 10" descr="一張含有 廣場 的圖片&#10;&#10;自動產生的描述">
            <a:extLst>
              <a:ext uri="{FF2B5EF4-FFF2-40B4-BE49-F238E27FC236}">
                <a16:creationId xmlns:a16="http://schemas.microsoft.com/office/drawing/2014/main" id="{1D512FBC-B1D7-DA75-6D98-FEEA4667E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11968"/>
            <a:ext cx="4800600" cy="10668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0B1042-FB53-1429-4F35-43D5BFD964B2}"/>
              </a:ext>
            </a:extLst>
          </p:cNvPr>
          <p:cNvSpPr txBox="1"/>
          <p:nvPr/>
        </p:nvSpPr>
        <p:spPr>
          <a:xfrm>
            <a:off x="1219200" y="1663184"/>
            <a:ext cx="1019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請將圖一之圖片分解</a:t>
            </a:r>
            <a:r>
              <a:rPr lang="en-US" altLang="zh-TW" dirty="0"/>
              <a:t>(split)</a:t>
            </a:r>
            <a:r>
              <a:rPr lang="zh-TW" altLang="en-US" dirty="0"/>
              <a:t>為三通道，再用垂直水平合併將圖片組合成如圖二形式，並另存為新檔案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1D515D-E10B-B721-870A-0558AD60815B}"/>
              </a:ext>
            </a:extLst>
          </p:cNvPr>
          <p:cNvSpPr txBox="1"/>
          <p:nvPr/>
        </p:nvSpPr>
        <p:spPr>
          <a:xfrm>
            <a:off x="3448734" y="34645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圖一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FCC2D6C-48BC-DD74-2644-F6CA8FCFE64F}"/>
              </a:ext>
            </a:extLst>
          </p:cNvPr>
          <p:cNvSpPr txBox="1"/>
          <p:nvPr/>
        </p:nvSpPr>
        <p:spPr>
          <a:xfrm>
            <a:off x="5772833" y="627782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圖二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B19092C7-823F-C02A-BF82-C06E12F83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17655"/>
              </p:ext>
            </p:extLst>
          </p:nvPr>
        </p:nvGraphicFramePr>
        <p:xfrm>
          <a:off x="8185150" y="2510790"/>
          <a:ext cx="1536700" cy="6382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7806">
                  <a:extLst>
                    <a:ext uri="{9D8B030D-6E8A-4147-A177-3AD203B41FA5}">
                      <a16:colId xmlns:a16="http://schemas.microsoft.com/office/drawing/2014/main" val="191391164"/>
                    </a:ext>
                  </a:extLst>
                </a:gridCol>
                <a:gridCol w="768894">
                  <a:extLst>
                    <a:ext uri="{9D8B030D-6E8A-4147-A177-3AD203B41FA5}">
                      <a16:colId xmlns:a16="http://schemas.microsoft.com/office/drawing/2014/main" val="395451184"/>
                    </a:ext>
                  </a:extLst>
                </a:gridCol>
              </a:tblGrid>
              <a:tr h="245498"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>
                          <a:solidFill>
                            <a:sysClr val="windowText" lastClr="000000"/>
                          </a:solidFill>
                          <a:effectLst/>
                        </a:rPr>
                        <a:t>R</a:t>
                      </a:r>
                      <a:endParaRPr lang="zh-TW" sz="1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zh-TW" sz="1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04514"/>
                  </a:ext>
                </a:extLst>
              </a:tr>
              <a:tr h="392796"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>
                          <a:solidFill>
                            <a:sysClr val="windowText" lastClr="000000"/>
                          </a:solidFill>
                          <a:effectLst/>
                        </a:rPr>
                        <a:t>B</a:t>
                      </a:r>
                      <a:endParaRPr lang="zh-TW" sz="1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ctr"/>
                      <a:r>
                        <a:rPr lang="zh-TW" sz="1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原圖</a:t>
                      </a:r>
                      <a:endParaRPr lang="zh-TW" sz="1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41337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184BB4E5-F759-2AB7-E7D7-AE995DE83F1F}"/>
              </a:ext>
            </a:extLst>
          </p:cNvPr>
          <p:cNvSpPr txBox="1"/>
          <p:nvPr/>
        </p:nvSpPr>
        <p:spPr>
          <a:xfrm>
            <a:off x="9139561" y="6550223"/>
            <a:ext cx="3052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</a:rPr>
              <a:t>Hint:</a:t>
            </a:r>
            <a:r>
              <a:rPr lang="zh-TW" altLang="en-US" sz="1400" b="1" dirty="0">
                <a:solidFill>
                  <a:srgbClr val="FF0000"/>
                </a:solidFill>
              </a:rPr>
              <a:t>陣列大小不同無法做合併及運算</a:t>
            </a:r>
          </a:p>
        </p:txBody>
      </p:sp>
    </p:spTree>
    <p:extLst>
      <p:ext uri="{BB962C8B-B14F-4D97-AF65-F5344CB8AC3E}">
        <p14:creationId xmlns:p14="http://schemas.microsoft.com/office/powerpoint/2010/main" val="202631271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5426</TotalTime>
  <Words>248</Words>
  <Application>Microsoft Office PowerPoint</Application>
  <PresentationFormat>寬螢幕</PresentationFormat>
  <Paragraphs>38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裁剪</vt:lpstr>
      <vt:lpstr>OpenCV</vt:lpstr>
      <vt:lpstr>使用cvtColor()轉換色彩空間</vt:lpstr>
      <vt:lpstr>使用split()拆解色彩通道</vt:lpstr>
      <vt:lpstr>使用merge()合併色彩通道</vt:lpstr>
      <vt:lpstr>使用vstack()和hstack()垂直、水平組合圖片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</dc:title>
  <dc:creator>王尚鵬 09050940</dc:creator>
  <cp:lastModifiedBy>王尚鵬 09050940</cp:lastModifiedBy>
  <cp:revision>10</cp:revision>
  <dcterms:created xsi:type="dcterms:W3CDTF">2022-06-13T05:01:20Z</dcterms:created>
  <dcterms:modified xsi:type="dcterms:W3CDTF">2022-06-26T09:29:33Z</dcterms:modified>
</cp:coreProperties>
</file>