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9" r:id="rId3"/>
    <p:sldId id="264" r:id="rId4"/>
    <p:sldId id="257" r:id="rId5"/>
    <p:sldId id="262" r:id="rId6"/>
    <p:sldId id="263" r:id="rId7"/>
    <p:sldId id="258" r:id="rId8"/>
    <p:sldId id="260" r:id="rId9"/>
    <p:sldId id="265" r:id="rId10"/>
    <p:sldId id="266" r:id="rId11"/>
    <p:sldId id="267" r:id="rId12"/>
    <p:sldId id="26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95" d="100"/>
          <a:sy n="95" d="100"/>
        </p:scale>
        <p:origin x="-1288" y="-1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F94A0F-D6F7-034D-AFB1-658FD5A16C1F}" type="datetimeFigureOut">
              <a:rPr lang="en-US" smtClean="0"/>
              <a:t>6/4/19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B409CA-E392-6F40-9C1E-0F3F9786E462}" type="slidenum">
              <a:rPr lang="en-US" smtClean="0"/>
              <a:t>‹#›</a:t>
            </a:fld>
            <a:endParaRPr lang="en-US"/>
          </a:p>
        </p:txBody>
      </p:sp>
    </p:spTree>
    <p:extLst>
      <p:ext uri="{BB962C8B-B14F-4D97-AF65-F5344CB8AC3E}">
        <p14:creationId xmlns:p14="http://schemas.microsoft.com/office/powerpoint/2010/main" val="364640023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B409CA-E392-6F40-9C1E-0F3F9786E462}" type="slidenum">
              <a:rPr lang="en-US" smtClean="0"/>
              <a:t>4</a:t>
            </a:fld>
            <a:endParaRPr lang="en-US"/>
          </a:p>
        </p:txBody>
      </p:sp>
    </p:spTree>
    <p:extLst>
      <p:ext uri="{BB962C8B-B14F-4D97-AF65-F5344CB8AC3E}">
        <p14:creationId xmlns:p14="http://schemas.microsoft.com/office/powerpoint/2010/main" val="470232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B409CA-E392-6F40-9C1E-0F3F9786E462}" type="slidenum">
              <a:rPr lang="en-US" smtClean="0"/>
              <a:t>8</a:t>
            </a:fld>
            <a:endParaRPr lang="en-US"/>
          </a:p>
        </p:txBody>
      </p:sp>
    </p:spTree>
    <p:extLst>
      <p:ext uri="{BB962C8B-B14F-4D97-AF65-F5344CB8AC3E}">
        <p14:creationId xmlns:p14="http://schemas.microsoft.com/office/powerpoint/2010/main" val="1517304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616C75-A122-4D46-8F15-A2DC641FD906}" type="datetimeFigureOut">
              <a:rPr lang="en-US" smtClean="0"/>
              <a:t>6/4/19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7E4DC-6B16-A64C-9C75-903D026213F8}" type="slidenum">
              <a:rPr lang="en-US" smtClean="0"/>
              <a:t>‹#›</a:t>
            </a:fld>
            <a:endParaRPr lang="en-US"/>
          </a:p>
        </p:txBody>
      </p:sp>
    </p:spTree>
    <p:extLst>
      <p:ext uri="{BB962C8B-B14F-4D97-AF65-F5344CB8AC3E}">
        <p14:creationId xmlns:p14="http://schemas.microsoft.com/office/powerpoint/2010/main" val="891757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616C75-A122-4D46-8F15-A2DC641FD906}" type="datetimeFigureOut">
              <a:rPr lang="en-US" smtClean="0"/>
              <a:t>6/4/19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7E4DC-6B16-A64C-9C75-903D026213F8}" type="slidenum">
              <a:rPr lang="en-US" smtClean="0"/>
              <a:t>‹#›</a:t>
            </a:fld>
            <a:endParaRPr lang="en-US"/>
          </a:p>
        </p:txBody>
      </p:sp>
    </p:spTree>
    <p:extLst>
      <p:ext uri="{BB962C8B-B14F-4D97-AF65-F5344CB8AC3E}">
        <p14:creationId xmlns:p14="http://schemas.microsoft.com/office/powerpoint/2010/main" val="2370683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616C75-A122-4D46-8F15-A2DC641FD906}" type="datetimeFigureOut">
              <a:rPr lang="en-US" smtClean="0"/>
              <a:t>6/4/19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7E4DC-6B16-A64C-9C75-903D026213F8}" type="slidenum">
              <a:rPr lang="en-US" smtClean="0"/>
              <a:t>‹#›</a:t>
            </a:fld>
            <a:endParaRPr lang="en-US"/>
          </a:p>
        </p:txBody>
      </p:sp>
    </p:spTree>
    <p:extLst>
      <p:ext uri="{BB962C8B-B14F-4D97-AF65-F5344CB8AC3E}">
        <p14:creationId xmlns:p14="http://schemas.microsoft.com/office/powerpoint/2010/main" val="3510689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616C75-A122-4D46-8F15-A2DC641FD906}" type="datetimeFigureOut">
              <a:rPr lang="en-US" smtClean="0"/>
              <a:t>6/4/19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7E4DC-6B16-A64C-9C75-903D026213F8}" type="slidenum">
              <a:rPr lang="en-US" smtClean="0"/>
              <a:t>‹#›</a:t>
            </a:fld>
            <a:endParaRPr lang="en-US"/>
          </a:p>
        </p:txBody>
      </p:sp>
    </p:spTree>
    <p:extLst>
      <p:ext uri="{BB962C8B-B14F-4D97-AF65-F5344CB8AC3E}">
        <p14:creationId xmlns:p14="http://schemas.microsoft.com/office/powerpoint/2010/main" val="191157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616C75-A122-4D46-8F15-A2DC641FD906}" type="datetimeFigureOut">
              <a:rPr lang="en-US" smtClean="0"/>
              <a:t>6/4/19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7E4DC-6B16-A64C-9C75-903D026213F8}" type="slidenum">
              <a:rPr lang="en-US" smtClean="0"/>
              <a:t>‹#›</a:t>
            </a:fld>
            <a:endParaRPr lang="en-US"/>
          </a:p>
        </p:txBody>
      </p:sp>
    </p:spTree>
    <p:extLst>
      <p:ext uri="{BB962C8B-B14F-4D97-AF65-F5344CB8AC3E}">
        <p14:creationId xmlns:p14="http://schemas.microsoft.com/office/powerpoint/2010/main" val="3538352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616C75-A122-4D46-8F15-A2DC641FD906}" type="datetimeFigureOut">
              <a:rPr lang="en-US" smtClean="0"/>
              <a:t>6/4/19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87E4DC-6B16-A64C-9C75-903D026213F8}" type="slidenum">
              <a:rPr lang="en-US" smtClean="0"/>
              <a:t>‹#›</a:t>
            </a:fld>
            <a:endParaRPr lang="en-US"/>
          </a:p>
        </p:txBody>
      </p:sp>
    </p:spTree>
    <p:extLst>
      <p:ext uri="{BB962C8B-B14F-4D97-AF65-F5344CB8AC3E}">
        <p14:creationId xmlns:p14="http://schemas.microsoft.com/office/powerpoint/2010/main" val="2607864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616C75-A122-4D46-8F15-A2DC641FD906}" type="datetimeFigureOut">
              <a:rPr lang="en-US" smtClean="0"/>
              <a:t>6/4/19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87E4DC-6B16-A64C-9C75-903D026213F8}" type="slidenum">
              <a:rPr lang="en-US" smtClean="0"/>
              <a:t>‹#›</a:t>
            </a:fld>
            <a:endParaRPr lang="en-US"/>
          </a:p>
        </p:txBody>
      </p:sp>
    </p:spTree>
    <p:extLst>
      <p:ext uri="{BB962C8B-B14F-4D97-AF65-F5344CB8AC3E}">
        <p14:creationId xmlns:p14="http://schemas.microsoft.com/office/powerpoint/2010/main" val="7191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616C75-A122-4D46-8F15-A2DC641FD906}" type="datetimeFigureOut">
              <a:rPr lang="en-US" smtClean="0"/>
              <a:t>6/4/19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87E4DC-6B16-A64C-9C75-903D026213F8}" type="slidenum">
              <a:rPr lang="en-US" smtClean="0"/>
              <a:t>‹#›</a:t>
            </a:fld>
            <a:endParaRPr lang="en-US"/>
          </a:p>
        </p:txBody>
      </p:sp>
    </p:spTree>
    <p:extLst>
      <p:ext uri="{BB962C8B-B14F-4D97-AF65-F5344CB8AC3E}">
        <p14:creationId xmlns:p14="http://schemas.microsoft.com/office/powerpoint/2010/main" val="261540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616C75-A122-4D46-8F15-A2DC641FD906}" type="datetimeFigureOut">
              <a:rPr lang="en-US" smtClean="0"/>
              <a:t>6/4/19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87E4DC-6B16-A64C-9C75-903D026213F8}" type="slidenum">
              <a:rPr lang="en-US" smtClean="0"/>
              <a:t>‹#›</a:t>
            </a:fld>
            <a:endParaRPr lang="en-US"/>
          </a:p>
        </p:txBody>
      </p:sp>
    </p:spTree>
    <p:extLst>
      <p:ext uri="{BB962C8B-B14F-4D97-AF65-F5344CB8AC3E}">
        <p14:creationId xmlns:p14="http://schemas.microsoft.com/office/powerpoint/2010/main" val="1525477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616C75-A122-4D46-8F15-A2DC641FD906}" type="datetimeFigureOut">
              <a:rPr lang="en-US" smtClean="0"/>
              <a:t>6/4/19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87E4DC-6B16-A64C-9C75-903D026213F8}" type="slidenum">
              <a:rPr lang="en-US" smtClean="0"/>
              <a:t>‹#›</a:t>
            </a:fld>
            <a:endParaRPr lang="en-US"/>
          </a:p>
        </p:txBody>
      </p:sp>
    </p:spTree>
    <p:extLst>
      <p:ext uri="{BB962C8B-B14F-4D97-AF65-F5344CB8AC3E}">
        <p14:creationId xmlns:p14="http://schemas.microsoft.com/office/powerpoint/2010/main" val="2575384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616C75-A122-4D46-8F15-A2DC641FD906}" type="datetimeFigureOut">
              <a:rPr lang="en-US" smtClean="0"/>
              <a:t>6/4/19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87E4DC-6B16-A64C-9C75-903D026213F8}" type="slidenum">
              <a:rPr lang="en-US" smtClean="0"/>
              <a:t>‹#›</a:t>
            </a:fld>
            <a:endParaRPr lang="en-US"/>
          </a:p>
        </p:txBody>
      </p:sp>
    </p:spTree>
    <p:extLst>
      <p:ext uri="{BB962C8B-B14F-4D97-AF65-F5344CB8AC3E}">
        <p14:creationId xmlns:p14="http://schemas.microsoft.com/office/powerpoint/2010/main" val="40025793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616C75-A122-4D46-8F15-A2DC641FD906}" type="datetimeFigureOut">
              <a:rPr lang="en-US" smtClean="0"/>
              <a:t>6/4/19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87E4DC-6B16-A64C-9C75-903D026213F8}" type="slidenum">
              <a:rPr lang="en-US" smtClean="0"/>
              <a:t>‹#›</a:t>
            </a:fld>
            <a:endParaRPr lang="en-US"/>
          </a:p>
        </p:txBody>
      </p:sp>
    </p:spTree>
    <p:extLst>
      <p:ext uri="{BB962C8B-B14F-4D97-AF65-F5344CB8AC3E}">
        <p14:creationId xmlns:p14="http://schemas.microsoft.com/office/powerpoint/2010/main" val="504316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mysqljs/mysq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aws.amazon.com/nosql/search/" TargetMode="External"/><Relationship Id="rId4" Type="http://schemas.openxmlformats.org/officeDocument/2006/relationships/hyperlink" Target="https://neo4j.com/developer/get-started/" TargetMode="External"/><Relationship Id="rId5"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quora.com/What-are-the-differences-between-Cassandra-and-Ria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forums.aws.amazon.com/thread.jspa?threadID=12219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03884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solidFill>
                  <a:srgbClr val="31859C"/>
                </a:solidFill>
              </a:rPr>
              <a:t>React-server</a:t>
            </a:r>
            <a:endParaRPr lang="en-US" dirty="0">
              <a:solidFill>
                <a:srgbClr val="31859C"/>
              </a:solidFill>
            </a:endParaRPr>
          </a:p>
        </p:txBody>
      </p:sp>
      <p:sp>
        <p:nvSpPr>
          <p:cNvPr id="3" name="Content Placeholder 2"/>
          <p:cNvSpPr>
            <a:spLocks noGrp="1"/>
          </p:cNvSpPr>
          <p:nvPr>
            <p:ph idx="1"/>
          </p:nvPr>
        </p:nvSpPr>
        <p:spPr/>
        <p:txBody>
          <a:bodyPr>
            <a:normAutofit fontScale="47500" lnSpcReduction="20000"/>
          </a:bodyPr>
          <a:lstStyle/>
          <a:p>
            <a:pPr marL="0" indent="0">
              <a:buNone/>
            </a:pPr>
            <a:r>
              <a:rPr lang="en-US" dirty="0" smtClean="0"/>
              <a:t>However, when you actually try to use React for server-side rendering, you quickly run into a bunch of practical problems, such as:</a:t>
            </a:r>
          </a:p>
          <a:p>
            <a:r>
              <a:rPr lang="en-US" dirty="0" smtClean="0"/>
              <a:t>How should I load data on the server for my components?</a:t>
            </a:r>
          </a:p>
          <a:p>
            <a:r>
              <a:rPr lang="en-US" dirty="0" smtClean="0"/>
              <a:t>How do I ensure that the client and the server load the same data and generate the same HTML markup?</a:t>
            </a:r>
          </a:p>
          <a:p>
            <a:r>
              <a:rPr lang="en-US" dirty="0" smtClean="0"/>
              <a:t>How do I write code that can be both generated server-side and be part of a single-page application (SPA)?</a:t>
            </a:r>
          </a:p>
          <a:p>
            <a:r>
              <a:rPr lang="en-US" dirty="0" smtClean="0"/>
              <a:t>How should I optimize the delivery of my JavaScript and CSS?</a:t>
            </a:r>
          </a:p>
          <a:p>
            <a:r>
              <a:rPr lang="en-US" dirty="0" smtClean="0"/>
              <a:t>How do I find out about and follow performance best practices?</a:t>
            </a:r>
          </a:p>
          <a:p>
            <a:r>
              <a:rPr lang="en-US" dirty="0" smtClean="0"/>
              <a:t>How do I ensure that my site is streamed to the browser as quickly as humanly possible?</a:t>
            </a:r>
          </a:p>
          <a:p>
            <a:r>
              <a:rPr lang="en-US" dirty="0" smtClean="0"/>
              <a:t>How can I make my app resilient when my backend has high latency spikes?</a:t>
            </a:r>
          </a:p>
          <a:p>
            <a:r>
              <a:rPr lang="en-US" dirty="0" smtClean="0"/>
              <a:t>react-server is a framework designed to make universal (née isomorphic) React easier to write, providing standard answers for these questions and more. When you write your app for react-server, you concentrate on your React components, and react-server takes care of everything else that's needed to run and deploy real React server-rendered apps. Under the hood, react-server is doing a bunch of clever optimizations, many borrowed from the ideas behind Facebook's Big Pipe, to make sure that your site shows up as quickly as humanly possible for your users.</a:t>
            </a:r>
          </a:p>
        </p:txBody>
      </p:sp>
      <p:sp>
        <p:nvSpPr>
          <p:cNvPr id="7" name="Text Placeholder 6"/>
          <p:cNvSpPr>
            <a:spLocks noGrp="1"/>
          </p:cNvSpPr>
          <p:nvPr>
            <p:ph type="body" sz="half" idx="2"/>
          </p:nvPr>
        </p:nvSpPr>
        <p:spPr/>
        <p:txBody>
          <a:bodyPr/>
          <a:lstStyle/>
          <a:p>
            <a:r>
              <a:rPr lang="en-US" dirty="0" smtClean="0"/>
              <a:t>Why react-server?</a:t>
            </a:r>
          </a:p>
          <a:p>
            <a:r>
              <a:rPr lang="en-US" dirty="0" smtClean="0"/>
              <a:t>One of the great things about React is its support for server-side rendering, which can make sites show up faster for users and play better with search engine bots.</a:t>
            </a:r>
          </a:p>
          <a:p>
            <a:endParaRPr lang="en-US" dirty="0"/>
          </a:p>
          <a:p>
            <a:r>
              <a:rPr lang="en-US" dirty="0" smtClean="0"/>
              <a:t>https://</a:t>
            </a:r>
            <a:r>
              <a:rPr lang="en-US" dirty="0" err="1" smtClean="0"/>
              <a:t>github.com</a:t>
            </a:r>
            <a:r>
              <a:rPr lang="en-US" dirty="0" smtClean="0"/>
              <a:t>/</a:t>
            </a:r>
            <a:r>
              <a:rPr lang="en-US" dirty="0" err="1" smtClean="0"/>
              <a:t>redfin</a:t>
            </a:r>
            <a:r>
              <a:rPr lang="en-US" dirty="0" smtClean="0"/>
              <a:t>/react-server</a:t>
            </a:r>
          </a:p>
          <a:p>
            <a:endParaRPr lang="en-US" dirty="0" smtClean="0"/>
          </a:p>
          <a:p>
            <a:endParaRPr lang="en-US" dirty="0"/>
          </a:p>
        </p:txBody>
      </p:sp>
      <p:sp>
        <p:nvSpPr>
          <p:cNvPr id="4" name="Rectangle 3"/>
          <p:cNvSpPr/>
          <p:nvPr/>
        </p:nvSpPr>
        <p:spPr>
          <a:xfrm>
            <a:off x="2645349" y="3244334"/>
            <a:ext cx="184666" cy="369332"/>
          </a:xfrm>
          <a:prstGeom prst="rect">
            <a:avLst/>
          </a:prstGeom>
        </p:spPr>
        <p:txBody>
          <a:bodyPr wrap="none">
            <a:spAutoFit/>
          </a:bodyPr>
          <a:lstStyle/>
          <a:p>
            <a:endParaRPr lang="en-US" dirty="0"/>
          </a:p>
        </p:txBody>
      </p:sp>
      <p:sp>
        <p:nvSpPr>
          <p:cNvPr id="5" name="Rectangle 4"/>
          <p:cNvSpPr/>
          <p:nvPr/>
        </p:nvSpPr>
        <p:spPr>
          <a:xfrm>
            <a:off x="2286000" y="-2157142"/>
            <a:ext cx="4572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128631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1859C"/>
                </a:solidFill>
              </a:rPr>
              <a:t>Real life example from </a:t>
            </a:r>
            <a:r>
              <a:rPr lang="en-US" dirty="0" err="1" smtClean="0">
                <a:solidFill>
                  <a:srgbClr val="31859C"/>
                </a:solidFill>
              </a:rPr>
              <a:t>RedFin</a:t>
            </a:r>
            <a:endParaRPr lang="en-US" dirty="0">
              <a:solidFill>
                <a:srgbClr val="31859C"/>
              </a:solidFill>
            </a:endParaRPr>
          </a:p>
        </p:txBody>
      </p:sp>
      <p:sp>
        <p:nvSpPr>
          <p:cNvPr id="3" name="Content Placeholder 2"/>
          <p:cNvSpPr>
            <a:spLocks noGrp="1"/>
          </p:cNvSpPr>
          <p:nvPr>
            <p:ph idx="1"/>
          </p:nvPr>
        </p:nvSpPr>
        <p:spPr/>
        <p:txBody>
          <a:bodyPr/>
          <a:lstStyle/>
          <a:p>
            <a:r>
              <a:rPr lang="en-US" dirty="0" smtClean="0"/>
              <a:t>https://</a:t>
            </a:r>
            <a:r>
              <a:rPr lang="en-US" dirty="0" err="1" smtClean="0"/>
              <a:t>www.redfin.com</a:t>
            </a:r>
            <a:r>
              <a:rPr lang="en-US" dirty="0" smtClean="0"/>
              <a:t>/blog/building-a-single-page-application-with-react-and-reflux/</a:t>
            </a:r>
          </a:p>
          <a:p>
            <a:endParaRPr lang="en-US" dirty="0"/>
          </a:p>
        </p:txBody>
      </p:sp>
      <p:sp>
        <p:nvSpPr>
          <p:cNvPr id="4" name="Text Placeholder 3"/>
          <p:cNvSpPr>
            <a:spLocks noGrp="1"/>
          </p:cNvSpPr>
          <p:nvPr>
            <p:ph type="body" sz="half" idx="2"/>
          </p:nvPr>
        </p:nvSpPr>
        <p:spPr/>
        <p:txBody>
          <a:bodyPr/>
          <a:lstStyle/>
          <a:p>
            <a:endParaRPr lang="en-US" dirty="0"/>
          </a:p>
        </p:txBody>
      </p:sp>
      <p:sp>
        <p:nvSpPr>
          <p:cNvPr id="5" name="Rectangle 4"/>
          <p:cNvSpPr/>
          <p:nvPr/>
        </p:nvSpPr>
        <p:spPr>
          <a:xfrm>
            <a:off x="2286000" y="3105835"/>
            <a:ext cx="4572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1293637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1859C"/>
                </a:solidFill>
              </a:rPr>
              <a:t>Thoughts </a:t>
            </a:r>
            <a:endParaRPr lang="en-US" dirty="0">
              <a:solidFill>
                <a:srgbClr val="31859C"/>
              </a:solidFill>
            </a:endParaRPr>
          </a:p>
        </p:txBody>
      </p:sp>
      <p:sp>
        <p:nvSpPr>
          <p:cNvPr id="3" name="Content Placeholder 2"/>
          <p:cNvSpPr>
            <a:spLocks noGrp="1"/>
          </p:cNvSpPr>
          <p:nvPr>
            <p:ph idx="1"/>
          </p:nvPr>
        </p:nvSpPr>
        <p:spPr/>
        <p:txBody>
          <a:bodyPr/>
          <a:lstStyle/>
          <a:p>
            <a:r>
              <a:rPr lang="en-US" dirty="0" err="1" smtClean="0"/>
              <a:t>onClick</a:t>
            </a:r>
            <a:r>
              <a:rPr lang="en-US" dirty="0" smtClean="0"/>
              <a:t> </a:t>
            </a:r>
            <a:r>
              <a:rPr lang="mr-IN" dirty="0" smtClean="0"/>
              <a:t>–</a:t>
            </a:r>
            <a:r>
              <a:rPr lang="en-US" dirty="0" smtClean="0"/>
              <a:t> client makes an HTTP request to the server with a certain parameters </a:t>
            </a:r>
          </a:p>
          <a:p>
            <a:r>
              <a:rPr lang="en-US" dirty="0" smtClean="0"/>
              <a:t>Specify which marker was clicked on </a:t>
            </a:r>
          </a:p>
          <a:p>
            <a:r>
              <a:rPr lang="en-US" dirty="0" smtClean="0"/>
              <a:t>The server then manipulate and talk to the Google API </a:t>
            </a:r>
          </a:p>
          <a:p>
            <a:endParaRPr lang="en-US" dirty="0" smtClean="0"/>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600498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Plans to quickly get done </a:t>
            </a:r>
            <a:endParaRPr lang="en-US" dirty="0"/>
          </a:p>
        </p:txBody>
      </p:sp>
      <p:sp>
        <p:nvSpPr>
          <p:cNvPr id="3" name="Content Placeholder 2"/>
          <p:cNvSpPr>
            <a:spLocks noGrp="1"/>
          </p:cNvSpPr>
          <p:nvPr>
            <p:ph idx="1"/>
          </p:nvPr>
        </p:nvSpPr>
        <p:spPr/>
        <p:txBody>
          <a:bodyPr>
            <a:normAutofit/>
          </a:bodyPr>
          <a:lstStyle/>
          <a:p>
            <a:r>
              <a:rPr lang="en-US" dirty="0" smtClean="0"/>
              <a:t>Migrate over to </a:t>
            </a:r>
            <a:r>
              <a:rPr lang="en-US" dirty="0" err="1" smtClean="0"/>
              <a:t>PostgreSQL</a:t>
            </a:r>
            <a:r>
              <a:rPr lang="en-US" dirty="0" smtClean="0"/>
              <a:t> </a:t>
            </a:r>
          </a:p>
          <a:p>
            <a:r>
              <a:rPr lang="en-US" dirty="0" smtClean="0"/>
              <a:t>In the next 15 minutes, finish writing your CRUD operation using </a:t>
            </a:r>
            <a:r>
              <a:rPr lang="en-US" dirty="0" err="1" smtClean="0"/>
              <a:t>PostgreSQL</a:t>
            </a:r>
            <a:r>
              <a:rPr lang="en-US" dirty="0" smtClean="0"/>
              <a:t> </a:t>
            </a:r>
          </a:p>
          <a:p>
            <a:pPr lvl="1"/>
            <a:r>
              <a:rPr lang="en-US" dirty="0" smtClean="0"/>
              <a:t>How to login? </a:t>
            </a:r>
          </a:p>
          <a:p>
            <a:pPr lvl="1"/>
            <a:r>
              <a:rPr lang="en-US" dirty="0" smtClean="0"/>
              <a:t>How to perform bulk insert </a:t>
            </a:r>
          </a:p>
          <a:p>
            <a:endParaRPr lang="en-US" dirty="0"/>
          </a:p>
          <a:p>
            <a:r>
              <a:rPr lang="en-US" dirty="0" smtClean="0"/>
              <a:t>RDCEP </a:t>
            </a:r>
            <a:r>
              <a:rPr lang="mr-IN" dirty="0" smtClean="0"/>
              <a:t>–</a:t>
            </a:r>
            <a:r>
              <a:rPr lang="en-US" dirty="0" smtClean="0"/>
              <a:t> finish draft </a:t>
            </a:r>
            <a:r>
              <a:rPr lang="en-US" b="1" dirty="0" smtClean="0"/>
              <a:t>BY NOON </a:t>
            </a:r>
            <a:endParaRPr lang="en-US" dirty="0"/>
          </a:p>
        </p:txBody>
      </p:sp>
    </p:spTree>
    <p:extLst>
      <p:ext uri="{BB962C8B-B14F-4D97-AF65-F5344CB8AC3E}">
        <p14:creationId xmlns:p14="http://schemas.microsoft.com/office/powerpoint/2010/main" val="2308555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mySQL</a:t>
            </a:r>
            <a:r>
              <a:rPr lang="en-US" dirty="0" smtClean="0"/>
              <a:t> review </a:t>
            </a:r>
            <a:endParaRPr lang="en-US" dirty="0"/>
          </a:p>
        </p:txBody>
      </p:sp>
      <p:sp>
        <p:nvSpPr>
          <p:cNvPr id="3" name="Content Placeholder 2"/>
          <p:cNvSpPr>
            <a:spLocks noGrp="1"/>
          </p:cNvSpPr>
          <p:nvPr>
            <p:ph idx="1"/>
          </p:nvPr>
        </p:nvSpPr>
        <p:spPr/>
        <p:txBody>
          <a:bodyPr/>
          <a:lstStyle/>
          <a:p>
            <a:r>
              <a:rPr lang="en-US" dirty="0" smtClean="0">
                <a:hlinkClick r:id="rId2"/>
              </a:rPr>
              <a:t>https://github.com/mysqljs/mysql</a:t>
            </a:r>
            <a:endParaRPr lang="en-US" smtClean="0"/>
          </a:p>
          <a:p>
            <a:endParaRPr lang="en-US"/>
          </a:p>
        </p:txBody>
      </p:sp>
    </p:spTree>
    <p:extLst>
      <p:ext uri="{BB962C8B-B14F-4D97-AF65-F5344CB8AC3E}">
        <p14:creationId xmlns:p14="http://schemas.microsoft.com/office/powerpoint/2010/main" val="3519191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engine database </a:t>
            </a:r>
            <a:endParaRPr lang="en-US" dirty="0"/>
          </a:p>
        </p:txBody>
      </p:sp>
      <p:sp>
        <p:nvSpPr>
          <p:cNvPr id="3" name="Content Placeholder 2"/>
          <p:cNvSpPr>
            <a:spLocks noGrp="1"/>
          </p:cNvSpPr>
          <p:nvPr>
            <p:ph idx="1"/>
          </p:nvPr>
        </p:nvSpPr>
        <p:spPr>
          <a:xfrm>
            <a:off x="457200" y="1417638"/>
            <a:ext cx="8229600" cy="2619303"/>
          </a:xfrm>
        </p:spPr>
        <p:txBody>
          <a:bodyPr>
            <a:normAutofit lnSpcReduction="10000"/>
          </a:bodyPr>
          <a:lstStyle/>
          <a:p>
            <a:r>
              <a:rPr lang="en-US" u="sng" dirty="0">
                <a:hlinkClick r:id="rId3"/>
              </a:rPr>
              <a:t>https://aws.amazon.com/nosql/search</a:t>
            </a:r>
            <a:r>
              <a:rPr lang="en-US" u="sng" dirty="0" smtClean="0">
                <a:hlinkClick r:id="rId3"/>
              </a:rPr>
              <a:t>/</a:t>
            </a:r>
            <a:endParaRPr lang="en-US" dirty="0" smtClean="0"/>
          </a:p>
          <a:p>
            <a:r>
              <a:rPr lang="en-US" u="sng" dirty="0">
                <a:hlinkClick r:id="rId4"/>
              </a:rPr>
              <a:t>https://neo4j.com/developer/get-started</a:t>
            </a:r>
            <a:r>
              <a:rPr lang="en-US" u="sng" dirty="0" smtClean="0">
                <a:hlinkClick r:id="rId4"/>
              </a:rPr>
              <a:t>/</a:t>
            </a:r>
            <a:endParaRPr lang="en-US" u="sng" dirty="0" smtClean="0"/>
          </a:p>
          <a:p>
            <a:r>
              <a:rPr lang="en-US" dirty="0" smtClean="0"/>
              <a:t>Building blocks of the property graph model (click to zoom)</a:t>
            </a:r>
          </a:p>
          <a:p>
            <a:r>
              <a:rPr lang="en-US" dirty="0" smtClean="0"/>
              <a:t>property graph elements</a:t>
            </a:r>
          </a:p>
        </p:txBody>
      </p:sp>
      <p:pic>
        <p:nvPicPr>
          <p:cNvPr id="5" name="Picture 4"/>
          <p:cNvPicPr>
            <a:picLocks noChangeAspect="1"/>
          </p:cNvPicPr>
          <p:nvPr/>
        </p:nvPicPr>
        <p:blipFill>
          <a:blip r:embed="rId5"/>
          <a:stretch>
            <a:fillRect/>
          </a:stretch>
        </p:blipFill>
        <p:spPr>
          <a:xfrm>
            <a:off x="2168084" y="4053150"/>
            <a:ext cx="6813401" cy="2804850"/>
          </a:xfrm>
          <a:prstGeom prst="rect">
            <a:avLst/>
          </a:prstGeom>
        </p:spPr>
      </p:pic>
    </p:spTree>
    <p:extLst>
      <p:ext uri="{BB962C8B-B14F-4D97-AF65-F5344CB8AC3E}">
        <p14:creationId xmlns:p14="http://schemas.microsoft.com/office/powerpoint/2010/main" val="3268206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sz="half" idx="1"/>
          </p:nvPr>
        </p:nvSpPr>
        <p:spPr>
          <a:xfrm>
            <a:off x="457200" y="1600200"/>
            <a:ext cx="4038600" cy="5143227"/>
          </a:xfrm>
        </p:spPr>
        <p:txBody>
          <a:bodyPr>
            <a:normAutofit fontScale="55000" lnSpcReduction="20000"/>
          </a:bodyPr>
          <a:lstStyle/>
          <a:p>
            <a:r>
              <a:rPr lang="en-US" dirty="0" err="1" smtClean="0"/>
              <a:t>Riak</a:t>
            </a:r>
            <a:r>
              <a:rPr lang="en-US" dirty="0" smtClean="0"/>
              <a:t> uses </a:t>
            </a:r>
            <a:r>
              <a:rPr lang="en-US" b="1" dirty="0" smtClean="0"/>
              <a:t>vector clocks</a:t>
            </a:r>
            <a:r>
              <a:rPr lang="en-US" dirty="0" smtClean="0"/>
              <a:t> whereas Cassandra uses </a:t>
            </a:r>
            <a:r>
              <a:rPr lang="en-US" b="1" dirty="0" smtClean="0"/>
              <a:t>timestamps</a:t>
            </a:r>
            <a:r>
              <a:rPr lang="en-US" dirty="0" smtClean="0"/>
              <a:t>. Some </a:t>
            </a:r>
            <a:r>
              <a:rPr lang="en-US" dirty="0" err="1" smtClean="0"/>
              <a:t>Riak</a:t>
            </a:r>
            <a:r>
              <a:rPr lang="en-US" dirty="0" smtClean="0"/>
              <a:t> advocates argue that you can use a "Last-Writer-Wins" strategy to get similar </a:t>
            </a:r>
            <a:r>
              <a:rPr lang="en-US" dirty="0" err="1" smtClean="0"/>
              <a:t>behaviour</a:t>
            </a:r>
            <a:r>
              <a:rPr lang="en-US" dirty="0" smtClean="0"/>
              <a:t> to Cassandra's timestamp approach (which does not need application-specific conflict resolution). That's wrong. The Cassandra data model has the more fine-grained concept of </a:t>
            </a:r>
            <a:r>
              <a:rPr lang="en-US" b="1" dirty="0" smtClean="0"/>
              <a:t>columns, making Lost-Updates much unlikelier than in </a:t>
            </a:r>
            <a:r>
              <a:rPr lang="en-US" b="1" dirty="0" err="1" smtClean="0"/>
              <a:t>Riak</a:t>
            </a:r>
            <a:r>
              <a:rPr lang="en-US" dirty="0" smtClean="0"/>
              <a:t>. Cassandra guys claim that timestamps are just fine and vector clocks unnecessary. That's wrong, too. In his great series of posts, </a:t>
            </a:r>
            <a:r>
              <a:rPr lang="en-US" dirty="0" err="1" smtClean="0"/>
              <a:t>Aphyr</a:t>
            </a:r>
            <a:r>
              <a:rPr lang="en-US" dirty="0" smtClean="0"/>
              <a:t> [3] has shown that </a:t>
            </a:r>
            <a:r>
              <a:rPr lang="en-US" b="1" dirty="0" smtClean="0"/>
              <a:t>it leads to lost-updates on timestamp </a:t>
            </a:r>
            <a:r>
              <a:rPr lang="en-US" b="1" dirty="0" err="1" smtClean="0"/>
              <a:t>collisons</a:t>
            </a:r>
            <a:r>
              <a:rPr lang="en-US" b="1" dirty="0" smtClean="0"/>
              <a:t> that even cause dirty (intermingled) writes</a:t>
            </a:r>
            <a:r>
              <a:rPr lang="en-US" dirty="0" smtClean="0"/>
              <a:t>.</a:t>
            </a:r>
          </a:p>
          <a:p>
            <a:r>
              <a:rPr lang="en-US" dirty="0" smtClean="0"/>
              <a:t>Cassandra has a richer </a:t>
            </a:r>
            <a:r>
              <a:rPr lang="en-US" b="1" dirty="0" smtClean="0"/>
              <a:t>wide-column data model</a:t>
            </a:r>
            <a:r>
              <a:rPr lang="en-US" dirty="0" smtClean="0"/>
              <a:t> allowing for interesting concepts like composite keys (which allow some </a:t>
            </a:r>
            <a:r>
              <a:rPr lang="en-US" dirty="0" err="1" smtClean="0"/>
              <a:t>scaning</a:t>
            </a:r>
            <a:r>
              <a:rPr lang="en-US" dirty="0" smtClean="0"/>
              <a:t> and ordering), projections and others [4].</a:t>
            </a:r>
          </a:p>
          <a:p>
            <a:pPr marL="0" indent="0">
              <a:buNone/>
            </a:pPr>
            <a:endParaRPr lang="en-US" dirty="0"/>
          </a:p>
        </p:txBody>
      </p:sp>
      <p:sp>
        <p:nvSpPr>
          <p:cNvPr id="6" name="Content Placeholder 5"/>
          <p:cNvSpPr>
            <a:spLocks noGrp="1"/>
          </p:cNvSpPr>
          <p:nvPr>
            <p:ph sz="half" idx="2"/>
          </p:nvPr>
        </p:nvSpPr>
        <p:spPr/>
        <p:txBody>
          <a:bodyPr>
            <a:normAutofit fontScale="55000" lnSpcReduction="20000"/>
          </a:bodyPr>
          <a:lstStyle/>
          <a:p>
            <a:r>
              <a:rPr lang="en-US" u="sng" dirty="0">
                <a:hlinkClick r:id="rId2"/>
              </a:rPr>
              <a:t>https://www.quora.com/What-are-the-differences-</a:t>
            </a:r>
            <a:r>
              <a:rPr lang="en-US" u="sng" dirty="0" smtClean="0">
                <a:hlinkClick r:id="rId2"/>
              </a:rPr>
              <a:t>between</a:t>
            </a:r>
            <a:r>
              <a:rPr lang="en-US" u="sng" dirty="0">
                <a:hlinkClick r:id="rId2"/>
              </a:rPr>
              <a:t>-Cassandra-and-</a:t>
            </a:r>
            <a:r>
              <a:rPr lang="en-US" u="sng" dirty="0" smtClean="0">
                <a:hlinkClick r:id="rId2"/>
              </a:rPr>
              <a:t>Riak</a:t>
            </a:r>
            <a:endParaRPr lang="en-US" u="sng" dirty="0" smtClean="0"/>
          </a:p>
          <a:p>
            <a:r>
              <a:rPr lang="en-US" dirty="0" err="1" smtClean="0"/>
              <a:t>Riak</a:t>
            </a:r>
            <a:r>
              <a:rPr lang="en-US" dirty="0" smtClean="0"/>
              <a:t> CS has a built-in S3 interface with S3 Access Control List (ACL) support, which means that you can both use existing S3 tools and frameworks to manage your data and also import and extract data from Amazon directly</a:t>
            </a:r>
          </a:p>
          <a:p>
            <a:endParaRPr lang="en-US" u="sng" dirty="0"/>
          </a:p>
          <a:p>
            <a:endParaRPr lang="en-US" u="sng" dirty="0" smtClean="0"/>
          </a:p>
          <a:p>
            <a:endParaRPr lang="en-US" u="sng" dirty="0"/>
          </a:p>
          <a:p>
            <a:endParaRPr lang="en-US" u="sng" dirty="0" smtClean="0"/>
          </a:p>
          <a:p>
            <a:endParaRPr lang="en-US" dirty="0"/>
          </a:p>
        </p:txBody>
      </p:sp>
    </p:spTree>
    <p:extLst>
      <p:ext uri="{BB962C8B-B14F-4D97-AF65-F5344CB8AC3E}">
        <p14:creationId xmlns:p14="http://schemas.microsoft.com/office/powerpoint/2010/main" val="1104749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Riak</a:t>
            </a:r>
            <a:r>
              <a:rPr lang="en-US" dirty="0" smtClean="0"/>
              <a:t> </a:t>
            </a:r>
            <a:r>
              <a:rPr lang="en-US" dirty="0" err="1" smtClean="0"/>
              <a:t>vs</a:t>
            </a:r>
            <a:r>
              <a:rPr lang="en-US" dirty="0" smtClean="0"/>
              <a:t> Cassandra </a:t>
            </a:r>
            <a:endParaRPr lang="en-US" dirty="0"/>
          </a:p>
        </p:txBody>
      </p:sp>
      <p:sp>
        <p:nvSpPr>
          <p:cNvPr id="3" name="Content Placeholder 2"/>
          <p:cNvSpPr>
            <a:spLocks noGrp="1"/>
          </p:cNvSpPr>
          <p:nvPr>
            <p:ph sz="half" idx="1"/>
          </p:nvPr>
        </p:nvSpPr>
        <p:spPr/>
        <p:txBody>
          <a:bodyPr>
            <a:normAutofit fontScale="55000" lnSpcReduction="20000"/>
          </a:bodyPr>
          <a:lstStyle/>
          <a:p>
            <a:r>
              <a:rPr lang="en-US" dirty="0" smtClean="0"/>
              <a:t>However, </a:t>
            </a:r>
            <a:r>
              <a:rPr lang="en-US" dirty="0" err="1" smtClean="0"/>
              <a:t>Riak</a:t>
            </a:r>
            <a:r>
              <a:rPr lang="en-US" dirty="0" smtClean="0"/>
              <a:t> and Cassandra differ in how they resolve data conflicts that occur due to eventual consistency.</a:t>
            </a:r>
          </a:p>
          <a:p>
            <a:endParaRPr lang="en-US" dirty="0" smtClean="0"/>
          </a:p>
          <a:p>
            <a:r>
              <a:rPr lang="en-US" dirty="0" err="1" smtClean="0"/>
              <a:t>Riak</a:t>
            </a:r>
            <a:r>
              <a:rPr lang="en-US" dirty="0" smtClean="0"/>
              <a:t> KV uses logical clocks, called dotted version vectors (DVVs), to ensure data accuracy. As data is updated, DVVs provide a causal history that makes it possible to determine the precise order of events. If concurrent writes cannot be resolved, DVVs ensure that all writes are stored as siblings. These sibling versions provide information that allows for conflict resolution logic when reading data. DVVs play an important role in minimizing the need for client-side conflict resolution.</a:t>
            </a:r>
          </a:p>
        </p:txBody>
      </p:sp>
      <p:sp>
        <p:nvSpPr>
          <p:cNvPr id="4" name="Content Placeholder 3"/>
          <p:cNvSpPr>
            <a:spLocks noGrp="1"/>
          </p:cNvSpPr>
          <p:nvPr>
            <p:ph sz="half" idx="2"/>
          </p:nvPr>
        </p:nvSpPr>
        <p:spPr/>
        <p:txBody>
          <a:bodyPr>
            <a:noAutofit/>
          </a:bodyPr>
          <a:lstStyle/>
          <a:p>
            <a:r>
              <a:rPr lang="en-US" dirty="0" err="1" smtClean="0"/>
              <a:t>Riak</a:t>
            </a:r>
            <a:r>
              <a:rPr lang="en-US" dirty="0" smtClean="0"/>
              <a:t> also provides the option to use </a:t>
            </a:r>
            <a:r>
              <a:rPr lang="en-US" dirty="0" err="1" smtClean="0"/>
              <a:t>Riak</a:t>
            </a:r>
            <a:r>
              <a:rPr lang="en-US" dirty="0" smtClean="0"/>
              <a:t> Data Types for fast, automatic server-side conflict resolution in the application. </a:t>
            </a:r>
            <a:r>
              <a:rPr lang="en-US" dirty="0" err="1" smtClean="0"/>
              <a:t>Riak</a:t>
            </a:r>
            <a:r>
              <a:rPr lang="en-US" dirty="0" smtClean="0"/>
              <a:t> Data Types are convergent replicated data types (CRDTs) and include:</a:t>
            </a:r>
          </a:p>
          <a:p>
            <a:pPr marL="0" indent="0">
              <a:buNone/>
            </a:pPr>
            <a:endParaRPr lang="en-US" dirty="0"/>
          </a:p>
        </p:txBody>
      </p:sp>
    </p:spTree>
    <p:extLst>
      <p:ext uri="{BB962C8B-B14F-4D97-AF65-F5344CB8AC3E}">
        <p14:creationId xmlns:p14="http://schemas.microsoft.com/office/powerpoint/2010/main" val="1922726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PostgreSQL</a:t>
            </a:r>
            <a:r>
              <a:rPr lang="en-US" dirty="0" smtClean="0"/>
              <a:t> connect</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smtClean="0"/>
              <a:t>PostgreSQL</a:t>
            </a:r>
            <a:r>
              <a:rPr lang="en-US" dirty="0" smtClean="0"/>
              <a:t> server can only handle 1 query at a time per </a:t>
            </a:r>
            <a:r>
              <a:rPr lang="en-US" dirty="0" err="1" smtClean="0"/>
              <a:t>conenction</a:t>
            </a:r>
            <a:r>
              <a:rPr lang="en-US" dirty="0" smtClean="0"/>
              <a:t>. That means if you have 1 global new </a:t>
            </a:r>
            <a:r>
              <a:rPr lang="en-US" dirty="0" err="1" smtClean="0"/>
              <a:t>pg.Client</a:t>
            </a:r>
            <a:r>
              <a:rPr lang="en-US" dirty="0" smtClean="0"/>
              <a:t>() connected to your backend your entire app is </a:t>
            </a:r>
            <a:r>
              <a:rPr lang="en-US" dirty="0" err="1" smtClean="0"/>
              <a:t>bottleknecked</a:t>
            </a:r>
            <a:r>
              <a:rPr lang="en-US" dirty="0" smtClean="0"/>
              <a:t> based on how fast </a:t>
            </a:r>
            <a:r>
              <a:rPr lang="en-US" dirty="0" err="1" smtClean="0"/>
              <a:t>postgres</a:t>
            </a:r>
            <a:r>
              <a:rPr lang="en-US" dirty="0" smtClean="0"/>
              <a:t> can respond to queries. It literally will line everything up, queuing each query. Yeah, it's </a:t>
            </a:r>
            <a:r>
              <a:rPr lang="en-US" dirty="0" err="1" smtClean="0"/>
              <a:t>async</a:t>
            </a:r>
            <a:r>
              <a:rPr lang="en-US" dirty="0" smtClean="0"/>
              <a:t> and so that's alright...but wouldn't you rather multiply your throughput by 10x? Use </a:t>
            </a:r>
            <a:r>
              <a:rPr lang="en-US" dirty="0" err="1" smtClean="0"/>
              <a:t>pg.connect</a:t>
            </a:r>
            <a:r>
              <a:rPr lang="en-US" dirty="0" smtClean="0"/>
              <a:t> set the </a:t>
            </a:r>
            <a:r>
              <a:rPr lang="en-US" b="1" dirty="0" err="1" smtClean="0"/>
              <a:t>pg.defaults.poolSize</a:t>
            </a:r>
            <a:r>
              <a:rPr lang="en-US" b="1" dirty="0" smtClean="0"/>
              <a:t> </a:t>
            </a:r>
            <a:r>
              <a:rPr lang="en-US" dirty="0" smtClean="0"/>
              <a:t>to something sane (we do 25-100, not sure the right number yet). </a:t>
            </a:r>
          </a:p>
          <a:p>
            <a:r>
              <a:rPr lang="en-US" dirty="0" smtClean="0"/>
              <a:t>https://</a:t>
            </a:r>
            <a:r>
              <a:rPr lang="en-US" dirty="0" err="1" smtClean="0"/>
              <a:t>gist.github.com</a:t>
            </a:r>
            <a:r>
              <a:rPr lang="en-US" dirty="0" smtClean="0"/>
              <a:t>/</a:t>
            </a:r>
            <a:r>
              <a:rPr lang="en-US" dirty="0" err="1" smtClean="0"/>
              <a:t>brianc</a:t>
            </a:r>
            <a:r>
              <a:rPr lang="en-US" dirty="0" smtClean="0"/>
              <a:t>/6908287</a:t>
            </a:r>
            <a:endParaRPr lang="en-US" dirty="0"/>
          </a:p>
        </p:txBody>
      </p:sp>
    </p:spTree>
    <p:extLst>
      <p:ext uri="{BB962C8B-B14F-4D97-AF65-F5344CB8AC3E}">
        <p14:creationId xmlns:p14="http://schemas.microsoft.com/office/powerpoint/2010/main" val="1026866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Slow to load images </a:t>
            </a:r>
            <a:r>
              <a:rPr lang="mr-IN" dirty="0" smtClean="0"/>
              <a:t>–</a:t>
            </a:r>
            <a:r>
              <a:rPr lang="en-US" dirty="0" smtClean="0"/>
              <a:t> look down the path </a:t>
            </a:r>
            <a:endParaRPr lang="en-US" dirty="0"/>
          </a:p>
        </p:txBody>
      </p:sp>
      <p:sp>
        <p:nvSpPr>
          <p:cNvPr id="3" name="Content Placeholder 2"/>
          <p:cNvSpPr>
            <a:spLocks noGrp="1"/>
          </p:cNvSpPr>
          <p:nvPr>
            <p:ph idx="1"/>
          </p:nvPr>
        </p:nvSpPr>
        <p:spPr/>
        <p:txBody>
          <a:bodyPr>
            <a:normAutofit fontScale="55000" lnSpcReduction="20000"/>
          </a:bodyPr>
          <a:lstStyle/>
          <a:p>
            <a:r>
              <a:rPr lang="en-US" u="sng" dirty="0">
                <a:hlinkClick r:id="rId3"/>
              </a:rPr>
              <a:t>https://forums.aws.amazon.com/thread.jspa?threadID=</a:t>
            </a:r>
            <a:r>
              <a:rPr lang="en-US" u="sng" dirty="0" smtClean="0">
                <a:hlinkClick r:id="rId3"/>
              </a:rPr>
              <a:t>122194</a:t>
            </a:r>
            <a:endParaRPr lang="en-US" u="sng" dirty="0" smtClean="0"/>
          </a:p>
          <a:p>
            <a:endParaRPr lang="en-US" u="sng" dirty="0"/>
          </a:p>
          <a:p>
            <a:r>
              <a:rPr lang="en-US" dirty="0"/>
              <a:t>Hi </a:t>
            </a:r>
            <a:r>
              <a:rPr lang="en-US" dirty="0" err="1"/>
              <a:t>daviwall</a:t>
            </a:r>
            <a:r>
              <a:rPr lang="en-US" dirty="0"/>
              <a:t>,</a:t>
            </a:r>
          </a:p>
          <a:p>
            <a:endParaRPr lang="en-US" dirty="0"/>
          </a:p>
          <a:p>
            <a:r>
              <a:rPr lang="en-US" dirty="0"/>
              <a:t>The issue here is a browser can only create one connection per domain at any point in time (so your 64 images would be downloaded one after the other and not in parallel).</a:t>
            </a:r>
          </a:p>
          <a:p>
            <a:endParaRPr lang="en-US" dirty="0"/>
          </a:p>
          <a:p>
            <a:r>
              <a:rPr lang="en-US" b="1" dirty="0">
                <a:solidFill>
                  <a:srgbClr val="FF0000"/>
                </a:solidFill>
              </a:rPr>
              <a:t>To speed things up you could look at using </a:t>
            </a:r>
            <a:r>
              <a:rPr lang="en-US" b="1" dirty="0">
                <a:solidFill>
                  <a:schemeClr val="accent5">
                    <a:lumMod val="75000"/>
                  </a:schemeClr>
                </a:solidFill>
              </a:rPr>
              <a:t>parallel connections </a:t>
            </a:r>
            <a:r>
              <a:rPr lang="en-US" b="1" dirty="0">
                <a:solidFill>
                  <a:srgbClr val="FF0000"/>
                </a:solidFill>
              </a:rPr>
              <a:t>which would allow subsequent multiple downloads at the same time. This can be achieved by using multiple DNS CNAME records that point to the same site in your application.</a:t>
            </a:r>
          </a:p>
          <a:p>
            <a:endParaRPr lang="en-US" dirty="0"/>
          </a:p>
          <a:p>
            <a:r>
              <a:rPr lang="en-US" dirty="0"/>
              <a:t>I hope this helps.</a:t>
            </a:r>
          </a:p>
          <a:p>
            <a:endParaRPr lang="en-US" dirty="0"/>
          </a:p>
          <a:p>
            <a:r>
              <a:rPr lang="en-US" dirty="0"/>
              <a:t>Best regards,</a:t>
            </a:r>
          </a:p>
          <a:p>
            <a:r>
              <a:rPr lang="en-US" dirty="0"/>
              <a:t>Phil P</a:t>
            </a:r>
          </a:p>
        </p:txBody>
      </p:sp>
    </p:spTree>
    <p:extLst>
      <p:ext uri="{BB962C8B-B14F-4D97-AF65-F5344CB8AC3E}">
        <p14:creationId xmlns:p14="http://schemas.microsoft.com/office/powerpoint/2010/main" val="859662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Google Map </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36797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101</TotalTime>
  <Words>894</Words>
  <Application>Microsoft Macintosh PowerPoint</Application>
  <PresentationFormat>On-screen Show (4:3)</PresentationFormat>
  <Paragraphs>65</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Plans to quickly get done </vt:lpstr>
      <vt:lpstr>mySQL review </vt:lpstr>
      <vt:lpstr>Search engine database </vt:lpstr>
      <vt:lpstr>PowerPoint Presentation</vt:lpstr>
      <vt:lpstr>Riak vs Cassandra </vt:lpstr>
      <vt:lpstr>PostgreSQL connect</vt:lpstr>
      <vt:lpstr>Slow to load images – look down the path </vt:lpstr>
      <vt:lpstr>Google Map </vt:lpstr>
      <vt:lpstr>React-server</vt:lpstr>
      <vt:lpstr>Real life example from RedFin</vt:lpstr>
      <vt:lpstr>Thoughts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MakerPass</dc:creator>
  <cp:lastModifiedBy>MakerPass</cp:lastModifiedBy>
  <cp:revision>11</cp:revision>
  <dcterms:created xsi:type="dcterms:W3CDTF">2019-06-04T19:05:19Z</dcterms:created>
  <dcterms:modified xsi:type="dcterms:W3CDTF">2019-06-04T20:55:29Z</dcterms:modified>
</cp:coreProperties>
</file>