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78" r:id="rId3"/>
    <p:sldId id="282" r:id="rId4"/>
    <p:sldId id="283" r:id="rId5"/>
    <p:sldId id="258" r:id="rId6"/>
    <p:sldId id="259" r:id="rId7"/>
    <p:sldId id="260" r:id="rId8"/>
    <p:sldId id="277" r:id="rId9"/>
    <p:sldId id="261" r:id="rId10"/>
    <p:sldId id="268" r:id="rId11"/>
    <p:sldId id="269" r:id="rId12"/>
    <p:sldId id="270" r:id="rId13"/>
    <p:sldId id="273" r:id="rId14"/>
    <p:sldId id="274" r:id="rId15"/>
    <p:sldId id="271" r:id="rId16"/>
    <p:sldId id="263" r:id="rId17"/>
    <p:sldId id="264" r:id="rId18"/>
    <p:sldId id="265" r:id="rId19"/>
    <p:sldId id="266" r:id="rId20"/>
    <p:sldId id="267" r:id="rId21"/>
    <p:sldId id="257" r:id="rId22"/>
    <p:sldId id="262" r:id="rId23"/>
    <p:sldId id="272" r:id="rId24"/>
    <p:sldId id="275" r:id="rId25"/>
    <p:sldId id="276" r:id="rId26"/>
    <p:sldId id="279" r:id="rId27"/>
    <p:sldId id="280" r:id="rId28"/>
    <p:sldId id="28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FED6"/>
    <a:srgbClr val="4249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31"/>
  </p:normalViewPr>
  <p:slideViewPr>
    <p:cSldViewPr snapToGrid="0" snapToObjects="1">
      <p:cViewPr varScale="1">
        <p:scale>
          <a:sx n="103" d="100"/>
          <a:sy n="103" d="100"/>
        </p:scale>
        <p:origin x="8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6-08T15:58:25.194"/>
    </inkml:context>
    <inkml:brush xml:id="br0">
      <inkml:brushProperty name="width" value="0.05" units="cm"/>
      <inkml:brushProperty name="height" value="0.05" units="cm"/>
    </inkml:brush>
  </inkml:definitions>
  <inkml:trace contextRef="#ctx0" brushRef="#br0">1 1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08T15:59:15.57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655 2351,'90'0,"0"0,-24 0,2 0,3 0,13 0,5 0,7 0,-13 0,6 0,3 0,0 0,-5 0,4-1,-4 1,1 0,7 1,-8-1,6 1,4 1,0 0,-3 1,-6 1,13 4,-6 2,-2 1,1 0,2-1,-1 0,1 0,1 1,-17-2,3 2,-1 0,-2 0,-3-1,24 5,-5 0,3-2,-16-5,4-1,-1-1,-2 0,14 2,-3 1,-2-2,-8-2,-2-2,-3-1,23-1,-6-2,-15 1,-6 0,-18 0,-4 0,45 0,-13-7,-16 5,-10-13,-1-1,5 4,-13-6,1-3,20-8,9-2,3-12,-38 23,1 0,-1-3,1-1,5-4,2-1,5 3,0 0,4-8,0-1,3 3,0 1,0-4,-1-1,-2-3,0-1,7 4,0 0,-6-5,-3 3,-10 12,-1 1,4-8,-3 2,16-8,-10 6,1 0,6-5,2 9,-2 0,-16 2,13-3,0 2,-15 4,39-29,-39 31,2-5,-4 2,-14 12,-6-4,-9 7,-5-1,-4-3,-2-3,-4 1,0-5,-19-12,-30-20,2 10,-7-2,-15-7,-4 0,-2 4,-3-1,17 10,-2-2,-2 4,2 4,-2 2,-1 0,-2-3,-2-1,0 1,-3 2,-1 1,2 1,9 3,2 1,0 1,-31-11,2 3,4 4,2 2,6 3,0 3,-6 5,1 2,11 1,0 1,-11 5,0 3,10 0,1 1,-11 2,0 2,10-1,1 0,-5 0,0 0,6-1,1 2,-2 1,2 3,4 6,2 2,-1 4,2 2,5 1,0 2,-6 3,0 0,5-4,-1 0,-9 5,-1 1,6-2,-2 1,1 0,-5 2,3-1,-17 7,-1 2,8-2,-3 2,1 0,10-4,1-1,-1 0,-6 4,-2 1,1 1,-3 6,1 2,2-3,10-9,1-2,1 2,-6 11,1 2,1-3,8-11,1-2,-2 0,-6 4,-2 1,0-2,2-1,-1-1,0-3,1-3,0-1,2-2,-22 4,0-3,-5-2,5-5,34-7,1-2,-16-2,3 0,-13 1,26-6,0 0,-31 0,-8 0,16 0,-6 0,9 6,-1 2,-18 7,22-7,8 2,0 0,-2 0,11-1,1 2,3 2,-4 0,21-1,8-1,12-5,6-1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08T15:59:23.36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8623 1399,'-94'0,"1"0,26 0,-1 0,-1 0,-7 0,-1 0,-2 0,-2 0,-2 0,-2 0,-13-1,-2 1,0 1,2 4,1 3,3 0,10-2,3 0,-2 2,-6 5,-2 3,4-1,15-1,4-1,-2 1,-5-1,0 1,3 0,-15 1,5 0,13 2,3-1,12-10,1-2,2 3,2 1,-38-3,27-4,27 5,-3-6,19 0,-69 0,0 0,5 0,-4 0,12 0,1 0,-6 0,2 0,10 0,2 0,-5-3,-1-2,-15-9,0-2,16 2,-2-2,0-2,-4-4,3 3,-11-1,0 0,12 1,-2-2,4 2,-3 3,2 2,-12-5,4 2,28 8,1 2,-15-2,0 1,-33-2,6 3,27 7,2 0,16 0,-6 0,6 0,-7 0,0 0,-1 0,1 0,-1 0,1 6,7-5,2 5,13-6,8 0,7 0,-13 0,-33 0,-16 0,26 0,0 0,-41 0,0 0,9 0,11 0,3 0,-14 0,25 0,-2 0,-33 0,32 0,1 0,-24 0,7 6,-12 2,26 6,-8 0,8 0,2 0,9-1,7 0,2 0,7-1,0 0,7 0,-6 0,6-6,-7 5,7-5,-5 1,11-2,-12-5,12 0,1 0,7 0,6-10,4-9,-4-11,9-14,-5 5,6-13,0-2,0-10,0-8,0-20,0 23,0-30,0 33,0-25,0 17,0 1,0 11,0 16,0-6,0 20,0-11,0 19,0 1,0 2,0 9,0-8,18 9,-9 1,27 0,-18 3,24-6,6-6,25 3,11-13,-33 20,1 1,6-8,1 0,5 2,3 1,9-2,1 2,1 3,1 2,7 3,-3 2,-19 2,-2 2,6-1,-1 0,-13 0,0 0,0 0,0 0,4 0,-1 0,36 0,-10 0,-1 0,-1 0,3 0,9 0,0 0,-42 0,1 0,0 0,2 0,9 0,1 0,1 0,0 0,5-1,2 2,4 3,2 0,0-3,0 0,6 4,1-1,6-4,1 0,-7 0,2 0,10 0,1 0,-5 0,0 0,-1 0,1 0,7 0,-5 0,-30 0,-1 0,38 0,-5 0,-7 0,-11 0,4 0,-14 0,-5 0,33 0,-23 0,-2 0,6 0,-26 0,-1 0,33 0,7 0,-33 2,-1 2,35 5,-35-6,-1 2,26 8,12-4,-16 6,-18-7,0 0,21 7,16-5,-35-3,-2 1,6 0,6 0,0 1,-9 5,9-5,0 0,-6 5,-5-9,1 0,13 7,9-10,-11 11,-4-12,-4 11,-9-6,-9 1,-19-1,-5-1,-6-4,-2 8,0-3,-4-1,13 5,-6-9,15 9,-2-8,5 9,1-10,-7 9,5-3,-5-1,7 5,0-4,-1 5,8 1,-5-1,30 2,-33-2,32 2,-36 4,12-4,-14 3,-1-5,-12-2,4 1,-10-1,5 1,-6-1,0 0,4 0,-2 0,2 5,-8-4,-2 8,-4-2,0-1,0 5,0-5,0 7,0-1,0 0,0-5,0 10,0-8,0 16,0-11,0 11,0-5,0 0,6 5,-5-11,4 5,-5-7,0 0,0 1,5-6,-4-2,3 0,-4 0,0 1,0 3,0-8,0 8,0-3,0 0,0 3,0-8,0 8,0 2,0-4,0 8,0-13,0 9,0 0,0-3,0 2,0-5,0-4,-4 8,3-3,-4-1,5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F55116-D2D8-3744-BD0D-8B368CF57CF5}" type="datetimeFigureOut">
              <a:rPr lang="en-US" smtClean="0"/>
              <a:t>6/8/19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5FECA-8B6C-B944-A453-833B2F5A34F8}" type="slidenum">
              <a:rPr lang="en-US" smtClean="0"/>
              <a:t>‹#›</a:t>
            </a:fld>
            <a:endParaRPr lang="en-US"/>
          </a:p>
        </p:txBody>
      </p:sp>
    </p:spTree>
    <p:extLst>
      <p:ext uri="{BB962C8B-B14F-4D97-AF65-F5344CB8AC3E}">
        <p14:creationId xmlns:p14="http://schemas.microsoft.com/office/powerpoint/2010/main" val="378711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F55116-D2D8-3744-BD0D-8B368CF57CF5}" type="datetimeFigureOut">
              <a:rPr lang="en-US" smtClean="0"/>
              <a:t>6/8/19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5FECA-8B6C-B944-A453-833B2F5A34F8}" type="slidenum">
              <a:rPr lang="en-US" smtClean="0"/>
              <a:t>‹#›</a:t>
            </a:fld>
            <a:endParaRPr lang="en-US"/>
          </a:p>
        </p:txBody>
      </p:sp>
    </p:spTree>
    <p:extLst>
      <p:ext uri="{BB962C8B-B14F-4D97-AF65-F5344CB8AC3E}">
        <p14:creationId xmlns:p14="http://schemas.microsoft.com/office/powerpoint/2010/main" val="399037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F55116-D2D8-3744-BD0D-8B368CF57CF5}" type="datetimeFigureOut">
              <a:rPr lang="en-US" smtClean="0"/>
              <a:t>6/8/19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5FECA-8B6C-B944-A453-833B2F5A34F8}" type="slidenum">
              <a:rPr lang="en-US" smtClean="0"/>
              <a:t>‹#›</a:t>
            </a:fld>
            <a:endParaRPr lang="en-US"/>
          </a:p>
        </p:txBody>
      </p:sp>
    </p:spTree>
    <p:extLst>
      <p:ext uri="{BB962C8B-B14F-4D97-AF65-F5344CB8AC3E}">
        <p14:creationId xmlns:p14="http://schemas.microsoft.com/office/powerpoint/2010/main" val="925913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F55116-D2D8-3744-BD0D-8B368CF57CF5}" type="datetimeFigureOut">
              <a:rPr lang="en-US" smtClean="0"/>
              <a:t>6/8/19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5FECA-8B6C-B944-A453-833B2F5A34F8}" type="slidenum">
              <a:rPr lang="en-US" smtClean="0"/>
              <a:t>‹#›</a:t>
            </a:fld>
            <a:endParaRPr lang="en-US"/>
          </a:p>
        </p:txBody>
      </p:sp>
    </p:spTree>
    <p:extLst>
      <p:ext uri="{BB962C8B-B14F-4D97-AF65-F5344CB8AC3E}">
        <p14:creationId xmlns:p14="http://schemas.microsoft.com/office/powerpoint/2010/main" val="3592780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F55116-D2D8-3744-BD0D-8B368CF57CF5}" type="datetimeFigureOut">
              <a:rPr lang="en-US" smtClean="0"/>
              <a:t>6/8/19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5FECA-8B6C-B944-A453-833B2F5A34F8}" type="slidenum">
              <a:rPr lang="en-US" smtClean="0"/>
              <a:t>‹#›</a:t>
            </a:fld>
            <a:endParaRPr lang="en-US"/>
          </a:p>
        </p:txBody>
      </p:sp>
    </p:spTree>
    <p:extLst>
      <p:ext uri="{BB962C8B-B14F-4D97-AF65-F5344CB8AC3E}">
        <p14:creationId xmlns:p14="http://schemas.microsoft.com/office/powerpoint/2010/main" val="1310380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55116-D2D8-3744-BD0D-8B368CF57CF5}" type="datetimeFigureOut">
              <a:rPr lang="en-US" smtClean="0"/>
              <a:t>6/8/19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75FECA-8B6C-B944-A453-833B2F5A34F8}" type="slidenum">
              <a:rPr lang="en-US" smtClean="0"/>
              <a:t>‹#›</a:t>
            </a:fld>
            <a:endParaRPr lang="en-US"/>
          </a:p>
        </p:txBody>
      </p:sp>
    </p:spTree>
    <p:extLst>
      <p:ext uri="{BB962C8B-B14F-4D97-AF65-F5344CB8AC3E}">
        <p14:creationId xmlns:p14="http://schemas.microsoft.com/office/powerpoint/2010/main" val="1505038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F55116-D2D8-3744-BD0D-8B368CF57CF5}" type="datetimeFigureOut">
              <a:rPr lang="en-US" smtClean="0"/>
              <a:t>6/8/19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75FECA-8B6C-B944-A453-833B2F5A34F8}" type="slidenum">
              <a:rPr lang="en-US" smtClean="0"/>
              <a:t>‹#›</a:t>
            </a:fld>
            <a:endParaRPr lang="en-US"/>
          </a:p>
        </p:txBody>
      </p:sp>
    </p:spTree>
    <p:extLst>
      <p:ext uri="{BB962C8B-B14F-4D97-AF65-F5344CB8AC3E}">
        <p14:creationId xmlns:p14="http://schemas.microsoft.com/office/powerpoint/2010/main" val="3654013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F55116-D2D8-3744-BD0D-8B368CF57CF5}" type="datetimeFigureOut">
              <a:rPr lang="en-US" smtClean="0"/>
              <a:t>6/8/19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75FECA-8B6C-B944-A453-833B2F5A34F8}" type="slidenum">
              <a:rPr lang="en-US" smtClean="0"/>
              <a:t>‹#›</a:t>
            </a:fld>
            <a:endParaRPr lang="en-US"/>
          </a:p>
        </p:txBody>
      </p:sp>
    </p:spTree>
    <p:extLst>
      <p:ext uri="{BB962C8B-B14F-4D97-AF65-F5344CB8AC3E}">
        <p14:creationId xmlns:p14="http://schemas.microsoft.com/office/powerpoint/2010/main" val="2746205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F55116-D2D8-3744-BD0D-8B368CF57CF5}" type="datetimeFigureOut">
              <a:rPr lang="en-US" smtClean="0"/>
              <a:t>6/8/19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75FECA-8B6C-B944-A453-833B2F5A34F8}" type="slidenum">
              <a:rPr lang="en-US" smtClean="0"/>
              <a:t>‹#›</a:t>
            </a:fld>
            <a:endParaRPr lang="en-US"/>
          </a:p>
        </p:txBody>
      </p:sp>
    </p:spTree>
    <p:extLst>
      <p:ext uri="{BB962C8B-B14F-4D97-AF65-F5344CB8AC3E}">
        <p14:creationId xmlns:p14="http://schemas.microsoft.com/office/powerpoint/2010/main" val="219525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55116-D2D8-3744-BD0D-8B368CF57CF5}" type="datetimeFigureOut">
              <a:rPr lang="en-US" smtClean="0"/>
              <a:t>6/8/19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75FECA-8B6C-B944-A453-833B2F5A34F8}" type="slidenum">
              <a:rPr lang="en-US" smtClean="0"/>
              <a:t>‹#›</a:t>
            </a:fld>
            <a:endParaRPr lang="en-US"/>
          </a:p>
        </p:txBody>
      </p:sp>
    </p:spTree>
    <p:extLst>
      <p:ext uri="{BB962C8B-B14F-4D97-AF65-F5344CB8AC3E}">
        <p14:creationId xmlns:p14="http://schemas.microsoft.com/office/powerpoint/2010/main" val="1856315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55116-D2D8-3744-BD0D-8B368CF57CF5}" type="datetimeFigureOut">
              <a:rPr lang="en-US" smtClean="0"/>
              <a:t>6/8/19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75FECA-8B6C-B944-A453-833B2F5A34F8}" type="slidenum">
              <a:rPr lang="en-US" smtClean="0"/>
              <a:t>‹#›</a:t>
            </a:fld>
            <a:endParaRPr lang="en-US"/>
          </a:p>
        </p:txBody>
      </p:sp>
    </p:spTree>
    <p:extLst>
      <p:ext uri="{BB962C8B-B14F-4D97-AF65-F5344CB8AC3E}">
        <p14:creationId xmlns:p14="http://schemas.microsoft.com/office/powerpoint/2010/main" val="1752418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F55116-D2D8-3744-BD0D-8B368CF57CF5}" type="datetimeFigureOut">
              <a:rPr lang="en-US" smtClean="0"/>
              <a:t>6/8/19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5FECA-8B6C-B944-A453-833B2F5A34F8}" type="slidenum">
              <a:rPr lang="en-US" smtClean="0"/>
              <a:t>‹#›</a:t>
            </a:fld>
            <a:endParaRPr lang="en-US"/>
          </a:p>
        </p:txBody>
      </p:sp>
    </p:spTree>
    <p:extLst>
      <p:ext uri="{BB962C8B-B14F-4D97-AF65-F5344CB8AC3E}">
        <p14:creationId xmlns:p14="http://schemas.microsoft.com/office/powerpoint/2010/main" val="163321755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customXml" Target="../ink/ink2.xml"/><Relationship Id="rId4" Type="http://schemas.openxmlformats.org/officeDocument/2006/relationships/image" Target="../media/image7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brianmhess/cassandra-loader"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wiki.postgresql.org/wiki/Number_Of_Database_Connections"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infinum.co/the-capsized-eight/superfast-csv-imports-using-postgresqls-copy"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https://stackoverflow.com/questions/7975556/how-to-start-postgresql-server-on-mac-os-x"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postgresql.org/docs/9.2/static/server-start.html" TargetMode="External"/><Relationship Id="rId2" Type="http://schemas.openxmlformats.org/officeDocument/2006/relationships/hyperlink" Target="https://serverfault.com/questions/453580/what-is-the-difference-between-psql-and-postgres-commands" TargetMode="External"/><Relationship Id="rId1" Type="http://schemas.openxmlformats.org/officeDocument/2006/relationships/slideLayout" Target="../slideLayouts/slideLayout2.xml"/><Relationship Id="rId4" Type="http://schemas.openxmlformats.org/officeDocument/2006/relationships/hyperlink" Target="http://www.postgresql.org/docs/9.2/static/app-pg-ctl.html"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www.postgresql.org/docs/11/populate.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ba.stackexchange.com/questions/189207/copy-from-file-error-invalid-input-syntax-for-integer-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citusdata.com/blog/2017/11/08/faster-bulk-loading-in-postgresql-with-copy/" TargetMode="Externa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hyperlink" Target="https://stackoverflow.com/questions/33944437/unquoted-carriage-return-found-in-data-preventing-copy-from-in-postgresql"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stackoverflow.com/questions/9486683/writing-large-files-with-node-js" TargetMode="External"/><Relationship Id="rId2" Type="http://schemas.openxmlformats.org/officeDocument/2006/relationships/hyperlink" Target="https://stackoverflow.com/questions/12755997/how-to-create-streams-from-string-in-node-js" TargetMode="Externa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tackoverflow.com/questions/15581978/nodejs-how-to-debug-eventemitter-memory-leak-detected-11-listeners-adde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nodejs.org/en/knowledge/advanced/streams/how-to-use-stream-pipe/" TargetMode="External"/><Relationship Id="rId2" Type="http://schemas.openxmlformats.org/officeDocument/2006/relationships/hyperlink" Target="https://stackabuse.com/writing-to-files-in-node-js/" TargetMode="External"/><Relationship Id="rId1" Type="http://schemas.openxmlformats.org/officeDocument/2006/relationships/slideLayout" Target="../slideLayouts/slideLayout2.xml"/><Relationship Id="rId5" Type="http://schemas.openxmlformats.org/officeDocument/2006/relationships/hyperlink" Target="https://medium.com/dev-bits/writing-memory-efficient-software-applications-in-node-js-5575f646b67f" TargetMode="External"/><Relationship Id="rId4" Type="http://schemas.openxmlformats.org/officeDocument/2006/relationships/hyperlink" Target="http://codewinds.com/blog/2013-08-02-streams-basics.html#opening_a_write_stream_for_storing_data_in_a_fil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tackoverflow.com/questions/48614913/brew-cassandra-installa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55ED9-8329-6348-8A90-5CE09C1D88A5}"/>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CCCDBA96-5B08-2445-B385-CA0A1E61B5E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80938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DA6AC-E28B-184C-9563-BA4079E26ED2}"/>
              </a:ext>
            </a:extLst>
          </p:cNvPr>
          <p:cNvSpPr>
            <a:spLocks noGrp="1"/>
          </p:cNvSpPr>
          <p:nvPr>
            <p:ph type="title"/>
          </p:nvPr>
        </p:nvSpPr>
        <p:spPr/>
        <p:txBody>
          <a:bodyPr/>
          <a:lstStyle/>
          <a:p>
            <a:r>
              <a:rPr lang="en-US" dirty="0"/>
              <a:t>Cassandra </a:t>
            </a:r>
          </a:p>
        </p:txBody>
      </p:sp>
      <p:sp>
        <p:nvSpPr>
          <p:cNvPr id="3" name="Content Placeholder 2">
            <a:extLst>
              <a:ext uri="{FF2B5EF4-FFF2-40B4-BE49-F238E27FC236}">
                <a16:creationId xmlns:a16="http://schemas.microsoft.com/office/drawing/2014/main" id="{098A10CC-8FA8-F340-A0F2-75CBB002EFA0}"/>
              </a:ext>
            </a:extLst>
          </p:cNvPr>
          <p:cNvSpPr>
            <a:spLocks noGrp="1"/>
          </p:cNvSpPr>
          <p:nvPr>
            <p:ph idx="1"/>
          </p:nvPr>
        </p:nvSpPr>
        <p:spPr>
          <a:xfrm>
            <a:off x="838200" y="1825625"/>
            <a:ext cx="10515600" cy="4667250"/>
          </a:xfrm>
        </p:spPr>
        <p:txBody>
          <a:bodyPr>
            <a:normAutofit/>
          </a:bodyPr>
          <a:lstStyle/>
          <a:p>
            <a:r>
              <a:rPr lang="en-US" b="1" dirty="0"/>
              <a:t>Maximize the number of writes</a:t>
            </a:r>
          </a:p>
          <a:p>
            <a:pPr lvl="1"/>
            <a:r>
              <a:rPr lang="en-US" dirty="0"/>
              <a:t>In Cassandra, writes are very cheap. Cassandra is optimized for high write performance. So try to maximize your writes for better read performance and data availability. There is a tradeoff between data write and data read. So, optimize you data read performance by maximizing the number of data writes.</a:t>
            </a:r>
          </a:p>
          <a:p>
            <a:r>
              <a:rPr lang="en-US" b="1" dirty="0"/>
              <a:t>Maximize Data Duplication</a:t>
            </a:r>
          </a:p>
          <a:p>
            <a:pPr lvl="1"/>
            <a:r>
              <a:rPr lang="en-US" dirty="0"/>
              <a:t>Data denormalization and data duplication are </a:t>
            </a:r>
            <a:r>
              <a:rPr lang="en-US" dirty="0" err="1"/>
              <a:t>defacto</a:t>
            </a:r>
            <a:r>
              <a:rPr lang="en-US" dirty="0"/>
              <a:t> of Cassandra. Disk space is not more expensive than memory, CPU processing and IOs operation. As Cassandra is a distributed database, so data duplication provides instant data availability and no single point of failure.</a:t>
            </a:r>
          </a:p>
        </p:txBody>
      </p:sp>
    </p:spTree>
    <p:extLst>
      <p:ext uri="{BB962C8B-B14F-4D97-AF65-F5344CB8AC3E}">
        <p14:creationId xmlns:p14="http://schemas.microsoft.com/office/powerpoint/2010/main" val="4035263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CD8A90-73E0-BE4E-A6D1-BE6B08DCD499}"/>
              </a:ext>
            </a:extLst>
          </p:cNvPr>
          <p:cNvSpPr>
            <a:spLocks noGrp="1"/>
          </p:cNvSpPr>
          <p:nvPr>
            <p:ph type="title"/>
          </p:nvPr>
        </p:nvSpPr>
        <p:spPr>
          <a:xfrm>
            <a:off x="716280" y="365125"/>
            <a:ext cx="10637520" cy="1325563"/>
          </a:xfrm>
        </p:spPr>
        <p:txBody>
          <a:bodyPr/>
          <a:lstStyle/>
          <a:p>
            <a:r>
              <a:rPr lang="en-US" dirty="0"/>
              <a:t>Cassandra data architecture </a:t>
            </a:r>
          </a:p>
        </p:txBody>
      </p:sp>
      <p:sp>
        <p:nvSpPr>
          <p:cNvPr id="8" name="Content Placeholder 7">
            <a:extLst>
              <a:ext uri="{FF2B5EF4-FFF2-40B4-BE49-F238E27FC236}">
                <a16:creationId xmlns:a16="http://schemas.microsoft.com/office/drawing/2014/main" id="{48784FD4-2051-F040-B8F1-49FA77767401}"/>
              </a:ext>
            </a:extLst>
          </p:cNvPr>
          <p:cNvSpPr>
            <a:spLocks noGrp="1"/>
          </p:cNvSpPr>
          <p:nvPr>
            <p:ph sz="half" idx="1"/>
          </p:nvPr>
        </p:nvSpPr>
        <p:spPr>
          <a:xfrm>
            <a:off x="716280" y="1825624"/>
            <a:ext cx="5181600" cy="4879975"/>
          </a:xfrm>
        </p:spPr>
        <p:txBody>
          <a:bodyPr>
            <a:normAutofit/>
          </a:bodyPr>
          <a:lstStyle/>
          <a:p>
            <a:r>
              <a:rPr lang="en-US" dirty="0"/>
              <a:t>In Cassandra, one or more of the nodes in a cluster act as replicas for a given piece of data. If it is detected that some of the nodes responded with an out-of-date value, Cassandra will return the most recent value to the client. After returning the most recent value, Cassandra performs a </a:t>
            </a:r>
            <a:r>
              <a:rPr lang="en-US" b="1" dirty="0"/>
              <a:t>read repair</a:t>
            </a:r>
            <a:r>
              <a:rPr lang="en-US" dirty="0"/>
              <a:t> in the background to update the stale values.</a:t>
            </a:r>
            <a:br>
              <a:rPr lang="en-US" dirty="0"/>
            </a:br>
            <a:endParaRPr lang="en-US" dirty="0"/>
          </a:p>
        </p:txBody>
      </p:sp>
      <p:pic>
        <p:nvPicPr>
          <p:cNvPr id="10" name="Content Placeholder 4">
            <a:extLst>
              <a:ext uri="{FF2B5EF4-FFF2-40B4-BE49-F238E27FC236}">
                <a16:creationId xmlns:a16="http://schemas.microsoft.com/office/drawing/2014/main" id="{769C6DAF-03CA-994A-AE2E-2F8DCF730711}"/>
              </a:ext>
            </a:extLst>
          </p:cNvPr>
          <p:cNvPicPr>
            <a:picLocks noGrp="1" noChangeAspect="1"/>
          </p:cNvPicPr>
          <p:nvPr>
            <p:ph sz="half" idx="2"/>
          </p:nvPr>
        </p:nvPicPr>
        <p:blipFill>
          <a:blip r:embed="rId2"/>
          <a:stretch>
            <a:fillRect/>
          </a:stretch>
        </p:blipFill>
        <p:spPr>
          <a:xfrm>
            <a:off x="5775932" y="1825624"/>
            <a:ext cx="5577868" cy="4395317"/>
          </a:xfrm>
        </p:spPr>
      </p:pic>
    </p:spTree>
    <p:extLst>
      <p:ext uri="{BB962C8B-B14F-4D97-AF65-F5344CB8AC3E}">
        <p14:creationId xmlns:p14="http://schemas.microsoft.com/office/powerpoint/2010/main" val="4230876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D5519-9577-5E4C-B7F5-9332F1C4D44C}"/>
              </a:ext>
            </a:extLst>
          </p:cNvPr>
          <p:cNvSpPr>
            <a:spLocks noGrp="1"/>
          </p:cNvSpPr>
          <p:nvPr>
            <p:ph type="title"/>
          </p:nvPr>
        </p:nvSpPr>
        <p:spPr/>
        <p:txBody>
          <a:bodyPr/>
          <a:lstStyle/>
          <a:p>
            <a:r>
              <a:rPr lang="en-US" dirty="0"/>
              <a:t>Cassandra model architecture </a:t>
            </a:r>
          </a:p>
        </p:txBody>
      </p:sp>
      <p:sp>
        <p:nvSpPr>
          <p:cNvPr id="3" name="Content Placeholder 2">
            <a:extLst>
              <a:ext uri="{FF2B5EF4-FFF2-40B4-BE49-F238E27FC236}">
                <a16:creationId xmlns:a16="http://schemas.microsoft.com/office/drawing/2014/main" id="{64211DC0-6787-1E46-A4B7-586006F0E205}"/>
              </a:ext>
            </a:extLst>
          </p:cNvPr>
          <p:cNvSpPr>
            <a:spLocks noGrp="1"/>
          </p:cNvSpPr>
          <p:nvPr>
            <p:ph sz="half" idx="1"/>
          </p:nvPr>
        </p:nvSpPr>
        <p:spPr>
          <a:xfrm>
            <a:off x="838200" y="1825625"/>
            <a:ext cx="5181600" cy="4846638"/>
          </a:xfrm>
        </p:spPr>
        <p:txBody>
          <a:bodyPr>
            <a:normAutofit fontScale="62500" lnSpcReduction="20000"/>
          </a:bodyPr>
          <a:lstStyle/>
          <a:p>
            <a:r>
              <a:rPr lang="en-US" b="1" dirty="0"/>
              <a:t>Node</a:t>
            </a:r>
            <a:r>
              <a:rPr lang="en-US" dirty="0"/>
              <a:t> − It is the place where data is stored.</a:t>
            </a:r>
          </a:p>
          <a:p>
            <a:endParaRPr lang="en-US" dirty="0"/>
          </a:p>
          <a:p>
            <a:r>
              <a:rPr lang="en-US" b="1" dirty="0"/>
              <a:t>Data center</a:t>
            </a:r>
            <a:r>
              <a:rPr lang="en-US" dirty="0"/>
              <a:t> − It is a collection of related nodes.</a:t>
            </a:r>
          </a:p>
          <a:p>
            <a:r>
              <a:rPr lang="en-US" b="1" dirty="0"/>
              <a:t>Cluster</a:t>
            </a:r>
            <a:r>
              <a:rPr lang="en-US" dirty="0"/>
              <a:t> − A cluster is a component that contains one or more data centers.</a:t>
            </a:r>
          </a:p>
          <a:p>
            <a:r>
              <a:rPr lang="en-US" b="1" dirty="0"/>
              <a:t>Commit log</a:t>
            </a:r>
            <a:r>
              <a:rPr lang="en-US" dirty="0"/>
              <a:t> − The commit log is a crash-recovery mechanism in Cassandra. Every write operation is written to the commit log.</a:t>
            </a:r>
          </a:p>
          <a:p>
            <a:r>
              <a:rPr lang="en-US" b="1" dirty="0"/>
              <a:t>Mem-table</a:t>
            </a:r>
            <a:r>
              <a:rPr lang="en-US" dirty="0"/>
              <a:t> − A mem-table is a memory-resident data structure. After commit log, the data will be written to the mem-table. Sometimes, for a single-column family, there will be multiple mem-tables.</a:t>
            </a:r>
          </a:p>
          <a:p>
            <a:r>
              <a:rPr lang="en-US" b="1" dirty="0" err="1"/>
              <a:t>SSTable</a:t>
            </a:r>
            <a:r>
              <a:rPr lang="en-US" dirty="0"/>
              <a:t> − It is a disk file to which the data is flushed from the mem-table when its contents reach a threshold value.</a:t>
            </a:r>
          </a:p>
          <a:p>
            <a:r>
              <a:rPr lang="en-US" b="1" dirty="0"/>
              <a:t>Bloom filter</a:t>
            </a:r>
            <a:r>
              <a:rPr lang="en-US" dirty="0"/>
              <a:t> − These are nothing but quick, nondeterministic, algorithms for testing whether an element is a member of a set. It is a special kind of cache. </a:t>
            </a:r>
            <a:r>
              <a:rPr lang="en-US" b="1" dirty="0"/>
              <a:t>Bloom filters are accessed after every query.</a:t>
            </a:r>
          </a:p>
        </p:txBody>
      </p:sp>
      <p:pic>
        <p:nvPicPr>
          <p:cNvPr id="6" name="Content Placeholder 5">
            <a:extLst>
              <a:ext uri="{FF2B5EF4-FFF2-40B4-BE49-F238E27FC236}">
                <a16:creationId xmlns:a16="http://schemas.microsoft.com/office/drawing/2014/main" id="{514B4B64-8485-6047-91ED-DA824CDB69C4}"/>
              </a:ext>
            </a:extLst>
          </p:cNvPr>
          <p:cNvPicPr>
            <a:picLocks noGrp="1" noChangeAspect="1"/>
          </p:cNvPicPr>
          <p:nvPr>
            <p:ph sz="half" idx="2"/>
          </p:nvPr>
        </p:nvPicPr>
        <p:blipFill>
          <a:blip r:embed="rId2"/>
          <a:stretch>
            <a:fillRect/>
          </a:stretch>
        </p:blipFill>
        <p:spPr>
          <a:xfrm>
            <a:off x="6172200" y="3021688"/>
            <a:ext cx="5181600" cy="1959211"/>
          </a:xfrm>
        </p:spPr>
      </p:pic>
    </p:spTree>
    <p:extLst>
      <p:ext uri="{BB962C8B-B14F-4D97-AF65-F5344CB8AC3E}">
        <p14:creationId xmlns:p14="http://schemas.microsoft.com/office/powerpoint/2010/main" val="1426950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4745E-B6E3-CF41-87C4-A2F2B34205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F9E349-8004-C84D-AB4B-42C115811DAB}"/>
              </a:ext>
            </a:extLst>
          </p:cNvPr>
          <p:cNvSpPr>
            <a:spLocks noGrp="1"/>
          </p:cNvSpPr>
          <p:nvPr>
            <p:ph sz="half" idx="1"/>
          </p:nvPr>
        </p:nvSpPr>
        <p:spPr/>
        <p:txBody>
          <a:bodyPr>
            <a:normAutofit lnSpcReduction="10000"/>
          </a:bodyPr>
          <a:lstStyle/>
          <a:p>
            <a:r>
              <a:rPr lang="en-US" dirty="0"/>
              <a:t>Partition keys </a:t>
            </a:r>
            <a:r>
              <a:rPr lang="en-US" b="1" dirty="0">
                <a:solidFill>
                  <a:schemeClr val="accent1"/>
                </a:solidFill>
              </a:rPr>
              <a:t>belong to a node</a:t>
            </a:r>
            <a:r>
              <a:rPr lang="en-US" dirty="0"/>
              <a:t>. Cassandra is organized into a cluster of nodes, with each node having an equal part of the partition key hashes.</a:t>
            </a:r>
          </a:p>
          <a:p>
            <a:r>
              <a:rPr lang="en-US" dirty="0"/>
              <a:t>What is it that you need to query the data? </a:t>
            </a:r>
          </a:p>
          <a:p>
            <a:r>
              <a:rPr lang="en-US" dirty="0">
                <a:latin typeface="Abadi MT Condensed Light" panose="020B0306030101010103" pitchFamily="34" charset="77"/>
              </a:rPr>
              <a:t>Note for myself :You do need to intentionally set your partition keys in order to make the data </a:t>
            </a:r>
            <a:r>
              <a:rPr lang="en-US" dirty="0">
                <a:solidFill>
                  <a:schemeClr val="accent1">
                    <a:lumMod val="75000"/>
                  </a:schemeClr>
                </a:solidFill>
                <a:latin typeface="Abadi MT Condensed Light" panose="020B0306030101010103" pitchFamily="34" charset="77"/>
              </a:rPr>
              <a:t>EVENLY DISTRIBUTED </a:t>
            </a:r>
          </a:p>
          <a:p>
            <a:pPr marL="0" indent="0">
              <a:buNone/>
            </a:pPr>
            <a:endParaRPr lang="en-US" dirty="0"/>
          </a:p>
        </p:txBody>
      </p:sp>
      <p:pic>
        <p:nvPicPr>
          <p:cNvPr id="6" name="Content Placeholder 5">
            <a:extLst>
              <a:ext uri="{FF2B5EF4-FFF2-40B4-BE49-F238E27FC236}">
                <a16:creationId xmlns:a16="http://schemas.microsoft.com/office/drawing/2014/main" id="{9883905E-0E8E-634B-B04E-AE4E6288D079}"/>
              </a:ext>
            </a:extLst>
          </p:cNvPr>
          <p:cNvPicPr>
            <a:picLocks noGrp="1" noChangeAspect="1"/>
          </p:cNvPicPr>
          <p:nvPr>
            <p:ph sz="half" idx="2"/>
          </p:nvPr>
        </p:nvPicPr>
        <p:blipFill>
          <a:blip r:embed="rId2"/>
          <a:stretch>
            <a:fillRect/>
          </a:stretch>
        </p:blipFill>
        <p:spPr>
          <a:xfrm>
            <a:off x="6277025" y="1825625"/>
            <a:ext cx="4971950" cy="4351338"/>
          </a:xfrm>
        </p:spPr>
      </p:pic>
    </p:spTree>
    <p:extLst>
      <p:ext uri="{BB962C8B-B14F-4D97-AF65-F5344CB8AC3E}">
        <p14:creationId xmlns:p14="http://schemas.microsoft.com/office/powerpoint/2010/main" val="760289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B3958E9-A936-344B-BDAB-603B390E8A33}"/>
              </a:ext>
            </a:extLst>
          </p:cNvPr>
          <p:cNvSpPr>
            <a:spLocks noGrp="1"/>
          </p:cNvSpPr>
          <p:nvPr>
            <p:ph idx="1"/>
          </p:nvPr>
        </p:nvSpPr>
        <p:spPr>
          <a:xfrm>
            <a:off x="838200" y="365125"/>
            <a:ext cx="10515600" cy="2912647"/>
          </a:xfrm>
        </p:spPr>
        <p:txBody>
          <a:bodyPr>
            <a:normAutofit fontScale="92500" lnSpcReduction="10000"/>
          </a:bodyPr>
          <a:lstStyle/>
          <a:p>
            <a:r>
              <a:rPr lang="en-US" dirty="0"/>
              <a:t>What does it mean to be the first column in your primary key set? </a:t>
            </a:r>
          </a:p>
          <a:p>
            <a:r>
              <a:rPr lang="en-US" dirty="0"/>
              <a:t> This means that while the primary key represents a unique gym record/row, all gyms within a country reside on the same partition. So when we query the </a:t>
            </a:r>
            <a:r>
              <a:rPr lang="en-US" dirty="0" err="1"/>
              <a:t>crossfit_gyms_by_location</a:t>
            </a:r>
            <a:r>
              <a:rPr lang="en-US" dirty="0"/>
              <a:t> table, we receive a result set consisting of every gym sharing a given </a:t>
            </a:r>
            <a:r>
              <a:rPr lang="en-US" dirty="0" err="1"/>
              <a:t>country_code</a:t>
            </a:r>
            <a:r>
              <a:rPr lang="en-US" dirty="0"/>
              <a:t>. While useful for searching gyms by country, using this table to identify gyms within a particular state or city requires iterating over all gyms within the country in which the state or city is located.</a:t>
            </a:r>
          </a:p>
        </p:txBody>
      </p:sp>
      <p:pic>
        <p:nvPicPr>
          <p:cNvPr id="8" name="Picture 7">
            <a:extLst>
              <a:ext uri="{FF2B5EF4-FFF2-40B4-BE49-F238E27FC236}">
                <a16:creationId xmlns:a16="http://schemas.microsoft.com/office/drawing/2014/main" id="{B40876D5-029C-7645-92CB-CCDBE9B24A2B}"/>
              </a:ext>
            </a:extLst>
          </p:cNvPr>
          <p:cNvPicPr>
            <a:picLocks noChangeAspect="1"/>
          </p:cNvPicPr>
          <p:nvPr/>
        </p:nvPicPr>
        <p:blipFill>
          <a:blip r:embed="rId2"/>
          <a:stretch>
            <a:fillRect/>
          </a:stretch>
        </p:blipFill>
        <p:spPr>
          <a:xfrm>
            <a:off x="89095" y="3171198"/>
            <a:ext cx="12192000" cy="3686802"/>
          </a:xfrm>
          <a:prstGeom prst="rect">
            <a:avLst/>
          </a:prstGeom>
        </p:spPr>
      </p:pic>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4E31EAF2-6F4D-1E45-9DE9-49CE4C9FBD5F}"/>
                  </a:ext>
                </a:extLst>
              </p14:cNvPr>
              <p14:cNvContentPartPr/>
              <p14:nvPr/>
            </p14:nvContentPartPr>
            <p14:xfrm>
              <a:off x="11666631" y="3872686"/>
              <a:ext cx="360" cy="360"/>
            </p14:xfrm>
          </p:contentPart>
        </mc:Choice>
        <mc:Fallback xmlns="">
          <p:pic>
            <p:nvPicPr>
              <p:cNvPr id="11" name="Ink 10">
                <a:extLst>
                  <a:ext uri="{FF2B5EF4-FFF2-40B4-BE49-F238E27FC236}">
                    <a16:creationId xmlns:a16="http://schemas.microsoft.com/office/drawing/2014/main" id="{4E31EAF2-6F4D-1E45-9DE9-49CE4C9FBD5F}"/>
                  </a:ext>
                </a:extLst>
              </p:cNvPr>
              <p:cNvPicPr/>
              <p:nvPr/>
            </p:nvPicPr>
            <p:blipFill>
              <a:blip r:embed="rId4"/>
              <a:stretch>
                <a:fillRect/>
              </a:stretch>
            </p:blipFill>
            <p:spPr>
              <a:xfrm>
                <a:off x="11657991" y="386404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477A4467-9C1E-9445-A0DD-D8B8C54C3482}"/>
                  </a:ext>
                </a:extLst>
              </p14:cNvPr>
              <p14:cNvContentPartPr/>
              <p14:nvPr/>
            </p14:nvContentPartPr>
            <p14:xfrm>
              <a:off x="6407031" y="4716526"/>
              <a:ext cx="3080520" cy="936360"/>
            </p14:xfrm>
          </p:contentPart>
        </mc:Choice>
        <mc:Fallback xmlns="">
          <p:pic>
            <p:nvPicPr>
              <p:cNvPr id="17" name="Ink 16">
                <a:extLst>
                  <a:ext uri="{FF2B5EF4-FFF2-40B4-BE49-F238E27FC236}">
                    <a16:creationId xmlns:a16="http://schemas.microsoft.com/office/drawing/2014/main" id="{477A4467-9C1E-9445-A0DD-D8B8C54C3482}"/>
                  </a:ext>
                </a:extLst>
              </p:cNvPr>
              <p:cNvPicPr/>
              <p:nvPr/>
            </p:nvPicPr>
            <p:blipFill>
              <a:blip r:embed="rId6"/>
              <a:stretch>
                <a:fillRect/>
              </a:stretch>
            </p:blipFill>
            <p:spPr>
              <a:xfrm>
                <a:off x="6353031" y="4608886"/>
                <a:ext cx="3188160" cy="115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55FF57CB-F8E5-4647-8E47-16397AA24E16}"/>
                  </a:ext>
                </a:extLst>
              </p14:cNvPr>
              <p14:cNvContentPartPr/>
              <p14:nvPr/>
            </p14:nvContentPartPr>
            <p14:xfrm>
              <a:off x="6176991" y="5835046"/>
              <a:ext cx="3234600" cy="600120"/>
            </p14:xfrm>
          </p:contentPart>
        </mc:Choice>
        <mc:Fallback xmlns="">
          <p:pic>
            <p:nvPicPr>
              <p:cNvPr id="20" name="Ink 19">
                <a:extLst>
                  <a:ext uri="{FF2B5EF4-FFF2-40B4-BE49-F238E27FC236}">
                    <a16:creationId xmlns:a16="http://schemas.microsoft.com/office/drawing/2014/main" id="{55FF57CB-F8E5-4647-8E47-16397AA24E16}"/>
                  </a:ext>
                </a:extLst>
              </p:cNvPr>
              <p:cNvPicPr/>
              <p:nvPr/>
            </p:nvPicPr>
            <p:blipFill>
              <a:blip r:embed="rId8"/>
              <a:stretch>
                <a:fillRect/>
              </a:stretch>
            </p:blipFill>
            <p:spPr>
              <a:xfrm>
                <a:off x="6122991" y="5727046"/>
                <a:ext cx="3342240" cy="815760"/>
              </a:xfrm>
              <a:prstGeom prst="rect">
                <a:avLst/>
              </a:prstGeom>
            </p:spPr>
          </p:pic>
        </mc:Fallback>
      </mc:AlternateContent>
      <p:sp>
        <p:nvSpPr>
          <p:cNvPr id="25" name="Rectangle 24">
            <a:extLst>
              <a:ext uri="{FF2B5EF4-FFF2-40B4-BE49-F238E27FC236}">
                <a16:creationId xmlns:a16="http://schemas.microsoft.com/office/drawing/2014/main" id="{C19C4ED8-E840-3841-9AB8-594AD81200AD}"/>
              </a:ext>
            </a:extLst>
          </p:cNvPr>
          <p:cNvSpPr/>
          <p:nvPr/>
        </p:nvSpPr>
        <p:spPr>
          <a:xfrm>
            <a:off x="3048000" y="3105835"/>
            <a:ext cx="6096000" cy="646331"/>
          </a:xfrm>
          <a:prstGeom prst="rect">
            <a:avLst/>
          </a:prstGeom>
        </p:spPr>
        <p:txBody>
          <a:bodyPr>
            <a:spAutoFit/>
          </a:bodyPr>
          <a:lstStyle/>
          <a:p>
            <a:r>
              <a:rPr lang="en-US" dirty="0"/>
              <a:t>https://</a:t>
            </a:r>
            <a:r>
              <a:rPr lang="en-US" dirty="0" err="1"/>
              <a:t>www.tutorialspoint.com</a:t>
            </a:r>
            <a:r>
              <a:rPr lang="en-US" dirty="0"/>
              <a:t>/</a:t>
            </a:r>
            <a:r>
              <a:rPr lang="en-US" dirty="0" err="1"/>
              <a:t>cassandra</a:t>
            </a:r>
            <a:r>
              <a:rPr lang="en-US" dirty="0"/>
              <a:t>/</a:t>
            </a:r>
            <a:r>
              <a:rPr lang="en-US" dirty="0" err="1"/>
              <a:t>cassandra_create_table.htm</a:t>
            </a:r>
            <a:endParaRPr lang="en-US" dirty="0"/>
          </a:p>
        </p:txBody>
      </p:sp>
    </p:spTree>
    <p:extLst>
      <p:ext uri="{BB962C8B-B14F-4D97-AF65-F5344CB8AC3E}">
        <p14:creationId xmlns:p14="http://schemas.microsoft.com/office/powerpoint/2010/main" val="1677384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A7FE4A-D7C7-2242-B214-9711F8E543DF}"/>
              </a:ext>
            </a:extLst>
          </p:cNvPr>
          <p:cNvSpPr>
            <a:spLocks noGrp="1"/>
          </p:cNvSpPr>
          <p:nvPr>
            <p:ph type="title"/>
          </p:nvPr>
        </p:nvSpPr>
        <p:spPr/>
        <p:txBody>
          <a:bodyPr/>
          <a:lstStyle/>
          <a:p>
            <a:r>
              <a:rPr lang="en-US" dirty="0"/>
              <a:t>Database Scaling (post from Catherine) </a:t>
            </a:r>
          </a:p>
        </p:txBody>
      </p:sp>
      <p:sp>
        <p:nvSpPr>
          <p:cNvPr id="6" name="Content Placeholder 5">
            <a:extLst>
              <a:ext uri="{FF2B5EF4-FFF2-40B4-BE49-F238E27FC236}">
                <a16:creationId xmlns:a16="http://schemas.microsoft.com/office/drawing/2014/main" id="{E4A67E23-13BE-EF4B-A130-6767EC3B5362}"/>
              </a:ext>
            </a:extLst>
          </p:cNvPr>
          <p:cNvSpPr>
            <a:spLocks noGrp="1"/>
          </p:cNvSpPr>
          <p:nvPr>
            <p:ph idx="1"/>
          </p:nvPr>
        </p:nvSpPr>
        <p:spPr/>
        <p:txBody>
          <a:bodyPr/>
          <a:lstStyle/>
          <a:p>
            <a:r>
              <a:rPr lang="en-US" dirty="0"/>
              <a:t>Horizontal scaling is buying more car to accommodate more people</a:t>
            </a:r>
          </a:p>
          <a:p>
            <a:r>
              <a:rPr lang="en-US" dirty="0"/>
              <a:t>Vertical scaling is buying a bigger car </a:t>
            </a:r>
          </a:p>
          <a:p>
            <a:r>
              <a:rPr lang="en-US" dirty="0"/>
              <a:t>Relational databases mostly use vertical scaling </a:t>
            </a:r>
          </a:p>
          <a:p>
            <a:endParaRPr lang="en-US" dirty="0"/>
          </a:p>
        </p:txBody>
      </p:sp>
    </p:spTree>
    <p:extLst>
      <p:ext uri="{BB962C8B-B14F-4D97-AF65-F5344CB8AC3E}">
        <p14:creationId xmlns:p14="http://schemas.microsoft.com/office/powerpoint/2010/main" val="527390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9317E-891A-8A4B-B509-E8C230FDCBD2}"/>
              </a:ext>
            </a:extLst>
          </p:cNvPr>
          <p:cNvSpPr>
            <a:spLocks noGrp="1"/>
          </p:cNvSpPr>
          <p:nvPr>
            <p:ph type="title"/>
          </p:nvPr>
        </p:nvSpPr>
        <p:spPr/>
        <p:txBody>
          <a:bodyPr/>
          <a:lstStyle/>
          <a:p>
            <a:r>
              <a:rPr lang="en-US" dirty="0"/>
              <a:t>Bulk load</a:t>
            </a:r>
          </a:p>
        </p:txBody>
      </p:sp>
      <p:sp>
        <p:nvSpPr>
          <p:cNvPr id="3" name="Content Placeholder 2">
            <a:extLst>
              <a:ext uri="{FF2B5EF4-FFF2-40B4-BE49-F238E27FC236}">
                <a16:creationId xmlns:a16="http://schemas.microsoft.com/office/drawing/2014/main" id="{44D1869C-2F4F-594D-8088-5F69728B46BE}"/>
              </a:ext>
            </a:extLst>
          </p:cNvPr>
          <p:cNvSpPr>
            <a:spLocks noGrp="1"/>
          </p:cNvSpPr>
          <p:nvPr>
            <p:ph idx="1"/>
          </p:nvPr>
        </p:nvSpPr>
        <p:spPr>
          <a:xfrm>
            <a:off x="838200" y="1825625"/>
            <a:ext cx="1562100" cy="4351338"/>
          </a:xfrm>
        </p:spPr>
        <p:txBody>
          <a:bodyPr>
            <a:normAutofit lnSpcReduction="10000"/>
          </a:bodyPr>
          <a:lstStyle/>
          <a:p>
            <a:r>
              <a:rPr lang="en-US" dirty="0">
                <a:hlinkClick r:id="rId2"/>
              </a:rPr>
              <a:t>https://github.com/brianmhess/cassandra-loader</a:t>
            </a:r>
            <a:endParaRPr lang="en-US" dirty="0"/>
          </a:p>
          <a:p>
            <a:r>
              <a:rPr lang="en-US" dirty="0"/>
              <a:t>Use Cassandra Loader </a:t>
            </a:r>
          </a:p>
          <a:p>
            <a:endParaRPr lang="en-US" dirty="0"/>
          </a:p>
        </p:txBody>
      </p:sp>
      <p:pic>
        <p:nvPicPr>
          <p:cNvPr id="5" name="Picture 4">
            <a:extLst>
              <a:ext uri="{FF2B5EF4-FFF2-40B4-BE49-F238E27FC236}">
                <a16:creationId xmlns:a16="http://schemas.microsoft.com/office/drawing/2014/main" id="{3D2FD05D-CA43-2448-B3C1-D27B9DE4E93A}"/>
              </a:ext>
            </a:extLst>
          </p:cNvPr>
          <p:cNvPicPr>
            <a:picLocks noChangeAspect="1"/>
          </p:cNvPicPr>
          <p:nvPr/>
        </p:nvPicPr>
        <p:blipFill>
          <a:blip r:embed="rId3"/>
          <a:stretch>
            <a:fillRect/>
          </a:stretch>
        </p:blipFill>
        <p:spPr>
          <a:xfrm>
            <a:off x="3486149" y="903652"/>
            <a:ext cx="8232775" cy="5589223"/>
          </a:xfrm>
          <a:prstGeom prst="rect">
            <a:avLst/>
          </a:prstGeom>
        </p:spPr>
      </p:pic>
    </p:spTree>
    <p:extLst>
      <p:ext uri="{BB962C8B-B14F-4D97-AF65-F5344CB8AC3E}">
        <p14:creationId xmlns:p14="http://schemas.microsoft.com/office/powerpoint/2010/main" val="1540780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F7AEAFD-95E0-F240-A585-E9FD7B1390FF}"/>
              </a:ext>
            </a:extLst>
          </p:cNvPr>
          <p:cNvSpPr>
            <a:spLocks noGrp="1"/>
          </p:cNvSpPr>
          <p:nvPr>
            <p:ph type="title"/>
          </p:nvPr>
        </p:nvSpPr>
        <p:spPr/>
        <p:txBody>
          <a:bodyPr/>
          <a:lstStyle/>
          <a:p>
            <a:r>
              <a:rPr lang="en-US" dirty="0"/>
              <a:t>How to start PostgreSQL </a:t>
            </a:r>
          </a:p>
        </p:txBody>
      </p:sp>
      <p:sp>
        <p:nvSpPr>
          <p:cNvPr id="7" name="Text Placeholder 6">
            <a:extLst>
              <a:ext uri="{FF2B5EF4-FFF2-40B4-BE49-F238E27FC236}">
                <a16:creationId xmlns:a16="http://schemas.microsoft.com/office/drawing/2014/main" id="{B6B1E68A-2702-3F44-911D-D88A23F8FBD3}"/>
              </a:ext>
            </a:extLst>
          </p:cNvPr>
          <p:cNvSpPr>
            <a:spLocks noGrp="1"/>
          </p:cNvSpPr>
          <p:nvPr>
            <p:ph sz="half" idx="1"/>
          </p:nvPr>
        </p:nvSpPr>
        <p:spPr/>
        <p:txBody>
          <a:bodyPr/>
          <a:lstStyle/>
          <a:p>
            <a:pPr marL="0" indent="0">
              <a:buNone/>
            </a:pPr>
            <a:r>
              <a:rPr lang="en-US" dirty="0">
                <a:solidFill>
                  <a:srgbClr val="FF0000"/>
                </a:solidFill>
                <a:highlight>
                  <a:srgbClr val="FFFF00"/>
                </a:highlight>
              </a:rPr>
              <a:t>First you make a database and then you use PostgreSQL (</a:t>
            </a:r>
            <a:r>
              <a:rPr lang="en-US" dirty="0" err="1">
                <a:solidFill>
                  <a:srgbClr val="FF0000"/>
                </a:solidFill>
                <a:highlight>
                  <a:srgbClr val="FFFF00"/>
                </a:highlight>
              </a:rPr>
              <a:t>psql</a:t>
            </a:r>
            <a:r>
              <a:rPr lang="en-US" dirty="0">
                <a:solidFill>
                  <a:srgbClr val="FF0000"/>
                </a:solidFill>
                <a:highlight>
                  <a:srgbClr val="FFFF00"/>
                </a:highlight>
              </a:rPr>
              <a:t> client server connection helper) to connect to that database</a:t>
            </a:r>
          </a:p>
        </p:txBody>
      </p:sp>
      <p:sp>
        <p:nvSpPr>
          <p:cNvPr id="16" name="Content Placeholder 15">
            <a:extLst>
              <a:ext uri="{FF2B5EF4-FFF2-40B4-BE49-F238E27FC236}">
                <a16:creationId xmlns:a16="http://schemas.microsoft.com/office/drawing/2014/main" id="{CDC02660-8A7C-1C4F-8826-EE3F79D1A8AA}"/>
              </a:ext>
            </a:extLst>
          </p:cNvPr>
          <p:cNvSpPr>
            <a:spLocks noGrp="1"/>
          </p:cNvSpPr>
          <p:nvPr>
            <p:ph sz="half" idx="2"/>
          </p:nvPr>
        </p:nvSpPr>
        <p:spPr/>
        <p:txBody>
          <a:bodyPr/>
          <a:lstStyle/>
          <a:p>
            <a:pPr marL="0" indent="0">
              <a:buNone/>
            </a:pPr>
            <a:r>
              <a:rPr lang="en-US" dirty="0">
                <a:solidFill>
                  <a:srgbClr val="FF0000"/>
                </a:solidFill>
                <a:highlight>
                  <a:srgbClr val="FFFF00"/>
                </a:highlight>
                <a:latin typeface="Menlo" panose="020B0609030804020204" pitchFamily="49" charset="0"/>
              </a:rPr>
              <a:t>Another way is to use the following </a:t>
            </a:r>
            <a:endParaRPr lang="en-US" dirty="0">
              <a:solidFill>
                <a:srgbClr val="001080"/>
              </a:solidFill>
              <a:latin typeface="Menlo" panose="020B0609030804020204" pitchFamily="49" charset="0"/>
            </a:endParaRPr>
          </a:p>
          <a:p>
            <a:r>
              <a:rPr lang="en-US" dirty="0" err="1">
                <a:solidFill>
                  <a:srgbClr val="001080"/>
                </a:solidFill>
                <a:latin typeface="Menlo" panose="020B0609030804020204" pitchFamily="49" charset="0"/>
              </a:rPr>
              <a:t>psql</a:t>
            </a:r>
            <a:r>
              <a:rPr lang="en-US" dirty="0">
                <a:solidFill>
                  <a:srgbClr val="000000"/>
                </a:solidFill>
                <a:latin typeface="Menlo" panose="020B0609030804020204" pitchFamily="49" charset="0"/>
              </a:rPr>
              <a:t> -</a:t>
            </a:r>
            <a:r>
              <a:rPr lang="en-US" dirty="0">
                <a:solidFill>
                  <a:srgbClr val="001080"/>
                </a:solidFill>
                <a:latin typeface="Menlo" panose="020B0609030804020204" pitchFamily="49" charset="0"/>
              </a:rPr>
              <a:t>p</a:t>
            </a:r>
            <a:r>
              <a:rPr lang="en-US" dirty="0">
                <a:solidFill>
                  <a:srgbClr val="000000"/>
                </a:solidFill>
                <a:latin typeface="Menlo" panose="020B0609030804020204" pitchFamily="49" charset="0"/>
              </a:rPr>
              <a:t> </a:t>
            </a:r>
            <a:r>
              <a:rPr lang="en-US" dirty="0">
                <a:solidFill>
                  <a:srgbClr val="09885A"/>
                </a:solidFill>
                <a:latin typeface="Menlo" panose="020B0609030804020204" pitchFamily="49" charset="0"/>
              </a:rPr>
              <a:t>5432</a:t>
            </a:r>
            <a:r>
              <a:rPr lang="en-US" dirty="0">
                <a:solidFill>
                  <a:srgbClr val="000000"/>
                </a:solidFill>
                <a:latin typeface="Menlo" panose="020B0609030804020204" pitchFamily="49" charset="0"/>
              </a:rPr>
              <a:t> -</a:t>
            </a:r>
            <a:r>
              <a:rPr lang="en-US" dirty="0">
                <a:solidFill>
                  <a:srgbClr val="001080"/>
                </a:solidFill>
                <a:latin typeface="Menlo" panose="020B0609030804020204" pitchFamily="49" charset="0"/>
              </a:rPr>
              <a:t>d</a:t>
            </a:r>
            <a:r>
              <a:rPr lang="en-US" dirty="0">
                <a:solidFill>
                  <a:srgbClr val="000000"/>
                </a:solidFill>
                <a:latin typeface="Menlo" panose="020B0609030804020204" pitchFamily="49" charset="0"/>
              </a:rPr>
              <a:t> </a:t>
            </a:r>
            <a:r>
              <a:rPr lang="en-US" dirty="0" err="1">
                <a:solidFill>
                  <a:srgbClr val="001080"/>
                </a:solidFill>
                <a:latin typeface="Menlo" panose="020B0609030804020204" pitchFamily="49" charset="0"/>
              </a:rPr>
              <a:t>postgres</a:t>
            </a:r>
            <a:r>
              <a:rPr lang="en-US" dirty="0">
                <a:solidFill>
                  <a:srgbClr val="000000"/>
                </a:solidFill>
                <a:latin typeface="Menlo" panose="020B0609030804020204" pitchFamily="49" charset="0"/>
              </a:rPr>
              <a:t> -</a:t>
            </a:r>
            <a:r>
              <a:rPr lang="en-US" dirty="0">
                <a:solidFill>
                  <a:srgbClr val="001080"/>
                </a:solidFill>
                <a:latin typeface="Menlo" panose="020B0609030804020204" pitchFamily="49" charset="0"/>
              </a:rPr>
              <a:t>c</a:t>
            </a:r>
            <a:endParaRPr lang="en-US" dirty="0">
              <a:solidFill>
                <a:srgbClr val="000000"/>
              </a:solidFill>
              <a:latin typeface="Menlo" panose="020B0609030804020204" pitchFamily="49" charset="0"/>
            </a:endParaRPr>
          </a:p>
          <a:p>
            <a:endParaRPr lang="en-US" dirty="0"/>
          </a:p>
        </p:txBody>
      </p:sp>
      <p:pic>
        <p:nvPicPr>
          <p:cNvPr id="15" name="Picture 14">
            <a:extLst>
              <a:ext uri="{FF2B5EF4-FFF2-40B4-BE49-F238E27FC236}">
                <a16:creationId xmlns:a16="http://schemas.microsoft.com/office/drawing/2014/main" id="{86F2359B-04B3-A348-BC69-2898FEEBF995}"/>
              </a:ext>
            </a:extLst>
          </p:cNvPr>
          <p:cNvPicPr>
            <a:picLocks noChangeAspect="1"/>
          </p:cNvPicPr>
          <p:nvPr/>
        </p:nvPicPr>
        <p:blipFill>
          <a:blip r:embed="rId2"/>
          <a:stretch>
            <a:fillRect/>
          </a:stretch>
        </p:blipFill>
        <p:spPr>
          <a:xfrm>
            <a:off x="0" y="4001294"/>
            <a:ext cx="6197600" cy="1041400"/>
          </a:xfrm>
          <a:prstGeom prst="rect">
            <a:avLst/>
          </a:prstGeom>
        </p:spPr>
      </p:pic>
    </p:spTree>
    <p:extLst>
      <p:ext uri="{BB962C8B-B14F-4D97-AF65-F5344CB8AC3E}">
        <p14:creationId xmlns:p14="http://schemas.microsoft.com/office/powerpoint/2010/main" val="2864748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9ED181-E47F-EB4F-8B2A-5C2DC0F4B4E0}"/>
              </a:ext>
            </a:extLst>
          </p:cNvPr>
          <p:cNvSpPr>
            <a:spLocks noGrp="1"/>
          </p:cNvSpPr>
          <p:nvPr>
            <p:ph type="title"/>
          </p:nvPr>
        </p:nvSpPr>
        <p:spPr/>
        <p:txBody>
          <a:bodyPr/>
          <a:lstStyle/>
          <a:p>
            <a:r>
              <a:rPr lang="en-US" dirty="0"/>
              <a:t>The importance of pooling </a:t>
            </a:r>
          </a:p>
        </p:txBody>
      </p:sp>
      <p:sp>
        <p:nvSpPr>
          <p:cNvPr id="6" name="Content Placeholder 5">
            <a:extLst>
              <a:ext uri="{FF2B5EF4-FFF2-40B4-BE49-F238E27FC236}">
                <a16:creationId xmlns:a16="http://schemas.microsoft.com/office/drawing/2014/main" id="{5BDCB4E3-56E6-724D-9F2E-96C3E6ED30EC}"/>
              </a:ext>
            </a:extLst>
          </p:cNvPr>
          <p:cNvSpPr>
            <a:spLocks noGrp="1"/>
          </p:cNvSpPr>
          <p:nvPr>
            <p:ph sz="half" idx="1"/>
          </p:nvPr>
        </p:nvSpPr>
        <p:spPr/>
        <p:txBody>
          <a:bodyPr>
            <a:normAutofit fontScale="92500" lnSpcReduction="20000"/>
          </a:bodyPr>
          <a:lstStyle/>
          <a:p>
            <a:r>
              <a:rPr lang="en-US" dirty="0"/>
              <a:t>Connecting a new client to the PostgreSQL server requires a handshake which can take 20-30 milliseconds. </a:t>
            </a:r>
          </a:p>
          <a:p>
            <a:r>
              <a:rPr lang="en-US" dirty="0"/>
              <a:t>During this time passwords are negotiated, SSL may be established, and configuration information is shared with the client &amp; server. </a:t>
            </a:r>
          </a:p>
          <a:p>
            <a:r>
              <a:rPr lang="en-US" dirty="0"/>
              <a:t>Incurring this cost </a:t>
            </a:r>
            <a:r>
              <a:rPr lang="en-US" i="1" dirty="0"/>
              <a:t>every time</a:t>
            </a:r>
            <a:r>
              <a:rPr lang="en-US" dirty="0"/>
              <a:t> we want to execute a query would substantially slow down our application.</a:t>
            </a:r>
            <a:br>
              <a:rPr lang="en-US" dirty="0"/>
            </a:br>
            <a:endParaRPr lang="en-US" dirty="0"/>
          </a:p>
        </p:txBody>
      </p:sp>
      <p:sp>
        <p:nvSpPr>
          <p:cNvPr id="7" name="Content Placeholder 6">
            <a:extLst>
              <a:ext uri="{FF2B5EF4-FFF2-40B4-BE49-F238E27FC236}">
                <a16:creationId xmlns:a16="http://schemas.microsoft.com/office/drawing/2014/main" id="{5804C430-25A8-E04C-8FD2-D32CE05F1680}"/>
              </a:ext>
            </a:extLst>
          </p:cNvPr>
          <p:cNvSpPr>
            <a:spLocks noGrp="1"/>
          </p:cNvSpPr>
          <p:nvPr>
            <p:ph sz="half" idx="2"/>
          </p:nvPr>
        </p:nvSpPr>
        <p:spPr/>
        <p:txBody>
          <a:bodyPr>
            <a:normAutofit fontScale="92500" lnSpcReduction="20000"/>
          </a:bodyPr>
          <a:lstStyle/>
          <a:p>
            <a:r>
              <a:rPr lang="en-US" dirty="0">
                <a:solidFill>
                  <a:srgbClr val="4A4A4A"/>
                </a:solidFill>
                <a:latin typeface="system-ui"/>
              </a:rPr>
              <a:t>The PostgreSQL server can only handle a </a:t>
            </a:r>
            <a:r>
              <a:rPr lang="en-US" dirty="0">
                <a:solidFill>
                  <a:srgbClr val="00D1B2"/>
                </a:solidFill>
                <a:latin typeface="system-ui"/>
                <a:hlinkClick r:id="rId2" tooltip="null">
                  <a:extLst>
                    <a:ext uri="{A12FA001-AC4F-418D-AE19-62706E023703}">
                      <ahyp:hlinkClr xmlns:ahyp="http://schemas.microsoft.com/office/drawing/2018/hyperlinkcolor" val="tx"/>
                    </a:ext>
                  </a:extLst>
                </a:hlinkClick>
              </a:rPr>
              <a:t>limited number of clients at a time</a:t>
            </a:r>
            <a:r>
              <a:rPr lang="en-US" dirty="0">
                <a:solidFill>
                  <a:srgbClr val="4A4A4A"/>
                </a:solidFill>
                <a:latin typeface="system-ui"/>
              </a:rPr>
              <a:t>. </a:t>
            </a:r>
          </a:p>
          <a:p>
            <a:r>
              <a:rPr lang="en-US" dirty="0">
                <a:solidFill>
                  <a:srgbClr val="4A4A4A"/>
                </a:solidFill>
                <a:latin typeface="system-ui"/>
              </a:rPr>
              <a:t>Depending on the available memory of your PostgreSQL server </a:t>
            </a:r>
            <a:r>
              <a:rPr lang="en-US" dirty="0">
                <a:solidFill>
                  <a:srgbClr val="4A4A4A"/>
                </a:solidFill>
                <a:highlight>
                  <a:srgbClr val="FFFF00"/>
                </a:highlight>
                <a:latin typeface="system-ui"/>
              </a:rPr>
              <a:t>you may even crash the server if you connect an unbounded number of clients. </a:t>
            </a:r>
            <a:r>
              <a:rPr lang="en-US" i="1" dirty="0">
                <a:solidFill>
                  <a:srgbClr val="4A4A4A"/>
                </a:solidFill>
                <a:highlight>
                  <a:srgbClr val="FFFF00"/>
                </a:highlight>
                <a:latin typeface="system-ui"/>
              </a:rPr>
              <a:t>note</a:t>
            </a:r>
            <a:r>
              <a:rPr lang="en-US" i="1" dirty="0">
                <a:solidFill>
                  <a:srgbClr val="4A4A4A"/>
                </a:solidFill>
                <a:latin typeface="system-ui"/>
              </a:rPr>
              <a:t>: </a:t>
            </a:r>
          </a:p>
          <a:p>
            <a:pPr lvl="1"/>
            <a:r>
              <a:rPr lang="en-US" i="1" dirty="0">
                <a:solidFill>
                  <a:srgbClr val="4A4A4A"/>
                </a:solidFill>
                <a:latin typeface="system-ui"/>
              </a:rPr>
              <a:t>I have crashed a large production PostgreSQL server instance in RDS by opening new clients and never disconnecting them in a python application long ago. It was not fun.</a:t>
            </a:r>
            <a:endParaRPr lang="en-US" dirty="0"/>
          </a:p>
        </p:txBody>
      </p:sp>
    </p:spTree>
    <p:extLst>
      <p:ext uri="{BB962C8B-B14F-4D97-AF65-F5344CB8AC3E}">
        <p14:creationId xmlns:p14="http://schemas.microsoft.com/office/powerpoint/2010/main" val="1292835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C2559-0AD8-3049-9BFE-B578D386DD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838392-7987-0D4C-9312-F11FDCB2F6D5}"/>
              </a:ext>
            </a:extLst>
          </p:cNvPr>
          <p:cNvSpPr>
            <a:spLocks noGrp="1"/>
          </p:cNvSpPr>
          <p:nvPr>
            <p:ph sz="half" idx="1"/>
          </p:nvPr>
        </p:nvSpPr>
        <p:spPr/>
        <p:txBody>
          <a:bodyPr>
            <a:normAutofit fontScale="92500" lnSpcReduction="10000"/>
          </a:bodyPr>
          <a:lstStyle/>
          <a:p>
            <a:r>
              <a:rPr lang="en-US" dirty="0"/>
              <a:t>PostgreSQL can only process one query at a time on a single connected client in a first-in first-out manner. </a:t>
            </a:r>
          </a:p>
          <a:p>
            <a:r>
              <a:rPr lang="en-US" dirty="0"/>
              <a:t>If your multi-tenant web application is using only a single connected client all queries among </a:t>
            </a:r>
            <a:r>
              <a:rPr lang="en-US" dirty="0">
                <a:solidFill>
                  <a:srgbClr val="FF0000"/>
                </a:solidFill>
              </a:rPr>
              <a:t>all simultaneous requests will be pipelined and executed serially, one after the other. No good!</a:t>
            </a:r>
          </a:p>
          <a:p>
            <a:br>
              <a:rPr lang="en-US" dirty="0">
                <a:solidFill>
                  <a:srgbClr val="FF0000"/>
                </a:solidFill>
              </a:rPr>
            </a:br>
            <a:endParaRPr lang="en-US" dirty="0">
              <a:solidFill>
                <a:srgbClr val="FF0000"/>
              </a:solidFill>
            </a:endParaRPr>
          </a:p>
        </p:txBody>
      </p:sp>
      <p:sp>
        <p:nvSpPr>
          <p:cNvPr id="4" name="Content Placeholder 3">
            <a:extLst>
              <a:ext uri="{FF2B5EF4-FFF2-40B4-BE49-F238E27FC236}">
                <a16:creationId xmlns:a16="http://schemas.microsoft.com/office/drawing/2014/main" id="{FFDB9289-1442-254C-9FE7-2BA840DEEAA1}"/>
              </a:ext>
            </a:extLst>
          </p:cNvPr>
          <p:cNvSpPr>
            <a:spLocks noGrp="1"/>
          </p:cNvSpPr>
          <p:nvPr>
            <p:ph sz="half" idx="2"/>
          </p:nvPr>
        </p:nvSpPr>
        <p:spPr/>
        <p:txBody>
          <a:bodyPr>
            <a:normAutofit fontScale="92500" lnSpcReduction="10000"/>
          </a:bodyPr>
          <a:lstStyle/>
          <a:p>
            <a:r>
              <a:rPr lang="en-US" dirty="0"/>
              <a:t>The client pool allows you to have a reusable pool of clients you can check out, use, and return. You generally want a limited number of these in your application and usually just 1. </a:t>
            </a:r>
            <a:r>
              <a:rPr lang="en-US" dirty="0">
                <a:solidFill>
                  <a:srgbClr val="FF0000"/>
                </a:solidFill>
                <a:highlight>
                  <a:srgbClr val="FFFF00"/>
                </a:highlight>
              </a:rPr>
              <a:t>Creating an unbounded number of pools defeats the purpose of pooling at all.</a:t>
            </a:r>
          </a:p>
        </p:txBody>
      </p:sp>
    </p:spTree>
    <p:extLst>
      <p:ext uri="{BB962C8B-B14F-4D97-AF65-F5344CB8AC3E}">
        <p14:creationId xmlns:p14="http://schemas.microsoft.com/office/powerpoint/2010/main" val="2811416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3145-F26A-7C44-A1ED-2BB46B9EF466}"/>
              </a:ext>
            </a:extLst>
          </p:cNvPr>
          <p:cNvSpPr>
            <a:spLocks noGrp="1"/>
          </p:cNvSpPr>
          <p:nvPr>
            <p:ph type="title"/>
          </p:nvPr>
        </p:nvSpPr>
        <p:spPr/>
        <p:txBody>
          <a:bodyPr/>
          <a:lstStyle/>
          <a:p>
            <a:r>
              <a:rPr lang="en-US" dirty="0"/>
              <a:t>Node.js file stream explained </a:t>
            </a:r>
          </a:p>
        </p:txBody>
      </p:sp>
      <p:pic>
        <p:nvPicPr>
          <p:cNvPr id="5" name="Content Placeholder 4">
            <a:extLst>
              <a:ext uri="{FF2B5EF4-FFF2-40B4-BE49-F238E27FC236}">
                <a16:creationId xmlns:a16="http://schemas.microsoft.com/office/drawing/2014/main" id="{C33C4398-4F39-2343-B128-8957238E06BA}"/>
              </a:ext>
            </a:extLst>
          </p:cNvPr>
          <p:cNvPicPr>
            <a:picLocks noGrp="1" noChangeAspect="1"/>
          </p:cNvPicPr>
          <p:nvPr>
            <p:ph idx="1"/>
          </p:nvPr>
        </p:nvPicPr>
        <p:blipFill>
          <a:blip r:embed="rId2"/>
          <a:stretch>
            <a:fillRect/>
          </a:stretch>
        </p:blipFill>
        <p:spPr>
          <a:xfrm>
            <a:off x="3303048" y="1825625"/>
            <a:ext cx="5585903" cy="4351338"/>
          </a:xfrm>
        </p:spPr>
      </p:pic>
    </p:spTree>
    <p:extLst>
      <p:ext uri="{BB962C8B-B14F-4D97-AF65-F5344CB8AC3E}">
        <p14:creationId xmlns:p14="http://schemas.microsoft.com/office/powerpoint/2010/main" val="2126487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C9B88-EE54-2B4A-9342-C983A8D3EE57}"/>
              </a:ext>
            </a:extLst>
          </p:cNvPr>
          <p:cNvSpPr>
            <a:spLocks noGrp="1"/>
          </p:cNvSpPr>
          <p:nvPr>
            <p:ph type="title"/>
          </p:nvPr>
        </p:nvSpPr>
        <p:spPr/>
        <p:txBody>
          <a:bodyPr/>
          <a:lstStyle/>
          <a:p>
            <a:r>
              <a:rPr lang="en-US" dirty="0"/>
              <a:t>COPY</a:t>
            </a:r>
          </a:p>
        </p:txBody>
      </p:sp>
      <p:sp>
        <p:nvSpPr>
          <p:cNvPr id="3" name="Content Placeholder 2">
            <a:extLst>
              <a:ext uri="{FF2B5EF4-FFF2-40B4-BE49-F238E27FC236}">
                <a16:creationId xmlns:a16="http://schemas.microsoft.com/office/drawing/2014/main" id="{1208042A-92BF-C644-9CD1-3672534E115E}"/>
              </a:ext>
            </a:extLst>
          </p:cNvPr>
          <p:cNvSpPr>
            <a:spLocks noGrp="1"/>
          </p:cNvSpPr>
          <p:nvPr>
            <p:ph sz="half" idx="1"/>
          </p:nvPr>
        </p:nvSpPr>
        <p:spPr/>
        <p:txBody>
          <a:bodyPr>
            <a:normAutofit fontScale="92500" lnSpcReduction="20000"/>
          </a:bodyPr>
          <a:lstStyle/>
          <a:p>
            <a:r>
              <a:rPr lang="en-US" dirty="0"/>
              <a:t>Note one thing: it's assumed that </a:t>
            </a:r>
            <a:r>
              <a:rPr lang="en-US" b="1" dirty="0"/>
              <a:t>the number and order of columns in the table is the same as in the CSV file</a:t>
            </a:r>
            <a:r>
              <a:rPr lang="en-US" dirty="0"/>
              <a:t>.</a:t>
            </a:r>
          </a:p>
          <a:p>
            <a:br>
              <a:rPr lang="en-US" dirty="0"/>
            </a:br>
            <a:r>
              <a:rPr lang="en-US" dirty="0"/>
              <a:t>Importing a CSV file with ~1M rows now takes </a:t>
            </a:r>
            <a:r>
              <a:rPr lang="en-US" b="1" dirty="0"/>
              <a:t>under 4 seconds</a:t>
            </a:r>
            <a:r>
              <a:rPr lang="en-US" dirty="0"/>
              <a:t> which is blazing fast when compared to previous solutions!</a:t>
            </a:r>
          </a:p>
          <a:p>
            <a:r>
              <a:rPr lang="en-US" dirty="0">
                <a:hlinkClick r:id="rId2"/>
              </a:rPr>
              <a:t>https://infinum.co/the-capsized-eight/superfast-csv-imports-using-postgresqls-copy</a:t>
            </a:r>
            <a:r>
              <a:rPr lang="en-US" dirty="0"/>
              <a:t> </a:t>
            </a:r>
            <a:br>
              <a:rPr lang="en-US" dirty="0"/>
            </a:br>
            <a:endParaRPr lang="en-US" dirty="0"/>
          </a:p>
        </p:txBody>
      </p:sp>
      <p:sp>
        <p:nvSpPr>
          <p:cNvPr id="4" name="Content Placeholder 3">
            <a:extLst>
              <a:ext uri="{FF2B5EF4-FFF2-40B4-BE49-F238E27FC236}">
                <a16:creationId xmlns:a16="http://schemas.microsoft.com/office/drawing/2014/main" id="{A7C9B3D0-464B-FC46-8E79-2202EA453278}"/>
              </a:ext>
            </a:extLst>
          </p:cNvPr>
          <p:cNvSpPr>
            <a:spLocks noGrp="1"/>
          </p:cNvSpPr>
          <p:nvPr>
            <p:ph sz="half" idx="2"/>
          </p:nvPr>
        </p:nvSpPr>
        <p:spPr/>
        <p:txBody>
          <a:bodyPr>
            <a:normAutofit fontScale="92500" lnSpcReduction="20000"/>
          </a:bodyPr>
          <a:lstStyle/>
          <a:p>
            <a:r>
              <a:rPr lang="en-US" dirty="0"/>
              <a:t>https://</a:t>
            </a:r>
            <a:r>
              <a:rPr lang="en-US" dirty="0" err="1"/>
              <a:t>www.postgresql.org</a:t>
            </a:r>
            <a:r>
              <a:rPr lang="en-US" dirty="0"/>
              <a:t>/docs/11/</a:t>
            </a:r>
            <a:r>
              <a:rPr lang="en-US" dirty="0" err="1"/>
              <a:t>sql-copy.html</a:t>
            </a:r>
            <a:endParaRPr lang="en-US" dirty="0"/>
          </a:p>
        </p:txBody>
      </p:sp>
    </p:spTree>
    <p:extLst>
      <p:ext uri="{BB962C8B-B14F-4D97-AF65-F5344CB8AC3E}">
        <p14:creationId xmlns:p14="http://schemas.microsoft.com/office/powerpoint/2010/main" val="3110710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8A414-E09C-284C-938A-8C2D54D69ABB}"/>
              </a:ext>
            </a:extLst>
          </p:cNvPr>
          <p:cNvSpPr>
            <a:spLocks noGrp="1"/>
          </p:cNvSpPr>
          <p:nvPr>
            <p:ph type="title"/>
          </p:nvPr>
        </p:nvSpPr>
        <p:spPr/>
        <p:txBody>
          <a:bodyPr/>
          <a:lstStyle/>
          <a:p>
            <a:r>
              <a:rPr lang="en-US" dirty="0"/>
              <a:t>How to start PostgreSQL database </a:t>
            </a:r>
          </a:p>
        </p:txBody>
      </p:sp>
      <p:sp>
        <p:nvSpPr>
          <p:cNvPr id="3" name="Content Placeholder 2">
            <a:extLst>
              <a:ext uri="{FF2B5EF4-FFF2-40B4-BE49-F238E27FC236}">
                <a16:creationId xmlns:a16="http://schemas.microsoft.com/office/drawing/2014/main" id="{8140CC7C-B578-5E4F-95A2-1335BABA6D3C}"/>
              </a:ext>
            </a:extLst>
          </p:cNvPr>
          <p:cNvSpPr>
            <a:spLocks noGrp="1"/>
          </p:cNvSpPr>
          <p:nvPr>
            <p:ph idx="1"/>
          </p:nvPr>
        </p:nvSpPr>
        <p:spPr/>
        <p:txBody>
          <a:bodyPr>
            <a:normAutofit/>
          </a:bodyPr>
          <a:lstStyle/>
          <a:p>
            <a:r>
              <a:rPr lang="en-US" dirty="0" err="1">
                <a:solidFill>
                  <a:srgbClr val="001080"/>
                </a:solidFill>
                <a:latin typeface="Menlo" panose="020B0609030804020204" pitchFamily="49" charset="0"/>
              </a:rPr>
              <a:t>initdb</a:t>
            </a:r>
            <a:r>
              <a:rPr lang="en-US" dirty="0">
                <a:solidFill>
                  <a:srgbClr val="000000"/>
                </a:solidFill>
                <a:latin typeface="Menlo" panose="020B0609030804020204" pitchFamily="49" charset="0"/>
              </a:rPr>
              <a:t> /</a:t>
            </a:r>
            <a:r>
              <a:rPr lang="en-US" dirty="0" err="1">
                <a:solidFill>
                  <a:srgbClr val="001080"/>
                </a:solidFill>
                <a:latin typeface="Menlo" panose="020B0609030804020204" pitchFamily="49" charset="0"/>
              </a:rPr>
              <a:t>usr</a:t>
            </a:r>
            <a:r>
              <a:rPr lang="en-US" dirty="0">
                <a:solidFill>
                  <a:srgbClr val="000000"/>
                </a:solidFill>
                <a:latin typeface="Menlo" panose="020B0609030804020204" pitchFamily="49" charset="0"/>
              </a:rPr>
              <a:t>/</a:t>
            </a:r>
            <a:r>
              <a:rPr lang="en-US" dirty="0">
                <a:solidFill>
                  <a:srgbClr val="001080"/>
                </a:solidFill>
                <a:latin typeface="Menlo" panose="020B0609030804020204" pitchFamily="49" charset="0"/>
              </a:rPr>
              <a:t>local</a:t>
            </a:r>
            <a:r>
              <a:rPr lang="en-US" dirty="0">
                <a:solidFill>
                  <a:srgbClr val="000000"/>
                </a:solidFill>
                <a:latin typeface="Menlo" panose="020B0609030804020204" pitchFamily="49" charset="0"/>
              </a:rPr>
              <a:t>/</a:t>
            </a:r>
            <a:r>
              <a:rPr lang="en-US" dirty="0">
                <a:solidFill>
                  <a:srgbClr val="0000FF"/>
                </a:solidFill>
                <a:latin typeface="Menlo" panose="020B0609030804020204" pitchFamily="49" charset="0"/>
              </a:rPr>
              <a:t>var</a:t>
            </a:r>
            <a:r>
              <a:rPr lang="en-US" dirty="0">
                <a:solidFill>
                  <a:srgbClr val="000000"/>
                </a:solidFill>
                <a:latin typeface="Menlo" panose="020B0609030804020204" pitchFamily="49" charset="0"/>
              </a:rPr>
              <a:t>/</a:t>
            </a:r>
            <a:r>
              <a:rPr lang="en-US" dirty="0" err="1">
                <a:solidFill>
                  <a:srgbClr val="001080"/>
                </a:solidFill>
                <a:latin typeface="Menlo" panose="020B0609030804020204" pitchFamily="49" charset="0"/>
              </a:rPr>
              <a:t>postgres</a:t>
            </a:r>
            <a:r>
              <a:rPr lang="en-US" dirty="0">
                <a:solidFill>
                  <a:srgbClr val="000000"/>
                </a:solidFill>
                <a:latin typeface="Menlo" panose="020B0609030804020204" pitchFamily="49" charset="0"/>
              </a:rPr>
              <a:t> -E utf8</a:t>
            </a:r>
          </a:p>
          <a:p>
            <a:r>
              <a:rPr lang="en-US" dirty="0" err="1">
                <a:solidFill>
                  <a:srgbClr val="001080"/>
                </a:solidFill>
                <a:latin typeface="Menlo" panose="020B0609030804020204" pitchFamily="49" charset="0"/>
              </a:rPr>
              <a:t>postgres</a:t>
            </a:r>
            <a:r>
              <a:rPr lang="en-US" dirty="0">
                <a:solidFill>
                  <a:srgbClr val="000000"/>
                </a:solidFill>
                <a:latin typeface="Menlo" panose="020B0609030804020204" pitchFamily="49" charset="0"/>
              </a:rPr>
              <a:t> -</a:t>
            </a:r>
            <a:r>
              <a:rPr lang="en-US" dirty="0">
                <a:solidFill>
                  <a:srgbClr val="001080"/>
                </a:solidFill>
                <a:latin typeface="Menlo" panose="020B0609030804020204" pitchFamily="49" charset="0"/>
              </a:rPr>
              <a:t>D</a:t>
            </a:r>
            <a:r>
              <a:rPr lang="en-US" dirty="0">
                <a:solidFill>
                  <a:srgbClr val="000000"/>
                </a:solidFill>
                <a:latin typeface="Menlo" panose="020B0609030804020204" pitchFamily="49" charset="0"/>
              </a:rPr>
              <a:t> /</a:t>
            </a:r>
            <a:r>
              <a:rPr lang="en-US" dirty="0" err="1">
                <a:solidFill>
                  <a:srgbClr val="001080"/>
                </a:solidFill>
                <a:latin typeface="Menlo" panose="020B0609030804020204" pitchFamily="49" charset="0"/>
              </a:rPr>
              <a:t>usr</a:t>
            </a:r>
            <a:r>
              <a:rPr lang="en-US" dirty="0">
                <a:solidFill>
                  <a:srgbClr val="000000"/>
                </a:solidFill>
                <a:latin typeface="Menlo" panose="020B0609030804020204" pitchFamily="49" charset="0"/>
              </a:rPr>
              <a:t>/</a:t>
            </a:r>
            <a:r>
              <a:rPr lang="en-US" dirty="0">
                <a:solidFill>
                  <a:srgbClr val="001080"/>
                </a:solidFill>
                <a:latin typeface="Menlo" panose="020B0609030804020204" pitchFamily="49" charset="0"/>
              </a:rPr>
              <a:t>local</a:t>
            </a:r>
            <a:r>
              <a:rPr lang="en-US" dirty="0">
                <a:solidFill>
                  <a:srgbClr val="000000"/>
                </a:solidFill>
                <a:latin typeface="Menlo" panose="020B0609030804020204" pitchFamily="49" charset="0"/>
              </a:rPr>
              <a:t>/</a:t>
            </a:r>
            <a:r>
              <a:rPr lang="en-US" dirty="0">
                <a:solidFill>
                  <a:srgbClr val="0000FF"/>
                </a:solidFill>
                <a:latin typeface="Menlo" panose="020B0609030804020204" pitchFamily="49" charset="0"/>
              </a:rPr>
              <a:t>var</a:t>
            </a:r>
            <a:r>
              <a:rPr lang="en-US" dirty="0">
                <a:solidFill>
                  <a:srgbClr val="000000"/>
                </a:solidFill>
                <a:latin typeface="Menlo" panose="020B0609030804020204" pitchFamily="49" charset="0"/>
              </a:rPr>
              <a:t>/</a:t>
            </a:r>
            <a:r>
              <a:rPr lang="en-US" dirty="0" err="1">
                <a:solidFill>
                  <a:srgbClr val="001080"/>
                </a:solidFill>
                <a:latin typeface="Menlo" panose="020B0609030804020204" pitchFamily="49" charset="0"/>
              </a:rPr>
              <a:t>postgres</a:t>
            </a:r>
            <a:endParaRPr lang="en-US" dirty="0">
              <a:solidFill>
                <a:srgbClr val="001080"/>
              </a:solidFill>
              <a:latin typeface="Menlo" panose="020B0609030804020204" pitchFamily="49" charset="0"/>
            </a:endParaRPr>
          </a:p>
          <a:p>
            <a:r>
              <a:rPr lang="en-US" dirty="0">
                <a:latin typeface="inherit"/>
                <a:hlinkClick r:id="rId2">
                  <a:extLst>
                    <a:ext uri="{A12FA001-AC4F-418D-AE19-62706E023703}">
                      <ahyp:hlinkClr xmlns:ahyp="http://schemas.microsoft.com/office/drawing/2018/hyperlinkcolor" val="tx"/>
                    </a:ext>
                  </a:extLst>
                </a:hlinkClick>
              </a:rPr>
              <a:t>https://stackoverflow.com/questions/7975556/how-to-start-postgresql-server-on-mac-os-x</a:t>
            </a:r>
            <a:r>
              <a:rPr lang="en-US" dirty="0">
                <a:latin typeface="inherit"/>
              </a:rPr>
              <a:t> </a:t>
            </a:r>
          </a:p>
          <a:p>
            <a:r>
              <a:rPr lang="en-US" dirty="0">
                <a:latin typeface="inherit"/>
              </a:rPr>
              <a:t>For some reason the port number 5432 is already taken</a:t>
            </a:r>
          </a:p>
          <a:p>
            <a:r>
              <a:rPr lang="en-US" dirty="0">
                <a:latin typeface="inherit"/>
              </a:rPr>
              <a:t>Change it to 5433</a:t>
            </a:r>
          </a:p>
          <a:p>
            <a:r>
              <a:rPr lang="en-US" dirty="0">
                <a:latin typeface="inherit"/>
              </a:rPr>
              <a:t> </a:t>
            </a:r>
          </a:p>
          <a:p>
            <a:endParaRPr lang="en-US" dirty="0">
              <a:solidFill>
                <a:srgbClr val="000000"/>
              </a:solidFill>
              <a:latin typeface="Menlo" panose="020B0609030804020204" pitchFamily="49" charset="0"/>
            </a:endParaRPr>
          </a:p>
          <a:p>
            <a:endParaRPr lang="en-US" dirty="0"/>
          </a:p>
        </p:txBody>
      </p:sp>
    </p:spTree>
    <p:extLst>
      <p:ext uri="{BB962C8B-B14F-4D97-AF65-F5344CB8AC3E}">
        <p14:creationId xmlns:p14="http://schemas.microsoft.com/office/powerpoint/2010/main" val="1557063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46751-4375-854A-B298-9B5B8819BE3D}"/>
              </a:ext>
            </a:extLst>
          </p:cNvPr>
          <p:cNvSpPr>
            <a:spLocks noGrp="1"/>
          </p:cNvSpPr>
          <p:nvPr>
            <p:ph type="title"/>
          </p:nvPr>
        </p:nvSpPr>
        <p:spPr/>
        <p:txBody>
          <a:bodyPr/>
          <a:lstStyle/>
          <a:p>
            <a:r>
              <a:rPr lang="en-US" dirty="0"/>
              <a:t>How to use PostgreSQL database </a:t>
            </a:r>
          </a:p>
        </p:txBody>
      </p:sp>
      <p:sp>
        <p:nvSpPr>
          <p:cNvPr id="3" name="Content Placeholder 2">
            <a:extLst>
              <a:ext uri="{FF2B5EF4-FFF2-40B4-BE49-F238E27FC236}">
                <a16:creationId xmlns:a16="http://schemas.microsoft.com/office/drawing/2014/main" id="{8C0966A5-5605-A747-9FC1-D1AFC072FEF7}"/>
              </a:ext>
            </a:extLst>
          </p:cNvPr>
          <p:cNvSpPr>
            <a:spLocks noGrp="1"/>
          </p:cNvSpPr>
          <p:nvPr>
            <p:ph idx="1"/>
          </p:nvPr>
        </p:nvSpPr>
        <p:spPr/>
        <p:txBody>
          <a:bodyPr>
            <a:normAutofit fontScale="85000" lnSpcReduction="20000"/>
          </a:bodyPr>
          <a:lstStyle/>
          <a:p>
            <a:pPr fontAlgn="base"/>
            <a:r>
              <a:rPr lang="en-US" dirty="0">
                <a:hlinkClick r:id="rId2"/>
              </a:rPr>
              <a:t>https://serverfault.com/questions/453580/what-is-the-difference-between-psql-and-postgres-commands</a:t>
            </a:r>
            <a:endParaRPr lang="en-US" dirty="0"/>
          </a:p>
          <a:p>
            <a:pPr fontAlgn="base"/>
            <a:r>
              <a:rPr lang="en-US" dirty="0" err="1"/>
              <a:t>postgres</a:t>
            </a:r>
            <a:r>
              <a:rPr lang="en-US" dirty="0"/>
              <a:t> is the server itself, and runs separately from all of the client connections. It is almost never </a:t>
            </a:r>
            <a:r>
              <a:rPr lang="en-US" u="sng" dirty="0">
                <a:hlinkClick r:id="rId3"/>
              </a:rPr>
              <a:t>run by hand</a:t>
            </a:r>
            <a:r>
              <a:rPr lang="en-US" dirty="0"/>
              <a:t>. Even if you want to start and stop it, this is normally done through </a:t>
            </a:r>
            <a:r>
              <a:rPr lang="en-US" u="sng" dirty="0">
                <a:hlinkClick r:id="rId4"/>
              </a:rPr>
              <a:t>pg_ctl</a:t>
            </a:r>
            <a:r>
              <a:rPr lang="en-US" dirty="0"/>
              <a:t> or an </a:t>
            </a:r>
            <a:r>
              <a:rPr lang="en-US" dirty="0" err="1"/>
              <a:t>init</a:t>
            </a:r>
            <a:r>
              <a:rPr lang="en-US" dirty="0"/>
              <a:t> script if you installed a </a:t>
            </a:r>
            <a:r>
              <a:rPr lang="en-US" dirty="0" err="1"/>
              <a:t>postgres</a:t>
            </a:r>
            <a:r>
              <a:rPr lang="en-US" dirty="0"/>
              <a:t> package from your distribution. I'm not sure if the OSX version of </a:t>
            </a:r>
            <a:r>
              <a:rPr lang="en-US" dirty="0" err="1"/>
              <a:t>Postgresql</a:t>
            </a:r>
            <a:r>
              <a:rPr lang="en-US" dirty="0"/>
              <a:t> has any special ways of starting the server, but it needs to be started before any clients can connect to it.</a:t>
            </a:r>
          </a:p>
          <a:p>
            <a:pPr fontAlgn="base"/>
            <a:r>
              <a:rPr lang="en-US" dirty="0" err="1"/>
              <a:t>psql</a:t>
            </a:r>
            <a:r>
              <a:rPr lang="en-US" dirty="0"/>
              <a:t> is the command-line client, that connects to the server and allows you to execute individual queries by hand. No idea why you think you needed to rm it, but not having it is just annoying since without it you'll have to write your own programs to execute commands like "CREATE TABLE" or "CREATE USER".</a:t>
            </a:r>
          </a:p>
          <a:p>
            <a:pPr fontAlgn="base"/>
            <a:br>
              <a:rPr lang="en-US" dirty="0"/>
            </a:br>
            <a:endParaRPr lang="en-US" dirty="0"/>
          </a:p>
          <a:p>
            <a:endParaRPr lang="en-US" dirty="0"/>
          </a:p>
        </p:txBody>
      </p:sp>
    </p:spTree>
    <p:extLst>
      <p:ext uri="{BB962C8B-B14F-4D97-AF65-F5344CB8AC3E}">
        <p14:creationId xmlns:p14="http://schemas.microsoft.com/office/powerpoint/2010/main" val="3310210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3906E-EE9D-EE47-85D1-3EA39AC1AC50}"/>
              </a:ext>
            </a:extLst>
          </p:cNvPr>
          <p:cNvSpPr>
            <a:spLocks noGrp="1"/>
          </p:cNvSpPr>
          <p:nvPr>
            <p:ph type="title"/>
          </p:nvPr>
        </p:nvSpPr>
        <p:spPr/>
        <p:txBody>
          <a:bodyPr/>
          <a:lstStyle/>
          <a:p>
            <a:r>
              <a:rPr lang="en-US" dirty="0"/>
              <a:t>Populate PostgreSQL</a:t>
            </a:r>
          </a:p>
        </p:txBody>
      </p:sp>
      <p:sp>
        <p:nvSpPr>
          <p:cNvPr id="3" name="Content Placeholder 2">
            <a:extLst>
              <a:ext uri="{FF2B5EF4-FFF2-40B4-BE49-F238E27FC236}">
                <a16:creationId xmlns:a16="http://schemas.microsoft.com/office/drawing/2014/main" id="{D45F0B3F-00F0-6243-8518-7BED6C98B929}"/>
              </a:ext>
            </a:extLst>
          </p:cNvPr>
          <p:cNvSpPr>
            <a:spLocks noGrp="1"/>
          </p:cNvSpPr>
          <p:nvPr>
            <p:ph idx="1"/>
          </p:nvPr>
        </p:nvSpPr>
        <p:spPr/>
        <p:txBody>
          <a:bodyPr/>
          <a:lstStyle/>
          <a:p>
            <a:r>
              <a:rPr lang="en-US" dirty="0"/>
              <a:t>Deal with </a:t>
            </a:r>
            <a:r>
              <a:rPr lang="en-US" dirty="0" err="1"/>
              <a:t>posgreSQL</a:t>
            </a:r>
            <a:r>
              <a:rPr lang="en-US" dirty="0"/>
              <a:t> memory </a:t>
            </a:r>
          </a:p>
          <a:p>
            <a:r>
              <a:rPr lang="en-US" dirty="0">
                <a:hlinkClick r:id="rId2"/>
              </a:rPr>
              <a:t>https://www.postgresql.org/docs/11/populate.html</a:t>
            </a:r>
            <a:endParaRPr lang="en-US" dirty="0"/>
          </a:p>
          <a:p>
            <a:endParaRPr lang="en-US" dirty="0"/>
          </a:p>
        </p:txBody>
      </p:sp>
    </p:spTree>
    <p:extLst>
      <p:ext uri="{BB962C8B-B14F-4D97-AF65-F5344CB8AC3E}">
        <p14:creationId xmlns:p14="http://schemas.microsoft.com/office/powerpoint/2010/main" val="1617348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1F328-AFD7-A54D-B146-B53FF047D997}"/>
              </a:ext>
            </a:extLst>
          </p:cNvPr>
          <p:cNvSpPr>
            <a:spLocks noGrp="1"/>
          </p:cNvSpPr>
          <p:nvPr>
            <p:ph type="title"/>
          </p:nvPr>
        </p:nvSpPr>
        <p:spPr/>
        <p:txBody>
          <a:bodyPr>
            <a:normAutofit fontScale="90000"/>
          </a:bodyPr>
          <a:lstStyle/>
          <a:p>
            <a:r>
              <a:rPr lang="en-US" dirty="0"/>
              <a:t>Single quote vs double quote </a:t>
            </a:r>
            <a:br>
              <a:rPr lang="en-US" dirty="0"/>
            </a:br>
            <a:r>
              <a:rPr lang="en-US" dirty="0"/>
              <a:t>https://</a:t>
            </a:r>
            <a:r>
              <a:rPr lang="en-US" dirty="0" err="1"/>
              <a:t>stackoverflow.com</a:t>
            </a:r>
            <a:r>
              <a:rPr lang="en-US" dirty="0"/>
              <a:t>/questions/41396195/what-is-the-difference-between-single-quotes-and-double-quotes-in-postgresql</a:t>
            </a:r>
          </a:p>
        </p:txBody>
      </p:sp>
      <p:pic>
        <p:nvPicPr>
          <p:cNvPr id="5" name="Content Placeholder 4">
            <a:extLst>
              <a:ext uri="{FF2B5EF4-FFF2-40B4-BE49-F238E27FC236}">
                <a16:creationId xmlns:a16="http://schemas.microsoft.com/office/drawing/2014/main" id="{FFFB2D42-31D3-634C-8E1C-2DDC71484C70}"/>
              </a:ext>
            </a:extLst>
          </p:cNvPr>
          <p:cNvPicPr>
            <a:picLocks noGrp="1" noChangeAspect="1"/>
          </p:cNvPicPr>
          <p:nvPr>
            <p:ph idx="1"/>
          </p:nvPr>
        </p:nvPicPr>
        <p:blipFill>
          <a:blip r:embed="rId2"/>
          <a:stretch>
            <a:fillRect/>
          </a:stretch>
        </p:blipFill>
        <p:spPr>
          <a:xfrm>
            <a:off x="1750914" y="1825625"/>
            <a:ext cx="8690172" cy="4351338"/>
          </a:xfrm>
        </p:spPr>
      </p:pic>
    </p:spTree>
    <p:extLst>
      <p:ext uri="{BB962C8B-B14F-4D97-AF65-F5344CB8AC3E}">
        <p14:creationId xmlns:p14="http://schemas.microsoft.com/office/powerpoint/2010/main" val="919813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396B1-2468-AA4F-9989-F13E9C6E2B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F832C8-0555-DF4B-8AB3-DB6740D26520}"/>
              </a:ext>
            </a:extLst>
          </p:cNvPr>
          <p:cNvSpPr>
            <a:spLocks noGrp="1"/>
          </p:cNvSpPr>
          <p:nvPr>
            <p:ph idx="1"/>
          </p:nvPr>
        </p:nvSpPr>
        <p:spPr/>
        <p:txBody>
          <a:bodyPr/>
          <a:lstStyle/>
          <a:p>
            <a:r>
              <a:rPr lang="en-US" dirty="0">
                <a:hlinkClick r:id="rId2"/>
              </a:rPr>
              <a:t>https://dba.stackexchange.com/questions/189207/copy-from-file-error-invalid-input-syntax-for-integer-n</a:t>
            </a:r>
            <a:endParaRPr lang="en-US" dirty="0"/>
          </a:p>
          <a:p>
            <a:endParaRPr lang="en-US" dirty="0"/>
          </a:p>
        </p:txBody>
      </p:sp>
      <p:pic>
        <p:nvPicPr>
          <p:cNvPr id="5" name="Picture 4">
            <a:extLst>
              <a:ext uri="{FF2B5EF4-FFF2-40B4-BE49-F238E27FC236}">
                <a16:creationId xmlns:a16="http://schemas.microsoft.com/office/drawing/2014/main" id="{A6B0BF28-AF08-3843-8A11-7C8219648CD2}"/>
              </a:ext>
            </a:extLst>
          </p:cNvPr>
          <p:cNvPicPr>
            <a:picLocks noChangeAspect="1"/>
          </p:cNvPicPr>
          <p:nvPr/>
        </p:nvPicPr>
        <p:blipFill>
          <a:blip r:embed="rId3"/>
          <a:stretch>
            <a:fillRect/>
          </a:stretch>
        </p:blipFill>
        <p:spPr>
          <a:xfrm>
            <a:off x="1393679" y="2953727"/>
            <a:ext cx="8813800" cy="3060700"/>
          </a:xfrm>
          <a:prstGeom prst="rect">
            <a:avLst/>
          </a:prstGeom>
        </p:spPr>
      </p:pic>
    </p:spTree>
    <p:extLst>
      <p:ext uri="{BB962C8B-B14F-4D97-AF65-F5344CB8AC3E}">
        <p14:creationId xmlns:p14="http://schemas.microsoft.com/office/powerpoint/2010/main" val="3443208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3C254-6A72-2549-AE75-F215707B8282}"/>
              </a:ext>
            </a:extLst>
          </p:cNvPr>
          <p:cNvSpPr>
            <a:spLocks noGrp="1"/>
          </p:cNvSpPr>
          <p:nvPr>
            <p:ph type="title"/>
          </p:nvPr>
        </p:nvSpPr>
        <p:spPr/>
        <p:txBody>
          <a:bodyPr/>
          <a:lstStyle/>
          <a:p>
            <a:r>
              <a:rPr lang="en-US" dirty="0"/>
              <a:t>Use </a:t>
            </a:r>
            <a:r>
              <a:rPr lang="en-US" dirty="0" err="1"/>
              <a:t>CitrusData</a:t>
            </a:r>
            <a:r>
              <a:rPr lang="en-US" dirty="0"/>
              <a:t> if it is free</a:t>
            </a:r>
          </a:p>
        </p:txBody>
      </p:sp>
      <p:sp>
        <p:nvSpPr>
          <p:cNvPr id="3" name="Content Placeholder 2">
            <a:extLst>
              <a:ext uri="{FF2B5EF4-FFF2-40B4-BE49-F238E27FC236}">
                <a16:creationId xmlns:a16="http://schemas.microsoft.com/office/drawing/2014/main" id="{BD215353-8C51-9443-9870-36C4478D6925}"/>
              </a:ext>
            </a:extLst>
          </p:cNvPr>
          <p:cNvSpPr>
            <a:spLocks noGrp="1"/>
          </p:cNvSpPr>
          <p:nvPr>
            <p:ph sz="half" idx="1"/>
          </p:nvPr>
        </p:nvSpPr>
        <p:spPr/>
        <p:txBody>
          <a:bodyPr>
            <a:normAutofit fontScale="92500" lnSpcReduction="10000"/>
          </a:bodyPr>
          <a:lstStyle/>
          <a:p>
            <a:r>
              <a:rPr lang="en-US" dirty="0">
                <a:hlinkClick r:id="rId2"/>
              </a:rPr>
              <a:t>https://www.citusdata.com/blog/2017/11/08/faster-bulk-loading-in-postgresql-with-copy/</a:t>
            </a:r>
            <a:r>
              <a:rPr lang="en-US" dirty="0"/>
              <a:t> </a:t>
            </a:r>
          </a:p>
          <a:p>
            <a:r>
              <a:rPr lang="en-US" dirty="0"/>
              <a:t>Bulk ingestion with \copy is great for a lot of workloads </a:t>
            </a:r>
            <a:r>
              <a:rPr lang="en-US" dirty="0" err="1"/>
              <a:t>anddoesn’t</a:t>
            </a:r>
            <a:r>
              <a:rPr lang="en-US" dirty="0"/>
              <a:t> require you to load up millions of record CSVs either. You can start with micro-batches of 100, 1000, or 10000 records and still see significant performance gains.</a:t>
            </a:r>
          </a:p>
          <a:p>
            <a:br>
              <a:rPr lang="en-US" dirty="0"/>
            </a:br>
            <a:endParaRPr lang="en-US" dirty="0"/>
          </a:p>
        </p:txBody>
      </p:sp>
      <p:sp>
        <p:nvSpPr>
          <p:cNvPr id="4" name="Content Placeholder 3">
            <a:extLst>
              <a:ext uri="{FF2B5EF4-FFF2-40B4-BE49-F238E27FC236}">
                <a16:creationId xmlns:a16="http://schemas.microsoft.com/office/drawing/2014/main" id="{AF0A5999-21A3-1A43-A1AC-87EC6C6ECB5E}"/>
              </a:ext>
            </a:extLst>
          </p:cNvPr>
          <p:cNvSpPr>
            <a:spLocks noGrp="1"/>
          </p:cNvSpPr>
          <p:nvPr>
            <p:ph sz="half" idx="2"/>
          </p:nvPr>
        </p:nvSpPr>
        <p:spPr/>
        <p:txBody>
          <a:bodyPr>
            <a:normAutofit fontScale="92500" lnSpcReduction="10000"/>
          </a:bodyPr>
          <a:lstStyle/>
          <a:p>
            <a:r>
              <a:rPr lang="en-US" dirty="0"/>
              <a:t>https://</a:t>
            </a:r>
            <a:r>
              <a:rPr lang="en-US" dirty="0" err="1"/>
              <a:t>info.crunchydata.com</a:t>
            </a:r>
            <a:r>
              <a:rPr lang="en-US" dirty="0"/>
              <a:t>/blog/fast-csv-and-json-ingestion-in-</a:t>
            </a:r>
            <a:r>
              <a:rPr lang="en-US" dirty="0" err="1"/>
              <a:t>postgresql</a:t>
            </a:r>
            <a:r>
              <a:rPr lang="en-US" dirty="0"/>
              <a:t>-with-copy</a:t>
            </a:r>
          </a:p>
        </p:txBody>
      </p:sp>
    </p:spTree>
    <p:extLst>
      <p:ext uri="{BB962C8B-B14F-4D97-AF65-F5344CB8AC3E}">
        <p14:creationId xmlns:p14="http://schemas.microsoft.com/office/powerpoint/2010/main" val="731586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1DA99-3103-1E4B-B90F-2EDE02CB019C}"/>
              </a:ext>
            </a:extLst>
          </p:cNvPr>
          <p:cNvSpPr>
            <a:spLocks noGrp="1"/>
          </p:cNvSpPr>
          <p:nvPr>
            <p:ph type="title"/>
          </p:nvPr>
        </p:nvSpPr>
        <p:spPr/>
        <p:txBody>
          <a:bodyPr>
            <a:normAutofit fontScale="90000"/>
          </a:bodyPr>
          <a:lstStyle/>
          <a:p>
            <a:r>
              <a:rPr lang="en-US" dirty="0"/>
              <a:t>How to solve the \n issues? </a:t>
            </a:r>
            <a:br>
              <a:rPr lang="en-US" dirty="0"/>
            </a:br>
            <a:br>
              <a:rPr lang="en-US" dirty="0"/>
            </a:br>
            <a:endParaRPr lang="en-US" dirty="0"/>
          </a:p>
        </p:txBody>
      </p:sp>
      <p:sp>
        <p:nvSpPr>
          <p:cNvPr id="12" name="Text Placeholder 11">
            <a:extLst>
              <a:ext uri="{FF2B5EF4-FFF2-40B4-BE49-F238E27FC236}">
                <a16:creationId xmlns:a16="http://schemas.microsoft.com/office/drawing/2014/main" id="{CC78FAE6-7411-CE4B-BC24-2317C7D4EEFE}"/>
              </a:ext>
            </a:extLst>
          </p:cNvPr>
          <p:cNvSpPr>
            <a:spLocks noGrp="1"/>
          </p:cNvSpPr>
          <p:nvPr>
            <p:ph type="body" idx="1"/>
          </p:nvPr>
        </p:nvSpPr>
        <p:spPr/>
        <p:txBody>
          <a:bodyPr>
            <a:normAutofit fontScale="92500" lnSpcReduction="20000"/>
          </a:bodyPr>
          <a:lstStyle/>
          <a:p>
            <a:r>
              <a:rPr lang="en-US" dirty="0"/>
              <a:t>https://</a:t>
            </a:r>
            <a:r>
              <a:rPr lang="en-US" dirty="0" err="1"/>
              <a:t>stackoverflow.com</a:t>
            </a:r>
            <a:r>
              <a:rPr lang="en-US" dirty="0"/>
              <a:t>/questions/935/string-literals-and-escape-characters-in-</a:t>
            </a:r>
            <a:r>
              <a:rPr lang="en-US" dirty="0" err="1"/>
              <a:t>postgresql</a:t>
            </a:r>
            <a:endParaRPr lang="en-US" dirty="0"/>
          </a:p>
        </p:txBody>
      </p:sp>
      <p:pic>
        <p:nvPicPr>
          <p:cNvPr id="11" name="Content Placeholder 10">
            <a:extLst>
              <a:ext uri="{FF2B5EF4-FFF2-40B4-BE49-F238E27FC236}">
                <a16:creationId xmlns:a16="http://schemas.microsoft.com/office/drawing/2014/main" id="{E8DE55F8-DC72-0344-8235-21B3D4EEC904}"/>
              </a:ext>
            </a:extLst>
          </p:cNvPr>
          <p:cNvPicPr>
            <a:picLocks noGrp="1" noChangeAspect="1"/>
          </p:cNvPicPr>
          <p:nvPr>
            <p:ph sz="half" idx="2"/>
          </p:nvPr>
        </p:nvPicPr>
        <p:blipFill>
          <a:blip r:embed="rId2"/>
          <a:stretch>
            <a:fillRect/>
          </a:stretch>
        </p:blipFill>
        <p:spPr>
          <a:xfrm>
            <a:off x="839788" y="2686302"/>
            <a:ext cx="5157787" cy="3322133"/>
          </a:xfrm>
        </p:spPr>
      </p:pic>
      <p:sp>
        <p:nvSpPr>
          <p:cNvPr id="13" name="Text Placeholder 12">
            <a:extLst>
              <a:ext uri="{FF2B5EF4-FFF2-40B4-BE49-F238E27FC236}">
                <a16:creationId xmlns:a16="http://schemas.microsoft.com/office/drawing/2014/main" id="{B739BEC2-BF5C-764B-A8E9-A5223129A1FC}"/>
              </a:ext>
            </a:extLst>
          </p:cNvPr>
          <p:cNvSpPr>
            <a:spLocks noGrp="1"/>
          </p:cNvSpPr>
          <p:nvPr>
            <p:ph type="body" sz="quarter" idx="3"/>
          </p:nvPr>
        </p:nvSpPr>
        <p:spPr/>
        <p:txBody>
          <a:bodyPr>
            <a:normAutofit fontScale="92500" lnSpcReduction="20000"/>
          </a:bodyPr>
          <a:lstStyle/>
          <a:p>
            <a:endParaRPr lang="en-US" dirty="0"/>
          </a:p>
        </p:txBody>
      </p:sp>
      <p:pic>
        <p:nvPicPr>
          <p:cNvPr id="6" name="Content Placeholder 5">
            <a:extLst>
              <a:ext uri="{FF2B5EF4-FFF2-40B4-BE49-F238E27FC236}">
                <a16:creationId xmlns:a16="http://schemas.microsoft.com/office/drawing/2014/main" id="{7AB1E6C3-0C97-0542-8EAB-7A9E7B0DBA60}"/>
              </a:ext>
            </a:extLst>
          </p:cNvPr>
          <p:cNvPicPr>
            <a:picLocks noGrp="1" noChangeAspect="1"/>
          </p:cNvPicPr>
          <p:nvPr>
            <p:ph sz="quarter" idx="4"/>
          </p:nvPr>
        </p:nvPicPr>
        <p:blipFill>
          <a:blip r:embed="rId3"/>
          <a:stretch>
            <a:fillRect/>
          </a:stretch>
        </p:blipFill>
        <p:spPr>
          <a:xfrm>
            <a:off x="6989084" y="2505075"/>
            <a:ext cx="3549419" cy="3684588"/>
          </a:xfrm>
        </p:spPr>
      </p:pic>
      <p:sp>
        <p:nvSpPr>
          <p:cNvPr id="7" name="Rectangle 6">
            <a:extLst>
              <a:ext uri="{FF2B5EF4-FFF2-40B4-BE49-F238E27FC236}">
                <a16:creationId xmlns:a16="http://schemas.microsoft.com/office/drawing/2014/main" id="{2E8D7FDE-AD62-604C-BF0D-30620928780C}"/>
              </a:ext>
            </a:extLst>
          </p:cNvPr>
          <p:cNvSpPr/>
          <p:nvPr/>
        </p:nvSpPr>
        <p:spPr>
          <a:xfrm>
            <a:off x="6667145" y="6308209"/>
            <a:ext cx="5329151" cy="369332"/>
          </a:xfrm>
          <a:prstGeom prst="rect">
            <a:avLst/>
          </a:prstGeom>
        </p:spPr>
        <p:txBody>
          <a:bodyPr wrap="none">
            <a:spAutoFit/>
          </a:bodyPr>
          <a:lstStyle/>
          <a:p>
            <a:r>
              <a:rPr lang="en-US" dirty="0"/>
              <a:t>https://</a:t>
            </a:r>
            <a:r>
              <a:rPr lang="en-US" dirty="0" err="1"/>
              <a:t>fvue.nl</a:t>
            </a:r>
            <a:r>
              <a:rPr lang="en-US" dirty="0"/>
              <a:t>/wiki/Sed:_</a:t>
            </a:r>
            <a:r>
              <a:rPr lang="en-US" dirty="0" err="1"/>
              <a:t>Convert_CSV_to_PostgreSQL</a:t>
            </a:r>
            <a:endParaRPr lang="en-US" dirty="0"/>
          </a:p>
        </p:txBody>
      </p:sp>
      <p:sp>
        <p:nvSpPr>
          <p:cNvPr id="8" name="Rectangle 7">
            <a:extLst>
              <a:ext uri="{FF2B5EF4-FFF2-40B4-BE49-F238E27FC236}">
                <a16:creationId xmlns:a16="http://schemas.microsoft.com/office/drawing/2014/main" id="{9E17D84D-ED4C-7B4E-8436-D0FACC2DA28E}"/>
              </a:ext>
            </a:extLst>
          </p:cNvPr>
          <p:cNvSpPr/>
          <p:nvPr/>
        </p:nvSpPr>
        <p:spPr>
          <a:xfrm>
            <a:off x="726831" y="975559"/>
            <a:ext cx="6096000" cy="646331"/>
          </a:xfrm>
          <a:prstGeom prst="rect">
            <a:avLst/>
          </a:prstGeom>
        </p:spPr>
        <p:txBody>
          <a:bodyPr>
            <a:spAutoFit/>
          </a:bodyPr>
          <a:lstStyle/>
          <a:p>
            <a:pPr fontAlgn="base"/>
            <a:r>
              <a:rPr lang="en-US" dirty="0">
                <a:solidFill>
                  <a:srgbClr val="242729"/>
                </a:solidFill>
                <a:latin typeface="Arial" panose="020B0604020202020204" pitchFamily="34" charset="0"/>
                <a:hlinkClick r:id="rId4"/>
              </a:rPr>
              <a:t>Unquoted carriage return found in data - Preventing COPY FROM in PostgreSQL</a:t>
            </a:r>
            <a:endParaRPr lang="en-US" b="1" dirty="0">
              <a:solidFill>
                <a:srgbClr val="242729"/>
              </a:solidFill>
              <a:latin typeface="Arial" panose="020B0604020202020204" pitchFamily="34" charset="0"/>
            </a:endParaRPr>
          </a:p>
        </p:txBody>
      </p:sp>
      <p:sp>
        <p:nvSpPr>
          <p:cNvPr id="9" name="Rectangle 8">
            <a:extLst>
              <a:ext uri="{FF2B5EF4-FFF2-40B4-BE49-F238E27FC236}">
                <a16:creationId xmlns:a16="http://schemas.microsoft.com/office/drawing/2014/main" id="{D57579AD-AEB7-9C4B-BFB0-329949ED5682}"/>
              </a:ext>
            </a:extLst>
          </p:cNvPr>
          <p:cNvSpPr/>
          <p:nvPr/>
        </p:nvSpPr>
        <p:spPr>
          <a:xfrm>
            <a:off x="397330" y="5934670"/>
            <a:ext cx="6096000" cy="923330"/>
          </a:xfrm>
          <a:prstGeom prst="rect">
            <a:avLst/>
          </a:prstGeom>
        </p:spPr>
        <p:txBody>
          <a:bodyPr>
            <a:spAutoFit/>
          </a:bodyPr>
          <a:lstStyle/>
          <a:p>
            <a:r>
              <a:rPr lang="en-US" dirty="0"/>
              <a:t>https://</a:t>
            </a:r>
            <a:r>
              <a:rPr lang="en-US" dirty="0" err="1"/>
              <a:t>stackoverflow.com</a:t>
            </a:r>
            <a:r>
              <a:rPr lang="en-US" dirty="0"/>
              <a:t>/questions/33944437/unquoted-carriage-return-found-in-data-preventing-copy-from-in-postgresql</a:t>
            </a:r>
          </a:p>
        </p:txBody>
      </p:sp>
    </p:spTree>
    <p:extLst>
      <p:ext uri="{BB962C8B-B14F-4D97-AF65-F5344CB8AC3E}">
        <p14:creationId xmlns:p14="http://schemas.microsoft.com/office/powerpoint/2010/main" val="992799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C03E3-7AC7-DD47-A4AC-538C4D3DC605}"/>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0F1A9DAC-9C9E-EE43-89F2-CE283AC118AC}"/>
              </a:ext>
            </a:extLst>
          </p:cNvPr>
          <p:cNvSpPr>
            <a:spLocks noGrp="1"/>
          </p:cNvSpPr>
          <p:nvPr>
            <p:ph type="body" idx="1"/>
          </p:nvPr>
        </p:nvSpPr>
        <p:spPr/>
        <p:txBody>
          <a:bodyPr>
            <a:normAutofit fontScale="92500" lnSpcReduction="20000"/>
          </a:bodyPr>
          <a:lstStyle/>
          <a:p>
            <a:r>
              <a:rPr lang="en-US" dirty="0">
                <a:hlinkClick r:id="rId2"/>
              </a:rPr>
              <a:t>https://stackoverflow.com/questions/12755997/how-to-create-streams-from-string-in-node-js</a:t>
            </a:r>
            <a:endParaRPr lang="en-US" dirty="0"/>
          </a:p>
        </p:txBody>
      </p:sp>
      <p:sp>
        <p:nvSpPr>
          <p:cNvPr id="4" name="Content Placeholder 3">
            <a:extLst>
              <a:ext uri="{FF2B5EF4-FFF2-40B4-BE49-F238E27FC236}">
                <a16:creationId xmlns:a16="http://schemas.microsoft.com/office/drawing/2014/main" id="{B7885377-5E18-EC4D-95B8-2E24AD798151}"/>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0302D050-C9D5-8F4E-AB68-2B89B4BAF71A}"/>
              </a:ext>
            </a:extLst>
          </p:cNvPr>
          <p:cNvSpPr>
            <a:spLocks noGrp="1"/>
          </p:cNvSpPr>
          <p:nvPr>
            <p:ph type="body" sz="quarter" idx="3"/>
          </p:nvPr>
        </p:nvSpPr>
        <p:spPr/>
        <p:txBody>
          <a:bodyPr>
            <a:normAutofit fontScale="92500" lnSpcReduction="20000"/>
          </a:bodyPr>
          <a:lstStyle/>
          <a:p>
            <a:r>
              <a:rPr lang="en-US" dirty="0">
                <a:hlinkClick r:id="rId3"/>
              </a:rPr>
              <a:t>https://stackoverflow.com/questions/9486683/writing-large-files-with-node-js</a:t>
            </a:r>
            <a:endParaRPr lang="en-US" dirty="0"/>
          </a:p>
        </p:txBody>
      </p:sp>
      <p:pic>
        <p:nvPicPr>
          <p:cNvPr id="8" name="Content Placeholder 7">
            <a:extLst>
              <a:ext uri="{FF2B5EF4-FFF2-40B4-BE49-F238E27FC236}">
                <a16:creationId xmlns:a16="http://schemas.microsoft.com/office/drawing/2014/main" id="{7C863B65-E253-CB48-8902-3AE721E0D376}"/>
              </a:ext>
            </a:extLst>
          </p:cNvPr>
          <p:cNvPicPr>
            <a:picLocks noGrp="1" noChangeAspect="1"/>
          </p:cNvPicPr>
          <p:nvPr>
            <p:ph sz="quarter" idx="4"/>
          </p:nvPr>
        </p:nvPicPr>
        <p:blipFill>
          <a:blip r:embed="rId4"/>
          <a:stretch>
            <a:fillRect/>
          </a:stretch>
        </p:blipFill>
        <p:spPr>
          <a:xfrm>
            <a:off x="6172200" y="3087983"/>
            <a:ext cx="5183188" cy="2518772"/>
          </a:xfrm>
        </p:spPr>
      </p:pic>
    </p:spTree>
    <p:extLst>
      <p:ext uri="{BB962C8B-B14F-4D97-AF65-F5344CB8AC3E}">
        <p14:creationId xmlns:p14="http://schemas.microsoft.com/office/powerpoint/2010/main" val="3228797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15BC-394F-A04A-86EA-AA1E29303CA9}"/>
              </a:ext>
            </a:extLst>
          </p:cNvPr>
          <p:cNvSpPr>
            <a:spLocks noGrp="1"/>
          </p:cNvSpPr>
          <p:nvPr>
            <p:ph type="title"/>
          </p:nvPr>
        </p:nvSpPr>
        <p:spPr/>
        <p:txBody>
          <a:bodyPr/>
          <a:lstStyle/>
          <a:p>
            <a:r>
              <a:rPr lang="en-US" dirty="0"/>
              <a:t>Event emitter warning </a:t>
            </a:r>
          </a:p>
        </p:txBody>
      </p:sp>
      <p:sp>
        <p:nvSpPr>
          <p:cNvPr id="3" name="Content Placeholder 2">
            <a:extLst>
              <a:ext uri="{FF2B5EF4-FFF2-40B4-BE49-F238E27FC236}">
                <a16:creationId xmlns:a16="http://schemas.microsoft.com/office/drawing/2014/main" id="{41E190CC-B1C8-984E-B128-07E4FBE31C07}"/>
              </a:ext>
            </a:extLst>
          </p:cNvPr>
          <p:cNvSpPr>
            <a:spLocks noGrp="1"/>
          </p:cNvSpPr>
          <p:nvPr>
            <p:ph idx="1"/>
          </p:nvPr>
        </p:nvSpPr>
        <p:spPr/>
        <p:txBody>
          <a:bodyPr/>
          <a:lstStyle/>
          <a:p>
            <a:r>
              <a:rPr lang="en-US" dirty="0">
                <a:hlinkClick r:id="rId2"/>
              </a:rPr>
              <a:t>https://stackoverflow.com/questions/15581978/nodejs-how-to-debug-eventemitter-memory-leak-detected-11-listeners-added</a:t>
            </a:r>
            <a:endParaRPr lang="en-US" dirty="0"/>
          </a:p>
        </p:txBody>
      </p:sp>
      <p:pic>
        <p:nvPicPr>
          <p:cNvPr id="5" name="Picture 4">
            <a:extLst>
              <a:ext uri="{FF2B5EF4-FFF2-40B4-BE49-F238E27FC236}">
                <a16:creationId xmlns:a16="http://schemas.microsoft.com/office/drawing/2014/main" id="{72CCC94C-A26E-DF4C-BA6D-5F1E492A1F5C}"/>
              </a:ext>
            </a:extLst>
          </p:cNvPr>
          <p:cNvPicPr>
            <a:picLocks noChangeAspect="1"/>
          </p:cNvPicPr>
          <p:nvPr/>
        </p:nvPicPr>
        <p:blipFill>
          <a:blip r:embed="rId3"/>
          <a:stretch>
            <a:fillRect/>
          </a:stretch>
        </p:blipFill>
        <p:spPr>
          <a:xfrm>
            <a:off x="571500" y="2351731"/>
            <a:ext cx="11049000" cy="4279900"/>
          </a:xfrm>
          <a:prstGeom prst="rect">
            <a:avLst/>
          </a:prstGeom>
        </p:spPr>
      </p:pic>
    </p:spTree>
    <p:extLst>
      <p:ext uri="{BB962C8B-B14F-4D97-AF65-F5344CB8AC3E}">
        <p14:creationId xmlns:p14="http://schemas.microsoft.com/office/powerpoint/2010/main" val="3775141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65182-AD07-E94D-B573-A473BE6F3553}"/>
              </a:ext>
            </a:extLst>
          </p:cNvPr>
          <p:cNvSpPr>
            <a:spLocks noGrp="1"/>
          </p:cNvSpPr>
          <p:nvPr>
            <p:ph type="title"/>
          </p:nvPr>
        </p:nvSpPr>
        <p:spPr/>
        <p:txBody>
          <a:bodyPr/>
          <a:lstStyle/>
          <a:p>
            <a:r>
              <a:rPr lang="en-US" dirty="0"/>
              <a:t>NodeJS large file write </a:t>
            </a:r>
          </a:p>
        </p:txBody>
      </p:sp>
      <p:sp>
        <p:nvSpPr>
          <p:cNvPr id="3" name="Content Placeholder 2">
            <a:extLst>
              <a:ext uri="{FF2B5EF4-FFF2-40B4-BE49-F238E27FC236}">
                <a16:creationId xmlns:a16="http://schemas.microsoft.com/office/drawing/2014/main" id="{FDA43DB3-9776-A04E-A85B-E1A76DBEFCC9}"/>
              </a:ext>
            </a:extLst>
          </p:cNvPr>
          <p:cNvSpPr>
            <a:spLocks noGrp="1"/>
          </p:cNvSpPr>
          <p:nvPr>
            <p:ph idx="1"/>
          </p:nvPr>
        </p:nvSpPr>
        <p:spPr/>
        <p:txBody>
          <a:bodyPr>
            <a:normAutofit fontScale="92500"/>
          </a:bodyPr>
          <a:lstStyle/>
          <a:p>
            <a:r>
              <a:rPr lang="en-US" dirty="0">
                <a:solidFill>
                  <a:srgbClr val="FF0000"/>
                </a:solidFill>
              </a:rPr>
              <a:t>Didn’t use drain so I am suspicious of the solution quality  </a:t>
            </a:r>
          </a:p>
          <a:p>
            <a:endParaRPr lang="en-US" dirty="0"/>
          </a:p>
          <a:p>
            <a:pPr lvl="1"/>
            <a:r>
              <a:rPr lang="en-US" dirty="0"/>
              <a:t>https://itnext.io/using-node-js-to-read-really-really-large-files-pt-1-d2057fe76b33</a:t>
            </a:r>
          </a:p>
          <a:p>
            <a:pPr lvl="1"/>
            <a:r>
              <a:rPr lang="en-US" dirty="0">
                <a:hlinkClick r:id="rId2"/>
              </a:rPr>
              <a:t>https://stackabuse.com/writing-to-files-in-node-js/</a:t>
            </a:r>
            <a:endParaRPr lang="en-US" dirty="0"/>
          </a:p>
          <a:p>
            <a:r>
              <a:rPr lang="en-US" dirty="0">
                <a:solidFill>
                  <a:srgbClr val="FF0000"/>
                </a:solidFill>
              </a:rPr>
              <a:t>Read about Pipe </a:t>
            </a:r>
          </a:p>
          <a:p>
            <a:pPr lvl="1"/>
            <a:r>
              <a:rPr lang="en-US" dirty="0">
                <a:hlinkClick r:id="rId3"/>
              </a:rPr>
              <a:t>https://nodejs.org/en/knowledge/advanced/streams/how-to-use-stream-pipe/</a:t>
            </a:r>
            <a:endParaRPr lang="en-US" dirty="0">
              <a:hlinkClick r:id="rId4"/>
            </a:endParaRPr>
          </a:p>
          <a:p>
            <a:pPr lvl="1"/>
            <a:r>
              <a:rPr lang="en-US" dirty="0">
                <a:hlinkClick r:id="rId4"/>
              </a:rPr>
              <a:t>http://codewinds.com/blog/2013-08-02-streams-basics.html#opening_a_write_stream_for_storing_data_in_a_file</a:t>
            </a:r>
            <a:endParaRPr lang="en-US" dirty="0"/>
          </a:p>
          <a:p>
            <a:r>
              <a:rPr lang="en-US" dirty="0">
                <a:solidFill>
                  <a:srgbClr val="FF0000"/>
                </a:solidFill>
              </a:rPr>
              <a:t>Might be worth reading </a:t>
            </a:r>
            <a:endParaRPr lang="en-US" dirty="0">
              <a:hlinkClick r:id="rId5"/>
            </a:endParaRPr>
          </a:p>
          <a:p>
            <a:pPr lvl="1"/>
            <a:r>
              <a:rPr lang="en-US" dirty="0">
                <a:hlinkClick r:id="rId5"/>
              </a:rPr>
              <a:t>https://medium.com/dev-bits/writing-memory-efficient-software-applications-in-node-js-5575f646b67f</a:t>
            </a:r>
            <a:endParaRPr lang="en-US" dirty="0"/>
          </a:p>
        </p:txBody>
      </p:sp>
    </p:spTree>
    <p:extLst>
      <p:ext uri="{BB962C8B-B14F-4D97-AF65-F5344CB8AC3E}">
        <p14:creationId xmlns:p14="http://schemas.microsoft.com/office/powerpoint/2010/main" val="3100215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FBFA0-A6A9-F64F-97B2-881BE0986550}"/>
              </a:ext>
            </a:extLst>
          </p:cNvPr>
          <p:cNvSpPr>
            <a:spLocks noGrp="1"/>
          </p:cNvSpPr>
          <p:nvPr>
            <p:ph type="title"/>
          </p:nvPr>
        </p:nvSpPr>
        <p:spPr/>
        <p:txBody>
          <a:bodyPr/>
          <a:lstStyle/>
          <a:p>
            <a:r>
              <a:rPr lang="en-US" dirty="0"/>
              <a:t>Flow for today </a:t>
            </a:r>
          </a:p>
        </p:txBody>
      </p:sp>
      <p:sp>
        <p:nvSpPr>
          <p:cNvPr id="3" name="Content Placeholder 2">
            <a:extLst>
              <a:ext uri="{FF2B5EF4-FFF2-40B4-BE49-F238E27FC236}">
                <a16:creationId xmlns:a16="http://schemas.microsoft.com/office/drawing/2014/main" id="{86F369D3-4209-F444-A039-D62E4B647F30}"/>
              </a:ext>
            </a:extLst>
          </p:cNvPr>
          <p:cNvSpPr>
            <a:spLocks noGrp="1"/>
          </p:cNvSpPr>
          <p:nvPr>
            <p:ph sz="half" idx="1"/>
          </p:nvPr>
        </p:nvSpPr>
        <p:spPr/>
        <p:txBody>
          <a:bodyPr/>
          <a:lstStyle/>
          <a:p>
            <a:r>
              <a:rPr lang="en-US" dirty="0"/>
              <a:t>Install Cassandra</a:t>
            </a:r>
          </a:p>
          <a:p>
            <a:pPr lvl="1"/>
            <a:r>
              <a:rPr lang="en-US" dirty="0"/>
              <a:t>How to install?</a:t>
            </a:r>
          </a:p>
          <a:p>
            <a:pPr lvl="1"/>
            <a:r>
              <a:rPr lang="en-US" dirty="0"/>
              <a:t>How to run? </a:t>
            </a:r>
          </a:p>
          <a:p>
            <a:pPr lvl="1"/>
            <a:r>
              <a:rPr lang="en-US" dirty="0"/>
              <a:t>How to make a simple table? </a:t>
            </a:r>
          </a:p>
          <a:p>
            <a:pPr lvl="1"/>
            <a:r>
              <a:rPr lang="en-US" dirty="0"/>
              <a:t>How to bulk insert?  </a:t>
            </a:r>
          </a:p>
          <a:p>
            <a:r>
              <a:rPr lang="en-US" dirty="0"/>
              <a:t>Populate the database </a:t>
            </a:r>
          </a:p>
          <a:p>
            <a:r>
              <a:rPr lang="en-US" dirty="0"/>
              <a:t>You have written the script to COPY data from </a:t>
            </a:r>
            <a:r>
              <a:rPr lang="en-US" dirty="0" err="1"/>
              <a:t>photo.csv</a:t>
            </a:r>
            <a:r>
              <a:rPr lang="en-US" dirty="0"/>
              <a:t> into your schema </a:t>
            </a:r>
          </a:p>
          <a:p>
            <a:endParaRPr lang="en-US" dirty="0"/>
          </a:p>
          <a:p>
            <a:endParaRPr lang="en-US" dirty="0"/>
          </a:p>
        </p:txBody>
      </p:sp>
      <p:sp>
        <p:nvSpPr>
          <p:cNvPr id="4" name="Content Placeholder 3">
            <a:extLst>
              <a:ext uri="{FF2B5EF4-FFF2-40B4-BE49-F238E27FC236}">
                <a16:creationId xmlns:a16="http://schemas.microsoft.com/office/drawing/2014/main" id="{D688ADDE-F058-B24F-819D-C718AE23E089}"/>
              </a:ext>
            </a:extLst>
          </p:cNvPr>
          <p:cNvSpPr>
            <a:spLocks noGrp="1"/>
          </p:cNvSpPr>
          <p:nvPr>
            <p:ph sz="half" idx="2"/>
          </p:nvPr>
        </p:nvSpPr>
        <p:spPr/>
        <p:txBody>
          <a:bodyPr/>
          <a:lstStyle/>
          <a:p>
            <a:r>
              <a:rPr lang="en-US" dirty="0"/>
              <a:t>Install PostgreSQL </a:t>
            </a:r>
          </a:p>
          <a:p>
            <a:pPr lvl="1"/>
            <a:r>
              <a:rPr lang="en-US" dirty="0"/>
              <a:t>How to install? </a:t>
            </a:r>
          </a:p>
          <a:p>
            <a:pPr lvl="1"/>
            <a:r>
              <a:rPr lang="en-US" dirty="0"/>
              <a:t>How to run? </a:t>
            </a:r>
          </a:p>
          <a:p>
            <a:pPr lvl="1"/>
            <a:r>
              <a:rPr lang="en-US" dirty="0"/>
              <a:t>How to make a simple table? </a:t>
            </a:r>
          </a:p>
          <a:p>
            <a:pPr lvl="1"/>
            <a:r>
              <a:rPr lang="en-US" dirty="0"/>
              <a:t>How to bulk insert? </a:t>
            </a:r>
          </a:p>
          <a:p>
            <a:r>
              <a:rPr lang="en-US" dirty="0"/>
              <a:t>Populate the database </a:t>
            </a:r>
          </a:p>
        </p:txBody>
      </p:sp>
    </p:spTree>
    <p:extLst>
      <p:ext uri="{BB962C8B-B14F-4D97-AF65-F5344CB8AC3E}">
        <p14:creationId xmlns:p14="http://schemas.microsoft.com/office/powerpoint/2010/main" val="4024245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871F14-A68C-B142-8A9A-8BBCEBE2388E}"/>
              </a:ext>
            </a:extLst>
          </p:cNvPr>
          <p:cNvSpPr>
            <a:spLocks noGrp="1"/>
          </p:cNvSpPr>
          <p:nvPr>
            <p:ph type="title"/>
          </p:nvPr>
        </p:nvSpPr>
        <p:spPr/>
        <p:txBody>
          <a:bodyPr/>
          <a:lstStyle/>
          <a:p>
            <a:r>
              <a:rPr lang="en-US" dirty="0"/>
              <a:t>How to install Cassandra </a:t>
            </a:r>
          </a:p>
        </p:txBody>
      </p:sp>
      <p:sp>
        <p:nvSpPr>
          <p:cNvPr id="3" name="Content Placeholder 2">
            <a:extLst>
              <a:ext uri="{FF2B5EF4-FFF2-40B4-BE49-F238E27FC236}">
                <a16:creationId xmlns:a16="http://schemas.microsoft.com/office/drawing/2014/main" id="{926FB3D7-7B0A-DA42-ACE7-F9F9C8EA8123}"/>
              </a:ext>
            </a:extLst>
          </p:cNvPr>
          <p:cNvSpPr>
            <a:spLocks noGrp="1"/>
          </p:cNvSpPr>
          <p:nvPr>
            <p:ph idx="1"/>
          </p:nvPr>
        </p:nvSpPr>
        <p:spPr>
          <a:xfrm>
            <a:off x="838200" y="1357314"/>
            <a:ext cx="10515600" cy="5500686"/>
          </a:xfrm>
        </p:spPr>
        <p:txBody>
          <a:bodyPr>
            <a:normAutofit fontScale="85000" lnSpcReduction="20000"/>
          </a:bodyPr>
          <a:lstStyle/>
          <a:p>
            <a:pPr marL="0" indent="0">
              <a:lnSpc>
                <a:spcPct val="120000"/>
              </a:lnSpc>
              <a:spcBef>
                <a:spcPts val="0"/>
              </a:spcBef>
              <a:buNone/>
            </a:pPr>
            <a:r>
              <a:rPr lang="en-US" sz="1800" b="1" dirty="0">
                <a:solidFill>
                  <a:srgbClr val="24292E"/>
                </a:solidFill>
                <a:latin typeface="-apple-system"/>
              </a:rPr>
              <a:t>Install Homebrew</a:t>
            </a:r>
          </a:p>
          <a:p>
            <a:pPr marL="0" indent="0">
              <a:lnSpc>
                <a:spcPct val="120000"/>
              </a:lnSpc>
              <a:spcBef>
                <a:spcPts val="0"/>
              </a:spcBef>
              <a:buNone/>
            </a:pPr>
            <a:r>
              <a:rPr lang="en-US" sz="1800" dirty="0">
                <a:solidFill>
                  <a:srgbClr val="24292E"/>
                </a:solidFill>
                <a:latin typeface="-apple-system"/>
              </a:rPr>
              <a:t>Homebrew is a great little package manager for OS X. If you haven't already, installing it is pretty easy:</a:t>
            </a:r>
          </a:p>
          <a:p>
            <a:pPr marL="0" indent="0">
              <a:lnSpc>
                <a:spcPct val="120000"/>
              </a:lnSpc>
              <a:spcBef>
                <a:spcPts val="0"/>
              </a:spcBef>
              <a:buNone/>
            </a:pPr>
            <a:r>
              <a:rPr lang="en-US" sz="1800" dirty="0">
                <a:solidFill>
                  <a:srgbClr val="24292E"/>
                </a:solidFill>
                <a:latin typeface="-apple-system"/>
              </a:rPr>
              <a:t>ruby -e </a:t>
            </a:r>
            <a:r>
              <a:rPr lang="en-US" sz="1800" dirty="0">
                <a:solidFill>
                  <a:srgbClr val="032F62"/>
                </a:solidFill>
                <a:latin typeface="-apple-system"/>
              </a:rPr>
              <a:t>"$(curl -</a:t>
            </a:r>
            <a:r>
              <a:rPr lang="en-US" sz="1800" dirty="0" err="1">
                <a:solidFill>
                  <a:srgbClr val="032F62"/>
                </a:solidFill>
                <a:latin typeface="-apple-system"/>
              </a:rPr>
              <a:t>fsSL</a:t>
            </a:r>
            <a:r>
              <a:rPr lang="en-US" sz="1800" dirty="0">
                <a:solidFill>
                  <a:srgbClr val="032F62"/>
                </a:solidFill>
                <a:latin typeface="-apple-system"/>
              </a:rPr>
              <a:t> https://</a:t>
            </a:r>
            <a:r>
              <a:rPr lang="en-US" sz="1800" dirty="0" err="1">
                <a:solidFill>
                  <a:srgbClr val="032F62"/>
                </a:solidFill>
                <a:latin typeface="-apple-system"/>
              </a:rPr>
              <a:t>raw.github.com</a:t>
            </a:r>
            <a:r>
              <a:rPr lang="en-US" sz="1800" dirty="0">
                <a:solidFill>
                  <a:srgbClr val="032F62"/>
                </a:solidFill>
                <a:latin typeface="-apple-system"/>
              </a:rPr>
              <a:t>/Homebrew/homebrew/go/install)"</a:t>
            </a:r>
            <a:endParaRPr lang="en-US" sz="1800" dirty="0">
              <a:solidFill>
                <a:srgbClr val="24292E"/>
              </a:solidFill>
              <a:latin typeface="-apple-system"/>
            </a:endParaRPr>
          </a:p>
          <a:p>
            <a:pPr marL="0" indent="0">
              <a:lnSpc>
                <a:spcPct val="120000"/>
              </a:lnSpc>
              <a:spcBef>
                <a:spcPts val="0"/>
              </a:spcBef>
              <a:buNone/>
            </a:pPr>
            <a:r>
              <a:rPr lang="en-US" sz="1800" b="1" dirty="0">
                <a:solidFill>
                  <a:srgbClr val="24292E"/>
                </a:solidFill>
                <a:latin typeface="-apple-system"/>
              </a:rPr>
              <a:t>Install Python</a:t>
            </a:r>
          </a:p>
          <a:p>
            <a:pPr marL="0" indent="0">
              <a:lnSpc>
                <a:spcPct val="120000"/>
              </a:lnSpc>
              <a:spcBef>
                <a:spcPts val="0"/>
              </a:spcBef>
              <a:buNone/>
            </a:pPr>
            <a:r>
              <a:rPr lang="en-US" sz="1800" dirty="0">
                <a:solidFill>
                  <a:srgbClr val="24292E"/>
                </a:solidFill>
                <a:latin typeface="-apple-system"/>
              </a:rPr>
              <a:t>Mac OS X has a copy of Python preinstalled, but this makes sure you get the newest version.</a:t>
            </a:r>
          </a:p>
          <a:p>
            <a:pPr marL="0" indent="0">
              <a:lnSpc>
                <a:spcPct val="120000"/>
              </a:lnSpc>
              <a:spcBef>
                <a:spcPts val="0"/>
              </a:spcBef>
              <a:buNone/>
            </a:pPr>
            <a:r>
              <a:rPr lang="en-US" sz="1800" dirty="0">
                <a:solidFill>
                  <a:srgbClr val="24292E"/>
                </a:solidFill>
                <a:latin typeface="-apple-system"/>
              </a:rPr>
              <a:t>brew install python</a:t>
            </a:r>
          </a:p>
          <a:p>
            <a:pPr marL="0" indent="0">
              <a:lnSpc>
                <a:spcPct val="120000"/>
              </a:lnSpc>
              <a:spcBef>
                <a:spcPts val="0"/>
              </a:spcBef>
              <a:buNone/>
            </a:pPr>
            <a:r>
              <a:rPr lang="en-US" sz="1800" b="1" dirty="0">
                <a:solidFill>
                  <a:srgbClr val="24292E"/>
                </a:solidFill>
                <a:latin typeface="-apple-system"/>
              </a:rPr>
              <a:t>Install </a:t>
            </a:r>
            <a:r>
              <a:rPr lang="en-US" sz="1800" b="1" dirty="0" err="1">
                <a:solidFill>
                  <a:srgbClr val="24292E"/>
                </a:solidFill>
                <a:latin typeface="-apple-system"/>
              </a:rPr>
              <a:t>cql</a:t>
            </a:r>
            <a:endParaRPr lang="en-US" sz="1800" b="1" dirty="0">
              <a:solidFill>
                <a:srgbClr val="24292E"/>
              </a:solidFill>
              <a:latin typeface="-apple-system"/>
            </a:endParaRPr>
          </a:p>
          <a:p>
            <a:pPr marL="0" indent="0">
              <a:lnSpc>
                <a:spcPct val="120000"/>
              </a:lnSpc>
              <a:spcBef>
                <a:spcPts val="0"/>
              </a:spcBef>
              <a:buNone/>
            </a:pPr>
            <a:r>
              <a:rPr lang="en-US" sz="1800" dirty="0">
                <a:solidFill>
                  <a:srgbClr val="24292E"/>
                </a:solidFill>
                <a:latin typeface="-apple-system"/>
              </a:rPr>
              <a:t>To use </a:t>
            </a:r>
            <a:r>
              <a:rPr lang="en-US" sz="1800" dirty="0" err="1">
                <a:solidFill>
                  <a:srgbClr val="24292E"/>
                </a:solidFill>
                <a:latin typeface="-apple-system"/>
              </a:rPr>
              <a:t>cqlsh</a:t>
            </a:r>
            <a:r>
              <a:rPr lang="en-US" sz="1800" dirty="0">
                <a:solidFill>
                  <a:srgbClr val="24292E"/>
                </a:solidFill>
                <a:latin typeface="-apple-system"/>
              </a:rPr>
              <a:t>, the Cassandra query language shell, you need to install </a:t>
            </a:r>
            <a:r>
              <a:rPr lang="en-US" sz="1800" dirty="0" err="1">
                <a:solidFill>
                  <a:srgbClr val="24292E"/>
                </a:solidFill>
                <a:latin typeface="-apple-system"/>
              </a:rPr>
              <a:t>cql</a:t>
            </a:r>
            <a:r>
              <a:rPr lang="en-US" sz="1800" dirty="0">
                <a:solidFill>
                  <a:srgbClr val="24292E"/>
                </a:solidFill>
                <a:latin typeface="-apple-system"/>
              </a:rPr>
              <a:t>:</a:t>
            </a:r>
          </a:p>
          <a:p>
            <a:pPr marL="0" indent="0">
              <a:lnSpc>
                <a:spcPct val="120000"/>
              </a:lnSpc>
              <a:spcBef>
                <a:spcPts val="0"/>
              </a:spcBef>
              <a:buNone/>
            </a:pPr>
            <a:r>
              <a:rPr lang="en-US" sz="1800" dirty="0">
                <a:solidFill>
                  <a:srgbClr val="24292E"/>
                </a:solidFill>
                <a:latin typeface="-apple-system"/>
              </a:rPr>
              <a:t>pip install </a:t>
            </a:r>
            <a:r>
              <a:rPr lang="en-US" sz="1800" dirty="0" err="1">
                <a:solidFill>
                  <a:srgbClr val="24292E"/>
                </a:solidFill>
                <a:latin typeface="-apple-system"/>
              </a:rPr>
              <a:t>cql</a:t>
            </a:r>
            <a:endParaRPr lang="en-US" sz="1800" dirty="0">
              <a:solidFill>
                <a:srgbClr val="24292E"/>
              </a:solidFill>
              <a:latin typeface="-apple-system"/>
            </a:endParaRPr>
          </a:p>
          <a:p>
            <a:pPr marL="0" indent="0">
              <a:lnSpc>
                <a:spcPct val="120000"/>
              </a:lnSpc>
              <a:spcBef>
                <a:spcPts val="0"/>
              </a:spcBef>
              <a:buNone/>
            </a:pPr>
            <a:r>
              <a:rPr lang="en-US" sz="1800" b="1" dirty="0">
                <a:solidFill>
                  <a:srgbClr val="24292E"/>
                </a:solidFill>
                <a:latin typeface="-apple-system"/>
              </a:rPr>
              <a:t>Install Cassandra</a:t>
            </a:r>
          </a:p>
          <a:p>
            <a:pPr marL="0" indent="0">
              <a:lnSpc>
                <a:spcPct val="120000"/>
              </a:lnSpc>
              <a:spcBef>
                <a:spcPts val="0"/>
              </a:spcBef>
              <a:buNone/>
            </a:pPr>
            <a:r>
              <a:rPr lang="en-US" sz="1800" dirty="0">
                <a:solidFill>
                  <a:srgbClr val="24292E"/>
                </a:solidFill>
                <a:latin typeface="-apple-system"/>
              </a:rPr>
              <a:t>This installs Apache Cassandra:</a:t>
            </a:r>
          </a:p>
          <a:p>
            <a:pPr marL="0" indent="0">
              <a:lnSpc>
                <a:spcPct val="120000"/>
              </a:lnSpc>
              <a:spcBef>
                <a:spcPts val="0"/>
              </a:spcBef>
              <a:buNone/>
            </a:pPr>
            <a:r>
              <a:rPr lang="en-US" sz="1800" dirty="0">
                <a:solidFill>
                  <a:srgbClr val="24292E"/>
                </a:solidFill>
                <a:latin typeface="-apple-system"/>
              </a:rPr>
              <a:t>brew install </a:t>
            </a:r>
            <a:r>
              <a:rPr lang="en-US" sz="1800" dirty="0" err="1">
                <a:solidFill>
                  <a:srgbClr val="24292E"/>
                </a:solidFill>
                <a:latin typeface="-apple-system"/>
              </a:rPr>
              <a:t>cassandra</a:t>
            </a:r>
            <a:endParaRPr lang="en-US" sz="1800" dirty="0">
              <a:solidFill>
                <a:srgbClr val="24292E"/>
              </a:solidFill>
              <a:latin typeface="-apple-system"/>
            </a:endParaRPr>
          </a:p>
          <a:p>
            <a:pPr marL="0" indent="0">
              <a:lnSpc>
                <a:spcPct val="120000"/>
              </a:lnSpc>
              <a:spcBef>
                <a:spcPts val="0"/>
              </a:spcBef>
              <a:buNone/>
            </a:pPr>
            <a:r>
              <a:rPr lang="en-US" sz="1800" b="1" dirty="0">
                <a:solidFill>
                  <a:srgbClr val="24292E"/>
                </a:solidFill>
                <a:latin typeface="-apple-system"/>
              </a:rPr>
              <a:t>Starting/Stopping Cassandra</a:t>
            </a:r>
          </a:p>
          <a:p>
            <a:pPr marL="0" indent="0">
              <a:lnSpc>
                <a:spcPct val="120000"/>
              </a:lnSpc>
              <a:spcBef>
                <a:spcPts val="0"/>
              </a:spcBef>
              <a:buNone/>
            </a:pPr>
            <a:r>
              <a:rPr lang="en-US" sz="1800" dirty="0">
                <a:solidFill>
                  <a:srgbClr val="24292E"/>
                </a:solidFill>
                <a:latin typeface="-apple-system"/>
              </a:rPr>
              <a:t>Use this command to start Cassandra:</a:t>
            </a:r>
          </a:p>
          <a:p>
            <a:pPr marL="0" indent="0">
              <a:lnSpc>
                <a:spcPct val="120000"/>
              </a:lnSpc>
              <a:spcBef>
                <a:spcPts val="0"/>
              </a:spcBef>
              <a:buNone/>
            </a:pPr>
            <a:r>
              <a:rPr lang="en-US" sz="1800" dirty="0" err="1">
                <a:solidFill>
                  <a:srgbClr val="24292E"/>
                </a:solidFill>
                <a:latin typeface="-apple-system"/>
              </a:rPr>
              <a:t>launchctl</a:t>
            </a:r>
            <a:r>
              <a:rPr lang="en-US" sz="1800" dirty="0">
                <a:solidFill>
                  <a:srgbClr val="24292E"/>
                </a:solidFill>
                <a:latin typeface="-apple-system"/>
              </a:rPr>
              <a:t> load </a:t>
            </a:r>
            <a:r>
              <a:rPr lang="en-US" sz="1800" dirty="0">
                <a:solidFill>
                  <a:srgbClr val="D73A49"/>
                </a:solidFill>
                <a:latin typeface="-apple-system"/>
              </a:rPr>
              <a:t>~</a:t>
            </a:r>
            <a:r>
              <a:rPr lang="en-US" sz="1800" dirty="0">
                <a:solidFill>
                  <a:srgbClr val="24292E"/>
                </a:solidFill>
                <a:latin typeface="-apple-system"/>
              </a:rPr>
              <a:t>/Library/</a:t>
            </a:r>
            <a:r>
              <a:rPr lang="en-US" sz="1800" dirty="0" err="1">
                <a:solidFill>
                  <a:srgbClr val="24292E"/>
                </a:solidFill>
                <a:latin typeface="-apple-system"/>
              </a:rPr>
              <a:t>LaunchAgents</a:t>
            </a:r>
            <a:r>
              <a:rPr lang="en-US" sz="1800" dirty="0">
                <a:solidFill>
                  <a:srgbClr val="24292E"/>
                </a:solidFill>
                <a:latin typeface="-apple-system"/>
              </a:rPr>
              <a:t>/</a:t>
            </a:r>
            <a:r>
              <a:rPr lang="en-US" sz="1800" dirty="0" err="1">
                <a:solidFill>
                  <a:srgbClr val="24292E"/>
                </a:solidFill>
                <a:latin typeface="-apple-system"/>
              </a:rPr>
              <a:t>homebrew.mxcl.cassandra.plist</a:t>
            </a:r>
            <a:endParaRPr lang="en-US" sz="1800" dirty="0">
              <a:solidFill>
                <a:srgbClr val="24292E"/>
              </a:solidFill>
              <a:latin typeface="-apple-system"/>
            </a:endParaRPr>
          </a:p>
          <a:p>
            <a:pPr marL="0" indent="0">
              <a:lnSpc>
                <a:spcPct val="120000"/>
              </a:lnSpc>
              <a:spcBef>
                <a:spcPts val="0"/>
              </a:spcBef>
              <a:buNone/>
            </a:pPr>
            <a:r>
              <a:rPr lang="en-US" sz="1800" dirty="0">
                <a:solidFill>
                  <a:srgbClr val="24292E"/>
                </a:solidFill>
                <a:latin typeface="-apple-system"/>
              </a:rPr>
              <a:t>Use this command to stop Cassandra:</a:t>
            </a:r>
          </a:p>
          <a:p>
            <a:pPr marL="0" indent="0">
              <a:lnSpc>
                <a:spcPct val="120000"/>
              </a:lnSpc>
              <a:spcBef>
                <a:spcPts val="0"/>
              </a:spcBef>
              <a:buNone/>
            </a:pPr>
            <a:r>
              <a:rPr lang="en-US" sz="1800" dirty="0" err="1">
                <a:solidFill>
                  <a:srgbClr val="24292E"/>
                </a:solidFill>
                <a:latin typeface="-apple-system"/>
              </a:rPr>
              <a:t>launchctl</a:t>
            </a:r>
            <a:r>
              <a:rPr lang="en-US" sz="1800" dirty="0">
                <a:solidFill>
                  <a:srgbClr val="24292E"/>
                </a:solidFill>
                <a:latin typeface="-apple-system"/>
              </a:rPr>
              <a:t> unload </a:t>
            </a:r>
            <a:r>
              <a:rPr lang="en-US" sz="1800" dirty="0">
                <a:solidFill>
                  <a:srgbClr val="D73A49"/>
                </a:solidFill>
                <a:latin typeface="-apple-system"/>
              </a:rPr>
              <a:t>~</a:t>
            </a:r>
            <a:r>
              <a:rPr lang="en-US" sz="1800" dirty="0">
                <a:solidFill>
                  <a:srgbClr val="24292E"/>
                </a:solidFill>
                <a:latin typeface="-apple-system"/>
              </a:rPr>
              <a:t>/Library/</a:t>
            </a:r>
            <a:r>
              <a:rPr lang="en-US" sz="1800" dirty="0" err="1">
                <a:solidFill>
                  <a:srgbClr val="24292E"/>
                </a:solidFill>
                <a:latin typeface="-apple-system"/>
              </a:rPr>
              <a:t>LaunchAgents</a:t>
            </a:r>
            <a:r>
              <a:rPr lang="en-US" sz="1800" dirty="0">
                <a:solidFill>
                  <a:srgbClr val="24292E"/>
                </a:solidFill>
                <a:latin typeface="-apple-system"/>
              </a:rPr>
              <a:t>/</a:t>
            </a:r>
            <a:r>
              <a:rPr lang="en-US" sz="1800" dirty="0" err="1">
                <a:solidFill>
                  <a:srgbClr val="24292E"/>
                </a:solidFill>
                <a:latin typeface="-apple-system"/>
              </a:rPr>
              <a:t>homebrew.mxcl.cassandra.plist</a:t>
            </a:r>
            <a:endParaRPr lang="en-US" sz="1800" dirty="0">
              <a:solidFill>
                <a:srgbClr val="24292E"/>
              </a:solidFill>
              <a:latin typeface="-apple-system"/>
            </a:endParaRPr>
          </a:p>
          <a:p>
            <a:pPr marL="0" indent="0">
              <a:lnSpc>
                <a:spcPct val="120000"/>
              </a:lnSpc>
              <a:spcBef>
                <a:spcPts val="0"/>
              </a:spcBef>
              <a:buNone/>
            </a:pPr>
            <a:r>
              <a:rPr lang="en-US" sz="1800" dirty="0">
                <a:solidFill>
                  <a:srgbClr val="24292E"/>
                </a:solidFill>
                <a:latin typeface="-apple-system"/>
              </a:rPr>
              <a:t>On Mavericks, Homebrew failed to move the </a:t>
            </a:r>
            <a:r>
              <a:rPr lang="en-US" sz="1800" dirty="0" err="1">
                <a:solidFill>
                  <a:srgbClr val="24292E"/>
                </a:solidFill>
                <a:latin typeface="-apple-system"/>
              </a:rPr>
              <a:t>plist</a:t>
            </a:r>
            <a:r>
              <a:rPr lang="en-US" sz="1800" dirty="0">
                <a:solidFill>
                  <a:srgbClr val="24292E"/>
                </a:solidFill>
                <a:latin typeface="-apple-system"/>
              </a:rPr>
              <a:t> file into </a:t>
            </a:r>
            <a:r>
              <a:rPr lang="en-US" sz="1800" dirty="0" err="1">
                <a:solidFill>
                  <a:srgbClr val="24292E"/>
                </a:solidFill>
                <a:latin typeface="-apple-system"/>
              </a:rPr>
              <a:t>LaunchAgents</a:t>
            </a:r>
            <a:r>
              <a:rPr lang="en-US" sz="1800" dirty="0">
                <a:solidFill>
                  <a:srgbClr val="24292E"/>
                </a:solidFill>
                <a:latin typeface="-apple-system"/>
              </a:rPr>
              <a:t>, which gives this error message:</a:t>
            </a:r>
          </a:p>
          <a:p>
            <a:pPr marL="0" indent="0">
              <a:lnSpc>
                <a:spcPct val="120000"/>
              </a:lnSpc>
              <a:spcBef>
                <a:spcPts val="0"/>
              </a:spcBef>
              <a:buNone/>
            </a:pPr>
            <a:r>
              <a:rPr lang="en-US" sz="1800" dirty="0" err="1">
                <a:solidFill>
                  <a:srgbClr val="24292E"/>
                </a:solidFill>
                <a:latin typeface="-apple-system"/>
              </a:rPr>
              <a:t>launchctl</a:t>
            </a:r>
            <a:r>
              <a:rPr lang="en-US" sz="1800" dirty="0">
                <a:solidFill>
                  <a:srgbClr val="24292E"/>
                </a:solidFill>
                <a:latin typeface="-apple-system"/>
              </a:rPr>
              <a:t>: Couldn</a:t>
            </a:r>
            <a:r>
              <a:rPr lang="en-US" sz="1800" dirty="0">
                <a:solidFill>
                  <a:srgbClr val="032F62"/>
                </a:solidFill>
                <a:latin typeface="-apple-system"/>
              </a:rPr>
              <a:t>'t stat("/Users/&lt;user&gt;/Library/</a:t>
            </a:r>
            <a:r>
              <a:rPr lang="en-US" sz="1800" dirty="0" err="1">
                <a:solidFill>
                  <a:srgbClr val="032F62"/>
                </a:solidFill>
                <a:latin typeface="-apple-system"/>
              </a:rPr>
              <a:t>LaunchAgents</a:t>
            </a:r>
            <a:r>
              <a:rPr lang="en-US" sz="1800" dirty="0">
                <a:solidFill>
                  <a:srgbClr val="032F62"/>
                </a:solidFill>
                <a:latin typeface="-apple-system"/>
              </a:rPr>
              <a:t>/</a:t>
            </a:r>
            <a:r>
              <a:rPr lang="en-US" sz="1800" dirty="0" err="1">
                <a:solidFill>
                  <a:srgbClr val="032F62"/>
                </a:solidFill>
                <a:latin typeface="-apple-system"/>
              </a:rPr>
              <a:t>homebrew.mxcl.cassandra.plist</a:t>
            </a:r>
            <a:r>
              <a:rPr lang="en-US" sz="1800" dirty="0">
                <a:solidFill>
                  <a:srgbClr val="032F62"/>
                </a:solidFill>
                <a:latin typeface="-apple-system"/>
              </a:rPr>
              <a:t>"): No such file or directory</a:t>
            </a:r>
            <a:endParaRPr lang="en-US" sz="1800" dirty="0">
              <a:solidFill>
                <a:srgbClr val="24292E"/>
              </a:solidFill>
              <a:latin typeface="-apple-system"/>
            </a:endParaRPr>
          </a:p>
          <a:p>
            <a:pPr marL="0" indent="0">
              <a:lnSpc>
                <a:spcPct val="120000"/>
              </a:lnSpc>
              <a:spcBef>
                <a:spcPts val="0"/>
              </a:spcBef>
              <a:buNone/>
            </a:pPr>
            <a:r>
              <a:rPr lang="en-US" sz="1800" dirty="0">
                <a:solidFill>
                  <a:srgbClr val="24292E"/>
                </a:solidFill>
                <a:latin typeface="-apple-system"/>
              </a:rPr>
              <a:t>To fix this just issue the following command. Then, try using the </a:t>
            </a:r>
            <a:r>
              <a:rPr lang="en-US" sz="1800" dirty="0" err="1">
                <a:solidFill>
                  <a:srgbClr val="24292E"/>
                </a:solidFill>
                <a:latin typeface="-apple-system"/>
              </a:rPr>
              <a:t>launchctl</a:t>
            </a:r>
            <a:r>
              <a:rPr lang="en-US" sz="1800" dirty="0">
                <a:solidFill>
                  <a:srgbClr val="24292E"/>
                </a:solidFill>
                <a:latin typeface="-apple-system"/>
              </a:rPr>
              <a:t> load command again:</a:t>
            </a:r>
          </a:p>
          <a:p>
            <a:pPr marL="0" indent="0">
              <a:lnSpc>
                <a:spcPct val="120000"/>
              </a:lnSpc>
              <a:spcBef>
                <a:spcPts val="0"/>
              </a:spcBef>
              <a:buNone/>
            </a:pPr>
            <a:r>
              <a:rPr lang="en-US" sz="1800" dirty="0">
                <a:solidFill>
                  <a:srgbClr val="24292E"/>
                </a:solidFill>
                <a:latin typeface="-apple-system"/>
              </a:rPr>
              <a:t>cp /</a:t>
            </a:r>
            <a:r>
              <a:rPr lang="en-US" sz="1800" dirty="0" err="1">
                <a:solidFill>
                  <a:srgbClr val="24292E"/>
                </a:solidFill>
                <a:latin typeface="-apple-system"/>
              </a:rPr>
              <a:t>usr</a:t>
            </a:r>
            <a:r>
              <a:rPr lang="en-US" sz="1800" dirty="0">
                <a:solidFill>
                  <a:srgbClr val="24292E"/>
                </a:solidFill>
                <a:latin typeface="-apple-system"/>
              </a:rPr>
              <a:t>/local/Cellar/</a:t>
            </a:r>
            <a:r>
              <a:rPr lang="en-US" sz="1800" dirty="0" err="1">
                <a:solidFill>
                  <a:srgbClr val="24292E"/>
                </a:solidFill>
                <a:latin typeface="-apple-system"/>
              </a:rPr>
              <a:t>cassandra</a:t>
            </a:r>
            <a:r>
              <a:rPr lang="en-US" sz="1800" dirty="0">
                <a:solidFill>
                  <a:srgbClr val="24292E"/>
                </a:solidFill>
                <a:latin typeface="-apple-system"/>
              </a:rPr>
              <a:t>/</a:t>
            </a:r>
            <a:r>
              <a:rPr lang="en-US" sz="1800" dirty="0">
                <a:solidFill>
                  <a:srgbClr val="D73A49"/>
                </a:solidFill>
                <a:latin typeface="-apple-system"/>
              </a:rPr>
              <a:t>&lt;</a:t>
            </a:r>
            <a:r>
              <a:rPr lang="en-US" sz="1800" dirty="0">
                <a:solidFill>
                  <a:srgbClr val="24292E"/>
                </a:solidFill>
                <a:latin typeface="-apple-system"/>
              </a:rPr>
              <a:t>version number</a:t>
            </a:r>
            <a:r>
              <a:rPr lang="en-US" sz="1800" dirty="0">
                <a:solidFill>
                  <a:srgbClr val="D73A49"/>
                </a:solidFill>
                <a:latin typeface="-apple-system"/>
              </a:rPr>
              <a:t>&gt;</a:t>
            </a:r>
            <a:r>
              <a:rPr lang="en-US" sz="1800" dirty="0">
                <a:solidFill>
                  <a:srgbClr val="24292E"/>
                </a:solidFill>
                <a:latin typeface="-apple-system"/>
              </a:rPr>
              <a:t>/</a:t>
            </a:r>
            <a:r>
              <a:rPr lang="en-US" sz="1800" dirty="0" err="1">
                <a:solidFill>
                  <a:srgbClr val="24292E"/>
                </a:solidFill>
                <a:latin typeface="-apple-system"/>
              </a:rPr>
              <a:t>homebrew.mxcl.cassandra.plist</a:t>
            </a:r>
            <a:r>
              <a:rPr lang="en-US" sz="1800" dirty="0">
                <a:solidFill>
                  <a:srgbClr val="24292E"/>
                </a:solidFill>
                <a:latin typeface="-apple-system"/>
              </a:rPr>
              <a:t> </a:t>
            </a:r>
            <a:r>
              <a:rPr lang="en-US" sz="1800" dirty="0">
                <a:solidFill>
                  <a:srgbClr val="D73A49"/>
                </a:solidFill>
                <a:latin typeface="-apple-system"/>
              </a:rPr>
              <a:t>~</a:t>
            </a:r>
            <a:r>
              <a:rPr lang="en-US" sz="1800" dirty="0">
                <a:solidFill>
                  <a:srgbClr val="24292E"/>
                </a:solidFill>
                <a:latin typeface="-apple-system"/>
              </a:rPr>
              <a:t>/Library/</a:t>
            </a:r>
            <a:r>
              <a:rPr lang="en-US" sz="1800" dirty="0" err="1">
                <a:solidFill>
                  <a:srgbClr val="24292E"/>
                </a:solidFill>
                <a:latin typeface="-apple-system"/>
              </a:rPr>
              <a:t>LaunchAgents</a:t>
            </a:r>
            <a:r>
              <a:rPr lang="en-US" sz="1800" dirty="0">
                <a:solidFill>
                  <a:srgbClr val="24292E"/>
                </a:solidFill>
                <a:latin typeface="-apple-system"/>
              </a:rPr>
              <a:t>/</a:t>
            </a:r>
          </a:p>
          <a:p>
            <a:pPr marL="0" indent="0">
              <a:lnSpc>
                <a:spcPct val="120000"/>
              </a:lnSpc>
              <a:spcBef>
                <a:spcPts val="0"/>
              </a:spcBef>
              <a:buNone/>
            </a:pPr>
            <a:br>
              <a:rPr lang="en-US" sz="1800" dirty="0"/>
            </a:br>
            <a:endParaRPr lang="en-US" sz="1800" dirty="0"/>
          </a:p>
        </p:txBody>
      </p:sp>
    </p:spTree>
    <p:extLst>
      <p:ext uri="{BB962C8B-B14F-4D97-AF65-F5344CB8AC3E}">
        <p14:creationId xmlns:p14="http://schemas.microsoft.com/office/powerpoint/2010/main" val="2953185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91BB5-5132-0C4F-8033-F37197E89DB8}"/>
              </a:ext>
            </a:extLst>
          </p:cNvPr>
          <p:cNvSpPr>
            <a:spLocks noGrp="1"/>
          </p:cNvSpPr>
          <p:nvPr>
            <p:ph type="title"/>
          </p:nvPr>
        </p:nvSpPr>
        <p:spPr/>
        <p:txBody>
          <a:bodyPr/>
          <a:lstStyle/>
          <a:p>
            <a:r>
              <a:rPr lang="en-US" dirty="0"/>
              <a:t>Check if Cassandra was linked after installation </a:t>
            </a:r>
          </a:p>
        </p:txBody>
      </p:sp>
      <p:sp>
        <p:nvSpPr>
          <p:cNvPr id="3" name="Content Placeholder 2">
            <a:extLst>
              <a:ext uri="{FF2B5EF4-FFF2-40B4-BE49-F238E27FC236}">
                <a16:creationId xmlns:a16="http://schemas.microsoft.com/office/drawing/2014/main" id="{D3F3C9C4-F4C7-9C42-8724-BB80190855CF}"/>
              </a:ext>
            </a:extLst>
          </p:cNvPr>
          <p:cNvSpPr>
            <a:spLocks noGrp="1"/>
          </p:cNvSpPr>
          <p:nvPr>
            <p:ph idx="1"/>
          </p:nvPr>
        </p:nvSpPr>
        <p:spPr/>
        <p:txBody>
          <a:bodyPr>
            <a:normAutofit fontScale="92500" lnSpcReduction="20000"/>
          </a:bodyPr>
          <a:lstStyle/>
          <a:p>
            <a:r>
              <a:rPr lang="en-US" dirty="0">
                <a:hlinkClick r:id="rId2"/>
              </a:rPr>
              <a:t>https://stackoverflow.com/questions/48614913/brew-cassandra-installation</a:t>
            </a:r>
            <a:endParaRPr lang="en-US" dirty="0"/>
          </a:p>
          <a:p>
            <a:r>
              <a:rPr lang="en-US" dirty="0"/>
              <a:t>If you don’t want/need a background service you can just run </a:t>
            </a:r>
          </a:p>
          <a:p>
            <a:r>
              <a:rPr lang="en-US" dirty="0" err="1">
                <a:solidFill>
                  <a:srgbClr val="001080"/>
                </a:solidFill>
                <a:latin typeface="Menlo" panose="020B0609030804020204" pitchFamily="49" charset="0"/>
              </a:rPr>
              <a:t>cassandra</a:t>
            </a:r>
            <a:r>
              <a:rPr lang="en-US" dirty="0">
                <a:solidFill>
                  <a:srgbClr val="000000"/>
                </a:solidFill>
                <a:latin typeface="Menlo" panose="020B0609030804020204" pitchFamily="49" charset="0"/>
              </a:rPr>
              <a:t> –</a:t>
            </a:r>
            <a:r>
              <a:rPr lang="en-US" dirty="0">
                <a:solidFill>
                  <a:srgbClr val="001080"/>
                </a:solidFill>
                <a:latin typeface="Menlo" panose="020B0609030804020204" pitchFamily="49" charset="0"/>
              </a:rPr>
              <a:t>f</a:t>
            </a:r>
          </a:p>
          <a:p>
            <a:r>
              <a:rPr lang="en-US" dirty="0" err="1">
                <a:solidFill>
                  <a:srgbClr val="001080"/>
                </a:solidFill>
                <a:latin typeface="Menlo" panose="020B0609030804020204" pitchFamily="49" charset="0"/>
              </a:rPr>
              <a:t>cqlsh</a:t>
            </a:r>
            <a:endParaRPr lang="en-US" dirty="0">
              <a:solidFill>
                <a:srgbClr val="001080"/>
              </a:solidFill>
              <a:latin typeface="Menlo" panose="020B0609030804020204" pitchFamily="49" charset="0"/>
            </a:endParaRPr>
          </a:p>
          <a:p>
            <a:r>
              <a:rPr lang="en-US" dirty="0"/>
              <a:t>Don’t just use </a:t>
            </a:r>
            <a:r>
              <a:rPr lang="en-US" dirty="0">
                <a:solidFill>
                  <a:srgbClr val="001080"/>
                </a:solidFill>
                <a:latin typeface="Menlo" panose="020B0609030804020204" pitchFamily="49" charset="0"/>
              </a:rPr>
              <a:t>brew services start Cassandra</a:t>
            </a:r>
          </a:p>
          <a:p>
            <a:r>
              <a:rPr lang="en-US" dirty="0"/>
              <a:t>This will restart Cassandra EVERYTIME you restart your computer </a:t>
            </a:r>
            <a:endParaRPr lang="en-US" dirty="0">
              <a:solidFill>
                <a:srgbClr val="001080"/>
              </a:solidFill>
              <a:latin typeface="Menlo" panose="020B0609030804020204" pitchFamily="49" charset="0"/>
            </a:endParaRPr>
          </a:p>
          <a:p>
            <a:endParaRPr lang="en-US" dirty="0">
              <a:solidFill>
                <a:srgbClr val="001080"/>
              </a:solidFill>
              <a:latin typeface="Menlo" panose="020B0609030804020204" pitchFamily="49" charset="0"/>
            </a:endParaRPr>
          </a:p>
          <a:p>
            <a:pPr marL="0" indent="0">
              <a:buNone/>
            </a:pPr>
            <a:r>
              <a:rPr lang="en-US" dirty="0" err="1">
                <a:solidFill>
                  <a:srgbClr val="000000"/>
                </a:solidFill>
                <a:latin typeface="Menlo" panose="020B0609030804020204" pitchFamily="49" charset="0"/>
              </a:rPr>
              <a:t>cqlsh</a:t>
            </a:r>
            <a:r>
              <a:rPr lang="en-US" dirty="0">
                <a:solidFill>
                  <a:srgbClr val="000000"/>
                </a:solidFill>
                <a:latin typeface="Menlo" panose="020B0609030804020204" pitchFamily="49" charset="0"/>
              </a:rPr>
              <a:t>&gt; show version</a:t>
            </a:r>
          </a:p>
          <a:p>
            <a:pPr marL="0" indent="0">
              <a:buNone/>
            </a:pPr>
            <a:r>
              <a:rPr lang="en-US" dirty="0">
                <a:solidFill>
                  <a:srgbClr val="000000"/>
                </a:solidFill>
                <a:latin typeface="Menlo" panose="020B0609030804020204" pitchFamily="49" charset="0"/>
              </a:rPr>
              <a:t>[</a:t>
            </a:r>
            <a:r>
              <a:rPr lang="en-US" dirty="0" err="1">
                <a:solidFill>
                  <a:srgbClr val="000000"/>
                </a:solidFill>
                <a:latin typeface="Menlo" panose="020B0609030804020204" pitchFamily="49" charset="0"/>
              </a:rPr>
              <a:t>cqlsh</a:t>
            </a:r>
            <a:r>
              <a:rPr lang="en-US" dirty="0">
                <a:solidFill>
                  <a:srgbClr val="000000"/>
                </a:solidFill>
                <a:latin typeface="Menlo" panose="020B0609030804020204" pitchFamily="49" charset="0"/>
              </a:rPr>
              <a:t> 5.0.1 | Cassandra 3.11.4 | CQL spec 3.4.4 | Native protocol v4]</a:t>
            </a:r>
          </a:p>
          <a:p>
            <a:pPr marL="0" indent="0">
              <a:buNone/>
            </a:pPr>
            <a:endParaRPr lang="en-US" dirty="0">
              <a:solidFill>
                <a:srgbClr val="001080"/>
              </a:solidFill>
              <a:latin typeface="Menlo" panose="020B0609030804020204" pitchFamily="49" charset="0"/>
            </a:endParaRPr>
          </a:p>
        </p:txBody>
      </p:sp>
    </p:spTree>
    <p:extLst>
      <p:ext uri="{BB962C8B-B14F-4D97-AF65-F5344CB8AC3E}">
        <p14:creationId xmlns:p14="http://schemas.microsoft.com/office/powerpoint/2010/main" val="2400162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5EE46-4194-2141-8BEB-F59605272EE6}"/>
              </a:ext>
            </a:extLst>
          </p:cNvPr>
          <p:cNvSpPr>
            <a:spLocks noGrp="1"/>
          </p:cNvSpPr>
          <p:nvPr>
            <p:ph type="title"/>
          </p:nvPr>
        </p:nvSpPr>
        <p:spPr/>
        <p:txBody>
          <a:bodyPr/>
          <a:lstStyle/>
          <a:p>
            <a:r>
              <a:rPr lang="en-US" dirty="0"/>
              <a:t>How to start  Cassandra </a:t>
            </a:r>
          </a:p>
        </p:txBody>
      </p:sp>
      <p:sp>
        <p:nvSpPr>
          <p:cNvPr id="3" name="Content Placeholder 2">
            <a:extLst>
              <a:ext uri="{FF2B5EF4-FFF2-40B4-BE49-F238E27FC236}">
                <a16:creationId xmlns:a16="http://schemas.microsoft.com/office/drawing/2014/main" id="{BD6EE4F7-17A7-2B43-A13A-1590D1C8A1A6}"/>
              </a:ext>
            </a:extLst>
          </p:cNvPr>
          <p:cNvSpPr>
            <a:spLocks noGrp="1"/>
          </p:cNvSpPr>
          <p:nvPr>
            <p:ph idx="1"/>
          </p:nvPr>
        </p:nvSpPr>
        <p:spPr>
          <a:xfrm>
            <a:off x="838200" y="1825625"/>
            <a:ext cx="2079441" cy="4351338"/>
          </a:xfrm>
        </p:spPr>
        <p:txBody>
          <a:bodyPr/>
          <a:lstStyle/>
          <a:p>
            <a:r>
              <a:rPr lang="en-US" dirty="0"/>
              <a:t>https://</a:t>
            </a:r>
            <a:r>
              <a:rPr lang="en-US" dirty="0" err="1"/>
              <a:t>stackoverflow.com</a:t>
            </a:r>
            <a:r>
              <a:rPr lang="en-US" dirty="0"/>
              <a:t>/questions/7975556/how-to-start-</a:t>
            </a:r>
            <a:r>
              <a:rPr lang="en-US" dirty="0" err="1"/>
              <a:t>postgresql</a:t>
            </a:r>
            <a:r>
              <a:rPr lang="en-US" dirty="0"/>
              <a:t>-server-on-mac-</a:t>
            </a:r>
            <a:r>
              <a:rPr lang="en-US" dirty="0" err="1"/>
              <a:t>os</a:t>
            </a:r>
            <a:r>
              <a:rPr lang="en-US" dirty="0"/>
              <a:t>-x</a:t>
            </a:r>
          </a:p>
        </p:txBody>
      </p:sp>
      <p:pic>
        <p:nvPicPr>
          <p:cNvPr id="5" name="Picture 4">
            <a:extLst>
              <a:ext uri="{FF2B5EF4-FFF2-40B4-BE49-F238E27FC236}">
                <a16:creationId xmlns:a16="http://schemas.microsoft.com/office/drawing/2014/main" id="{5EA33DA6-4D92-A541-BA36-C839555E9366}"/>
              </a:ext>
            </a:extLst>
          </p:cNvPr>
          <p:cNvPicPr>
            <a:picLocks noChangeAspect="1"/>
          </p:cNvPicPr>
          <p:nvPr/>
        </p:nvPicPr>
        <p:blipFill>
          <a:blip r:embed="rId2"/>
          <a:stretch>
            <a:fillRect/>
          </a:stretch>
        </p:blipFill>
        <p:spPr>
          <a:xfrm>
            <a:off x="2917641" y="1392702"/>
            <a:ext cx="8832631" cy="5465298"/>
          </a:xfrm>
          <a:prstGeom prst="rect">
            <a:avLst/>
          </a:prstGeom>
        </p:spPr>
      </p:pic>
    </p:spTree>
    <p:extLst>
      <p:ext uri="{BB962C8B-B14F-4D97-AF65-F5344CB8AC3E}">
        <p14:creationId xmlns:p14="http://schemas.microsoft.com/office/powerpoint/2010/main" val="590802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8C1EA-748E-4D47-8A5E-8C7644450D7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24ACF7-1C17-9049-9BD1-B70AEBC7D93D}"/>
              </a:ext>
            </a:extLst>
          </p:cNvPr>
          <p:cNvSpPr>
            <a:spLocks noGrp="1"/>
          </p:cNvSpPr>
          <p:nvPr>
            <p:ph idx="1"/>
          </p:nvPr>
        </p:nvSpPr>
        <p:spPr/>
        <p:txBody>
          <a:bodyPr>
            <a:normAutofit lnSpcReduction="10000"/>
          </a:bodyPr>
          <a:lstStyle/>
          <a:p>
            <a:pPr fontAlgn="base"/>
            <a:r>
              <a:rPr lang="en-US" dirty="0">
                <a:latin typeface="inherit"/>
              </a:rPr>
              <a:t>For the future viewer, adding to the comment by @</a:t>
            </a:r>
            <a:r>
              <a:rPr lang="en-US" dirty="0" err="1">
                <a:latin typeface="inherit"/>
              </a:rPr>
              <a:t>Apolozeus</a:t>
            </a:r>
            <a:r>
              <a:rPr lang="en-US" dirty="0">
                <a:latin typeface="inherit"/>
              </a:rPr>
              <a:t> you might also want to check if Cassandra was linked after it was installed by brew.</a:t>
            </a:r>
          </a:p>
          <a:p>
            <a:r>
              <a:rPr lang="en-US" dirty="0">
                <a:latin typeface="inherit"/>
              </a:rPr>
              <a:t>&gt; </a:t>
            </a:r>
            <a:r>
              <a:rPr lang="en-US" dirty="0">
                <a:solidFill>
                  <a:srgbClr val="001080"/>
                </a:solidFill>
                <a:latin typeface="Menlo" panose="020B0609030804020204" pitchFamily="49" charset="0"/>
              </a:rPr>
              <a:t>brew</a:t>
            </a:r>
            <a:r>
              <a:rPr lang="en-US" dirty="0">
                <a:solidFill>
                  <a:srgbClr val="000000"/>
                </a:solidFill>
                <a:latin typeface="Menlo" panose="020B0609030804020204" pitchFamily="49" charset="0"/>
              </a:rPr>
              <a:t> </a:t>
            </a:r>
            <a:r>
              <a:rPr lang="en-US" dirty="0">
                <a:solidFill>
                  <a:srgbClr val="001080"/>
                </a:solidFill>
                <a:latin typeface="Menlo" panose="020B0609030804020204" pitchFamily="49" charset="0"/>
              </a:rPr>
              <a:t>link</a:t>
            </a:r>
            <a:r>
              <a:rPr lang="en-US" dirty="0">
                <a:solidFill>
                  <a:srgbClr val="000000"/>
                </a:solidFill>
                <a:latin typeface="Menlo" panose="020B0609030804020204" pitchFamily="49" charset="0"/>
              </a:rPr>
              <a:t> </a:t>
            </a:r>
            <a:r>
              <a:rPr lang="en-US" dirty="0" err="1">
                <a:solidFill>
                  <a:srgbClr val="001080"/>
                </a:solidFill>
                <a:latin typeface="Menlo" panose="020B0609030804020204" pitchFamily="49" charset="0"/>
              </a:rPr>
              <a:t>cassandra</a:t>
            </a:r>
            <a:endParaRPr lang="en-US" dirty="0">
              <a:solidFill>
                <a:srgbClr val="000000"/>
              </a:solidFill>
              <a:latin typeface="Menlo" panose="020B0609030804020204" pitchFamily="49" charset="0"/>
            </a:endParaRPr>
          </a:p>
          <a:p>
            <a:pPr fontAlgn="base"/>
            <a:endParaRPr lang="en-US" dirty="0">
              <a:latin typeface="inherit"/>
            </a:endParaRPr>
          </a:p>
          <a:p>
            <a:pPr fontAlgn="base"/>
            <a:r>
              <a:rPr lang="en-US" dirty="0">
                <a:latin typeface="inherit"/>
              </a:rPr>
              <a:t>This will create </a:t>
            </a:r>
            <a:r>
              <a:rPr lang="en-US" dirty="0" err="1">
                <a:latin typeface="inherit"/>
              </a:rPr>
              <a:t>symlinks</a:t>
            </a:r>
            <a:r>
              <a:rPr lang="en-US" dirty="0">
                <a:latin typeface="inherit"/>
              </a:rPr>
              <a:t>, after this you can invoke </a:t>
            </a:r>
            <a:r>
              <a:rPr lang="en-US" dirty="0" err="1">
                <a:latin typeface="inherit"/>
              </a:rPr>
              <a:t>cassandra</a:t>
            </a:r>
            <a:r>
              <a:rPr lang="en-US" dirty="0">
                <a:latin typeface="inherit"/>
              </a:rPr>
              <a:t>.</a:t>
            </a:r>
          </a:p>
          <a:p>
            <a:pPr fontAlgn="base">
              <a:lnSpc>
                <a:spcPct val="100000"/>
              </a:lnSpc>
            </a:pPr>
            <a:r>
              <a:rPr lang="en-US" dirty="0">
                <a:latin typeface="inherit"/>
              </a:rPr>
              <a:t>&gt;</a:t>
            </a:r>
            <a:r>
              <a:rPr lang="en-US" dirty="0">
                <a:solidFill>
                  <a:srgbClr val="001080"/>
                </a:solidFill>
                <a:latin typeface="Menlo" panose="020B0609030804020204" pitchFamily="49" charset="0"/>
              </a:rPr>
              <a:t> </a:t>
            </a:r>
            <a:r>
              <a:rPr lang="en-US" dirty="0" err="1">
                <a:solidFill>
                  <a:srgbClr val="001080"/>
                </a:solidFill>
                <a:latin typeface="Menlo" panose="020B0609030804020204" pitchFamily="49" charset="0"/>
              </a:rPr>
              <a:t>cassandra</a:t>
            </a:r>
            <a:endParaRPr lang="en-US" dirty="0">
              <a:solidFill>
                <a:srgbClr val="001080"/>
              </a:solidFill>
              <a:latin typeface="Menlo" panose="020B0609030804020204" pitchFamily="49" charset="0"/>
            </a:endParaRPr>
          </a:p>
          <a:p>
            <a:pPr fontAlgn="base"/>
            <a:r>
              <a:rPr lang="en-US" dirty="0">
                <a:latin typeface="inherit"/>
              </a:rPr>
              <a:t>&gt;</a:t>
            </a:r>
            <a:r>
              <a:rPr lang="en-US" dirty="0">
                <a:solidFill>
                  <a:srgbClr val="001080"/>
                </a:solidFill>
                <a:latin typeface="Menlo" panose="020B0609030804020204" pitchFamily="49" charset="0"/>
              </a:rPr>
              <a:t> </a:t>
            </a:r>
            <a:r>
              <a:rPr lang="en-US" dirty="0" err="1">
                <a:solidFill>
                  <a:srgbClr val="001080"/>
                </a:solidFill>
                <a:latin typeface="Menlo" panose="020B0609030804020204" pitchFamily="49" charset="0"/>
              </a:rPr>
              <a:t>cqlsh</a:t>
            </a:r>
            <a:endParaRPr lang="en-US" dirty="0">
              <a:solidFill>
                <a:srgbClr val="001080"/>
              </a:solidFill>
              <a:latin typeface="Menlo" panose="020B0609030804020204" pitchFamily="49" charset="0"/>
            </a:endParaRPr>
          </a:p>
          <a:p>
            <a:pPr fontAlgn="base"/>
            <a:br>
              <a:rPr lang="en-US" dirty="0">
                <a:solidFill>
                  <a:srgbClr val="242729"/>
                </a:solidFill>
                <a:latin typeface="Arial" panose="020B0604020202020204" pitchFamily="34" charset="0"/>
              </a:rPr>
            </a:br>
            <a:endParaRPr lang="en-US" dirty="0">
              <a:solidFill>
                <a:srgbClr val="242729"/>
              </a:solidFill>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27500241"/>
      </p:ext>
    </p:extLst>
  </p:cSld>
  <p:clrMapOvr>
    <a:masterClrMapping/>
  </p:clrMapOvr>
</p:sld>
</file>

<file path=ppt/theme/theme1.xml><?xml version="1.0" encoding="utf-8"?>
<a:theme xmlns:a="http://schemas.openxmlformats.org/drawingml/2006/main" name="Office The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4396</TotalTime>
  <Words>1289</Words>
  <Application>Microsoft Macintosh PowerPoint</Application>
  <PresentationFormat>Widescreen</PresentationFormat>
  <Paragraphs>147</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-apple-system</vt:lpstr>
      <vt:lpstr>inherit</vt:lpstr>
      <vt:lpstr>system-ui</vt:lpstr>
      <vt:lpstr>Abadi MT Condensed Light</vt:lpstr>
      <vt:lpstr>Arial</vt:lpstr>
      <vt:lpstr>Calibri</vt:lpstr>
      <vt:lpstr>Calibri Light</vt:lpstr>
      <vt:lpstr>Menlo</vt:lpstr>
      <vt:lpstr>Office Theme</vt:lpstr>
      <vt:lpstr>PowerPoint Presentation</vt:lpstr>
      <vt:lpstr>Node.js file stream explained </vt:lpstr>
      <vt:lpstr>Event emitter warning </vt:lpstr>
      <vt:lpstr>NodeJS large file write </vt:lpstr>
      <vt:lpstr>Flow for today </vt:lpstr>
      <vt:lpstr>How to install Cassandra </vt:lpstr>
      <vt:lpstr>Check if Cassandra was linked after installation </vt:lpstr>
      <vt:lpstr>How to start  Cassandra </vt:lpstr>
      <vt:lpstr>PowerPoint Presentation</vt:lpstr>
      <vt:lpstr>Cassandra </vt:lpstr>
      <vt:lpstr>Cassandra data architecture </vt:lpstr>
      <vt:lpstr>Cassandra model architecture </vt:lpstr>
      <vt:lpstr>PowerPoint Presentation</vt:lpstr>
      <vt:lpstr>PowerPoint Presentation</vt:lpstr>
      <vt:lpstr>Database Scaling (post from Catherine) </vt:lpstr>
      <vt:lpstr>Bulk load</vt:lpstr>
      <vt:lpstr>How to start PostgreSQL </vt:lpstr>
      <vt:lpstr>The importance of pooling </vt:lpstr>
      <vt:lpstr>PowerPoint Presentation</vt:lpstr>
      <vt:lpstr>COPY</vt:lpstr>
      <vt:lpstr>How to start PostgreSQL database </vt:lpstr>
      <vt:lpstr>How to use PostgreSQL database </vt:lpstr>
      <vt:lpstr>Populate PostgreSQL</vt:lpstr>
      <vt:lpstr>Single quote vs double quote  https://stackoverflow.com/questions/41396195/what-is-the-difference-between-single-quotes-and-double-quotes-in-postgresql</vt:lpstr>
      <vt:lpstr>PowerPoint Presentation</vt:lpstr>
      <vt:lpstr>Use CitrusData if it is free</vt:lpstr>
      <vt:lpstr>How to solve the \n issues?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35</cp:revision>
  <dcterms:created xsi:type="dcterms:W3CDTF">2019-06-07T21:42:43Z</dcterms:created>
  <dcterms:modified xsi:type="dcterms:W3CDTF">2019-06-10T23:58:31Z</dcterms:modified>
</cp:coreProperties>
</file>