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0"/>
  </p:normalViewPr>
  <p:slideViewPr>
    <p:cSldViewPr snapToGrid="0" snapToObjects="1">
      <p:cViewPr>
        <p:scale>
          <a:sx n="95" d="100"/>
          <a:sy n="95" d="100"/>
        </p:scale>
        <p:origin x="1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2A39-68E3-0C4E-BB98-BBE395D30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CF0FF-FE7C-494D-8FAB-147CF45BD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158FB-8342-5A4D-872B-A60A8B9C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7E16-4F7C-7248-ADDE-036D3C5D2E25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43391-CAB6-9144-A2CB-3B3675C7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BC28-E46E-C247-845E-C659243F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4C2E-03B5-044F-8415-F01BD7194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2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F33F-1D9E-1642-B862-9C3C3DD0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0AA45-FE1C-CD44-A634-A4215F271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E4761-73AD-0143-A088-10637BFE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7E16-4F7C-7248-ADDE-036D3C5D2E25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880BC-A757-8849-ADF2-866D4F70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03B85-7BFA-2D45-B24C-873CDD7F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4C2E-03B5-044F-8415-F01BD7194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0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23DBB-F2AB-6F47-89EB-1B2FD4F8B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8A88E-B701-B347-9EF2-9C2F0AC40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1C16D-616D-5C47-865E-6FBD7D06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7E16-4F7C-7248-ADDE-036D3C5D2E25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FC658-6F3D-2147-B7E3-E898EECD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D372-342C-4A40-8D11-59B39953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4C2E-03B5-044F-8415-F01BD7194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6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F6F6-4800-1F4A-8294-A9B5EE5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D3A3-06FD-9E40-A1B8-86670850C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A6B67-FF0A-4947-8B1E-75867B77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7E16-4F7C-7248-ADDE-036D3C5D2E25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8E8FC-850F-DD47-8596-BD354AE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7868A-4EB0-C749-8EBF-33FFEB82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4C2E-03B5-044F-8415-F01BD7194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8ABA-B4EE-9E4C-B7F3-560E552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8AA46-82A2-F644-AEBD-1A0FBB0F0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0EDE-39CF-6D4F-823E-340F087A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7E16-4F7C-7248-ADDE-036D3C5D2E25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2A6BC-BCB3-7A44-A52D-53EC1D78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4CD12-9E09-1746-91C1-31491580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4C2E-03B5-044F-8415-F01BD7194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8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C574-43A8-624D-B8BA-FF101DDE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9D53F-22E0-6D44-B9C7-FFA25E363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F0CC5-7C08-9740-BAD0-C2E1384B8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D54B1-77A9-3345-AF93-A671A155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7E16-4F7C-7248-ADDE-036D3C5D2E25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DF0EF-B914-784A-A207-8F8C37B1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B12F7-DF1A-6845-A2F1-7239A51D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4C2E-03B5-044F-8415-F01BD7194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3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5B77-6014-4645-96CB-6CD4F5A3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035E0-9D2E-FB45-BB6C-4A2FE7AE2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F9A7C-7AF1-6946-A1C7-71727595A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712EB-A5F9-944D-979E-2B844ACE7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2D086-E5EE-E44D-9019-D03797CDB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FE719-8809-6747-B3C4-8F96213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7E16-4F7C-7248-ADDE-036D3C5D2E25}" type="datetimeFigureOut">
              <a:rPr lang="en-US" smtClean="0"/>
              <a:t>6/8/19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22B24-A498-7041-9923-4DF3AF9D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8B948-A6E7-C34C-AE00-B56B2739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4C2E-03B5-044F-8415-F01BD7194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8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2BCB-7058-9044-8868-FDD5251D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365E3-754C-AE45-A44C-899CB557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7E16-4F7C-7248-ADDE-036D3C5D2E25}" type="datetimeFigureOut">
              <a:rPr lang="en-US" smtClean="0"/>
              <a:t>6/8/19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74E8F-7C5B-BC41-AEF3-0C13C917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F263A-159E-7746-BB43-65525883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4C2E-03B5-044F-8415-F01BD7194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6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CB233-879D-C849-9521-8412F526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7E16-4F7C-7248-ADDE-036D3C5D2E25}" type="datetimeFigureOut">
              <a:rPr lang="en-US" smtClean="0"/>
              <a:t>6/8/19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0DAC6-7FC7-4245-B850-A0AA4890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DD46F-D4E0-7044-8E21-6DF22B69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4C2E-03B5-044F-8415-F01BD7194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BD14-54E7-7247-9F25-83B46C4E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EC3AC-35F4-054E-88B6-757BD0BB5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52BDC-F4EF-9C4B-85D7-9DB510BB7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08DF5-E3CB-B648-A854-BF88A9CC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7E16-4F7C-7248-ADDE-036D3C5D2E25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560E0-15CC-B74A-A581-5CF696DA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8F83F-E705-B945-A893-6665A964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4C2E-03B5-044F-8415-F01BD7194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3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722A-DCFB-E849-B0EB-7ECBA378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37509A-6128-5747-B55A-EDB228466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E1AA4-C982-C54C-9E81-98ABCC852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959EC-F937-5745-AE70-BE4FB468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7E16-4F7C-7248-ADDE-036D3C5D2E25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8DB73-C31F-7941-8EBC-9D0CD2C5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68336-5A91-9C40-A82C-4F1FDC8D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34C2E-03B5-044F-8415-F01BD7194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2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DB814-F8CF-F441-BACF-A5EF25E6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68FF9-BB75-5546-88D5-CDBEA6BB5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8CDDD-70A3-5940-AAAF-4A26F89A3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17E16-4F7C-7248-ADDE-036D3C5D2E25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4E16A-D99E-0749-BDCD-46FE0905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B14AB-40C6-C649-80D4-804D691A0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34C2E-03B5-044F-8415-F01BD7194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2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tastax/nodejs-driver/tree/d318d2bde3248c297545704910291c0d0896ddc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BrianHess4/bulk-loading-into-cassandr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A5FD-317F-F341-9587-2EE51A736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E97B8-234E-D141-AE17-C4E401B10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7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5115-43E8-2F49-838B-3567B3C1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Cassandra client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5B3A-0DD3-EA42-A02C-432D8534B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https://github.com/datastax/nodejs</a:t>
            </a:r>
            <a:r>
              <a:rPr lang="en-US">
                <a:hlinkClick r:id="rId2"/>
              </a:rPr>
              <a:t>-driver/tree/d318d2bde3248c297545704910291c0d0896ddcd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1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ADD5-9E37-5648-B8D6-334217F3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550D-F6E8-4648-A173-9CCD97B6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8959A8"/>
                </a:solidFill>
              </a:rPr>
              <a:t>CREATE</a:t>
            </a:r>
            <a:r>
              <a:rPr lang="en-US" dirty="0"/>
              <a:t> </a:t>
            </a:r>
            <a:r>
              <a:rPr lang="en-US" dirty="0">
                <a:solidFill>
                  <a:srgbClr val="8959A8"/>
                </a:solidFill>
              </a:rPr>
              <a:t>TABLE</a:t>
            </a:r>
            <a:r>
              <a:rPr lang="en-US" dirty="0"/>
              <a:t> example ( field1 </a:t>
            </a:r>
            <a:r>
              <a:rPr lang="en-US" dirty="0">
                <a:solidFill>
                  <a:srgbClr val="F5871F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8959A8"/>
                </a:solidFill>
              </a:rPr>
              <a:t>PRIMARY</a:t>
            </a:r>
            <a:r>
              <a:rPr lang="en-US" dirty="0"/>
              <a:t> </a:t>
            </a:r>
            <a:r>
              <a:rPr lang="en-US" dirty="0">
                <a:solidFill>
                  <a:srgbClr val="8959A8"/>
                </a:solidFill>
              </a:rPr>
              <a:t>KEY</a:t>
            </a:r>
            <a:r>
              <a:rPr lang="en-US" dirty="0"/>
              <a:t>, field2 </a:t>
            </a:r>
            <a:r>
              <a:rPr lang="en-US" dirty="0">
                <a:solidFill>
                  <a:srgbClr val="F5871F"/>
                </a:solidFill>
              </a:rPr>
              <a:t>int</a:t>
            </a:r>
            <a:r>
              <a:rPr lang="en-US" dirty="0"/>
              <a:t>, field3 </a:t>
            </a:r>
            <a:r>
              <a:rPr lang="en-US" dirty="0">
                <a:solidFill>
                  <a:srgbClr val="F5871F"/>
                </a:solidFill>
              </a:rPr>
              <a:t>int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And insert a few example rows:</a:t>
            </a:r>
          </a:p>
          <a:p>
            <a:r>
              <a:rPr lang="en-US" dirty="0">
                <a:solidFill>
                  <a:srgbClr val="8959A8"/>
                </a:solidFill>
              </a:rPr>
              <a:t>INSERT</a:t>
            </a:r>
            <a:r>
              <a:rPr lang="en-US" dirty="0"/>
              <a:t> </a:t>
            </a:r>
            <a:r>
              <a:rPr lang="en-US" dirty="0">
                <a:solidFill>
                  <a:srgbClr val="8959A8"/>
                </a:solidFill>
              </a:rPr>
              <a:t>INTO</a:t>
            </a:r>
            <a:r>
              <a:rPr lang="en-US" dirty="0"/>
              <a:t> example (field1, field2, field3) </a:t>
            </a:r>
            <a:r>
              <a:rPr lang="en-US" dirty="0">
                <a:solidFill>
                  <a:srgbClr val="8959A8"/>
                </a:solidFill>
              </a:rPr>
              <a:t>VALUES</a:t>
            </a:r>
            <a:r>
              <a:rPr lang="en-US" dirty="0"/>
              <a:t> (</a:t>
            </a:r>
            <a:r>
              <a:rPr lang="en-US" sz="5100" b="1" dirty="0">
                <a:solidFill>
                  <a:srgbClr val="F5871F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F5871F"/>
                </a:solidFill>
              </a:rPr>
              <a:t>2</a:t>
            </a:r>
            <a:r>
              <a:rPr lang="en-US" dirty="0"/>
              <a:t>,</a:t>
            </a:r>
            <a:r>
              <a:rPr lang="en-US" dirty="0">
                <a:solidFill>
                  <a:srgbClr val="F5871F"/>
                </a:solidFill>
              </a:rPr>
              <a:t>3</a:t>
            </a:r>
            <a:r>
              <a:rPr lang="en-US" dirty="0"/>
              <a:t>); </a:t>
            </a:r>
          </a:p>
          <a:p>
            <a:r>
              <a:rPr lang="en-US" dirty="0">
                <a:solidFill>
                  <a:srgbClr val="8959A8"/>
                </a:solidFill>
              </a:rPr>
              <a:t>INSERT</a:t>
            </a:r>
            <a:r>
              <a:rPr lang="en-US" dirty="0"/>
              <a:t> </a:t>
            </a:r>
            <a:r>
              <a:rPr lang="en-US" dirty="0">
                <a:solidFill>
                  <a:srgbClr val="8959A8"/>
                </a:solidFill>
              </a:rPr>
              <a:t>INTO</a:t>
            </a:r>
            <a:r>
              <a:rPr lang="en-US" dirty="0"/>
              <a:t> example (field1, field2, field3) </a:t>
            </a:r>
            <a:r>
              <a:rPr lang="en-US" dirty="0">
                <a:solidFill>
                  <a:srgbClr val="8959A8"/>
                </a:solidFill>
              </a:rPr>
              <a:t>VALUES</a:t>
            </a:r>
            <a:r>
              <a:rPr lang="en-US" dirty="0"/>
              <a:t> (</a:t>
            </a:r>
            <a:r>
              <a:rPr lang="en-US" sz="5200" dirty="0">
                <a:solidFill>
                  <a:srgbClr val="F5871F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rgbClr val="F5871F"/>
                </a:solidFill>
              </a:rPr>
              <a:t>5</a:t>
            </a:r>
            <a:r>
              <a:rPr lang="en-US" dirty="0"/>
              <a:t>,</a:t>
            </a:r>
            <a:r>
              <a:rPr lang="en-US" dirty="0">
                <a:solidFill>
                  <a:srgbClr val="F5871F"/>
                </a:solidFill>
              </a:rPr>
              <a:t>6</a:t>
            </a:r>
            <a:r>
              <a:rPr lang="en-US" dirty="0"/>
              <a:t>); </a:t>
            </a:r>
          </a:p>
          <a:p>
            <a:r>
              <a:rPr lang="en-US" dirty="0">
                <a:solidFill>
                  <a:srgbClr val="8959A8"/>
                </a:solidFill>
              </a:rPr>
              <a:t>INSERT</a:t>
            </a:r>
            <a:r>
              <a:rPr lang="en-US" dirty="0"/>
              <a:t> </a:t>
            </a:r>
            <a:r>
              <a:rPr lang="en-US" dirty="0">
                <a:solidFill>
                  <a:srgbClr val="8959A8"/>
                </a:solidFill>
              </a:rPr>
              <a:t>INTO</a:t>
            </a:r>
            <a:r>
              <a:rPr lang="en-US" dirty="0"/>
              <a:t> example (field1, field2, field3) </a:t>
            </a:r>
            <a:r>
              <a:rPr lang="en-US" dirty="0">
                <a:solidFill>
                  <a:srgbClr val="8959A8"/>
                </a:solidFill>
              </a:rPr>
              <a:t>VALUES</a:t>
            </a:r>
            <a:r>
              <a:rPr lang="en-US" dirty="0"/>
              <a:t> (</a:t>
            </a:r>
            <a:r>
              <a:rPr lang="en-US" sz="6300" dirty="0">
                <a:solidFill>
                  <a:srgbClr val="F5871F"/>
                </a:solidFill>
              </a:rPr>
              <a:t>7</a:t>
            </a:r>
            <a:r>
              <a:rPr lang="en-US" dirty="0"/>
              <a:t>,</a:t>
            </a:r>
            <a:r>
              <a:rPr lang="en-US" dirty="0">
                <a:solidFill>
                  <a:srgbClr val="F5871F"/>
                </a:solidFill>
              </a:rPr>
              <a:t>8</a:t>
            </a:r>
            <a:r>
              <a:rPr lang="en-US" dirty="0"/>
              <a:t>,</a:t>
            </a:r>
            <a:r>
              <a:rPr lang="en-US" dirty="0">
                <a:solidFill>
                  <a:srgbClr val="F5871F"/>
                </a:solidFill>
              </a:rPr>
              <a:t>9</a:t>
            </a:r>
            <a:r>
              <a:rPr lang="en-US" dirty="0"/>
              <a:t>); 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How is the data stored?</a:t>
            </a:r>
          </a:p>
          <a:p>
            <a:r>
              <a:rPr lang="en-US" dirty="0" err="1"/>
              <a:t>RowKey</a:t>
            </a:r>
            <a:r>
              <a:rPr lang="en-US" dirty="0"/>
              <a:t>: 1 =&gt; (column=, value=, timestamp=1374546754299000) =&gt; (column=field2, value=00000002, timestamp=1374546754299000) =&gt; (column=field3, value=00000003, timestamp=1374546754299000) ------------------- </a:t>
            </a:r>
          </a:p>
          <a:p>
            <a:r>
              <a:rPr lang="en-US" dirty="0" err="1"/>
              <a:t>RowKey</a:t>
            </a:r>
            <a:r>
              <a:rPr lang="en-US" dirty="0"/>
              <a:t>: 4 =&gt; (column=, value=, timestamp=1374546757815000) =&gt; (column=field2, value=00000005, timestamp=1374546757815000) =&gt; (column=field3, value=00000006, timestamp=1374546757815000) ------------------- </a:t>
            </a:r>
          </a:p>
          <a:p>
            <a:r>
              <a:rPr lang="en-US" dirty="0" err="1"/>
              <a:t>RowKey</a:t>
            </a:r>
            <a:r>
              <a:rPr lang="en-US" dirty="0"/>
              <a:t>: 7 =&gt; (column=, value=, timestamp=1374546761055000) =&gt; (column=field2, value=00000008, timestamp=1374546761055000) =&gt; (column=field3, value=00000009, timestamp=1374546761055000)</a:t>
            </a:r>
          </a:p>
        </p:txBody>
      </p:sp>
    </p:spTree>
    <p:extLst>
      <p:ext uri="{BB962C8B-B14F-4D97-AF65-F5344CB8AC3E}">
        <p14:creationId xmlns:p14="http://schemas.microsoft.com/office/powerpoint/2010/main" val="14129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ABAD-1C36-0042-8B1C-BF8AFF5E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0E62B-B5C3-904F-857A-EC996B180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example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partitionKey1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partitionKey2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clusterKey1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clusterKey2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normalField1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Menlo" panose="020B0609030804020204" pitchFamily="49" charset="0"/>
              </a:rPr>
              <a:t>normalField2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US" dirty="0">
                <a:solidFill>
                  <a:srgbClr val="795E26"/>
                </a:solidFill>
                <a:latin typeface="Menlo" panose="020B0609030804020204" pitchFamily="49" charset="0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'partitionVal1'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'partitionVal2'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'clusterVal1'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'clusterVal2'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'normalVal1'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</a:rPr>
              <a:t>'normalVal2'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09E2-C472-594F-80F8-877252B2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63C83D-9770-EE4A-96AD-B3F148630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601" y="1825625"/>
            <a:ext cx="5778797" cy="4351338"/>
          </a:xfrm>
        </p:spPr>
      </p:pic>
    </p:spTree>
    <p:extLst>
      <p:ext uri="{BB962C8B-B14F-4D97-AF65-F5344CB8AC3E}">
        <p14:creationId xmlns:p14="http://schemas.microsoft.com/office/powerpoint/2010/main" val="58913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128A-8E93-5D4D-9FEA-9BA99E1F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52B74-7C26-6444-BDD5-383BA3DE9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https://www.slideshare.net/BrianHess4/bulk-loading-into-cassandra</a:t>
            </a:r>
            <a:endParaRPr lang="en-US" dirty="0"/>
          </a:p>
          <a:p>
            <a:r>
              <a:rPr lang="en-US" dirty="0">
                <a:hlinkClick r:id="rId2"/>
              </a:rPr>
              <a:t>https://www.slideshare.net/BrianHess4/bulk-loading-into-cassandra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7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264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Open Sans</vt:lpstr>
      <vt:lpstr>Arial</vt:lpstr>
      <vt:lpstr>Calibri</vt:lpstr>
      <vt:lpstr>Calibri Light</vt:lpstr>
      <vt:lpstr>Menlo</vt:lpstr>
      <vt:lpstr>Office Theme</vt:lpstr>
      <vt:lpstr>PowerPoint Presentation</vt:lpstr>
      <vt:lpstr>Alternative Cassandra client library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2019-06-08T21:51:07Z</dcterms:created>
  <dcterms:modified xsi:type="dcterms:W3CDTF">2019-06-11T02:28:11Z</dcterms:modified>
</cp:coreProperties>
</file>