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6"/>
  </p:notesMasterIdLst>
  <p:handoutMasterIdLst>
    <p:handoutMasterId r:id="rId37"/>
  </p:handoutMasterIdLst>
  <p:sldIdLst>
    <p:sldId id="319" r:id="rId2"/>
    <p:sldId id="257" r:id="rId3"/>
    <p:sldId id="260" r:id="rId4"/>
    <p:sldId id="259" r:id="rId5"/>
    <p:sldId id="258" r:id="rId6"/>
    <p:sldId id="269" r:id="rId7"/>
    <p:sldId id="265" r:id="rId8"/>
    <p:sldId id="271" r:id="rId9"/>
    <p:sldId id="273" r:id="rId10"/>
    <p:sldId id="275" r:id="rId11"/>
    <p:sldId id="328" r:id="rId12"/>
    <p:sldId id="278" r:id="rId13"/>
    <p:sldId id="322" r:id="rId14"/>
    <p:sldId id="281" r:id="rId15"/>
    <p:sldId id="333" r:id="rId16"/>
    <p:sldId id="334" r:id="rId17"/>
    <p:sldId id="282" r:id="rId18"/>
    <p:sldId id="323" r:id="rId19"/>
    <p:sldId id="324" r:id="rId20"/>
    <p:sldId id="325" r:id="rId21"/>
    <p:sldId id="326" r:id="rId22"/>
    <p:sldId id="292" r:id="rId23"/>
    <p:sldId id="329" r:id="rId24"/>
    <p:sldId id="307" r:id="rId25"/>
    <p:sldId id="310" r:id="rId26"/>
    <p:sldId id="330" r:id="rId27"/>
    <p:sldId id="315" r:id="rId28"/>
    <p:sldId id="314" r:id="rId29"/>
    <p:sldId id="316" r:id="rId30"/>
    <p:sldId id="317" r:id="rId31"/>
    <p:sldId id="331" r:id="rId32"/>
    <p:sldId id="318" r:id="rId33"/>
    <p:sldId id="305" r:id="rId34"/>
    <p:sldId id="306"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Schmid" initials="LS" lastIdx="2" clrIdx="0">
    <p:extLst>
      <p:ext uri="{19B8F6BF-5375-455C-9EA6-DF929625EA0E}">
        <p15:presenceInfo xmlns:p15="http://schemas.microsoft.com/office/powerpoint/2012/main" userId="ec5adfe4448c99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80F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071D5-2FAA-434C-8120-31E29F8E3A62}" v="269" dt="2020-06-02T13:45:30.376"/>
    <p1510:client id="{33492AB0-C59C-4A56-8032-C04EB9D6D53F}" v="1" dt="2020-06-02T15:20:56.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6" autoAdjust="0"/>
    <p:restoredTop sz="94660"/>
  </p:normalViewPr>
  <p:slideViewPr>
    <p:cSldViewPr snapToGrid="0">
      <p:cViewPr varScale="1">
        <p:scale>
          <a:sx n="45" d="100"/>
          <a:sy n="45" d="100"/>
        </p:scale>
        <p:origin x="72" y="1172"/>
      </p:cViewPr>
      <p:guideLst/>
    </p:cSldViewPr>
  </p:slideViewPr>
  <p:notesTextViewPr>
    <p:cViewPr>
      <p:scale>
        <a:sx n="1" d="1"/>
        <a:sy n="1" d="1"/>
      </p:scale>
      <p:origin x="0" y="0"/>
    </p:cViewPr>
  </p:notesTextViewPr>
  <p:notesViewPr>
    <p:cSldViewPr snapToGrid="0">
      <p:cViewPr varScale="1">
        <p:scale>
          <a:sx n="77" d="100"/>
          <a:sy n="77" d="100"/>
        </p:scale>
        <p:origin x="1884"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Schmid" userId="ec5adfe4448c9907" providerId="LiveId" clId="{33492AB0-C59C-4A56-8032-C04EB9D6D53F}"/>
    <pc:docChg chg="addSld delSld modSld">
      <pc:chgData name="Lukas Schmid" userId="ec5adfe4448c9907" providerId="LiveId" clId="{33492AB0-C59C-4A56-8032-C04EB9D6D53F}" dt="2020-06-02T15:20:56.624" v="1"/>
      <pc:docMkLst>
        <pc:docMk/>
      </pc:docMkLst>
      <pc:sldChg chg="add del">
        <pc:chgData name="Lukas Schmid" userId="ec5adfe4448c9907" providerId="LiveId" clId="{33492AB0-C59C-4A56-8032-C04EB9D6D53F}" dt="2020-06-02T15:20:56.624" v="1"/>
        <pc:sldMkLst>
          <pc:docMk/>
          <pc:sldMk cId="1565962268" sldId="278"/>
        </pc:sldMkLst>
      </pc:sldChg>
      <pc:sldChg chg="add">
        <pc:chgData name="Lukas Schmid" userId="ec5adfe4448c9907" providerId="LiveId" clId="{33492AB0-C59C-4A56-8032-C04EB9D6D53F}" dt="2020-06-02T15:20:56.624" v="1"/>
        <pc:sldMkLst>
          <pc:docMk/>
          <pc:sldMk cId="376775315" sldId="281"/>
        </pc:sldMkLst>
      </pc:sldChg>
      <pc:sldChg chg="add">
        <pc:chgData name="Lukas Schmid" userId="ec5adfe4448c9907" providerId="LiveId" clId="{33492AB0-C59C-4A56-8032-C04EB9D6D53F}" dt="2020-06-02T15:20:56.624" v="1"/>
        <pc:sldMkLst>
          <pc:docMk/>
          <pc:sldMk cId="3918554224" sldId="282"/>
        </pc:sldMkLst>
      </pc:sldChg>
      <pc:sldChg chg="add del">
        <pc:chgData name="Lukas Schmid" userId="ec5adfe4448c9907" providerId="LiveId" clId="{33492AB0-C59C-4A56-8032-C04EB9D6D53F}" dt="2020-06-02T15:20:56.624" v="1"/>
        <pc:sldMkLst>
          <pc:docMk/>
          <pc:sldMk cId="3581088216" sldId="322"/>
        </pc:sldMkLst>
      </pc:sldChg>
      <pc:sldChg chg="add">
        <pc:chgData name="Lukas Schmid" userId="ec5adfe4448c9907" providerId="LiveId" clId="{33492AB0-C59C-4A56-8032-C04EB9D6D53F}" dt="2020-06-02T15:20:56.624" v="1"/>
        <pc:sldMkLst>
          <pc:docMk/>
          <pc:sldMk cId="1047813132" sldId="323"/>
        </pc:sldMkLst>
      </pc:sldChg>
      <pc:sldChg chg="add">
        <pc:chgData name="Lukas Schmid" userId="ec5adfe4448c9907" providerId="LiveId" clId="{33492AB0-C59C-4A56-8032-C04EB9D6D53F}" dt="2020-06-02T15:20:56.624" v="1"/>
        <pc:sldMkLst>
          <pc:docMk/>
          <pc:sldMk cId="3246778802" sldId="324"/>
        </pc:sldMkLst>
      </pc:sldChg>
      <pc:sldChg chg="del">
        <pc:chgData name="Lukas Schmid" userId="ec5adfe4448c9907" providerId="LiveId" clId="{33492AB0-C59C-4A56-8032-C04EB9D6D53F}" dt="2020-06-02T15:20:44.384" v="0" actId="47"/>
        <pc:sldMkLst>
          <pc:docMk/>
          <pc:sldMk cId="1102946854" sldId="325"/>
        </pc:sldMkLst>
      </pc:sldChg>
      <pc:sldChg chg="add">
        <pc:chgData name="Lukas Schmid" userId="ec5adfe4448c9907" providerId="LiveId" clId="{33492AB0-C59C-4A56-8032-C04EB9D6D53F}" dt="2020-06-02T15:20:56.624" v="1"/>
        <pc:sldMkLst>
          <pc:docMk/>
          <pc:sldMk cId="2515115948" sldId="325"/>
        </pc:sldMkLst>
      </pc:sldChg>
      <pc:sldChg chg="add">
        <pc:chgData name="Lukas Schmid" userId="ec5adfe4448c9907" providerId="LiveId" clId="{33492AB0-C59C-4A56-8032-C04EB9D6D53F}" dt="2020-06-02T15:20:56.624" v="1"/>
        <pc:sldMkLst>
          <pc:docMk/>
          <pc:sldMk cId="1667832672" sldId="326"/>
        </pc:sldMkLst>
      </pc:sldChg>
      <pc:sldChg chg="add del">
        <pc:chgData name="Lukas Schmid" userId="ec5adfe4448c9907" providerId="LiveId" clId="{33492AB0-C59C-4A56-8032-C04EB9D6D53F}" dt="2020-06-02T15:20:56.624" v="1"/>
        <pc:sldMkLst>
          <pc:docMk/>
          <pc:sldMk cId="305220479" sldId="333"/>
        </pc:sldMkLst>
      </pc:sldChg>
      <pc:sldChg chg="add">
        <pc:chgData name="Lukas Schmid" userId="ec5adfe4448c9907" providerId="LiveId" clId="{33492AB0-C59C-4A56-8032-C04EB9D6D53F}" dt="2020-06-02T15:20:56.624" v="1"/>
        <pc:sldMkLst>
          <pc:docMk/>
          <pc:sldMk cId="468179255" sldId="334"/>
        </pc:sldMkLst>
      </pc:sldChg>
      <pc:sldChg chg="del">
        <pc:chgData name="Lukas Schmid" userId="ec5adfe4448c9907" providerId="LiveId" clId="{33492AB0-C59C-4A56-8032-C04EB9D6D53F}" dt="2020-06-02T15:20:44.384" v="0" actId="47"/>
        <pc:sldMkLst>
          <pc:docMk/>
          <pc:sldMk cId="2282594096" sldId="335"/>
        </pc:sldMkLst>
      </pc:sldChg>
      <pc:sldChg chg="del">
        <pc:chgData name="Lukas Schmid" userId="ec5adfe4448c9907" providerId="LiveId" clId="{33492AB0-C59C-4A56-8032-C04EB9D6D53F}" dt="2020-06-02T15:20:44.384" v="0" actId="47"/>
        <pc:sldMkLst>
          <pc:docMk/>
          <pc:sldMk cId="1816630474" sldId="336"/>
        </pc:sldMkLst>
      </pc:sldChg>
      <pc:sldChg chg="del">
        <pc:chgData name="Lukas Schmid" userId="ec5adfe4448c9907" providerId="LiveId" clId="{33492AB0-C59C-4A56-8032-C04EB9D6D53F}" dt="2020-06-02T15:20:44.384" v="0" actId="47"/>
        <pc:sldMkLst>
          <pc:docMk/>
          <pc:sldMk cId="147954271" sldId="337"/>
        </pc:sldMkLst>
      </pc:sldChg>
      <pc:sldChg chg="del">
        <pc:chgData name="Lukas Schmid" userId="ec5adfe4448c9907" providerId="LiveId" clId="{33492AB0-C59C-4A56-8032-C04EB9D6D53F}" dt="2020-06-02T15:20:44.384" v="0" actId="47"/>
        <pc:sldMkLst>
          <pc:docMk/>
          <pc:sldMk cId="3647324643" sldId="339"/>
        </pc:sldMkLst>
      </pc:sldChg>
      <pc:sldChg chg="del">
        <pc:chgData name="Lukas Schmid" userId="ec5adfe4448c9907" providerId="LiveId" clId="{33492AB0-C59C-4A56-8032-C04EB9D6D53F}" dt="2020-06-02T15:20:44.384" v="0" actId="47"/>
        <pc:sldMkLst>
          <pc:docMk/>
          <pc:sldMk cId="1970076432" sldId="340"/>
        </pc:sldMkLst>
      </pc:sldChg>
      <pc:sldChg chg="del">
        <pc:chgData name="Lukas Schmid" userId="ec5adfe4448c9907" providerId="LiveId" clId="{33492AB0-C59C-4A56-8032-C04EB9D6D53F}" dt="2020-06-02T15:20:44.384" v="0" actId="47"/>
        <pc:sldMkLst>
          <pc:docMk/>
          <pc:sldMk cId="2101151081" sldId="341"/>
        </pc:sldMkLst>
      </pc:sldChg>
      <pc:sldChg chg="del">
        <pc:chgData name="Lukas Schmid" userId="ec5adfe4448c9907" providerId="LiveId" clId="{33492AB0-C59C-4A56-8032-C04EB9D6D53F}" dt="2020-06-02T15:20:44.384" v="0" actId="47"/>
        <pc:sldMkLst>
          <pc:docMk/>
          <pc:sldMk cId="2346744294" sldId="342"/>
        </pc:sldMkLst>
      </pc:sldChg>
      <pc:sldChg chg="del">
        <pc:chgData name="Lukas Schmid" userId="ec5adfe4448c9907" providerId="LiveId" clId="{33492AB0-C59C-4A56-8032-C04EB9D6D53F}" dt="2020-06-02T15:20:44.384" v="0" actId="47"/>
        <pc:sldMkLst>
          <pc:docMk/>
          <pc:sldMk cId="2503801619" sldId="343"/>
        </pc:sldMkLst>
      </pc:sldChg>
      <pc:sldChg chg="del">
        <pc:chgData name="Lukas Schmid" userId="ec5adfe4448c9907" providerId="LiveId" clId="{33492AB0-C59C-4A56-8032-C04EB9D6D53F}" dt="2020-06-02T15:20:44.384" v="0" actId="47"/>
        <pc:sldMkLst>
          <pc:docMk/>
          <pc:sldMk cId="1009226749" sldId="344"/>
        </pc:sldMkLst>
      </pc:sldChg>
      <pc:sldChg chg="del">
        <pc:chgData name="Lukas Schmid" userId="ec5adfe4448c9907" providerId="LiveId" clId="{33492AB0-C59C-4A56-8032-C04EB9D6D53F}" dt="2020-06-02T15:20:44.384" v="0" actId="47"/>
        <pc:sldMkLst>
          <pc:docMk/>
          <pc:sldMk cId="1988078278" sldId="34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4460838A-2F79-44C2-BE03-BA79BA527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DBAC4EA-A573-494C-942A-473546E552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466D63-3ACD-42FE-99E1-3A382CAB1A53}" type="datetimeFigureOut">
              <a:rPr lang="de-DE" smtClean="0"/>
              <a:t>02.06.2020</a:t>
            </a:fld>
            <a:endParaRPr lang="de-DE"/>
          </a:p>
        </p:txBody>
      </p:sp>
      <p:sp>
        <p:nvSpPr>
          <p:cNvPr id="4" name="Fußzeilenplatzhalter 3">
            <a:extLst>
              <a:ext uri="{FF2B5EF4-FFF2-40B4-BE49-F238E27FC236}">
                <a16:creationId xmlns:a16="http://schemas.microsoft.com/office/drawing/2014/main" id="{3743CBCF-5EC3-44F9-871E-1E2221B4B0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3986DAA2-8498-4F95-90C9-67804C06DE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00C254-6C73-4519-A363-603D1E5E1956}" type="slidenum">
              <a:rPr lang="de-DE" smtClean="0"/>
              <a:t>‹Nr.›</a:t>
            </a:fld>
            <a:endParaRPr lang="de-DE"/>
          </a:p>
        </p:txBody>
      </p:sp>
    </p:spTree>
    <p:extLst>
      <p:ext uri="{BB962C8B-B14F-4D97-AF65-F5344CB8AC3E}">
        <p14:creationId xmlns:p14="http://schemas.microsoft.com/office/powerpoint/2010/main" val="1932455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47C45-D949-4D0A-89C8-9A6C33F9E227}" type="datetimeFigureOut">
              <a:rPr lang="de-DE" smtClean="0"/>
              <a:t>02.06.2020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C74CE-C22E-4C86-914D-1C4D32493079}" type="slidenum">
              <a:rPr lang="de-DE" smtClean="0"/>
              <a:t>‹Nr.›</a:t>
            </a:fld>
            <a:endParaRPr lang="de-DE"/>
          </a:p>
        </p:txBody>
      </p:sp>
    </p:spTree>
    <p:extLst>
      <p:ext uri="{BB962C8B-B14F-4D97-AF65-F5344CB8AC3E}">
        <p14:creationId xmlns:p14="http://schemas.microsoft.com/office/powerpoint/2010/main" val="165106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54.png"/><Relationship Id="rId11" Type="http://schemas.openxmlformats.org/officeDocument/2006/relationships/image" Target="../media/image12.pn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1">
    <p:spTree>
      <p:nvGrpSpPr>
        <p:cNvPr id="1" name=""/>
        <p:cNvGrpSpPr/>
        <p:nvPr/>
      </p:nvGrpSpPr>
      <p:grpSpPr>
        <a:xfrm>
          <a:off x="0" y="0"/>
          <a:ext cx="0" cy="0"/>
          <a:chOff x="0" y="0"/>
          <a:chExt cx="0" cy="0"/>
        </a:xfrm>
      </p:grpSpPr>
      <p:pic>
        <p:nvPicPr>
          <p:cNvPr id="6" name="Grafik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368860" y="1306067"/>
            <a:ext cx="3790202" cy="4930405"/>
          </a:xfrm>
          <a:prstGeom prst="rect">
            <a:avLst/>
          </a:prstGeom>
          <a:ln w="6350" cmpd="sng">
            <a:noFill/>
          </a:ln>
        </p:spPr>
      </p:pic>
      <p:pic>
        <p:nvPicPr>
          <p:cNvPr id="12" name="Grafik 11"/>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5813" y="1306067"/>
            <a:ext cx="1161239" cy="4930405"/>
          </a:xfrm>
          <a:prstGeom prst="rect">
            <a:avLst/>
          </a:prstGeom>
          <a:ln w="6350" cmpd="sng">
            <a:noFill/>
          </a:ln>
        </p:spPr>
      </p:pic>
      <p:sp>
        <p:nvSpPr>
          <p:cNvPr id="7" name="Titel 1"/>
          <p:cNvSpPr>
            <a:spLocks noGrp="1"/>
          </p:cNvSpPr>
          <p:nvPr>
            <p:ph type="title" hasCustomPrompt="1"/>
          </p:nvPr>
        </p:nvSpPr>
        <p:spPr>
          <a:xfrm>
            <a:off x="1436580" y="4278038"/>
            <a:ext cx="6711905" cy="921582"/>
          </a:xfrm>
          <a:prstGeom prst="rect">
            <a:avLst/>
          </a:prstGeom>
        </p:spPr>
        <p:txBody>
          <a:bodyPr lIns="0" tIns="0" rIns="0" bIns="0" anchor="t" anchorCtr="0"/>
          <a:lstStyle>
            <a:lvl1pPr algn="l">
              <a:lnSpc>
                <a:spcPct val="90000"/>
              </a:lnSpc>
              <a:defRPr sz="2721" cap="all" baseline="0"/>
            </a:lvl1pPr>
          </a:lstStyle>
          <a:p>
            <a:r>
              <a:rPr lang="de-DE" dirty="0"/>
              <a:t>&lt;Titel&gt;</a:t>
            </a:r>
          </a:p>
        </p:txBody>
      </p:sp>
      <p:sp>
        <p:nvSpPr>
          <p:cNvPr id="8" name="Textplatzhalter 10"/>
          <p:cNvSpPr>
            <a:spLocks noGrp="1"/>
          </p:cNvSpPr>
          <p:nvPr>
            <p:ph type="body" sz="quarter" idx="14" hasCustomPrompt="1"/>
          </p:nvPr>
        </p:nvSpPr>
        <p:spPr>
          <a:xfrm>
            <a:off x="1436580" y="5203920"/>
            <a:ext cx="6711905" cy="576263"/>
          </a:xfrm>
          <a:prstGeom prst="rect">
            <a:avLst/>
          </a:prstGeom>
        </p:spPr>
        <p:txBody>
          <a:bodyPr lIns="0" tIns="0" rIns="0" bIns="0">
            <a:noAutofit/>
          </a:bodyPr>
          <a:lstStyle>
            <a:lvl1pPr marL="0" indent="0" algn="l">
              <a:lnSpc>
                <a:spcPct val="90000"/>
              </a:lnSpc>
              <a:buNone/>
              <a:defRPr sz="1451"/>
            </a:lvl1pPr>
          </a:lstStyle>
          <a:p>
            <a:pPr lvl="0"/>
            <a:r>
              <a:rPr lang="de-DE" dirty="0"/>
              <a:t>&lt;Untertitel&gt;</a:t>
            </a:r>
          </a:p>
        </p:txBody>
      </p:sp>
      <p:sp>
        <p:nvSpPr>
          <p:cNvPr id="9" name="Bildplatzhalter 13"/>
          <p:cNvSpPr>
            <a:spLocks noGrp="1"/>
          </p:cNvSpPr>
          <p:nvPr>
            <p:ph type="pic" sz="quarter" idx="15"/>
          </p:nvPr>
        </p:nvSpPr>
        <p:spPr>
          <a:xfrm>
            <a:off x="1190309" y="1306067"/>
            <a:ext cx="7182898" cy="2719886"/>
          </a:xfrm>
          <a:prstGeom prst="rect">
            <a:avLst/>
          </a:prstGeom>
        </p:spPr>
        <p:txBody>
          <a:bodyPr/>
          <a:lstStyle/>
          <a:p>
            <a:r>
              <a:rPr lang="de-DE"/>
              <a:t>Bild durch Klicken auf Symbol hinzufügen</a:t>
            </a:r>
            <a:endParaRPr lang="de-DE" dirty="0"/>
          </a:p>
        </p:txBody>
      </p:sp>
      <p:pic>
        <p:nvPicPr>
          <p:cNvPr id="10" name="Grafik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50403" y="326517"/>
            <a:ext cx="2291195" cy="770447"/>
          </a:xfrm>
          <a:prstGeom prst="rect">
            <a:avLst/>
          </a:prstGeom>
        </p:spPr>
      </p:pic>
      <p:cxnSp>
        <p:nvCxnSpPr>
          <p:cNvPr id="3" name="Gerade Verbindung 2"/>
          <p:cNvCxnSpPr/>
          <p:nvPr userDrawn="1"/>
        </p:nvCxnSpPr>
        <p:spPr>
          <a:xfrm>
            <a:off x="798" y="1306068"/>
            <a:ext cx="1219040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hteck 15"/>
          <p:cNvSpPr/>
          <p:nvPr userDrawn="1"/>
        </p:nvSpPr>
        <p:spPr>
          <a:xfrm>
            <a:off x="0" y="0"/>
            <a:ext cx="12192000" cy="685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33"/>
          </a:p>
        </p:txBody>
      </p:sp>
    </p:spTree>
    <p:extLst>
      <p:ext uri="{BB962C8B-B14F-4D97-AF65-F5344CB8AC3E}">
        <p14:creationId xmlns:p14="http://schemas.microsoft.com/office/powerpoint/2010/main" val="77033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fzählung">
    <p:spTree>
      <p:nvGrpSpPr>
        <p:cNvPr id="1" name=""/>
        <p:cNvGrpSpPr/>
        <p:nvPr/>
      </p:nvGrpSpPr>
      <p:grpSpPr>
        <a:xfrm>
          <a:off x="0" y="0"/>
          <a:ext cx="0" cy="0"/>
          <a:chOff x="0" y="0"/>
          <a:chExt cx="0" cy="0"/>
        </a:xfrm>
      </p:grpSpPr>
      <p:sp>
        <p:nvSpPr>
          <p:cNvPr id="6" name="Inhaltsplatzhalter 9"/>
          <p:cNvSpPr>
            <a:spLocks noGrp="1"/>
          </p:cNvSpPr>
          <p:nvPr>
            <p:ph sz="quarter" idx="13" hasCustomPrompt="1"/>
          </p:nvPr>
        </p:nvSpPr>
        <p:spPr>
          <a:xfrm>
            <a:off x="677245" y="2057476"/>
            <a:ext cx="10835914" cy="3853523"/>
          </a:xfrm>
          <a:prstGeom prst="rect">
            <a:avLst/>
          </a:prstGeom>
        </p:spPr>
        <p:txBody>
          <a:bodyPr/>
          <a:lstStyle>
            <a:lvl1pPr marL="259175" indent="-259175" algn="l">
              <a:buFont typeface="Arial Narrow" panose="020B0606020202030204" pitchFamily="34" charset="0"/>
              <a:buChar char="—"/>
              <a:defRPr sz="2177"/>
            </a:lvl1pPr>
            <a:lvl2pPr>
              <a:defRPr sz="1633"/>
            </a:lvl2pPr>
            <a:lvl3pPr marL="565866" indent="-259175" algn="l">
              <a:buFont typeface="Arial Narrow" panose="020B0606020202030204" pitchFamily="34" charset="0"/>
              <a:buChar char="—"/>
              <a:defRPr sz="2177"/>
            </a:lvl3pPr>
            <a:lvl4pPr marL="836561" indent="-259175" algn="l" defTabSz="898474">
              <a:buFont typeface="Arial Narrow" panose="020B0606020202030204" pitchFamily="34" charset="0"/>
              <a:buChar char="—"/>
              <a:tabLst/>
              <a:defRPr sz="2177"/>
            </a:lvl4pPr>
            <a:lvl5pPr marL="1097175" indent="-259175" algn="l">
              <a:buFont typeface="Arial Narrow" panose="020B0606020202030204" pitchFamily="34" charset="0"/>
              <a:buChar char="—"/>
              <a:defRPr sz="2177"/>
            </a:lvl5pPr>
          </a:lstStyle>
          <a:p>
            <a:pPr lvl="0"/>
            <a:r>
              <a:rPr lang="de-DE" dirty="0"/>
              <a:t> &lt;Hier Text eingeben&gt;</a:t>
            </a:r>
          </a:p>
          <a:p>
            <a:pPr lvl="2"/>
            <a:r>
              <a:rPr lang="de-DE" dirty="0"/>
              <a:t>&lt;Zweite Ebene&gt;</a:t>
            </a:r>
          </a:p>
          <a:p>
            <a:pPr lvl="3"/>
            <a:r>
              <a:rPr lang="de-DE" dirty="0"/>
              <a:t>&lt;Dritte Ebene&gt;</a:t>
            </a:r>
          </a:p>
          <a:p>
            <a:pPr lvl="4"/>
            <a:r>
              <a:rPr lang="de-DE" dirty="0"/>
              <a:t>&lt;Vierte Ebene&gt;</a:t>
            </a:r>
          </a:p>
          <a:p>
            <a:pPr lvl="0"/>
            <a:endParaRPr lang="de-DE" dirty="0"/>
          </a:p>
        </p:txBody>
      </p:sp>
      <p:sp>
        <p:nvSpPr>
          <p:cNvPr id="2" name="Titel 1"/>
          <p:cNvSpPr>
            <a:spLocks noGrp="1"/>
          </p:cNvSpPr>
          <p:nvPr>
            <p:ph type="title" hasCustomPrompt="1"/>
          </p:nvPr>
        </p:nvSpPr>
        <p:spPr/>
        <p:txBody>
          <a:bodyPr/>
          <a:lstStyle>
            <a:lvl1pPr>
              <a:defRPr/>
            </a:lvl1pPr>
          </a:lstStyle>
          <a:p>
            <a:r>
              <a:rPr lang="de-DE" dirty="0"/>
              <a:t>&lt;Titel&gt;</a:t>
            </a:r>
          </a:p>
        </p:txBody>
      </p:sp>
    </p:spTree>
    <p:extLst>
      <p:ext uri="{BB962C8B-B14F-4D97-AF65-F5344CB8AC3E}">
        <p14:creationId xmlns:p14="http://schemas.microsoft.com/office/powerpoint/2010/main" val="203524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&lt;Titel&gt;</a:t>
            </a:r>
          </a:p>
        </p:txBody>
      </p:sp>
      <p:sp>
        <p:nvSpPr>
          <p:cNvPr id="9" name="Textplatzhalter 8"/>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69770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1B0DCE-D1A6-474D-A9B5-2F03EDC7637B}"/>
              </a:ext>
            </a:extLst>
          </p:cNvPr>
          <p:cNvSpPr>
            <a:spLocks noGrp="1"/>
          </p:cNvSpPr>
          <p:nvPr>
            <p:ph type="title"/>
          </p:nvPr>
        </p:nvSpPr>
        <p:spPr/>
        <p:txBody>
          <a:bodyPr/>
          <a:lstStyle/>
          <a:p>
            <a:r>
              <a:rPr lang="de-DE"/>
              <a:t>Mastertitelformat bearbeiten</a:t>
            </a:r>
          </a:p>
        </p:txBody>
      </p:sp>
      <p:sp>
        <p:nvSpPr>
          <p:cNvPr id="6" name="Textplatzhalter 8">
            <a:extLst>
              <a:ext uri="{FF2B5EF4-FFF2-40B4-BE49-F238E27FC236}">
                <a16:creationId xmlns:a16="http://schemas.microsoft.com/office/drawing/2014/main" id="{05575FE7-897C-40AA-B047-F0484D622BD6}"/>
              </a:ext>
            </a:extLst>
          </p:cNvPr>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067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&lt;Titel&gt;</a:t>
            </a:r>
          </a:p>
        </p:txBody>
      </p:sp>
      <mc:AlternateContent xmlns:mc="http://schemas.openxmlformats.org/markup-compatibility/2006" xmlns:a14="http://schemas.microsoft.com/office/drawing/2010/main">
        <mc:Choice Requires="a14">
          <p:sp>
            <p:nvSpPr>
              <p:cNvPr id="7" name="Ellipse 6">
                <a:extLst>
                  <a:ext uri="{FF2B5EF4-FFF2-40B4-BE49-F238E27FC236}">
                    <a16:creationId xmlns:a16="http://schemas.microsoft.com/office/drawing/2014/main" id="{54F2CAC2-C551-45B5-A31D-CCBC6891F3BC}"/>
                  </a:ext>
                </a:extLst>
              </p:cNvPr>
              <p:cNvSpPr/>
              <p:nvPr userDrawn="1"/>
            </p:nvSpPr>
            <p:spPr>
              <a:xfrm>
                <a:off x="1193798"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7" name="Ellipse 6">
                <a:extLst>
                  <a:ext uri="{FF2B5EF4-FFF2-40B4-BE49-F238E27FC236}">
                    <a16:creationId xmlns:a16="http://schemas.microsoft.com/office/drawing/2014/main" id="{54F2CAC2-C551-45B5-A31D-CCBC6891F3BC}"/>
                  </a:ext>
                </a:extLst>
              </p:cNvPr>
              <p:cNvSpPr>
                <a:spLocks noRot="1" noChangeAspect="1" noMove="1" noResize="1" noEditPoints="1" noAdjustHandles="1" noChangeArrowheads="1" noChangeShapeType="1" noTextEdit="1"/>
              </p:cNvSpPr>
              <p:nvPr userDrawn="1"/>
            </p:nvSpPr>
            <p:spPr>
              <a:xfrm>
                <a:off x="1193798" y="3156733"/>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FA27210E-CC42-4832-B119-4105A80A67DA}"/>
                  </a:ext>
                </a:extLst>
              </p:cNvPr>
              <p:cNvSpPr/>
              <p:nvPr userDrawn="1"/>
            </p:nvSpPr>
            <p:spPr>
              <a:xfrm>
                <a:off x="3431115"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FA27210E-CC42-4832-B119-4105A80A67DA}"/>
                  </a:ext>
                </a:extLst>
              </p:cNvPr>
              <p:cNvSpPr>
                <a:spLocks noRot="1" noChangeAspect="1" noMove="1" noResize="1" noEditPoints="1" noAdjustHandles="1" noChangeArrowheads="1" noChangeShapeType="1" noTextEdit="1"/>
              </p:cNvSpPr>
              <p:nvPr userDrawn="1"/>
            </p:nvSpPr>
            <p:spPr>
              <a:xfrm>
                <a:off x="3431115" y="3156733"/>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BAC000C2-F7C1-4634-BA58-F030E0A9B7F1}"/>
                  </a:ext>
                </a:extLst>
              </p:cNvPr>
              <p:cNvSpPr/>
              <p:nvPr userDrawn="1"/>
            </p:nvSpPr>
            <p:spPr>
              <a:xfrm>
                <a:off x="5668432"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BAC000C2-F7C1-4634-BA58-F030E0A9B7F1}"/>
                  </a:ext>
                </a:extLst>
              </p:cNvPr>
              <p:cNvSpPr>
                <a:spLocks noRot="1" noChangeAspect="1" noMove="1" noResize="1" noEditPoints="1" noAdjustHandles="1" noChangeArrowheads="1" noChangeShapeType="1" noTextEdit="1"/>
              </p:cNvSpPr>
              <p:nvPr userDrawn="1"/>
            </p:nvSpPr>
            <p:spPr>
              <a:xfrm>
                <a:off x="5668432" y="3156733"/>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11" name="Gruppieren 10">
            <a:extLst>
              <a:ext uri="{FF2B5EF4-FFF2-40B4-BE49-F238E27FC236}">
                <a16:creationId xmlns:a16="http://schemas.microsoft.com/office/drawing/2014/main" id="{3195EB69-DCC1-4899-9A51-420E3BCFF812}"/>
              </a:ext>
            </a:extLst>
          </p:cNvPr>
          <p:cNvGrpSpPr/>
          <p:nvPr userDrawn="1"/>
        </p:nvGrpSpPr>
        <p:grpSpPr>
          <a:xfrm>
            <a:off x="7905750" y="2310066"/>
            <a:ext cx="855134" cy="2540001"/>
            <a:chOff x="7281333" y="3035797"/>
            <a:chExt cx="855134" cy="2540001"/>
          </a:xfrm>
        </p:grpSpPr>
        <mc:AlternateContent xmlns:mc="http://schemas.openxmlformats.org/markup-compatibility/2006" xmlns:a14="http://schemas.microsoft.com/office/drawing/2010/main">
          <mc:Choice Requires="a14">
            <p:sp>
              <p:nvSpPr>
                <p:cNvPr id="12" name="Ellipse 11">
                  <a:extLst>
                    <a:ext uri="{FF2B5EF4-FFF2-40B4-BE49-F238E27FC236}">
                      <a16:creationId xmlns:a16="http://schemas.microsoft.com/office/drawing/2014/main" id="{11587A82-5C50-4F8E-946B-9F0FAC5F2491}"/>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3" name="Ellipse 12">
                  <a:extLst>
                    <a:ext uri="{FF2B5EF4-FFF2-40B4-BE49-F238E27FC236}">
                      <a16:creationId xmlns:a16="http://schemas.microsoft.com/office/drawing/2014/main" id="{FBE61D4C-C2EA-46CC-B837-7BEA3ED9AB3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Ellipse 12">
                  <a:extLst>
                    <a:ext uri="{FF2B5EF4-FFF2-40B4-BE49-F238E27FC236}">
                      <a16:creationId xmlns:a16="http://schemas.microsoft.com/office/drawing/2014/main" id="{ECF63F0C-43E6-454B-8679-DA7C08254149}"/>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4" name="Ellipse 13">
                  <a:extLst>
                    <a:ext uri="{FF2B5EF4-FFF2-40B4-BE49-F238E27FC236}">
                      <a16:creationId xmlns:a16="http://schemas.microsoft.com/office/drawing/2014/main" id="{72A84EB5-E2E3-41DC-A93A-2987C5B46B76}"/>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4" name="Ellipse 13">
                <a:extLst>
                  <a:ext uri="{FF2B5EF4-FFF2-40B4-BE49-F238E27FC236}">
                    <a16:creationId xmlns:a16="http://schemas.microsoft.com/office/drawing/2014/main" id="{6FA97F5C-CB58-4AF9-AB41-76FB6449D321}"/>
                  </a:ext>
                </a:extLst>
              </p:cNvPr>
              <p:cNvSpPr/>
              <p:nvPr userDrawn="1"/>
            </p:nvSpPr>
            <p:spPr>
              <a:xfrm>
                <a:off x="10151535"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4" name="Ellipse 13">
                <a:extLst>
                  <a:ext uri="{FF2B5EF4-FFF2-40B4-BE49-F238E27FC236}">
                    <a16:creationId xmlns:a16="http://schemas.microsoft.com/office/drawing/2014/main" id="{6FA97F5C-CB58-4AF9-AB41-76FB6449D321}"/>
                  </a:ext>
                </a:extLst>
              </p:cNvPr>
              <p:cNvSpPr>
                <a:spLocks noRot="1" noChangeAspect="1" noMove="1" noResize="1" noEditPoints="1" noAdjustHandles="1" noChangeArrowheads="1" noChangeShapeType="1" noTextEdit="1"/>
              </p:cNvSpPr>
              <p:nvPr userDrawn="1"/>
            </p:nvSpPr>
            <p:spPr>
              <a:xfrm>
                <a:off x="10151535" y="3156733"/>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Ellipse 14">
                <a:extLst>
                  <a:ext uri="{FF2B5EF4-FFF2-40B4-BE49-F238E27FC236}">
                    <a16:creationId xmlns:a16="http://schemas.microsoft.com/office/drawing/2014/main" id="{950397B8-85A1-4341-8C3E-E6B27F8F2803}"/>
                  </a:ext>
                </a:extLst>
              </p:cNvPr>
              <p:cNvSpPr/>
              <p:nvPr userDrawn="1"/>
            </p:nvSpPr>
            <p:spPr>
              <a:xfrm>
                <a:off x="7007057" y="485006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5" name="Ellipse 14">
                <a:extLst>
                  <a:ext uri="{FF2B5EF4-FFF2-40B4-BE49-F238E27FC236}">
                    <a16:creationId xmlns:a16="http://schemas.microsoft.com/office/drawing/2014/main" id="{950397B8-85A1-4341-8C3E-E6B27F8F2803}"/>
                  </a:ext>
                </a:extLst>
              </p:cNvPr>
              <p:cNvSpPr>
                <a:spLocks noRot="1" noChangeAspect="1" noMove="1" noResize="1" noEditPoints="1" noAdjustHandles="1" noChangeArrowheads="1" noChangeShapeType="1" noTextEdit="1"/>
              </p:cNvSpPr>
              <p:nvPr userDrawn="1"/>
            </p:nvSpPr>
            <p:spPr>
              <a:xfrm>
                <a:off x="7007057" y="4850067"/>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6" name="Gerade Verbindung mit Pfeil 15">
            <a:extLst>
              <a:ext uri="{FF2B5EF4-FFF2-40B4-BE49-F238E27FC236}">
                <a16:creationId xmlns:a16="http://schemas.microsoft.com/office/drawing/2014/main" id="{4D5CDFDA-1F28-4FBE-9A63-F500AEE1D31F}"/>
              </a:ext>
            </a:extLst>
          </p:cNvPr>
          <p:cNvCxnSpPr>
            <a:cxnSpLocks/>
            <a:stCxn id="7" idx="6"/>
            <a:endCxn id="8" idx="2"/>
          </p:cNvCxnSpPr>
          <p:nvPr userDrawn="1"/>
        </p:nvCxnSpPr>
        <p:spPr>
          <a:xfrm>
            <a:off x="2040465" y="3580067"/>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1A2A790-BA2B-40C2-BF1B-AC4BEFB2D651}"/>
              </a:ext>
            </a:extLst>
          </p:cNvPr>
          <p:cNvCxnSpPr>
            <a:cxnSpLocks/>
            <a:stCxn id="8" idx="6"/>
            <a:endCxn id="10" idx="2"/>
          </p:cNvCxnSpPr>
          <p:nvPr userDrawn="1"/>
        </p:nvCxnSpPr>
        <p:spPr>
          <a:xfrm>
            <a:off x="4277782" y="3580067"/>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52C56C78-A974-4D51-B111-CC64B3EEEC87}"/>
              </a:ext>
            </a:extLst>
          </p:cNvPr>
          <p:cNvCxnSpPr>
            <a:cxnSpLocks/>
            <a:stCxn id="10" idx="7"/>
            <a:endCxn id="12" idx="2"/>
          </p:cNvCxnSpPr>
          <p:nvPr userDrawn="1"/>
        </p:nvCxnSpPr>
        <p:spPr>
          <a:xfrm flipV="1">
            <a:off x="6391107" y="2733400"/>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FC7904BC-6269-40AC-81DE-0D19129B2D22}"/>
              </a:ext>
            </a:extLst>
          </p:cNvPr>
          <p:cNvCxnSpPr>
            <a:cxnSpLocks/>
            <a:stCxn id="10" idx="5"/>
            <a:endCxn id="13" idx="2"/>
          </p:cNvCxnSpPr>
          <p:nvPr userDrawn="1"/>
        </p:nvCxnSpPr>
        <p:spPr>
          <a:xfrm>
            <a:off x="6391107" y="3879408"/>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98B321E-CFD5-4E39-9E8F-75DD8BA49AE4}"/>
              </a:ext>
            </a:extLst>
          </p:cNvPr>
          <p:cNvCxnSpPr>
            <a:cxnSpLocks/>
            <a:stCxn id="12" idx="6"/>
            <a:endCxn id="14" idx="1"/>
          </p:cNvCxnSpPr>
          <p:nvPr userDrawn="1"/>
        </p:nvCxnSpPr>
        <p:spPr>
          <a:xfrm>
            <a:off x="8752417" y="2733400"/>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2B6A478D-CAFF-487D-9E17-D12B6D9ECD68}"/>
              </a:ext>
            </a:extLst>
          </p:cNvPr>
          <p:cNvCxnSpPr>
            <a:cxnSpLocks/>
            <a:stCxn id="13" idx="6"/>
            <a:endCxn id="14" idx="3"/>
          </p:cNvCxnSpPr>
          <p:nvPr userDrawn="1"/>
        </p:nvCxnSpPr>
        <p:spPr>
          <a:xfrm flipV="1">
            <a:off x="8760884" y="3879408"/>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8C9D5E25-35BA-4706-98D9-E563C331AD87}"/>
              </a:ext>
            </a:extLst>
          </p:cNvPr>
          <p:cNvCxnSpPr>
            <a:cxnSpLocks/>
            <a:stCxn id="10" idx="5"/>
            <a:endCxn id="15" idx="1"/>
          </p:cNvCxnSpPr>
          <p:nvPr userDrawn="1"/>
        </p:nvCxnSpPr>
        <p:spPr>
          <a:xfrm>
            <a:off x="6391107" y="3879408"/>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70A08F2F-2879-4530-80EE-996209F53F53}"/>
                  </a:ext>
                </a:extLst>
              </p:cNvPr>
              <p:cNvSpPr txBox="1"/>
              <p:nvPr userDrawn="1"/>
            </p:nvSpPr>
            <p:spPr>
              <a:xfrm>
                <a:off x="2441765" y="3269856"/>
                <a:ext cx="579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𝑘</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de-DE" dirty="0"/>
              </a:p>
            </p:txBody>
          </p:sp>
        </mc:Choice>
        <mc:Fallback xmlns="">
          <p:sp>
            <p:nvSpPr>
              <p:cNvPr id="23" name="Textfeld 22">
                <a:extLst>
                  <a:ext uri="{FF2B5EF4-FFF2-40B4-BE49-F238E27FC236}">
                    <a16:creationId xmlns:a16="http://schemas.microsoft.com/office/drawing/2014/main" id="{70A08F2F-2879-4530-80EE-996209F53F53}"/>
                  </a:ext>
                </a:extLst>
              </p:cNvPr>
              <p:cNvSpPr txBox="1">
                <a:spLocks noRot="1" noChangeAspect="1" noMove="1" noResize="1" noEditPoints="1" noAdjustHandles="1" noChangeArrowheads="1" noChangeShapeType="1" noTextEdit="1"/>
              </p:cNvSpPr>
              <p:nvPr userDrawn="1"/>
            </p:nvSpPr>
            <p:spPr>
              <a:xfrm>
                <a:off x="2441765" y="3269856"/>
                <a:ext cx="579582" cy="276999"/>
              </a:xfrm>
              <a:prstGeom prst="rect">
                <a:avLst/>
              </a:prstGeom>
              <a:blipFill>
                <a:blip r:embed="rId9"/>
                <a:stretch>
                  <a:fillRect l="-9474" r="-14737" b="-3695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9C91B0E3-7889-409D-A381-536639E1774F}"/>
                  </a:ext>
                </a:extLst>
              </p:cNvPr>
              <p:cNvSpPr txBox="1"/>
              <p:nvPr userDrawn="1"/>
            </p:nvSpPr>
            <p:spPr>
              <a:xfrm>
                <a:off x="4846985" y="3273957"/>
                <a:ext cx="260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1</m:t>
                          </m:r>
                        </m:sub>
                      </m:sSub>
                    </m:oMath>
                  </m:oMathPara>
                </a14:m>
                <a:endParaRPr lang="de-DE" dirty="0"/>
              </a:p>
            </p:txBody>
          </p:sp>
        </mc:Choice>
        <mc:Fallback xmlns="">
          <p:sp>
            <p:nvSpPr>
              <p:cNvPr id="24" name="Textfeld 23">
                <a:extLst>
                  <a:ext uri="{FF2B5EF4-FFF2-40B4-BE49-F238E27FC236}">
                    <a16:creationId xmlns:a16="http://schemas.microsoft.com/office/drawing/2014/main" id="{9C91B0E3-7889-409D-A381-536639E1774F}"/>
                  </a:ext>
                </a:extLst>
              </p:cNvPr>
              <p:cNvSpPr txBox="1">
                <a:spLocks noRot="1" noChangeAspect="1" noMove="1" noResize="1" noEditPoints="1" noAdjustHandles="1" noChangeArrowheads="1" noChangeShapeType="1" noTextEdit="1"/>
              </p:cNvSpPr>
              <p:nvPr userDrawn="1"/>
            </p:nvSpPr>
            <p:spPr>
              <a:xfrm>
                <a:off x="4846985" y="3273957"/>
                <a:ext cx="260712" cy="276999"/>
              </a:xfrm>
              <a:prstGeom prst="rect">
                <a:avLst/>
              </a:prstGeom>
              <a:blipFill>
                <a:blip r:embed="rId10"/>
                <a:stretch>
                  <a:fillRect l="-13953" r="-6977" b="-1956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75B02543-5330-4566-A426-66AEBA5FAD11}"/>
                  </a:ext>
                </a:extLst>
              </p:cNvPr>
              <p:cNvSpPr txBox="1"/>
              <p:nvPr userDrawn="1"/>
            </p:nvSpPr>
            <p:spPr>
              <a:xfrm>
                <a:off x="6515099" y="2629366"/>
                <a:ext cx="10276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(1−</m:t>
                      </m:r>
                      <m:r>
                        <a:rPr lang="en-GB" b="0" i="1" smtClean="0">
                          <a:latin typeface="Cambria Math" panose="02040503050406030204" pitchFamily="18" charset="0"/>
                        </a:rPr>
                        <m:t>𝜓</m:t>
                      </m:r>
                      <m:r>
                        <a:rPr lang="en-GB" b="0" i="1" smtClean="0">
                          <a:latin typeface="Cambria Math" panose="02040503050406030204" pitchFamily="18" charset="0"/>
                        </a:rPr>
                        <m:t>)</m:t>
                      </m:r>
                    </m:oMath>
                  </m:oMathPara>
                </a14:m>
                <a:endParaRPr lang="de-DE" dirty="0"/>
              </a:p>
            </p:txBody>
          </p:sp>
        </mc:Choice>
        <mc:Fallback xmlns="">
          <p:sp>
            <p:nvSpPr>
              <p:cNvPr id="25" name="Textfeld 24">
                <a:extLst>
                  <a:ext uri="{FF2B5EF4-FFF2-40B4-BE49-F238E27FC236}">
                    <a16:creationId xmlns:a16="http://schemas.microsoft.com/office/drawing/2014/main" id="{75B02543-5330-4566-A426-66AEBA5FAD11}"/>
                  </a:ext>
                </a:extLst>
              </p:cNvPr>
              <p:cNvSpPr txBox="1">
                <a:spLocks noRot="1" noChangeAspect="1" noMove="1" noResize="1" noEditPoints="1" noAdjustHandles="1" noChangeArrowheads="1" noChangeShapeType="1" noTextEdit="1"/>
              </p:cNvSpPr>
              <p:nvPr userDrawn="1"/>
            </p:nvSpPr>
            <p:spPr>
              <a:xfrm>
                <a:off x="6515099" y="2629366"/>
                <a:ext cx="1027654" cy="276999"/>
              </a:xfrm>
              <a:prstGeom prst="rect">
                <a:avLst/>
              </a:prstGeom>
              <a:blipFill>
                <a:blip r:embed="rId11"/>
                <a:stretch>
                  <a:fillRect l="-2976" r="-8333" b="-3695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EBA11D5A-37E9-4CDA-8624-49B0F6D50AF3}"/>
                  </a:ext>
                </a:extLst>
              </p:cNvPr>
              <p:cNvSpPr txBox="1"/>
              <p:nvPr userDrawn="1"/>
            </p:nvSpPr>
            <p:spPr>
              <a:xfrm>
                <a:off x="6813258" y="3744168"/>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26" name="Textfeld 25">
                <a:extLst>
                  <a:ext uri="{FF2B5EF4-FFF2-40B4-BE49-F238E27FC236}">
                    <a16:creationId xmlns:a16="http://schemas.microsoft.com/office/drawing/2014/main" id="{EBA11D5A-37E9-4CDA-8624-49B0F6D50AF3}"/>
                  </a:ext>
                </a:extLst>
              </p:cNvPr>
              <p:cNvSpPr txBox="1">
                <a:spLocks noRot="1" noChangeAspect="1" noMove="1" noResize="1" noEditPoints="1" noAdjustHandles="1" noChangeArrowheads="1" noChangeShapeType="1" noTextEdit="1"/>
              </p:cNvSpPr>
              <p:nvPr userDrawn="1"/>
            </p:nvSpPr>
            <p:spPr>
              <a:xfrm>
                <a:off x="6813258" y="3744168"/>
                <a:ext cx="431336" cy="276999"/>
              </a:xfrm>
              <a:prstGeom prst="rect">
                <a:avLst/>
              </a:prstGeom>
              <a:blipFill>
                <a:blip r:embed="rId12"/>
                <a:stretch>
                  <a:fillRect l="-7143" r="-20000" b="-3695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FE3AAA3B-71F6-40EC-A12E-CFE0CFB49A76}"/>
                  </a:ext>
                </a:extLst>
              </p:cNvPr>
              <p:cNvSpPr txBox="1"/>
              <p:nvPr userDrawn="1"/>
            </p:nvSpPr>
            <p:spPr>
              <a:xfrm>
                <a:off x="9358297" y="3801712"/>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7" name="Textfeld 26">
                <a:extLst>
                  <a:ext uri="{FF2B5EF4-FFF2-40B4-BE49-F238E27FC236}">
                    <a16:creationId xmlns:a16="http://schemas.microsoft.com/office/drawing/2014/main" id="{FE3AAA3B-71F6-40EC-A12E-CFE0CFB49A76}"/>
                  </a:ext>
                </a:extLst>
              </p:cNvPr>
              <p:cNvSpPr txBox="1">
                <a:spLocks noRot="1" noChangeAspect="1" noMove="1" noResize="1" noEditPoints="1" noAdjustHandles="1" noChangeArrowheads="1" noChangeShapeType="1" noTextEdit="1"/>
              </p:cNvSpPr>
              <p:nvPr userDrawn="1"/>
            </p:nvSpPr>
            <p:spPr>
              <a:xfrm>
                <a:off x="9358297" y="3801712"/>
                <a:ext cx="185755" cy="276999"/>
              </a:xfrm>
              <a:prstGeom prst="rect">
                <a:avLst/>
              </a:prstGeom>
              <a:blipFill>
                <a:blip r:embed="rId13"/>
                <a:stretch>
                  <a:fillRect l="-29032" r="-25806" b="-2666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74A257BB-8A14-4074-9DD1-3B80B879110F}"/>
                  </a:ext>
                </a:extLst>
              </p:cNvPr>
              <p:cNvSpPr txBox="1"/>
              <p:nvPr userDrawn="1"/>
            </p:nvSpPr>
            <p:spPr>
              <a:xfrm>
                <a:off x="9358296" y="2631189"/>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8" name="Textfeld 27">
                <a:extLst>
                  <a:ext uri="{FF2B5EF4-FFF2-40B4-BE49-F238E27FC236}">
                    <a16:creationId xmlns:a16="http://schemas.microsoft.com/office/drawing/2014/main" id="{74A257BB-8A14-4074-9DD1-3B80B879110F}"/>
                  </a:ext>
                </a:extLst>
              </p:cNvPr>
              <p:cNvSpPr txBox="1">
                <a:spLocks noRot="1" noChangeAspect="1" noMove="1" noResize="1" noEditPoints="1" noAdjustHandles="1" noChangeArrowheads="1" noChangeShapeType="1" noTextEdit="1"/>
              </p:cNvSpPr>
              <p:nvPr userDrawn="1"/>
            </p:nvSpPr>
            <p:spPr>
              <a:xfrm>
                <a:off x="9358296" y="2631189"/>
                <a:ext cx="185755" cy="276999"/>
              </a:xfrm>
              <a:prstGeom prst="rect">
                <a:avLst/>
              </a:prstGeom>
              <a:blipFill>
                <a:blip r:embed="rId14"/>
                <a:stretch>
                  <a:fillRect l="-29032" r="-25806" b="-2666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A8634EAF-6A88-48EC-93A0-8A9896D03ACD}"/>
                  </a:ext>
                </a:extLst>
              </p:cNvPr>
              <p:cNvSpPr txBox="1"/>
              <p:nvPr userDrawn="1"/>
            </p:nvSpPr>
            <p:spPr>
              <a:xfrm>
                <a:off x="6299431" y="4426733"/>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29" name="Textfeld 28">
                <a:extLst>
                  <a:ext uri="{FF2B5EF4-FFF2-40B4-BE49-F238E27FC236}">
                    <a16:creationId xmlns:a16="http://schemas.microsoft.com/office/drawing/2014/main" id="{A8634EAF-6A88-48EC-93A0-8A9896D03ACD}"/>
                  </a:ext>
                </a:extLst>
              </p:cNvPr>
              <p:cNvSpPr txBox="1">
                <a:spLocks noRot="1" noChangeAspect="1" noMove="1" noResize="1" noEditPoints="1" noAdjustHandles="1" noChangeArrowheads="1" noChangeShapeType="1" noTextEdit="1"/>
              </p:cNvSpPr>
              <p:nvPr userDrawn="1"/>
            </p:nvSpPr>
            <p:spPr>
              <a:xfrm>
                <a:off x="6299431" y="4426733"/>
                <a:ext cx="431336" cy="276999"/>
              </a:xfrm>
              <a:prstGeom prst="rect">
                <a:avLst/>
              </a:prstGeom>
              <a:blipFill>
                <a:blip r:embed="rId15"/>
                <a:stretch>
                  <a:fillRect l="-7042" r="-18310" b="-36957"/>
                </a:stretch>
              </a:blipFill>
            </p:spPr>
            <p:txBody>
              <a:bodyPr/>
              <a:lstStyle/>
              <a:p>
                <a:r>
                  <a:rPr lang="de-DE">
                    <a:noFill/>
                  </a:rPr>
                  <a:t> </a:t>
                </a:r>
              </a:p>
            </p:txBody>
          </p:sp>
        </mc:Fallback>
      </mc:AlternateContent>
      <p:sp>
        <p:nvSpPr>
          <p:cNvPr id="30" name="Textplatzhalter 8">
            <a:extLst>
              <a:ext uri="{FF2B5EF4-FFF2-40B4-BE49-F238E27FC236}">
                <a16:creationId xmlns:a16="http://schemas.microsoft.com/office/drawing/2014/main" id="{85060A2B-DD47-4EBE-B8C7-23BD1816E227}"/>
              </a:ext>
            </a:extLst>
          </p:cNvPr>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07066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3_zeilige_ue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78043" y="1044854"/>
            <a:ext cx="10835914" cy="832618"/>
          </a:xfrm>
        </p:spPr>
        <p:txBody>
          <a:bodyPr/>
          <a:lstStyle>
            <a:lvl1pPr>
              <a:defRPr/>
            </a:lvl1pPr>
          </a:lstStyle>
          <a:p>
            <a:r>
              <a:rPr lang="de-DE" dirty="0"/>
              <a:t>&lt;Titel&gt;</a:t>
            </a:r>
          </a:p>
        </p:txBody>
      </p:sp>
      <p:sp>
        <p:nvSpPr>
          <p:cNvPr id="8" name="Textplatzhalter 7"/>
          <p:cNvSpPr>
            <a:spLocks noGrp="1"/>
          </p:cNvSpPr>
          <p:nvPr>
            <p:ph type="body" sz="quarter" idx="13" hasCustomPrompt="1"/>
          </p:nvPr>
        </p:nvSpPr>
        <p:spPr>
          <a:xfrm>
            <a:off x="676931" y="2056105"/>
            <a:ext cx="10838138" cy="3854476"/>
          </a:xfrm>
        </p:spPr>
        <p:txBody>
          <a:bodyPr/>
          <a:lstStyle>
            <a:lvl1pPr>
              <a:defRPr/>
            </a:lvl1pPr>
          </a:lstStyle>
          <a:p>
            <a:pPr lvl="0"/>
            <a:r>
              <a:rPr lang="de-DE" dirty="0"/>
              <a:t>&lt;Text&gt;</a:t>
            </a:r>
          </a:p>
        </p:txBody>
      </p:sp>
      <p:sp>
        <p:nvSpPr>
          <p:cNvPr id="6" name="Textfeld 5">
            <a:extLst>
              <a:ext uri="{FF2B5EF4-FFF2-40B4-BE49-F238E27FC236}">
                <a16:creationId xmlns:a16="http://schemas.microsoft.com/office/drawing/2014/main" id="{919A366E-22AB-41DA-BD5F-EC67B359B38F}"/>
              </a:ext>
            </a:extLst>
          </p:cNvPr>
          <p:cNvSpPr txBox="1"/>
          <p:nvPr userDrawn="1"/>
        </p:nvSpPr>
        <p:spPr>
          <a:xfrm>
            <a:off x="1358153" y="4982135"/>
            <a:ext cx="4686300" cy="338554"/>
          </a:xfrm>
          <a:prstGeom prst="rect">
            <a:avLst/>
          </a:prstGeom>
          <a:noFill/>
        </p:spPr>
        <p:txBody>
          <a:bodyPr wrap="square" rtlCol="0">
            <a:spAutoFit/>
          </a:bodyPr>
          <a:lstStyle/>
          <a:p>
            <a:pPr algn="just"/>
            <a:r>
              <a:rPr lang="de-DE" sz="1600" b="0" dirty="0">
                <a:latin typeface="Arial Narrow" panose="020B0606020202030204" pitchFamily="34" charset="0"/>
              </a:rPr>
              <a:t>THIS IS A FUCKING TEST</a:t>
            </a:r>
          </a:p>
        </p:txBody>
      </p:sp>
    </p:spTree>
    <p:extLst>
      <p:ext uri="{BB962C8B-B14F-4D97-AF65-F5344CB8AC3E}">
        <p14:creationId xmlns:p14="http://schemas.microsoft.com/office/powerpoint/2010/main" val="269664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el Structur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7BEA45-9416-46F1-8D3A-04FF49930EC7}"/>
              </a:ext>
            </a:extLst>
          </p:cNvPr>
          <p:cNvSpPr>
            <a:spLocks noGrp="1"/>
          </p:cNvSpPr>
          <p:nvPr>
            <p:ph type="title"/>
          </p:nvPr>
        </p:nvSpPr>
        <p:spPr/>
        <p:txBody>
          <a:bodyPr/>
          <a:lstStyle/>
          <a:p>
            <a:r>
              <a:rPr lang="de-DE"/>
              <a:t>Mastertitelformat bearbeiten</a:t>
            </a:r>
          </a:p>
        </p:txBody>
      </p:sp>
      <p:sp>
        <p:nvSpPr>
          <p:cNvPr id="8" name="Rechteck: abgerundete Ecken 7">
            <a:extLst>
              <a:ext uri="{FF2B5EF4-FFF2-40B4-BE49-F238E27FC236}">
                <a16:creationId xmlns:a16="http://schemas.microsoft.com/office/drawing/2014/main" id="{5567F230-AF6C-46C9-A7D8-757F9EFEC391}"/>
              </a:ext>
            </a:extLst>
          </p:cNvPr>
          <p:cNvSpPr/>
          <p:nvPr userDrawn="1"/>
        </p:nvSpPr>
        <p:spPr>
          <a:xfrm>
            <a:off x="1120222" y="3015722"/>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cxnSp>
        <p:nvCxnSpPr>
          <p:cNvPr id="14" name="Gerade Verbindung mit Pfeil 13">
            <a:extLst>
              <a:ext uri="{FF2B5EF4-FFF2-40B4-BE49-F238E27FC236}">
                <a16:creationId xmlns:a16="http://schemas.microsoft.com/office/drawing/2014/main" id="{562DE84B-1A1C-43E7-BAD8-08278548A472}"/>
              </a:ext>
            </a:extLst>
          </p:cNvPr>
          <p:cNvCxnSpPr>
            <a:cxnSpLocks/>
            <a:stCxn id="54" idx="2"/>
            <a:endCxn id="73" idx="0"/>
          </p:cNvCxnSpPr>
          <p:nvPr userDrawn="1"/>
        </p:nvCxnSpPr>
        <p:spPr>
          <a:xfrm>
            <a:off x="5249334" y="3317085"/>
            <a:ext cx="0" cy="4353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4EBC3A01-EB4B-4D20-A17D-9CED279E38DA}"/>
              </a:ext>
            </a:extLst>
          </p:cNvPr>
          <p:cNvCxnSpPr>
            <a:cxnSpLocks/>
          </p:cNvCxnSpPr>
          <p:nvPr userDrawn="1"/>
        </p:nvCxnSpPr>
        <p:spPr>
          <a:xfrm flipH="1" flipV="1">
            <a:off x="1916089" y="3989390"/>
            <a:ext cx="11090" cy="9828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5139DD9F-314E-4ACF-92D1-6875B364292A}"/>
              </a:ext>
            </a:extLst>
          </p:cNvPr>
          <p:cNvCxnSpPr>
            <a:cxnSpLocks/>
            <a:stCxn id="88" idx="3"/>
            <a:endCxn id="70" idx="1"/>
          </p:cNvCxnSpPr>
          <p:nvPr userDrawn="1"/>
        </p:nvCxnSpPr>
        <p:spPr>
          <a:xfrm>
            <a:off x="2711956" y="5460070"/>
            <a:ext cx="17415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8AA66DC1-0B7D-4251-8490-1D3527959372}"/>
              </a:ext>
            </a:extLst>
          </p:cNvPr>
          <p:cNvCxnSpPr>
            <a:cxnSpLocks/>
            <a:endCxn id="80" idx="0"/>
          </p:cNvCxnSpPr>
          <p:nvPr userDrawn="1"/>
        </p:nvCxnSpPr>
        <p:spPr>
          <a:xfrm>
            <a:off x="2700867" y="2014698"/>
            <a:ext cx="5338834" cy="230625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C6154D40-ED13-47A0-A1B9-F8174431FA7F}"/>
              </a:ext>
            </a:extLst>
          </p:cNvPr>
          <p:cNvCxnSpPr>
            <a:cxnSpLocks/>
          </p:cNvCxnSpPr>
          <p:nvPr userDrawn="1"/>
        </p:nvCxnSpPr>
        <p:spPr>
          <a:xfrm>
            <a:off x="2700867" y="2366385"/>
            <a:ext cx="1752599" cy="21073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platzhalter 39">
            <a:extLst>
              <a:ext uri="{FF2B5EF4-FFF2-40B4-BE49-F238E27FC236}">
                <a16:creationId xmlns:a16="http://schemas.microsoft.com/office/drawing/2014/main" id="{8ECE25EF-30AD-4BFE-AD27-4447CF06319C}"/>
              </a:ext>
            </a:extLst>
          </p:cNvPr>
          <p:cNvSpPr>
            <a:spLocks noGrp="1"/>
          </p:cNvSpPr>
          <p:nvPr userDrawn="1">
            <p:ph type="body" sz="quarter" idx="13" hasCustomPrompt="1"/>
          </p:nvPr>
        </p:nvSpPr>
        <p:spPr>
          <a:xfrm>
            <a:off x="1120223" y="2989986"/>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cxnSp>
        <p:nvCxnSpPr>
          <p:cNvPr id="20" name="Verbinder: gewinkelt 19">
            <a:extLst>
              <a:ext uri="{FF2B5EF4-FFF2-40B4-BE49-F238E27FC236}">
                <a16:creationId xmlns:a16="http://schemas.microsoft.com/office/drawing/2014/main" id="{B6D28C50-A1F9-4D4F-B0D2-4D424D02C0E7}"/>
              </a:ext>
            </a:extLst>
          </p:cNvPr>
          <p:cNvCxnSpPr>
            <a:cxnSpLocks/>
          </p:cNvCxnSpPr>
          <p:nvPr userDrawn="1"/>
        </p:nvCxnSpPr>
        <p:spPr>
          <a:xfrm flipV="1">
            <a:off x="2700867" y="3079784"/>
            <a:ext cx="1752599" cy="22138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Verbinder: gewinkelt 23">
            <a:extLst>
              <a:ext uri="{FF2B5EF4-FFF2-40B4-BE49-F238E27FC236}">
                <a16:creationId xmlns:a16="http://schemas.microsoft.com/office/drawing/2014/main" id="{FF1B958F-22ED-49D1-ABC3-6401CFA9512F}"/>
              </a:ext>
            </a:extLst>
          </p:cNvPr>
          <p:cNvCxnSpPr>
            <a:cxnSpLocks/>
            <a:stCxn id="80" idx="3"/>
            <a:endCxn id="84" idx="2"/>
          </p:cNvCxnSpPr>
          <p:nvPr userDrawn="1"/>
        </p:nvCxnSpPr>
        <p:spPr>
          <a:xfrm flipV="1">
            <a:off x="8835567" y="3611433"/>
            <a:ext cx="1463860" cy="1197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hteck: abgerundete Ecken 35">
            <a:extLst>
              <a:ext uri="{FF2B5EF4-FFF2-40B4-BE49-F238E27FC236}">
                <a16:creationId xmlns:a16="http://schemas.microsoft.com/office/drawing/2014/main" id="{C7E34D27-9EA8-4819-AFAE-EE56E88A5C2F}"/>
              </a:ext>
            </a:extLst>
          </p:cNvPr>
          <p:cNvSpPr/>
          <p:nvPr userDrawn="1"/>
        </p:nvSpPr>
        <p:spPr>
          <a:xfrm>
            <a:off x="1120222" y="3119275"/>
            <a:ext cx="1591734" cy="7150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a:solidFill>
                  <a:sysClr val="windowText" lastClr="000000"/>
                </a:solidFill>
              </a:rPr>
              <a:t>Fixed Parameters</a:t>
            </a:r>
            <a:endParaRPr lang="de-DE" baseline="30000" dirty="0">
              <a:solidFill>
                <a:sysClr val="windowText" lastClr="000000"/>
              </a:solidFill>
            </a:endParaRPr>
          </a:p>
        </p:txBody>
      </p:sp>
      <p:sp>
        <p:nvSpPr>
          <p:cNvPr id="46" name="Rechteck: abgerundete Ecken 45">
            <a:extLst>
              <a:ext uri="{FF2B5EF4-FFF2-40B4-BE49-F238E27FC236}">
                <a16:creationId xmlns:a16="http://schemas.microsoft.com/office/drawing/2014/main" id="{3813C593-AFC5-47C8-8F01-0572472AD9DA}"/>
              </a:ext>
            </a:extLst>
          </p:cNvPr>
          <p:cNvSpPr/>
          <p:nvPr userDrawn="1"/>
        </p:nvSpPr>
        <p:spPr>
          <a:xfrm>
            <a:off x="1120222" y="1828231"/>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47" name="Textplatzhalter 39">
            <a:extLst>
              <a:ext uri="{FF2B5EF4-FFF2-40B4-BE49-F238E27FC236}">
                <a16:creationId xmlns:a16="http://schemas.microsoft.com/office/drawing/2014/main" id="{26EC9A6A-7B0D-4057-9656-4D435865D3F9}"/>
              </a:ext>
            </a:extLst>
          </p:cNvPr>
          <p:cNvSpPr>
            <a:spLocks noGrp="1"/>
          </p:cNvSpPr>
          <p:nvPr>
            <p:ph type="body" sz="quarter" idx="14" hasCustomPrompt="1"/>
          </p:nvPr>
        </p:nvSpPr>
        <p:spPr>
          <a:xfrm>
            <a:off x="1120223" y="1802495"/>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48" name="Rechteck: abgerundete Ecken 47">
            <a:extLst>
              <a:ext uri="{FF2B5EF4-FFF2-40B4-BE49-F238E27FC236}">
                <a16:creationId xmlns:a16="http://schemas.microsoft.com/office/drawing/2014/main" id="{550B5F0B-2717-4250-A051-0111C7A9907B}"/>
              </a:ext>
            </a:extLst>
          </p:cNvPr>
          <p:cNvSpPr/>
          <p:nvPr userDrawn="1"/>
        </p:nvSpPr>
        <p:spPr>
          <a:xfrm>
            <a:off x="1120222" y="1931784"/>
            <a:ext cx="1591734" cy="7150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a:solidFill>
                  <a:sysClr val="windowText" lastClr="000000"/>
                </a:solidFill>
              </a:rPr>
              <a:t>Free/ </a:t>
            </a:r>
            <a:r>
              <a:rPr lang="de-DE" dirty="0" err="1">
                <a:solidFill>
                  <a:sysClr val="windowText" lastClr="000000"/>
                </a:solidFill>
              </a:rPr>
              <a:t>Unkown</a:t>
            </a:r>
            <a:r>
              <a:rPr lang="de-DE" dirty="0">
                <a:solidFill>
                  <a:sysClr val="windowText" lastClr="000000"/>
                </a:solidFill>
              </a:rPr>
              <a:t> Parameters</a:t>
            </a:r>
            <a:endParaRPr lang="de-DE" baseline="30000" dirty="0">
              <a:solidFill>
                <a:sysClr val="windowText" lastClr="000000"/>
              </a:solidFill>
            </a:endParaRPr>
          </a:p>
        </p:txBody>
      </p:sp>
      <p:sp>
        <p:nvSpPr>
          <p:cNvPr id="53" name="Rechteck: abgerundete Ecken 52">
            <a:extLst>
              <a:ext uri="{FF2B5EF4-FFF2-40B4-BE49-F238E27FC236}">
                <a16:creationId xmlns:a16="http://schemas.microsoft.com/office/drawing/2014/main" id="{9591EA89-C901-499B-95C7-14CBDF4D52BC}"/>
              </a:ext>
            </a:extLst>
          </p:cNvPr>
          <p:cNvSpPr/>
          <p:nvPr userDrawn="1"/>
        </p:nvSpPr>
        <p:spPr>
          <a:xfrm>
            <a:off x="4497821" y="2425011"/>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54" name="Textplatzhalter 39">
            <a:extLst>
              <a:ext uri="{FF2B5EF4-FFF2-40B4-BE49-F238E27FC236}">
                <a16:creationId xmlns:a16="http://schemas.microsoft.com/office/drawing/2014/main" id="{BABF89CD-F368-4C97-92EE-F7D76F660CA4}"/>
              </a:ext>
            </a:extLst>
          </p:cNvPr>
          <p:cNvSpPr>
            <a:spLocks noGrp="1"/>
          </p:cNvSpPr>
          <p:nvPr>
            <p:ph type="body" sz="quarter" idx="15" hasCustomPrompt="1"/>
          </p:nvPr>
        </p:nvSpPr>
        <p:spPr>
          <a:xfrm>
            <a:off x="4453467" y="2341485"/>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55" name="Rechteck 54">
            <a:extLst>
              <a:ext uri="{FF2B5EF4-FFF2-40B4-BE49-F238E27FC236}">
                <a16:creationId xmlns:a16="http://schemas.microsoft.com/office/drawing/2014/main" id="{11E8F1DA-A45F-4593-9776-4FCB556BE48E}"/>
              </a:ext>
            </a:extLst>
          </p:cNvPr>
          <p:cNvSpPr/>
          <p:nvPr userDrawn="1"/>
        </p:nvSpPr>
        <p:spPr>
          <a:xfrm>
            <a:off x="4453467" y="2512065"/>
            <a:ext cx="159173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err="1">
                <a:solidFill>
                  <a:sysClr val="windowText" lastClr="000000"/>
                </a:solidFill>
              </a:rPr>
              <a:t>Compartmental</a:t>
            </a:r>
            <a:r>
              <a:rPr lang="de-DE" dirty="0">
                <a:solidFill>
                  <a:sysClr val="windowText" lastClr="000000"/>
                </a:solidFill>
              </a:rPr>
              <a:t> Model</a:t>
            </a:r>
            <a:endParaRPr lang="de-DE" baseline="30000" dirty="0">
              <a:solidFill>
                <a:sysClr val="windowText" lastClr="000000"/>
              </a:solidFill>
            </a:endParaRPr>
          </a:p>
        </p:txBody>
      </p:sp>
      <p:sp>
        <p:nvSpPr>
          <p:cNvPr id="69" name="Rechteck: abgerundete Ecken 68">
            <a:extLst>
              <a:ext uri="{FF2B5EF4-FFF2-40B4-BE49-F238E27FC236}">
                <a16:creationId xmlns:a16="http://schemas.microsoft.com/office/drawing/2014/main" id="{2D214239-D61B-4A99-975E-5D7C92D3AB11}"/>
              </a:ext>
            </a:extLst>
          </p:cNvPr>
          <p:cNvSpPr/>
          <p:nvPr userDrawn="1"/>
        </p:nvSpPr>
        <p:spPr>
          <a:xfrm>
            <a:off x="4453466" y="4973237"/>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70" name="Textplatzhalter 39">
            <a:extLst>
              <a:ext uri="{FF2B5EF4-FFF2-40B4-BE49-F238E27FC236}">
                <a16:creationId xmlns:a16="http://schemas.microsoft.com/office/drawing/2014/main" id="{0167E2A8-6029-4A13-8061-F003C863EBA6}"/>
              </a:ext>
            </a:extLst>
          </p:cNvPr>
          <p:cNvSpPr>
            <a:spLocks noGrp="1"/>
          </p:cNvSpPr>
          <p:nvPr>
            <p:ph type="body" sz="quarter" idx="16" hasCustomPrompt="1"/>
          </p:nvPr>
        </p:nvSpPr>
        <p:spPr>
          <a:xfrm>
            <a:off x="4453467" y="497227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71" name="Rechteck: abgerundete Ecken 70">
            <a:extLst>
              <a:ext uri="{FF2B5EF4-FFF2-40B4-BE49-F238E27FC236}">
                <a16:creationId xmlns:a16="http://schemas.microsoft.com/office/drawing/2014/main" id="{C1AEF565-0FA3-4D3A-8295-4AF192F5F073}"/>
              </a:ext>
            </a:extLst>
          </p:cNvPr>
          <p:cNvSpPr/>
          <p:nvPr userDrawn="1"/>
        </p:nvSpPr>
        <p:spPr>
          <a:xfrm>
            <a:off x="4629066" y="5255759"/>
            <a:ext cx="1240535" cy="408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a:solidFill>
                  <a:sysClr val="windowText" lastClr="000000"/>
                </a:solidFill>
              </a:rPr>
              <a:t>Real Data</a:t>
            </a:r>
            <a:endParaRPr lang="de-DE" baseline="30000" dirty="0">
              <a:solidFill>
                <a:sysClr val="windowText" lastClr="000000"/>
              </a:solidFill>
            </a:endParaRPr>
          </a:p>
        </p:txBody>
      </p:sp>
      <p:sp>
        <p:nvSpPr>
          <p:cNvPr id="72" name="Rechteck: abgerundete Ecken 71">
            <a:extLst>
              <a:ext uri="{FF2B5EF4-FFF2-40B4-BE49-F238E27FC236}">
                <a16:creationId xmlns:a16="http://schemas.microsoft.com/office/drawing/2014/main" id="{36C3E95F-0FE2-467C-A8A7-D16526E74DAD}"/>
              </a:ext>
            </a:extLst>
          </p:cNvPr>
          <p:cNvSpPr/>
          <p:nvPr userDrawn="1"/>
        </p:nvSpPr>
        <p:spPr>
          <a:xfrm>
            <a:off x="4453466" y="3778216"/>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73" name="Textplatzhalter 39">
            <a:extLst>
              <a:ext uri="{FF2B5EF4-FFF2-40B4-BE49-F238E27FC236}">
                <a16:creationId xmlns:a16="http://schemas.microsoft.com/office/drawing/2014/main" id="{30D0CD4F-5B08-45B7-BF5A-1E44218E6C32}"/>
              </a:ext>
            </a:extLst>
          </p:cNvPr>
          <p:cNvSpPr>
            <a:spLocks noGrp="1"/>
          </p:cNvSpPr>
          <p:nvPr>
            <p:ph type="body" sz="quarter" idx="17" hasCustomPrompt="1"/>
          </p:nvPr>
        </p:nvSpPr>
        <p:spPr>
          <a:xfrm>
            <a:off x="4453467" y="375248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74" name="Rechteck: abgerundete Ecken 73">
            <a:extLst>
              <a:ext uri="{FF2B5EF4-FFF2-40B4-BE49-F238E27FC236}">
                <a16:creationId xmlns:a16="http://schemas.microsoft.com/office/drawing/2014/main" id="{9A0045C8-785E-4CBF-B382-E9EB506582B0}"/>
              </a:ext>
            </a:extLst>
          </p:cNvPr>
          <p:cNvSpPr/>
          <p:nvPr userDrawn="1"/>
        </p:nvSpPr>
        <p:spPr>
          <a:xfrm>
            <a:off x="4453466" y="4035002"/>
            <a:ext cx="1591734" cy="408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err="1">
                <a:solidFill>
                  <a:sysClr val="windowText" lastClr="000000"/>
                </a:solidFill>
              </a:rPr>
              <a:t>Simulated</a:t>
            </a:r>
            <a:r>
              <a:rPr lang="de-DE" dirty="0">
                <a:solidFill>
                  <a:sysClr val="windowText" lastClr="000000"/>
                </a:solidFill>
              </a:rPr>
              <a:t> Data</a:t>
            </a:r>
            <a:endParaRPr lang="de-DE" baseline="30000" dirty="0">
              <a:solidFill>
                <a:sysClr val="windowText" lastClr="000000"/>
              </a:solidFill>
            </a:endParaRPr>
          </a:p>
        </p:txBody>
      </p:sp>
      <p:sp>
        <p:nvSpPr>
          <p:cNvPr id="79" name="Rechteck: abgerundete Ecken 78">
            <a:extLst>
              <a:ext uri="{FF2B5EF4-FFF2-40B4-BE49-F238E27FC236}">
                <a16:creationId xmlns:a16="http://schemas.microsoft.com/office/drawing/2014/main" id="{88F0959C-6F1C-4348-8993-A8B623F502F2}"/>
              </a:ext>
            </a:extLst>
          </p:cNvPr>
          <p:cNvSpPr/>
          <p:nvPr userDrawn="1"/>
        </p:nvSpPr>
        <p:spPr>
          <a:xfrm>
            <a:off x="7243833" y="4321922"/>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0" name="Textplatzhalter 39">
            <a:extLst>
              <a:ext uri="{FF2B5EF4-FFF2-40B4-BE49-F238E27FC236}">
                <a16:creationId xmlns:a16="http://schemas.microsoft.com/office/drawing/2014/main" id="{F04D2A4D-85A4-4093-AAEF-16E01DA6011A}"/>
              </a:ext>
            </a:extLst>
          </p:cNvPr>
          <p:cNvSpPr>
            <a:spLocks noGrp="1"/>
          </p:cNvSpPr>
          <p:nvPr>
            <p:ph type="body" sz="quarter" idx="18" hasCustomPrompt="1"/>
          </p:nvPr>
        </p:nvSpPr>
        <p:spPr>
          <a:xfrm>
            <a:off x="7243834" y="4320955"/>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1" name="Rechteck 80">
            <a:extLst>
              <a:ext uri="{FF2B5EF4-FFF2-40B4-BE49-F238E27FC236}">
                <a16:creationId xmlns:a16="http://schemas.microsoft.com/office/drawing/2014/main" id="{FE03DE25-0B8B-4009-928C-7791F16026A3}"/>
              </a:ext>
            </a:extLst>
          </p:cNvPr>
          <p:cNvSpPr/>
          <p:nvPr userDrawn="1"/>
        </p:nvSpPr>
        <p:spPr>
          <a:xfrm>
            <a:off x="7402137" y="4624089"/>
            <a:ext cx="1275127"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err="1">
                <a:solidFill>
                  <a:sysClr val="windowText" lastClr="000000"/>
                </a:solidFill>
              </a:rPr>
              <a:t>Posterior</a:t>
            </a:r>
            <a:endParaRPr lang="de-DE" baseline="30000" dirty="0">
              <a:solidFill>
                <a:sysClr val="windowText" lastClr="000000"/>
              </a:solidFill>
            </a:endParaRPr>
          </a:p>
        </p:txBody>
      </p:sp>
      <p:sp>
        <p:nvSpPr>
          <p:cNvPr id="82" name="Rechteck: abgerundete Ecken 81">
            <a:extLst>
              <a:ext uri="{FF2B5EF4-FFF2-40B4-BE49-F238E27FC236}">
                <a16:creationId xmlns:a16="http://schemas.microsoft.com/office/drawing/2014/main" id="{0366B2E6-20FB-42AE-90D7-8DBCE91156AB}"/>
              </a:ext>
            </a:extLst>
          </p:cNvPr>
          <p:cNvSpPr/>
          <p:nvPr userDrawn="1"/>
        </p:nvSpPr>
        <p:spPr>
          <a:xfrm>
            <a:off x="9503560" y="2639556"/>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3" name="Textplatzhalter 39">
            <a:extLst>
              <a:ext uri="{FF2B5EF4-FFF2-40B4-BE49-F238E27FC236}">
                <a16:creationId xmlns:a16="http://schemas.microsoft.com/office/drawing/2014/main" id="{92904766-B384-4577-AE6A-C2D3E9EB6C29}"/>
              </a:ext>
            </a:extLst>
          </p:cNvPr>
          <p:cNvSpPr>
            <a:spLocks noGrp="1"/>
          </p:cNvSpPr>
          <p:nvPr>
            <p:ph type="body" sz="quarter" idx="19" hasCustomPrompt="1"/>
          </p:nvPr>
        </p:nvSpPr>
        <p:spPr>
          <a:xfrm>
            <a:off x="9503561" y="261382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4" name="Rechteck: abgerundete Ecken 83">
            <a:extLst>
              <a:ext uri="{FF2B5EF4-FFF2-40B4-BE49-F238E27FC236}">
                <a16:creationId xmlns:a16="http://schemas.microsoft.com/office/drawing/2014/main" id="{256A3E0E-B9C9-4138-B41E-F72CE2636C10}"/>
              </a:ext>
            </a:extLst>
          </p:cNvPr>
          <p:cNvSpPr/>
          <p:nvPr userDrawn="1"/>
        </p:nvSpPr>
        <p:spPr>
          <a:xfrm>
            <a:off x="9503560" y="2589877"/>
            <a:ext cx="1591734" cy="10215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sz="1800" dirty="0">
                <a:solidFill>
                  <a:sysClr val="windowText" lastClr="000000"/>
                </a:solidFill>
              </a:rPr>
              <a:t>Sampling, </a:t>
            </a:r>
          </a:p>
          <a:p>
            <a:pPr algn="ctr"/>
            <a:r>
              <a:rPr lang="de-DE" sz="1800" dirty="0">
                <a:solidFill>
                  <a:sysClr val="windowText" lastClr="000000"/>
                </a:solidFill>
              </a:rPr>
              <a:t>Reporting Parameters</a:t>
            </a:r>
            <a:endParaRPr lang="de-DE" sz="1800" baseline="30000" dirty="0">
              <a:solidFill>
                <a:sysClr val="windowText" lastClr="000000"/>
              </a:solidFill>
            </a:endParaRPr>
          </a:p>
        </p:txBody>
      </p:sp>
      <p:sp>
        <p:nvSpPr>
          <p:cNvPr id="87" name="Rechteck: abgerundete Ecken 86">
            <a:extLst>
              <a:ext uri="{FF2B5EF4-FFF2-40B4-BE49-F238E27FC236}">
                <a16:creationId xmlns:a16="http://schemas.microsoft.com/office/drawing/2014/main" id="{14B8D2CA-E0D7-4461-90F1-396CC84CC300}"/>
              </a:ext>
            </a:extLst>
          </p:cNvPr>
          <p:cNvSpPr/>
          <p:nvPr userDrawn="1"/>
        </p:nvSpPr>
        <p:spPr>
          <a:xfrm>
            <a:off x="1120222" y="4973237"/>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8" name="Textplatzhalter 39">
            <a:extLst>
              <a:ext uri="{FF2B5EF4-FFF2-40B4-BE49-F238E27FC236}">
                <a16:creationId xmlns:a16="http://schemas.microsoft.com/office/drawing/2014/main" id="{89737E5F-A7D2-46C1-BFFE-0A5E15B3C93E}"/>
              </a:ext>
            </a:extLst>
          </p:cNvPr>
          <p:cNvSpPr>
            <a:spLocks noGrp="1"/>
          </p:cNvSpPr>
          <p:nvPr>
            <p:ph type="body" sz="quarter" idx="20" hasCustomPrompt="1"/>
          </p:nvPr>
        </p:nvSpPr>
        <p:spPr>
          <a:xfrm>
            <a:off x="1120223" y="4972270"/>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9" name="Rechteck 88">
            <a:extLst>
              <a:ext uri="{FF2B5EF4-FFF2-40B4-BE49-F238E27FC236}">
                <a16:creationId xmlns:a16="http://schemas.microsoft.com/office/drawing/2014/main" id="{056B4C10-D00D-45B1-8A9F-68DB834C6E81}"/>
              </a:ext>
            </a:extLst>
          </p:cNvPr>
          <p:cNvSpPr/>
          <p:nvPr userDrawn="1"/>
        </p:nvSpPr>
        <p:spPr>
          <a:xfrm>
            <a:off x="1266836" y="5136905"/>
            <a:ext cx="129850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a:solidFill>
                  <a:sysClr val="windowText" lastClr="000000"/>
                </a:solidFill>
              </a:rPr>
              <a:t>External Sources</a:t>
            </a:r>
            <a:endParaRPr lang="de-DE" baseline="30000" dirty="0">
              <a:solidFill>
                <a:sysClr val="windowText" lastClr="000000"/>
              </a:solidFill>
            </a:endParaRPr>
          </a:p>
        </p:txBody>
      </p:sp>
      <p:cxnSp>
        <p:nvCxnSpPr>
          <p:cNvPr id="102" name="Verbinder: gewinkelt 101">
            <a:extLst>
              <a:ext uri="{FF2B5EF4-FFF2-40B4-BE49-F238E27FC236}">
                <a16:creationId xmlns:a16="http://schemas.microsoft.com/office/drawing/2014/main" id="{D10A1016-AFAD-4BD0-A990-3A79B1A5126B}"/>
              </a:ext>
            </a:extLst>
          </p:cNvPr>
          <p:cNvCxnSpPr>
            <a:cxnSpLocks/>
            <a:stCxn id="70" idx="3"/>
          </p:cNvCxnSpPr>
          <p:nvPr userDrawn="1"/>
        </p:nvCxnSpPr>
        <p:spPr>
          <a:xfrm flipV="1">
            <a:off x="6045200" y="5051447"/>
            <a:ext cx="1198632" cy="40862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Verbinder: gewinkelt 105">
            <a:extLst>
              <a:ext uri="{FF2B5EF4-FFF2-40B4-BE49-F238E27FC236}">
                <a16:creationId xmlns:a16="http://schemas.microsoft.com/office/drawing/2014/main" id="{970835F4-3FFE-43D4-829A-2F36B7380155}"/>
              </a:ext>
            </a:extLst>
          </p:cNvPr>
          <p:cNvCxnSpPr>
            <a:cxnSpLocks/>
            <a:stCxn id="74" idx="3"/>
          </p:cNvCxnSpPr>
          <p:nvPr userDrawn="1"/>
        </p:nvCxnSpPr>
        <p:spPr>
          <a:xfrm>
            <a:off x="6045200" y="4239314"/>
            <a:ext cx="1198632" cy="38477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695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17503FF8-9BC5-4C0C-A356-8AFBD94DFE62}"/>
              </a:ext>
            </a:extLst>
          </p:cNvPr>
          <p:cNvSpPr/>
          <p:nvPr userDrawn="1"/>
        </p:nvSpPr>
        <p:spPr>
          <a:xfrm>
            <a:off x="0" y="6237357"/>
            <a:ext cx="12192000" cy="6328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0308" tIns="45155" rIns="90308" bIns="45155" rtlCol="0" anchor="ctr"/>
          <a:lstStyle/>
          <a:p>
            <a:pPr algn="ctr"/>
            <a:endParaRPr lang="de-DE" sz="998" dirty="0">
              <a:solidFill>
                <a:schemeClr val="tx1"/>
              </a:solidFill>
              <a:latin typeface="Trade Gothic LT Std Cn" pitchFamily="50" charset="0"/>
            </a:endParaRPr>
          </a:p>
        </p:txBody>
      </p:sp>
      <p:pic>
        <p:nvPicPr>
          <p:cNvPr id="23" name="Picture 2" descr="C:\Users\Justine Bak\Desktop\Logos\logo_leuphana NEU_print_S_ja.png"/>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a:stretch/>
        </p:blipFill>
        <p:spPr bwMode="auto">
          <a:xfrm>
            <a:off x="4945024" y="342002"/>
            <a:ext cx="2126895" cy="340637"/>
          </a:xfrm>
          <a:prstGeom prst="rect">
            <a:avLst/>
          </a:prstGeom>
          <a:noFill/>
          <a:extLst>
            <a:ext uri="{909E8E84-426E-40DD-AFC4-6F175D3DCCD1}">
              <a14:hiddenFill xmlns:a14="http://schemas.microsoft.com/office/drawing/2010/main">
                <a:solidFill>
                  <a:srgbClr val="FFFFFF"/>
                </a:solidFill>
              </a14:hiddenFill>
            </a:ext>
          </a:extLst>
        </p:spPr>
      </p:pic>
      <p:sp>
        <p:nvSpPr>
          <p:cNvPr id="1026" name="Titelplatzhalter 1"/>
          <p:cNvSpPr>
            <a:spLocks noGrp="1"/>
          </p:cNvSpPr>
          <p:nvPr>
            <p:ph type="title"/>
          </p:nvPr>
        </p:nvSpPr>
        <p:spPr bwMode="auto">
          <a:xfrm>
            <a:off x="678043" y="1044876"/>
            <a:ext cx="10835914" cy="55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de-DE" dirty="0"/>
              <a:t>&lt;Titel&gt;</a:t>
            </a:r>
          </a:p>
        </p:txBody>
      </p:sp>
      <p:sp>
        <p:nvSpPr>
          <p:cNvPr id="8" name="Fußzeilenplatzhalter 2"/>
          <p:cNvSpPr txBox="1">
            <a:spLocks/>
          </p:cNvSpPr>
          <p:nvPr userDrawn="1"/>
        </p:nvSpPr>
        <p:spPr>
          <a:xfrm>
            <a:off x="2626425" y="6471810"/>
            <a:ext cx="1745489" cy="288032"/>
          </a:xfrm>
          <a:prstGeom prst="rect">
            <a:avLst/>
          </a:prstGeom>
        </p:spPr>
        <p:txBody>
          <a:bodyPr lIns="90308" tIns="45155" rIns="90308" bIns="45155"/>
          <a:lstStyle>
            <a:defPPr>
              <a:defRPr lang="de-DE"/>
            </a:defPPr>
            <a:lvl1pPr algn="l" rtl="0" fontAlgn="base">
              <a:spcBef>
                <a:spcPct val="0"/>
              </a:spcBef>
              <a:spcAft>
                <a:spcPct val="0"/>
              </a:spcAft>
              <a:defRPr sz="1300" b="1" kern="1200" cap="all" baseline="0">
                <a:solidFill>
                  <a:schemeClr val="tx1"/>
                </a:solidFill>
                <a:latin typeface="Trade Gothic LT Std Cn" pitchFamily="50" charset="0"/>
                <a:ea typeface="+mn-ea"/>
                <a:cs typeface="+mn-cs"/>
              </a:defRPr>
            </a:lvl1pPr>
            <a:lvl2pPr marL="497845" algn="l" rtl="0" fontAlgn="base">
              <a:spcBef>
                <a:spcPct val="0"/>
              </a:spcBef>
              <a:spcAft>
                <a:spcPct val="0"/>
              </a:spcAft>
              <a:defRPr kern="1200">
                <a:solidFill>
                  <a:schemeClr val="tx1"/>
                </a:solidFill>
                <a:latin typeface="Calibri" pitchFamily="34" charset="0"/>
                <a:ea typeface="+mn-ea"/>
                <a:cs typeface="+mn-cs"/>
              </a:defRPr>
            </a:lvl2pPr>
            <a:lvl3pPr marL="995690" algn="l" rtl="0" fontAlgn="base">
              <a:spcBef>
                <a:spcPct val="0"/>
              </a:spcBef>
              <a:spcAft>
                <a:spcPct val="0"/>
              </a:spcAft>
              <a:defRPr kern="1200">
                <a:solidFill>
                  <a:schemeClr val="tx1"/>
                </a:solidFill>
                <a:latin typeface="Calibri" pitchFamily="34" charset="0"/>
                <a:ea typeface="+mn-ea"/>
                <a:cs typeface="+mn-cs"/>
              </a:defRPr>
            </a:lvl3pPr>
            <a:lvl4pPr marL="1493535" algn="l" rtl="0" fontAlgn="base">
              <a:spcBef>
                <a:spcPct val="0"/>
              </a:spcBef>
              <a:spcAft>
                <a:spcPct val="0"/>
              </a:spcAft>
              <a:defRPr kern="1200">
                <a:solidFill>
                  <a:schemeClr val="tx1"/>
                </a:solidFill>
                <a:latin typeface="Calibri" pitchFamily="34" charset="0"/>
                <a:ea typeface="+mn-ea"/>
                <a:cs typeface="+mn-cs"/>
              </a:defRPr>
            </a:lvl4pPr>
            <a:lvl5pPr marL="1991380" algn="l" rtl="0" fontAlgn="base">
              <a:spcBef>
                <a:spcPct val="0"/>
              </a:spcBef>
              <a:spcAft>
                <a:spcPct val="0"/>
              </a:spcAft>
              <a:defRPr kern="1200">
                <a:solidFill>
                  <a:schemeClr val="tx1"/>
                </a:solidFill>
                <a:latin typeface="Calibri" pitchFamily="34" charset="0"/>
                <a:ea typeface="+mn-ea"/>
                <a:cs typeface="+mn-cs"/>
              </a:defRPr>
            </a:lvl5pPr>
            <a:lvl6pPr marL="2489225" algn="l" defTabSz="995690" rtl="0" eaLnBrk="1" latinLnBrk="0" hangingPunct="1">
              <a:defRPr kern="1200">
                <a:solidFill>
                  <a:schemeClr val="tx1"/>
                </a:solidFill>
                <a:latin typeface="Calibri" pitchFamily="34" charset="0"/>
                <a:ea typeface="+mn-ea"/>
                <a:cs typeface="+mn-cs"/>
              </a:defRPr>
            </a:lvl6pPr>
            <a:lvl7pPr marL="2987070" algn="l" defTabSz="995690" rtl="0" eaLnBrk="1" latinLnBrk="0" hangingPunct="1">
              <a:defRPr kern="1200">
                <a:solidFill>
                  <a:schemeClr val="tx1"/>
                </a:solidFill>
                <a:latin typeface="Calibri" pitchFamily="34" charset="0"/>
                <a:ea typeface="+mn-ea"/>
                <a:cs typeface="+mn-cs"/>
              </a:defRPr>
            </a:lvl7pPr>
            <a:lvl8pPr marL="3484916" algn="l" defTabSz="995690" rtl="0" eaLnBrk="1" latinLnBrk="0" hangingPunct="1">
              <a:defRPr kern="1200">
                <a:solidFill>
                  <a:schemeClr val="tx1"/>
                </a:solidFill>
                <a:latin typeface="Calibri" pitchFamily="34" charset="0"/>
                <a:ea typeface="+mn-ea"/>
                <a:cs typeface="+mn-cs"/>
              </a:defRPr>
            </a:lvl8pPr>
            <a:lvl9pPr marL="3982761" algn="l" defTabSz="995690" rtl="0" eaLnBrk="1" latinLnBrk="0" hangingPunct="1">
              <a:defRPr kern="1200">
                <a:solidFill>
                  <a:schemeClr val="tx1"/>
                </a:solidFill>
                <a:latin typeface="Calibri" pitchFamily="34" charset="0"/>
                <a:ea typeface="+mn-ea"/>
                <a:cs typeface="+mn-cs"/>
              </a:defRPr>
            </a:lvl9pPr>
          </a:lstStyle>
          <a:p>
            <a:pPr>
              <a:defRPr/>
            </a:pPr>
            <a:endParaRPr lang="de-DE" sz="1179" dirty="0"/>
          </a:p>
        </p:txBody>
      </p:sp>
      <p:sp>
        <p:nvSpPr>
          <p:cNvPr id="2" name="Textplatzhalter 1"/>
          <p:cNvSpPr>
            <a:spLocks noGrp="1" noChangeAspect="1"/>
          </p:cNvSpPr>
          <p:nvPr>
            <p:ph type="body" idx="1"/>
          </p:nvPr>
        </p:nvSpPr>
        <p:spPr>
          <a:xfrm>
            <a:off x="678043" y="2057057"/>
            <a:ext cx="10835914" cy="3853747"/>
          </a:xfrm>
          <a:prstGeom prst="rect">
            <a:avLst/>
          </a:prstGeom>
        </p:spPr>
        <p:txBody>
          <a:bodyPr vert="horz" wrap="square" lIns="0" tIns="0" rIns="0" bIns="0" rtlCol="0" anchor="t" anchorCtr="0">
            <a:noAutofit/>
          </a:bodyPr>
          <a:lstStyle/>
          <a:p>
            <a:pPr lvl="0"/>
            <a:r>
              <a:rPr lang="de-DE" dirty="0"/>
              <a:t>&lt;Text&gt;</a:t>
            </a:r>
          </a:p>
        </p:txBody>
      </p:sp>
      <p:sp>
        <p:nvSpPr>
          <p:cNvPr id="10" name="Rechteck 9"/>
          <p:cNvSpPr/>
          <p:nvPr userDrawn="1"/>
        </p:nvSpPr>
        <p:spPr>
          <a:xfrm>
            <a:off x="0" y="0"/>
            <a:ext cx="12192000" cy="685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33"/>
          </a:p>
        </p:txBody>
      </p:sp>
      <p:sp>
        <p:nvSpPr>
          <p:cNvPr id="7" name="Textfeld 6">
            <a:extLst>
              <a:ext uri="{FF2B5EF4-FFF2-40B4-BE49-F238E27FC236}">
                <a16:creationId xmlns:a16="http://schemas.microsoft.com/office/drawing/2014/main" id="{F7E2761A-7065-4299-B9C2-4935E7F98545}"/>
              </a:ext>
            </a:extLst>
          </p:cNvPr>
          <p:cNvSpPr txBox="1"/>
          <p:nvPr userDrawn="1"/>
        </p:nvSpPr>
        <p:spPr>
          <a:xfrm>
            <a:off x="678043" y="6228736"/>
            <a:ext cx="7147421" cy="620643"/>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Estimation of SARS-CoV-2 mortality during the early stages of an epidemic | </a:t>
            </a:r>
            <a:r>
              <a:rPr lang="en-US" sz="1400" dirty="0" err="1"/>
              <a:t>Francario</a:t>
            </a:r>
            <a:r>
              <a:rPr lang="en-US" sz="1400" dirty="0"/>
              <a:t>, Ku, Le, Schmid</a:t>
            </a:r>
          </a:p>
        </p:txBody>
      </p:sp>
      <p:sp>
        <p:nvSpPr>
          <p:cNvPr id="16" name="Textfeld 15">
            <a:extLst>
              <a:ext uri="{FF2B5EF4-FFF2-40B4-BE49-F238E27FC236}">
                <a16:creationId xmlns:a16="http://schemas.microsoft.com/office/drawing/2014/main" id="{944D3477-D97C-4D69-8866-CFCAB6F34ED2}"/>
              </a:ext>
            </a:extLst>
          </p:cNvPr>
          <p:cNvSpPr txBox="1"/>
          <p:nvPr userDrawn="1"/>
        </p:nvSpPr>
        <p:spPr>
          <a:xfrm>
            <a:off x="7862032" y="6237358"/>
            <a:ext cx="1232702" cy="632852"/>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02.06.2020</a:t>
            </a:r>
          </a:p>
        </p:txBody>
      </p:sp>
      <p:sp>
        <p:nvSpPr>
          <p:cNvPr id="18" name="Textfeld 17">
            <a:extLst>
              <a:ext uri="{FF2B5EF4-FFF2-40B4-BE49-F238E27FC236}">
                <a16:creationId xmlns:a16="http://schemas.microsoft.com/office/drawing/2014/main" id="{1C299407-23E4-4C2D-86BD-8E7705BBF37D}"/>
              </a:ext>
            </a:extLst>
          </p:cNvPr>
          <p:cNvSpPr txBox="1"/>
          <p:nvPr userDrawn="1"/>
        </p:nvSpPr>
        <p:spPr>
          <a:xfrm>
            <a:off x="10281255" y="6249707"/>
            <a:ext cx="1232702" cy="632852"/>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fld id="{496A0CD4-5DD6-4F44-B1FA-7E5C308C5D67}" type="slidenum">
              <a:rPr lang="en-US" sz="1400" smtClean="0"/>
              <a:t>‹Nr.›</a:t>
            </a:fld>
            <a:r>
              <a:rPr lang="en-US" sz="1400" dirty="0"/>
              <a:t> / </a:t>
            </a:r>
          </a:p>
        </p:txBody>
      </p:sp>
    </p:spTree>
    <p:extLst>
      <p:ext uri="{BB962C8B-B14F-4D97-AF65-F5344CB8AC3E}">
        <p14:creationId xmlns:p14="http://schemas.microsoft.com/office/powerpoint/2010/main" val="2002035628"/>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 id="2147483674" r:id="rId4"/>
    <p:sldLayoutId id="2147483673" r:id="rId5"/>
    <p:sldLayoutId id="2147483669" r:id="rId6"/>
    <p:sldLayoutId id="2147483672" r:id="rId7"/>
  </p:sldLayoutIdLst>
  <p:hf hdr="0"/>
  <p:txStyles>
    <p:titleStyle>
      <a:lvl1pPr algn="l" rtl="0" eaLnBrk="1" fontAlgn="base" hangingPunct="1">
        <a:lnSpc>
          <a:spcPct val="90000"/>
        </a:lnSpc>
        <a:spcBef>
          <a:spcPct val="0"/>
        </a:spcBef>
        <a:spcAft>
          <a:spcPct val="0"/>
        </a:spcAft>
        <a:defRPr sz="2721" b="1" kern="1200" cap="none" baseline="0">
          <a:solidFill>
            <a:schemeClr val="tx1"/>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2177" b="1">
          <a:solidFill>
            <a:srgbClr val="404040"/>
          </a:solidFill>
          <a:latin typeface="Arial" charset="0"/>
          <a:cs typeface="Arial" charset="0"/>
        </a:defRPr>
      </a:lvl2pPr>
      <a:lvl3pPr algn="l" rtl="0" eaLnBrk="1" fontAlgn="base" hangingPunct="1">
        <a:spcBef>
          <a:spcPct val="0"/>
        </a:spcBef>
        <a:spcAft>
          <a:spcPct val="0"/>
        </a:spcAft>
        <a:defRPr sz="2177" b="1">
          <a:solidFill>
            <a:srgbClr val="404040"/>
          </a:solidFill>
          <a:latin typeface="Arial" charset="0"/>
          <a:cs typeface="Arial" charset="0"/>
        </a:defRPr>
      </a:lvl3pPr>
      <a:lvl4pPr algn="l" rtl="0" eaLnBrk="1" fontAlgn="base" hangingPunct="1">
        <a:spcBef>
          <a:spcPct val="0"/>
        </a:spcBef>
        <a:spcAft>
          <a:spcPct val="0"/>
        </a:spcAft>
        <a:defRPr sz="2177" b="1">
          <a:solidFill>
            <a:srgbClr val="404040"/>
          </a:solidFill>
          <a:latin typeface="Arial" charset="0"/>
          <a:cs typeface="Arial" charset="0"/>
        </a:defRPr>
      </a:lvl4pPr>
      <a:lvl5pPr algn="l" rtl="0" eaLnBrk="1" fontAlgn="base" hangingPunct="1">
        <a:spcBef>
          <a:spcPct val="0"/>
        </a:spcBef>
        <a:spcAft>
          <a:spcPct val="0"/>
        </a:spcAft>
        <a:defRPr sz="2177" b="1">
          <a:solidFill>
            <a:srgbClr val="404040"/>
          </a:solidFill>
          <a:latin typeface="Arial" charset="0"/>
          <a:cs typeface="Arial" charset="0"/>
        </a:defRPr>
      </a:lvl5pPr>
      <a:lvl6pPr marL="451545" algn="l" rtl="0" eaLnBrk="1" fontAlgn="base" hangingPunct="1">
        <a:spcBef>
          <a:spcPct val="0"/>
        </a:spcBef>
        <a:spcAft>
          <a:spcPct val="0"/>
        </a:spcAft>
        <a:defRPr sz="2177" b="1">
          <a:solidFill>
            <a:srgbClr val="404040"/>
          </a:solidFill>
          <a:latin typeface="Arial" charset="0"/>
          <a:cs typeface="Arial" charset="0"/>
        </a:defRPr>
      </a:lvl6pPr>
      <a:lvl7pPr marL="903091" algn="l" rtl="0" eaLnBrk="1" fontAlgn="base" hangingPunct="1">
        <a:spcBef>
          <a:spcPct val="0"/>
        </a:spcBef>
        <a:spcAft>
          <a:spcPct val="0"/>
        </a:spcAft>
        <a:defRPr sz="2177" b="1">
          <a:solidFill>
            <a:srgbClr val="404040"/>
          </a:solidFill>
          <a:latin typeface="Arial" charset="0"/>
          <a:cs typeface="Arial" charset="0"/>
        </a:defRPr>
      </a:lvl7pPr>
      <a:lvl8pPr marL="1354636" algn="l" rtl="0" eaLnBrk="1" fontAlgn="base" hangingPunct="1">
        <a:spcBef>
          <a:spcPct val="0"/>
        </a:spcBef>
        <a:spcAft>
          <a:spcPct val="0"/>
        </a:spcAft>
        <a:defRPr sz="2177" b="1">
          <a:solidFill>
            <a:srgbClr val="404040"/>
          </a:solidFill>
          <a:latin typeface="Arial" charset="0"/>
          <a:cs typeface="Arial" charset="0"/>
        </a:defRPr>
      </a:lvl8pPr>
      <a:lvl9pPr marL="1806182" algn="l" rtl="0" eaLnBrk="1" fontAlgn="base" hangingPunct="1">
        <a:spcBef>
          <a:spcPct val="0"/>
        </a:spcBef>
        <a:spcAft>
          <a:spcPct val="0"/>
        </a:spcAft>
        <a:defRPr sz="2177" b="1">
          <a:solidFill>
            <a:srgbClr val="404040"/>
          </a:solidFill>
          <a:latin typeface="Arial" charset="0"/>
          <a:cs typeface="Arial" charset="0"/>
        </a:defRPr>
      </a:lvl9pPr>
    </p:titleStyle>
    <p:bodyStyle>
      <a:lvl1pPr marL="0" indent="0" algn="l" rtl="0" eaLnBrk="1" fontAlgn="base" hangingPunct="1">
        <a:spcBef>
          <a:spcPct val="20000"/>
        </a:spcBef>
        <a:spcAft>
          <a:spcPct val="0"/>
        </a:spcAft>
        <a:buClrTx/>
        <a:buFont typeface="Arial" panose="020B0604020202020204" pitchFamily="34" charset="0"/>
        <a:buNone/>
        <a:defRPr sz="2177" kern="1200">
          <a:solidFill>
            <a:schemeClr val="tx1"/>
          </a:solidFill>
          <a:latin typeface="Arial Narrow" panose="020B0606020202030204" pitchFamily="34" charset="0"/>
          <a:ea typeface="+mn-ea"/>
          <a:cs typeface="+mn-cs"/>
        </a:defRPr>
      </a:lvl1pPr>
      <a:lvl2pPr marL="183440"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2pPr>
      <a:lvl3pPr marL="445274"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3pPr>
      <a:lvl4pPr marL="707107"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4pPr>
      <a:lvl5pPr marL="968941"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5pPr>
      <a:lvl6pPr marL="2483500"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35046"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386591"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38136"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de-DE"/>
      </a:defPPr>
      <a:lvl1pPr marL="0" algn="l" defTabSz="903091" rtl="0" eaLnBrk="1" latinLnBrk="0" hangingPunct="1">
        <a:defRPr sz="1814" kern="1200">
          <a:solidFill>
            <a:schemeClr val="tx1"/>
          </a:solidFill>
          <a:latin typeface="+mn-lt"/>
          <a:ea typeface="+mn-ea"/>
          <a:cs typeface="+mn-cs"/>
        </a:defRPr>
      </a:lvl1pPr>
      <a:lvl2pPr marL="451545" algn="l" defTabSz="903091" rtl="0" eaLnBrk="1" latinLnBrk="0" hangingPunct="1">
        <a:defRPr sz="1814" kern="1200">
          <a:solidFill>
            <a:schemeClr val="tx1"/>
          </a:solidFill>
          <a:latin typeface="+mn-lt"/>
          <a:ea typeface="+mn-ea"/>
          <a:cs typeface="+mn-cs"/>
        </a:defRPr>
      </a:lvl2pPr>
      <a:lvl3pPr marL="903091" algn="l" defTabSz="903091" rtl="0" eaLnBrk="1" latinLnBrk="0" hangingPunct="1">
        <a:defRPr sz="1814" kern="1200">
          <a:solidFill>
            <a:schemeClr val="tx1"/>
          </a:solidFill>
          <a:latin typeface="+mn-lt"/>
          <a:ea typeface="+mn-ea"/>
          <a:cs typeface="+mn-cs"/>
        </a:defRPr>
      </a:lvl3pPr>
      <a:lvl4pPr marL="1354636" algn="l" defTabSz="903091" rtl="0" eaLnBrk="1" latinLnBrk="0" hangingPunct="1">
        <a:defRPr sz="1814" kern="1200">
          <a:solidFill>
            <a:schemeClr val="tx1"/>
          </a:solidFill>
          <a:latin typeface="+mn-lt"/>
          <a:ea typeface="+mn-ea"/>
          <a:cs typeface="+mn-cs"/>
        </a:defRPr>
      </a:lvl4pPr>
      <a:lvl5pPr marL="1806182" algn="l" defTabSz="903091" rtl="0" eaLnBrk="1" latinLnBrk="0" hangingPunct="1">
        <a:defRPr sz="1814" kern="1200">
          <a:solidFill>
            <a:schemeClr val="tx1"/>
          </a:solidFill>
          <a:latin typeface="+mn-lt"/>
          <a:ea typeface="+mn-ea"/>
          <a:cs typeface="+mn-cs"/>
        </a:defRPr>
      </a:lvl5pPr>
      <a:lvl6pPr marL="2257727" algn="l" defTabSz="903091" rtl="0" eaLnBrk="1" latinLnBrk="0" hangingPunct="1">
        <a:defRPr sz="1814" kern="1200">
          <a:solidFill>
            <a:schemeClr val="tx1"/>
          </a:solidFill>
          <a:latin typeface="+mn-lt"/>
          <a:ea typeface="+mn-ea"/>
          <a:cs typeface="+mn-cs"/>
        </a:defRPr>
      </a:lvl6pPr>
      <a:lvl7pPr marL="2709272" algn="l" defTabSz="903091" rtl="0" eaLnBrk="1" latinLnBrk="0" hangingPunct="1">
        <a:defRPr sz="1814" kern="1200">
          <a:solidFill>
            <a:schemeClr val="tx1"/>
          </a:solidFill>
          <a:latin typeface="+mn-lt"/>
          <a:ea typeface="+mn-ea"/>
          <a:cs typeface="+mn-cs"/>
        </a:defRPr>
      </a:lvl7pPr>
      <a:lvl8pPr marL="3160819" algn="l" defTabSz="903091" rtl="0" eaLnBrk="1" latinLnBrk="0" hangingPunct="1">
        <a:defRPr sz="1814" kern="1200">
          <a:solidFill>
            <a:schemeClr val="tx1"/>
          </a:solidFill>
          <a:latin typeface="+mn-lt"/>
          <a:ea typeface="+mn-ea"/>
          <a:cs typeface="+mn-cs"/>
        </a:defRPr>
      </a:lvl8pPr>
      <a:lvl9pPr marL="3612364" algn="l" defTabSz="903091" rtl="0" eaLnBrk="1" latinLnBrk="0" hangingPunct="1">
        <a:defRPr sz="18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340.png"/><Relationship Id="rId5" Type="http://schemas.openxmlformats.org/officeDocument/2006/relationships/image" Target="../media/image49.png"/><Relationship Id="rId10" Type="http://schemas.openxmlformats.org/officeDocument/2006/relationships/image" Target="../media/image330.png"/><Relationship Id="rId4" Type="http://schemas.openxmlformats.org/officeDocument/2006/relationships/image" Target="../media/image48.png"/><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2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68.png"/><Relationship Id="rId11" Type="http://schemas.openxmlformats.org/officeDocument/2006/relationships/image" Target="../media/image360.png"/><Relationship Id="rId5" Type="http://schemas.openxmlformats.org/officeDocument/2006/relationships/image" Target="../media/image67.png"/><Relationship Id="rId10" Type="http://schemas.openxmlformats.org/officeDocument/2006/relationships/image" Target="../media/image350.png"/><Relationship Id="rId4" Type="http://schemas.openxmlformats.org/officeDocument/2006/relationships/image" Target="../media/image66.png"/><Relationship Id="rId9" Type="http://schemas.openxmlformats.org/officeDocument/2006/relationships/image" Target="../media/image7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riou/covid_adjusted_cf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22.png"/><Relationship Id="rId5" Type="http://schemas.openxmlformats.org/officeDocument/2006/relationships/image" Target="../media/image30.png"/><Relationship Id="rId10" Type="http://schemas.openxmlformats.org/officeDocument/2006/relationships/image" Target="../media/image21.svg"/><Relationship Id="rId4" Type="http://schemas.openxmlformats.org/officeDocument/2006/relationships/image" Target="../media/image29.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E809E7-F039-4186-88F7-F0EF2028D19A}"/>
              </a:ext>
            </a:extLst>
          </p:cNvPr>
          <p:cNvSpPr>
            <a:spLocks noGrp="1"/>
          </p:cNvSpPr>
          <p:nvPr>
            <p:ph type="title"/>
          </p:nvPr>
        </p:nvSpPr>
        <p:spPr/>
        <p:txBody>
          <a:bodyPr/>
          <a:lstStyle/>
          <a:p>
            <a:r>
              <a:rPr lang="en-US" sz="2800" dirty="0"/>
              <a:t>Estimation of SARS-</a:t>
            </a:r>
            <a:r>
              <a:rPr lang="de-DE" sz="2800" dirty="0"/>
              <a:t>CoV-2</a:t>
            </a:r>
            <a:r>
              <a:rPr lang="en-US" sz="2800" dirty="0"/>
              <a:t> mortality during the early stages of an epidemic</a:t>
            </a:r>
            <a:endParaRPr lang="de-DE" dirty="0"/>
          </a:p>
        </p:txBody>
      </p:sp>
      <p:sp>
        <p:nvSpPr>
          <p:cNvPr id="3" name="Textplatzhalter 2">
            <a:extLst>
              <a:ext uri="{FF2B5EF4-FFF2-40B4-BE49-F238E27FC236}">
                <a16:creationId xmlns:a16="http://schemas.microsoft.com/office/drawing/2014/main" id="{2B08C5D9-1A31-4533-AD66-F503F81357FC}"/>
              </a:ext>
            </a:extLst>
          </p:cNvPr>
          <p:cNvSpPr>
            <a:spLocks noGrp="1"/>
          </p:cNvSpPr>
          <p:nvPr>
            <p:ph type="body" sz="quarter" idx="14"/>
          </p:nvPr>
        </p:nvSpPr>
        <p:spPr/>
        <p:txBody>
          <a:bodyPr/>
          <a:lstStyle/>
          <a:p>
            <a:r>
              <a:rPr lang="en-US" dirty="0"/>
              <a:t>A modelling study in Hubei, China and six locations of Europe (</a:t>
            </a:r>
            <a:r>
              <a:rPr lang="de-DE" dirty="0"/>
              <a:t>Hauser et al, 2020)</a:t>
            </a:r>
          </a:p>
          <a:p>
            <a:endParaRPr lang="de-DE" dirty="0"/>
          </a:p>
        </p:txBody>
      </p:sp>
      <p:sp>
        <p:nvSpPr>
          <p:cNvPr id="4" name="Bildplatzhalter 3">
            <a:extLst>
              <a:ext uri="{FF2B5EF4-FFF2-40B4-BE49-F238E27FC236}">
                <a16:creationId xmlns:a16="http://schemas.microsoft.com/office/drawing/2014/main" id="{B2E27347-CCA3-400D-8A7F-7E980C224154}"/>
              </a:ext>
            </a:extLst>
          </p:cNvPr>
          <p:cNvSpPr>
            <a:spLocks noGrp="1"/>
          </p:cNvSpPr>
          <p:nvPr>
            <p:ph type="pic" sz="quarter" idx="15"/>
          </p:nvPr>
        </p:nvSpPr>
        <p:spPr/>
      </p:sp>
    </p:spTree>
    <p:extLst>
      <p:ext uri="{BB962C8B-B14F-4D97-AF65-F5344CB8AC3E}">
        <p14:creationId xmlns:p14="http://schemas.microsoft.com/office/powerpoint/2010/main" val="67313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US" dirty="0"/>
              <a:t>“Provide overall and age-stratified estimates of </a:t>
            </a:r>
            <a:r>
              <a:rPr lang="en-US" dirty="0" err="1"/>
              <a:t>sCFR</a:t>
            </a:r>
            <a:r>
              <a:rPr lang="en-US" dirty="0"/>
              <a:t> and IFR for SARS-CoV-2, adjusted for right-censoring and preferential ascertainment” (S p. 3)</a:t>
            </a:r>
            <a:endParaRPr lang="en-GB" dirty="0"/>
          </a:p>
          <a:p>
            <a:pPr marL="0" indent="0">
              <a:buNone/>
            </a:pPr>
            <a:endParaRPr lang="en-US" dirty="0"/>
          </a:p>
        </p:txBody>
      </p:sp>
    </p:spTree>
    <p:extLst>
      <p:ext uri="{BB962C8B-B14F-4D97-AF65-F5344CB8AC3E}">
        <p14:creationId xmlns:p14="http://schemas.microsoft.com/office/powerpoint/2010/main" val="130766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3C3F6-192C-4105-80CB-E68EA0842D4B}"/>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08755DFE-A666-4147-B692-2F548283B7ED}"/>
              </a:ext>
            </a:extLst>
          </p:cNvPr>
          <p:cNvSpPr>
            <a:spLocks noGrp="1"/>
          </p:cNvSpPr>
          <p:nvPr>
            <p:ph type="body" sz="quarter" idx="13"/>
          </p:nvPr>
        </p:nvSpPr>
        <p:spPr>
          <a:solidFill>
            <a:schemeClr val="bg2">
              <a:alpha val="20000"/>
            </a:schemeClr>
          </a:solidFill>
          <a:ln w="38100">
            <a:solidFill>
              <a:schemeClr val="bg2"/>
            </a:solidFill>
          </a:ln>
        </p:spPr>
        <p:txBody>
          <a:bodyPr/>
          <a:lstStyle/>
          <a:p>
            <a:endParaRPr lang="de-DE"/>
          </a:p>
        </p:txBody>
      </p:sp>
      <p:sp>
        <p:nvSpPr>
          <p:cNvPr id="7" name="Textplatzhalter 6">
            <a:extLst>
              <a:ext uri="{FF2B5EF4-FFF2-40B4-BE49-F238E27FC236}">
                <a16:creationId xmlns:a16="http://schemas.microsoft.com/office/drawing/2014/main" id="{379CA8D0-9C81-413F-9EB3-A73861253BAB}"/>
              </a:ext>
            </a:extLst>
          </p:cNvPr>
          <p:cNvSpPr>
            <a:spLocks noGrp="1"/>
          </p:cNvSpPr>
          <p:nvPr>
            <p:ph type="body" sz="quarter" idx="14"/>
          </p:nvPr>
        </p:nvSpPr>
        <p:spPr>
          <a:solidFill>
            <a:schemeClr val="bg2">
              <a:alpha val="20000"/>
            </a:schemeClr>
          </a:solidFill>
          <a:ln w="38100">
            <a:solidFill>
              <a:schemeClr val="bg2"/>
            </a:solidFill>
          </a:ln>
        </p:spPr>
        <p:txBody>
          <a:bodyPr/>
          <a:lstStyle/>
          <a:p>
            <a:endParaRPr lang="de-DE"/>
          </a:p>
        </p:txBody>
      </p:sp>
      <p:sp>
        <p:nvSpPr>
          <p:cNvPr id="8" name="Textplatzhalter 7">
            <a:extLst>
              <a:ext uri="{FF2B5EF4-FFF2-40B4-BE49-F238E27FC236}">
                <a16:creationId xmlns:a16="http://schemas.microsoft.com/office/drawing/2014/main" id="{814706DE-A3B5-4BE8-98FF-0E3CACAEE46D}"/>
              </a:ext>
            </a:extLst>
          </p:cNvPr>
          <p:cNvSpPr>
            <a:spLocks noGrp="1"/>
          </p:cNvSpPr>
          <p:nvPr>
            <p:ph type="body" sz="quarter" idx="15"/>
          </p:nvPr>
        </p:nvSpPr>
        <p:spPr>
          <a:solidFill>
            <a:schemeClr val="bg2">
              <a:alpha val="20000"/>
            </a:schemeClr>
          </a:solidFill>
          <a:ln w="38100">
            <a:solidFill>
              <a:schemeClr val="bg2"/>
            </a:solidFill>
          </a:ln>
        </p:spPr>
        <p:txBody>
          <a:bodyPr/>
          <a:lstStyle/>
          <a:p>
            <a:endParaRPr lang="de-DE"/>
          </a:p>
        </p:txBody>
      </p:sp>
      <p:sp>
        <p:nvSpPr>
          <p:cNvPr id="9" name="Textplatzhalter 8">
            <a:extLst>
              <a:ext uri="{FF2B5EF4-FFF2-40B4-BE49-F238E27FC236}">
                <a16:creationId xmlns:a16="http://schemas.microsoft.com/office/drawing/2014/main" id="{C22D33B2-A4E7-4736-A58B-438F75C957F9}"/>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757939C6-FA94-41CB-9C24-EFFBDA2BC866}"/>
              </a:ext>
            </a:extLst>
          </p:cNvPr>
          <p:cNvSpPr>
            <a:spLocks noGrp="1"/>
          </p:cNvSpPr>
          <p:nvPr>
            <p:ph type="body" sz="quarter" idx="17"/>
          </p:nvPr>
        </p:nvSpPr>
        <p:spPr/>
        <p:txBody>
          <a:bodyPr/>
          <a:lstStyle/>
          <a:p>
            <a:endParaRPr lang="de-DE"/>
          </a:p>
        </p:txBody>
      </p:sp>
      <p:sp>
        <p:nvSpPr>
          <p:cNvPr id="11" name="Textplatzhalter 10">
            <a:extLst>
              <a:ext uri="{FF2B5EF4-FFF2-40B4-BE49-F238E27FC236}">
                <a16:creationId xmlns:a16="http://schemas.microsoft.com/office/drawing/2014/main" id="{D7C66AF6-C11F-4D26-A744-BA8BE37D7393}"/>
              </a:ext>
            </a:extLst>
          </p:cNvPr>
          <p:cNvSpPr>
            <a:spLocks noGrp="1"/>
          </p:cNvSpPr>
          <p:nvPr>
            <p:ph type="body" sz="quarter" idx="18"/>
          </p:nvPr>
        </p:nvSpPr>
        <p:spPr/>
        <p:txBody>
          <a:bodyPr/>
          <a:lstStyle/>
          <a:p>
            <a:endParaRPr lang="de-DE"/>
          </a:p>
        </p:txBody>
      </p:sp>
      <p:sp>
        <p:nvSpPr>
          <p:cNvPr id="12" name="Textplatzhalter 11">
            <a:extLst>
              <a:ext uri="{FF2B5EF4-FFF2-40B4-BE49-F238E27FC236}">
                <a16:creationId xmlns:a16="http://schemas.microsoft.com/office/drawing/2014/main" id="{9F6E2F77-AB02-4AF1-ABF0-0D831E90A20D}"/>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61BB7C3A-3F39-45A6-824A-470252EE6611}"/>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307602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type="body" sz="quarter" idx="13"/>
          </p:nvPr>
        </p:nvSpPr>
        <p:spPr>
          <a:solidFill>
            <a:schemeClr val="bg1"/>
          </a:solidFill>
        </p:spPr>
        <p:txBody>
          <a:bodyPr>
            <a:normAutofit/>
          </a:bodyPr>
          <a:lstStyle/>
          <a:p>
            <a:r>
              <a:rPr lang="en-US" dirty="0"/>
              <a:t>Assign population to different compartment</a:t>
            </a:r>
          </a:p>
          <a:p>
            <a:r>
              <a:rPr lang="en-US" dirty="0"/>
              <a:t>Each compartment is a “disease state”</a:t>
            </a:r>
          </a:p>
          <a:p>
            <a:r>
              <a:rPr lang="en-US" dirty="0"/>
              <a:t>Individuals move through the compartments</a:t>
            </a:r>
          </a:p>
          <a:p>
            <a:r>
              <a:rPr lang="en-US" dirty="0"/>
              <a:t>Additionally: model nine different age groups 𝑘</a:t>
            </a:r>
          </a:p>
          <a:p>
            <a:endParaRPr lang="en-US" dirty="0"/>
          </a:p>
          <a:p>
            <a:r>
              <a:rPr lang="en-US" dirty="0">
                <a:sym typeface="Wingdings" panose="05000000000000000000" pitchFamily="2" charset="2"/>
              </a:rPr>
              <a:t>A proportion of individuals leaving a compartment is the inverse of the stay in that compartment</a:t>
            </a:r>
            <a:endParaRPr lang="en-GB" dirty="0">
              <a:sym typeface="Wingdings" panose="05000000000000000000" pitchFamily="2" charset="2"/>
            </a:endParaRPr>
          </a:p>
          <a:p>
            <a:endParaRPr lang="en-US" dirty="0"/>
          </a:p>
          <a:p>
            <a:endParaRPr lang="en-US" dirty="0"/>
          </a:p>
        </p:txBody>
      </p:sp>
    </p:spTree>
    <p:extLst>
      <p:ext uri="{BB962C8B-B14F-4D97-AF65-F5344CB8AC3E}">
        <p14:creationId xmlns:p14="http://schemas.microsoft.com/office/powerpoint/2010/main" val="156596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Susceptible: not infected</a:t>
            </a:r>
            <a:endParaRPr lang="de-DE" dirty="0"/>
          </a:p>
        </p:txBody>
      </p:sp>
    </p:spTree>
    <p:extLst>
      <p:ext uri="{BB962C8B-B14F-4D97-AF65-F5344CB8AC3E}">
        <p14:creationId xmlns:p14="http://schemas.microsoft.com/office/powerpoint/2010/main" val="358108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Exposed: infected, incubating (not infectious)</a:t>
            </a:r>
            <a:endParaRPr lang="de-DE" dirty="0"/>
          </a:p>
        </p:txBody>
      </p:sp>
    </p:spTree>
    <p:extLst>
      <p:ext uri="{BB962C8B-B14F-4D97-AF65-F5344CB8AC3E}">
        <p14:creationId xmlns:p14="http://schemas.microsoft.com/office/powerpoint/2010/main" val="37677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err="1"/>
              <a:t>Presymptomatic</a:t>
            </a:r>
            <a:r>
              <a:rPr lang="en-GB" dirty="0"/>
              <a:t>: no symptoms yet, infectious</a:t>
            </a:r>
            <a:endParaRPr lang="de-DE" dirty="0"/>
          </a:p>
        </p:txBody>
      </p:sp>
    </p:spTree>
    <p:extLst>
      <p:ext uri="{BB962C8B-B14F-4D97-AF65-F5344CB8AC3E}">
        <p14:creationId xmlns:p14="http://schemas.microsoft.com/office/powerpoint/2010/main" val="30522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Asymptomatic: no symptoms, infectious</a:t>
            </a:r>
            <a:endParaRPr lang="de-DE" dirty="0"/>
          </a:p>
        </p:txBody>
      </p:sp>
    </p:spTree>
    <p:extLst>
      <p:ext uri="{BB962C8B-B14F-4D97-AF65-F5344CB8AC3E}">
        <p14:creationId xmlns:p14="http://schemas.microsoft.com/office/powerpoint/2010/main" val="468179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Symptomatic: infected with symptoms, infectious</a:t>
            </a:r>
            <a:endParaRPr lang="de-DE" dirty="0"/>
          </a:p>
          <a:p>
            <a:endParaRPr lang="de-DE" dirty="0"/>
          </a:p>
        </p:txBody>
      </p:sp>
    </p:spTree>
    <p:extLst>
      <p:ext uri="{BB962C8B-B14F-4D97-AF65-F5344CB8AC3E}">
        <p14:creationId xmlns:p14="http://schemas.microsoft.com/office/powerpoint/2010/main" val="391855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Removed: either recovered or dead; not infectious</a:t>
            </a:r>
            <a:endParaRPr lang="de-DE" dirty="0"/>
          </a:p>
          <a:p>
            <a:endParaRPr lang="de-DE" dirty="0"/>
          </a:p>
        </p:txBody>
      </p:sp>
    </p:spTree>
    <p:extLst>
      <p:ext uri="{BB962C8B-B14F-4D97-AF65-F5344CB8AC3E}">
        <p14:creationId xmlns:p14="http://schemas.microsoft.com/office/powerpoint/2010/main" val="104781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Dummy compartment </a:t>
            </a:r>
            <a:r>
              <a:rPr lang="en-US" dirty="0"/>
              <a:t>to record the cumulative number of symptomatic cases</a:t>
            </a:r>
          </a:p>
          <a:p>
            <a:endParaRPr lang="de-DE" dirty="0"/>
          </a:p>
          <a:p>
            <a:endParaRPr lang="de-DE" dirty="0"/>
          </a:p>
        </p:txBody>
      </p:sp>
    </p:spTree>
    <p:extLst>
      <p:ext uri="{BB962C8B-B14F-4D97-AF65-F5344CB8AC3E}">
        <p14:creationId xmlns:p14="http://schemas.microsoft.com/office/powerpoint/2010/main" val="324677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26937-00BB-41F7-887C-D510A6783155}"/>
              </a:ext>
            </a:extLst>
          </p:cNvPr>
          <p:cNvSpPr>
            <a:spLocks noGrp="1"/>
          </p:cNvSpPr>
          <p:nvPr>
            <p:ph type="title"/>
          </p:nvPr>
        </p:nvSpPr>
        <p:spPr/>
        <p:txBody>
          <a:bodyPr/>
          <a:lstStyle/>
          <a:p>
            <a:r>
              <a:rPr lang="en-GB" dirty="0"/>
              <a:t>Contents</a:t>
            </a:r>
            <a:endParaRPr lang="de-DE" dirty="0"/>
          </a:p>
        </p:txBody>
      </p:sp>
      <p:sp>
        <p:nvSpPr>
          <p:cNvPr id="4" name="Inhaltsplatzhalter 3">
            <a:extLst>
              <a:ext uri="{FF2B5EF4-FFF2-40B4-BE49-F238E27FC236}">
                <a16:creationId xmlns:a16="http://schemas.microsoft.com/office/drawing/2014/main" id="{818C8493-41A4-4147-9901-B9066B497A9A}"/>
              </a:ext>
            </a:extLst>
          </p:cNvPr>
          <p:cNvSpPr>
            <a:spLocks noGrp="1"/>
          </p:cNvSpPr>
          <p:nvPr>
            <p:ph type="body" sz="quarter" idx="13"/>
          </p:nvPr>
        </p:nvSpPr>
        <p:spPr/>
        <p:txBody>
          <a:bodyPr/>
          <a:lstStyle/>
          <a:p>
            <a:r>
              <a:rPr lang="en-GB" dirty="0"/>
              <a:t>Preliminary Remarks</a:t>
            </a:r>
          </a:p>
          <a:p>
            <a:r>
              <a:rPr lang="en-GB" dirty="0"/>
              <a:t>Goal of the Paper</a:t>
            </a:r>
          </a:p>
          <a:p>
            <a:r>
              <a:rPr lang="en-GB" dirty="0"/>
              <a:t>Model Overview</a:t>
            </a:r>
          </a:p>
          <a:p>
            <a:pPr lvl="1"/>
            <a:r>
              <a:rPr lang="en-GB" dirty="0"/>
              <a:t>Compartmental Model</a:t>
            </a:r>
          </a:p>
          <a:p>
            <a:pPr lvl="1"/>
            <a:r>
              <a:rPr lang="en-GB" dirty="0"/>
              <a:t>Simulating Data</a:t>
            </a:r>
          </a:p>
          <a:p>
            <a:pPr lvl="1"/>
            <a:r>
              <a:rPr lang="en-GB" dirty="0"/>
              <a:t>Deriving the Posterior</a:t>
            </a:r>
          </a:p>
          <a:p>
            <a:pPr lvl="1"/>
            <a:r>
              <a:rPr lang="en-GB" dirty="0"/>
              <a:t>Deriving Parameters</a:t>
            </a:r>
          </a:p>
          <a:p>
            <a:r>
              <a:rPr lang="en-GB" dirty="0"/>
              <a:t>Current State of Work</a:t>
            </a:r>
          </a:p>
          <a:p>
            <a:pPr lvl="1"/>
            <a:endParaRPr lang="en-GB" dirty="0"/>
          </a:p>
          <a:p>
            <a:endParaRPr lang="de-DE" dirty="0"/>
          </a:p>
        </p:txBody>
      </p:sp>
    </p:spTree>
    <p:extLst>
      <p:ext uri="{BB962C8B-B14F-4D97-AF65-F5344CB8AC3E}">
        <p14:creationId xmlns:p14="http://schemas.microsoft.com/office/powerpoint/2010/main" val="3017122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14:m>
                  <m:oMath xmlns:m="http://schemas.openxmlformats.org/officeDocument/2006/math">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i="1">
                            <a:latin typeface="Cambria Math" panose="02040503050406030204" pitchFamily="18" charset="0"/>
                          </a:rPr>
                          <m:t>𝑘</m:t>
                        </m:r>
                      </m:sub>
                    </m:sSub>
                    <m:d>
                      <m:dPr>
                        <m:ctrlPr>
                          <a:rPr lang="en-GB" i="1">
                            <a:latin typeface="Cambria Math" panose="02040503050406030204" pitchFamily="18" charset="0"/>
                          </a:rPr>
                        </m:ctrlPr>
                      </m:dPr>
                      <m:e>
                        <m:r>
                          <a:rPr lang="en-GB" i="1">
                            <a:latin typeface="Cambria Math" panose="02040503050406030204" pitchFamily="18" charset="0"/>
                          </a:rPr>
                          <m:t>𝑡</m:t>
                        </m:r>
                      </m:e>
                    </m:d>
                  </m:oMath>
                </a14:m>
                <a:r>
                  <a:rPr lang="de-DE" dirty="0"/>
                  <a:t>: time-</a:t>
                </a:r>
                <a:r>
                  <a:rPr lang="de-DE" dirty="0" err="1"/>
                  <a:t>dependent</a:t>
                </a:r>
                <a:r>
                  <a:rPr lang="de-DE" dirty="0"/>
                  <a:t> </a:t>
                </a:r>
                <a:r>
                  <a:rPr lang="de-DE" dirty="0" err="1"/>
                  <a:t>force</a:t>
                </a:r>
                <a:r>
                  <a:rPr lang="de-DE" dirty="0"/>
                  <a:t> </a:t>
                </a:r>
                <a:r>
                  <a:rPr lang="de-DE" dirty="0" err="1"/>
                  <a:t>of</a:t>
                </a:r>
                <a:r>
                  <a:rPr lang="de-DE" dirty="0"/>
                  <a:t> </a:t>
                </a:r>
                <a:r>
                  <a:rPr lang="de-DE" dirty="0" err="1"/>
                  <a:t>infection</a:t>
                </a:r>
                <a:r>
                  <a:rPr lang="de-DE" dirty="0"/>
                  <a:t> for </a:t>
                </a:r>
                <a:r>
                  <a:rPr lang="de-DE" dirty="0" err="1"/>
                  <a:t>age</a:t>
                </a:r>
                <a:r>
                  <a:rPr lang="de-DE" dirty="0"/>
                  <a:t> </a:t>
                </a:r>
                <a:r>
                  <a:rPr lang="de-DE" dirty="0" err="1"/>
                  <a:t>group</a:t>
                </a:r>
                <a:r>
                  <a:rPr lang="de-DE" dirty="0"/>
                  <a:t> </a:t>
                </a:r>
                <a14:m>
                  <m:oMath xmlns:m="http://schemas.openxmlformats.org/officeDocument/2006/math">
                    <m:r>
                      <a:rPr lang="en-GB" i="1">
                        <a:latin typeface="Cambria Math" panose="02040503050406030204" pitchFamily="18" charset="0"/>
                      </a:rPr>
                      <m:t>𝑘</m:t>
                    </m:r>
                  </m:oMath>
                </a14:m>
                <a:endParaRPr lang="en-GB" dirty="0"/>
              </a:p>
              <a:p>
                <a:endParaRPr lang="de-DE" dirty="0"/>
              </a:p>
              <a:p>
                <a:endParaRPr lang="de-DE" dirty="0"/>
              </a:p>
            </p:txBody>
          </p:sp>
        </mc:Choice>
        <mc:Fallback xmlns="">
          <p:sp>
            <p:nvSpPr>
              <p:cNvPr id="4" name="Textplatzhalter 3">
                <a:extLst>
                  <a:ext uri="{FF2B5EF4-FFF2-40B4-BE49-F238E27FC236}">
                    <a16:creationId xmlns:a16="http://schemas.microsoft.com/office/drawing/2014/main" id="{0C6FB084-EE38-456C-B04C-1036C09A4E0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337" t="-2215"/>
                </a:stretch>
              </a:blipFill>
            </p:spPr>
            <p:txBody>
              <a:bodyPr/>
              <a:lstStyle/>
              <a:p>
                <a:r>
                  <a:rPr lang="de-DE">
                    <a:noFill/>
                  </a:rPr>
                  <a:t> </a:t>
                </a:r>
              </a:p>
            </p:txBody>
          </p:sp>
        </mc:Fallback>
      </mc:AlternateContent>
      <p:sp>
        <p:nvSpPr>
          <p:cNvPr id="3" name="Rechteck 2">
            <a:extLst>
              <a:ext uri="{FF2B5EF4-FFF2-40B4-BE49-F238E27FC236}">
                <a16:creationId xmlns:a16="http://schemas.microsoft.com/office/drawing/2014/main" id="{0360ECA9-1ED4-4424-B23B-859FC0857B03}"/>
              </a:ext>
            </a:extLst>
          </p:cNvPr>
          <p:cNvSpPr/>
          <p:nvPr/>
        </p:nvSpPr>
        <p:spPr>
          <a:xfrm>
            <a:off x="676931" y="4889794"/>
            <a:ext cx="6096000" cy="923330"/>
          </a:xfrm>
          <a:prstGeom prst="rect">
            <a:avLst/>
          </a:prstGeom>
        </p:spPr>
        <p:txBody>
          <a:bodyPr>
            <a:spAutoFit/>
          </a:bodyPr>
          <a:lstStyle/>
          <a:p>
            <a:r>
              <a:rPr lang="de-DE" dirty="0"/>
              <a:t>Different </a:t>
            </a:r>
            <a:r>
              <a:rPr lang="de-DE" dirty="0" err="1"/>
              <a:t>from</a:t>
            </a:r>
            <a:r>
              <a:rPr lang="de-DE" dirty="0"/>
              <a:t> </a:t>
            </a:r>
            <a:r>
              <a:rPr lang="de-DE" dirty="0" err="1"/>
              <a:t>other</a:t>
            </a:r>
            <a:r>
              <a:rPr lang="de-DE" dirty="0"/>
              <a:t> </a:t>
            </a:r>
            <a:r>
              <a:rPr lang="de-DE" dirty="0" err="1"/>
              <a:t>parameters</a:t>
            </a:r>
            <a:r>
              <a:rPr lang="de-DE" dirty="0"/>
              <a:t>: </a:t>
            </a:r>
            <a:r>
              <a:rPr lang="de-DE" dirty="0" err="1"/>
              <a:t>modelled</a:t>
            </a:r>
            <a:r>
              <a:rPr lang="de-DE" dirty="0"/>
              <a:t> </a:t>
            </a:r>
            <a:r>
              <a:rPr lang="de-DE" dirty="0" err="1"/>
              <a:t>seperately</a:t>
            </a:r>
            <a:r>
              <a:rPr lang="de-DE" dirty="0"/>
              <a:t> </a:t>
            </a:r>
            <a:r>
              <a:rPr lang="de-DE" dirty="0" err="1"/>
              <a:t>from</a:t>
            </a:r>
            <a:r>
              <a:rPr lang="de-DE" dirty="0"/>
              <a:t> a </a:t>
            </a:r>
            <a:r>
              <a:rPr lang="de-DE" dirty="0" err="1"/>
              <a:t>forcing</a:t>
            </a:r>
            <a:r>
              <a:rPr lang="de-DE" dirty="0"/>
              <a:t> </a:t>
            </a:r>
            <a:r>
              <a:rPr lang="de-DE" dirty="0" err="1"/>
              <a:t>function</a:t>
            </a:r>
            <a:r>
              <a:rPr lang="de-DE" dirty="0"/>
              <a:t> (</a:t>
            </a:r>
            <a:r>
              <a:rPr lang="de-DE" dirty="0" err="1"/>
              <a:t>logistic</a:t>
            </a:r>
            <a:r>
              <a:rPr lang="de-DE" dirty="0"/>
              <a:t>) </a:t>
            </a:r>
            <a:r>
              <a:rPr lang="de-DE" dirty="0" err="1"/>
              <a:t>to</a:t>
            </a:r>
            <a:r>
              <a:rPr lang="de-DE" dirty="0"/>
              <a:t> </a:t>
            </a:r>
            <a:r>
              <a:rPr lang="de-DE" dirty="0" err="1"/>
              <a:t>account</a:t>
            </a:r>
            <a:r>
              <a:rPr lang="de-DE" dirty="0"/>
              <a:t> for </a:t>
            </a:r>
            <a:r>
              <a:rPr lang="de-DE" dirty="0" err="1"/>
              <a:t>control</a:t>
            </a:r>
            <a:r>
              <a:rPr lang="de-DE" dirty="0"/>
              <a:t> </a:t>
            </a:r>
            <a:r>
              <a:rPr lang="de-DE" dirty="0" err="1"/>
              <a:t>measures</a:t>
            </a:r>
            <a:r>
              <a:rPr lang="de-DE" dirty="0"/>
              <a:t> and </a:t>
            </a:r>
            <a:r>
              <a:rPr lang="de-DE" dirty="0" err="1"/>
              <a:t>from</a:t>
            </a:r>
            <a:r>
              <a:rPr lang="de-DE" dirty="0"/>
              <a:t> </a:t>
            </a:r>
            <a:r>
              <a:rPr lang="de-DE" dirty="0" err="1"/>
              <a:t>other</a:t>
            </a:r>
            <a:r>
              <a:rPr lang="de-DE" dirty="0"/>
              <a:t> </a:t>
            </a:r>
            <a:r>
              <a:rPr lang="de-DE" dirty="0" err="1"/>
              <a:t>infectious</a:t>
            </a:r>
            <a:r>
              <a:rPr lang="de-DE" dirty="0"/>
              <a:t> </a:t>
            </a:r>
            <a:r>
              <a:rPr lang="de-DE" dirty="0" err="1"/>
              <a:t>compartments</a:t>
            </a:r>
            <a:endParaRPr lang="de-DE" dirty="0"/>
          </a:p>
        </p:txBody>
      </p:sp>
    </p:spTree>
    <p:extLst>
      <p:ext uri="{BB962C8B-B14F-4D97-AF65-F5344CB8AC3E}">
        <p14:creationId xmlns:p14="http://schemas.microsoft.com/office/powerpoint/2010/main" val="251511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14:m>
                  <m:oMath xmlns:m="http://schemas.openxmlformats.org/officeDocument/2006/math">
                    <m:f>
                      <m:fPr>
                        <m:ctrlPr>
                          <a:rPr lang="de-DE" i="1">
                            <a:latin typeface="Cambria Math" panose="02040503050406030204" pitchFamily="18" charset="0"/>
                          </a:rPr>
                        </m:ctrlPr>
                      </m:fPr>
                      <m:num>
                        <m:r>
                          <a:rPr lang="de-DE" i="1">
                            <a:latin typeface="Cambria Math" panose="02040503050406030204" pitchFamily="18" charset="0"/>
                          </a:rPr>
                          <m:t>1</m:t>
                        </m:r>
                      </m:num>
                      <m:den>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𝜏</m:t>
                            </m:r>
                          </m:e>
                          <m:sub>
                            <m:r>
                              <a:rPr lang="de-DE" i="1">
                                <a:latin typeface="Cambria Math" panose="02040503050406030204" pitchFamily="18" charset="0"/>
                              </a:rPr>
                              <m:t>2</m:t>
                            </m:r>
                          </m:sub>
                        </m:sSub>
                      </m:den>
                    </m:f>
                  </m:oMath>
                </a14:m>
                <a:r>
                  <a:rPr lang="de-DE" dirty="0"/>
                  <a:t>: </a:t>
                </a:r>
                <a:r>
                  <a:rPr lang="de-DE" dirty="0" err="1"/>
                  <a:t>days</a:t>
                </a:r>
                <a:r>
                  <a:rPr lang="de-DE" dirty="0"/>
                  <a:t> </a:t>
                </a:r>
                <a:r>
                  <a:rPr lang="de-DE" dirty="0" err="1"/>
                  <a:t>of</a:t>
                </a:r>
                <a:r>
                  <a:rPr lang="de-DE" dirty="0"/>
                  <a:t> </a:t>
                </a:r>
                <a:r>
                  <a:rPr lang="de-DE" dirty="0" err="1"/>
                  <a:t>infection</a:t>
                </a:r>
                <a:r>
                  <a:rPr lang="de-DE" dirty="0"/>
                  <a:t> </a:t>
                </a:r>
                <a:r>
                  <a:rPr lang="de-DE" dirty="0" err="1"/>
                  <a:t>with</a:t>
                </a:r>
                <a:r>
                  <a:rPr lang="de-DE" dirty="0"/>
                  <a:t> </a:t>
                </a:r>
                <a:r>
                  <a:rPr lang="de-DE" dirty="0" err="1"/>
                  <a:t>reduced</a:t>
                </a:r>
                <a:r>
                  <a:rPr lang="de-DE" dirty="0"/>
                  <a:t> </a:t>
                </a:r>
                <a:r>
                  <a:rPr lang="de-DE" dirty="0" err="1"/>
                  <a:t>transmission</a:t>
                </a:r>
                <a:endParaRPr lang="de-DE" dirty="0"/>
              </a:p>
              <a:p>
                <a14:m>
                  <m:oMath xmlns:m="http://schemas.openxmlformats.org/officeDocument/2006/math">
                    <m:r>
                      <a:rPr lang="de-DE" i="1">
                        <a:latin typeface="Cambria Math" panose="02040503050406030204" pitchFamily="18" charset="0"/>
                      </a:rPr>
                      <m:t>𝜓</m:t>
                    </m:r>
                  </m:oMath>
                </a14:m>
                <a:r>
                  <a:rPr lang="de-DE" dirty="0"/>
                  <a:t>: </a:t>
                </a:r>
                <a:r>
                  <a:rPr lang="en-US" dirty="0"/>
                  <a:t>proportion of </a:t>
                </a:r>
                <a:r>
                  <a:rPr lang="en-US" dirty="0" err="1"/>
                  <a:t>presymptomatic</a:t>
                </a:r>
                <a:r>
                  <a:rPr lang="en-US" dirty="0"/>
                  <a:t> to develop symptoms</a:t>
                </a:r>
                <a:endParaRPr lang="de-DE" dirty="0"/>
              </a:p>
              <a:p>
                <a:endParaRPr lang="de-DE" dirty="0"/>
              </a:p>
              <a:p>
                <a:endParaRPr lang="de-DE" dirty="0"/>
              </a:p>
            </p:txBody>
          </p:sp>
        </mc:Choice>
        <mc:Fallback xmlns="">
          <p:sp>
            <p:nvSpPr>
              <p:cNvPr id="4" name="Textplatzhalter 3">
                <a:extLst>
                  <a:ext uri="{FF2B5EF4-FFF2-40B4-BE49-F238E27FC236}">
                    <a16:creationId xmlns:a16="http://schemas.microsoft.com/office/drawing/2014/main" id="{0C6FB084-EE38-456C-B04C-1036C09A4E0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181" t="-633"/>
                </a:stretch>
              </a:blipFill>
            </p:spPr>
            <p:txBody>
              <a:bodyPr/>
              <a:lstStyle/>
              <a:p>
                <a:r>
                  <a:rPr lang="de-DE">
                    <a:noFill/>
                  </a:rPr>
                  <a:t> </a:t>
                </a:r>
              </a:p>
            </p:txBody>
          </p:sp>
        </mc:Fallback>
      </mc:AlternateContent>
    </p:spTree>
    <p:extLst>
      <p:ext uri="{BB962C8B-B14F-4D97-AF65-F5344CB8AC3E}">
        <p14:creationId xmlns:p14="http://schemas.microsoft.com/office/powerpoint/2010/main" val="16678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type="body" sz="quarter" idx="13"/>
          </p:nvPr>
        </p:nvSpPr>
        <p:spPr>
          <a:xfrm>
            <a:off x="676931" y="2057477"/>
            <a:ext cx="7078536" cy="3853103"/>
          </a:xfrm>
          <a:solidFill>
            <a:schemeClr val="bg1"/>
          </a:solidFill>
        </p:spPr>
        <p:txBody>
          <a:bodyPr anchor="ctr">
            <a:normAutofit/>
          </a:bodyPr>
          <a:lstStyle/>
          <a:p>
            <a:pPr marL="0" indent="0">
              <a:buNone/>
            </a:pPr>
            <a:r>
              <a:rPr lang="en-GB" b="0" dirty="0">
                <a:sym typeface="Wingdings" panose="05000000000000000000" pitchFamily="2" charset="2"/>
              </a:rPr>
              <a:t>For the curious: how exactly </a:t>
            </a:r>
            <a:r>
              <a:rPr lang="en-GB" dirty="0">
                <a:sym typeface="Wingdings" panose="05000000000000000000" pitchFamily="2" charset="2"/>
              </a:rPr>
              <a:t>is the movement between compartments modelled?</a:t>
            </a:r>
          </a:p>
        </p:txBody>
      </p:sp>
      <p:pic>
        <p:nvPicPr>
          <p:cNvPr id="5" name="Grafik 4">
            <a:extLst>
              <a:ext uri="{FF2B5EF4-FFF2-40B4-BE49-F238E27FC236}">
                <a16:creationId xmlns:a16="http://schemas.microsoft.com/office/drawing/2014/main" id="{9AAEA4B4-BAC8-425F-8ED0-D87F98C01CDC}"/>
              </a:ext>
            </a:extLst>
          </p:cNvPr>
          <p:cNvPicPr>
            <a:picLocks noChangeAspect="1"/>
          </p:cNvPicPr>
          <p:nvPr/>
        </p:nvPicPr>
        <p:blipFill>
          <a:blip r:embed="rId2"/>
          <a:stretch>
            <a:fillRect/>
          </a:stretch>
        </p:blipFill>
        <p:spPr>
          <a:xfrm>
            <a:off x="7755467" y="1322589"/>
            <a:ext cx="3776133" cy="4744761"/>
          </a:xfrm>
          <a:prstGeom prst="rect">
            <a:avLst/>
          </a:prstGeom>
        </p:spPr>
      </p:pic>
    </p:spTree>
    <p:extLst>
      <p:ext uri="{BB962C8B-B14F-4D97-AF65-F5344CB8AC3E}">
        <p14:creationId xmlns:p14="http://schemas.microsoft.com/office/powerpoint/2010/main" val="168941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A25B3-731B-42BD-A558-1F223CD51672}"/>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867029A3-9E4C-4F1E-AA01-A3481CB0F6A1}"/>
              </a:ext>
            </a:extLst>
          </p:cNvPr>
          <p:cNvSpPr>
            <a:spLocks noGrp="1"/>
          </p:cNvSpPr>
          <p:nvPr>
            <p:ph type="body" sz="quarter" idx="13"/>
          </p:nvPr>
        </p:nvSpPr>
        <p:spPr/>
        <p:txBody>
          <a:bodyPr/>
          <a:lstStyle/>
          <a:p>
            <a:endParaRPr lang="de-DE"/>
          </a:p>
        </p:txBody>
      </p:sp>
      <p:sp>
        <p:nvSpPr>
          <p:cNvPr id="7" name="Textplatzhalter 6">
            <a:extLst>
              <a:ext uri="{FF2B5EF4-FFF2-40B4-BE49-F238E27FC236}">
                <a16:creationId xmlns:a16="http://schemas.microsoft.com/office/drawing/2014/main" id="{2D19F031-20F3-406E-927C-98C7E6B4841E}"/>
              </a:ext>
            </a:extLst>
          </p:cNvPr>
          <p:cNvSpPr>
            <a:spLocks noGrp="1"/>
          </p:cNvSpPr>
          <p:nvPr>
            <p:ph type="body" sz="quarter" idx="14"/>
          </p:nvPr>
        </p:nvSpPr>
        <p:spPr/>
        <p:txBody>
          <a:bodyPr/>
          <a:lstStyle/>
          <a:p>
            <a:endParaRPr lang="de-DE"/>
          </a:p>
        </p:txBody>
      </p:sp>
      <p:sp>
        <p:nvSpPr>
          <p:cNvPr id="8" name="Textplatzhalter 7">
            <a:extLst>
              <a:ext uri="{FF2B5EF4-FFF2-40B4-BE49-F238E27FC236}">
                <a16:creationId xmlns:a16="http://schemas.microsoft.com/office/drawing/2014/main" id="{80EB4117-A6F7-4F74-84CA-0AF87DA4E5DC}"/>
              </a:ext>
            </a:extLst>
          </p:cNvPr>
          <p:cNvSpPr>
            <a:spLocks noGrp="1"/>
          </p:cNvSpPr>
          <p:nvPr>
            <p:ph type="body" sz="quarter" idx="15"/>
          </p:nvPr>
        </p:nvSpPr>
        <p:spPr>
          <a:solidFill>
            <a:schemeClr val="bg2">
              <a:alpha val="20000"/>
            </a:schemeClr>
          </a:solidFill>
          <a:ln w="38100">
            <a:solidFill>
              <a:schemeClr val="bg2"/>
            </a:solidFill>
          </a:ln>
        </p:spPr>
        <p:txBody>
          <a:bodyPr/>
          <a:lstStyle/>
          <a:p>
            <a:endParaRPr lang="de-DE"/>
          </a:p>
        </p:txBody>
      </p:sp>
      <p:sp>
        <p:nvSpPr>
          <p:cNvPr id="9" name="Textplatzhalter 8">
            <a:extLst>
              <a:ext uri="{FF2B5EF4-FFF2-40B4-BE49-F238E27FC236}">
                <a16:creationId xmlns:a16="http://schemas.microsoft.com/office/drawing/2014/main" id="{C04B06C9-6C95-4362-B854-AFC6B6C62CE6}"/>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3F039526-6973-402E-AD0B-58985A4AD0D8}"/>
              </a:ext>
            </a:extLst>
          </p:cNvPr>
          <p:cNvSpPr>
            <a:spLocks noGrp="1"/>
          </p:cNvSpPr>
          <p:nvPr>
            <p:ph type="body" sz="quarter" idx="17"/>
          </p:nvPr>
        </p:nvSpPr>
        <p:spPr>
          <a:solidFill>
            <a:schemeClr val="bg2">
              <a:alpha val="20000"/>
            </a:schemeClr>
          </a:solidFill>
          <a:ln w="38100">
            <a:solidFill>
              <a:schemeClr val="bg2"/>
            </a:solidFill>
          </a:ln>
        </p:spPr>
        <p:txBody>
          <a:bodyPr/>
          <a:lstStyle/>
          <a:p>
            <a:endParaRPr lang="de-DE"/>
          </a:p>
        </p:txBody>
      </p:sp>
      <p:sp>
        <p:nvSpPr>
          <p:cNvPr id="11" name="Textplatzhalter 10">
            <a:extLst>
              <a:ext uri="{FF2B5EF4-FFF2-40B4-BE49-F238E27FC236}">
                <a16:creationId xmlns:a16="http://schemas.microsoft.com/office/drawing/2014/main" id="{6AD09B54-1DA1-4293-BC2B-1869C64FB7A8}"/>
              </a:ext>
            </a:extLst>
          </p:cNvPr>
          <p:cNvSpPr>
            <a:spLocks noGrp="1"/>
          </p:cNvSpPr>
          <p:nvPr>
            <p:ph type="body" sz="quarter" idx="18"/>
          </p:nvPr>
        </p:nvSpPr>
        <p:spPr/>
        <p:txBody>
          <a:bodyPr/>
          <a:lstStyle/>
          <a:p>
            <a:endParaRPr lang="de-DE"/>
          </a:p>
        </p:txBody>
      </p:sp>
      <p:sp>
        <p:nvSpPr>
          <p:cNvPr id="12" name="Textplatzhalter 11">
            <a:extLst>
              <a:ext uri="{FF2B5EF4-FFF2-40B4-BE49-F238E27FC236}">
                <a16:creationId xmlns:a16="http://schemas.microsoft.com/office/drawing/2014/main" id="{50EF74D7-F11C-4353-AEBA-C11953C66291}"/>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8C99E295-6F06-4471-986C-702A4DDC9182}"/>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1298641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Simulating</a:t>
            </a:r>
            <a:r>
              <a:rPr lang="de-DE" dirty="0"/>
              <a:t> Data</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3A964B81-85D2-46FB-953A-75CFF505E2AE}"/>
                  </a:ext>
                </a:extLst>
              </p:cNvPr>
              <p:cNvSpPr/>
              <p:nvPr/>
            </p:nvSpPr>
            <p:spPr>
              <a:xfrm>
                <a:off x="1980000" y="360018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3A964B81-85D2-46FB-953A-75CFF505E2AE}"/>
                  </a:ext>
                </a:extLst>
              </p:cNvPr>
              <p:cNvSpPr>
                <a:spLocks noRot="1" noChangeAspect="1" noMove="1" noResize="1" noEditPoints="1" noAdjustHandles="1" noChangeArrowheads="1" noChangeShapeType="1" noTextEdit="1"/>
              </p:cNvSpPr>
              <p:nvPr/>
            </p:nvSpPr>
            <p:spPr>
              <a:xfrm>
                <a:off x="1980000" y="3600187"/>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6"/>
                <a:stretch>
                  <a:fillRect l="-709" r="-1418"/>
                </a:stretch>
              </a:blipFill>
              <a:ln w="12700">
                <a:solidFill>
                  <a:schemeClr val="tx1"/>
                </a:solidFill>
              </a:ln>
            </p:spPr>
            <p:txBody>
              <a:bodyPr/>
              <a:lstStyle/>
              <a:p>
                <a:r>
                  <a:rPr lang="de-DE">
                    <a:noFill/>
                  </a:rPr>
                  <a:t> </a:t>
                </a:r>
              </a:p>
            </p:txBody>
          </p:sp>
        </mc:Fallback>
      </mc:AlternateContent>
      <p:cxnSp>
        <p:nvCxnSpPr>
          <p:cNvPr id="10" name="Verbinder: gewinkelt 9">
            <a:extLst>
              <a:ext uri="{FF2B5EF4-FFF2-40B4-BE49-F238E27FC236}">
                <a16:creationId xmlns:a16="http://schemas.microsoft.com/office/drawing/2014/main" id="{717A830C-2925-4391-9DDB-1326BFDF7DC4}"/>
              </a:ext>
            </a:extLst>
          </p:cNvPr>
          <p:cNvCxnSpPr>
            <a:cxnSpLocks/>
            <a:stCxn id="4" idx="5"/>
            <a:endCxn id="7" idx="1"/>
          </p:cNvCxnSpPr>
          <p:nvPr/>
        </p:nvCxnSpPr>
        <p:spPr>
          <a:xfrm rot="16200000" flipH="1">
            <a:off x="3416247" y="3609289"/>
            <a:ext cx="264404"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Verbinder: gewinkelt 10">
            <a:extLst>
              <a:ext uri="{FF2B5EF4-FFF2-40B4-BE49-F238E27FC236}">
                <a16:creationId xmlns:a16="http://schemas.microsoft.com/office/drawing/2014/main" id="{36266E57-BA3C-4D82-A530-D4ED864AD7A6}"/>
              </a:ext>
            </a:extLst>
          </p:cNvPr>
          <p:cNvCxnSpPr>
            <a:cxnSpLocks/>
            <a:stCxn id="4" idx="5"/>
            <a:endCxn id="6" idx="1"/>
          </p:cNvCxnSpPr>
          <p:nvPr/>
        </p:nvCxnSpPr>
        <p:spPr>
          <a:xfrm rot="16200000" flipH="1">
            <a:off x="2852502" y="4173035"/>
            <a:ext cx="1391894" cy="169154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FC5213A4-E584-457A-97B0-7FAC0EA19158}"/>
                  </a:ext>
                </a:extLst>
              </p:cNvPr>
              <p:cNvSpPr txBox="1"/>
              <p:nvPr/>
            </p:nvSpPr>
            <p:spPr>
              <a:xfrm>
                <a:off x="2278866" y="5060560"/>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𝑘</m:t>
                          </m:r>
                        </m:sub>
                      </m:sSub>
                    </m:oMath>
                  </m:oMathPara>
                </a14:m>
                <a:endParaRPr lang="de-DE" dirty="0"/>
              </a:p>
            </p:txBody>
          </p:sp>
        </mc:Choice>
        <mc:Fallback xmlns="">
          <p:sp>
            <p:nvSpPr>
              <p:cNvPr id="12" name="Textfeld 11">
                <a:extLst>
                  <a:ext uri="{FF2B5EF4-FFF2-40B4-BE49-F238E27FC236}">
                    <a16:creationId xmlns:a16="http://schemas.microsoft.com/office/drawing/2014/main" id="{FC5213A4-E584-457A-97B0-7FAC0EA19158}"/>
                  </a:ext>
                </a:extLst>
              </p:cNvPr>
              <p:cNvSpPr txBox="1">
                <a:spLocks noRot="1" noChangeAspect="1" noMove="1" noResize="1" noEditPoints="1" noAdjustHandles="1" noChangeArrowheads="1" noChangeShapeType="1" noTextEdit="1"/>
              </p:cNvSpPr>
              <p:nvPr/>
            </p:nvSpPr>
            <p:spPr>
              <a:xfrm>
                <a:off x="2278866" y="5060560"/>
                <a:ext cx="292516" cy="276999"/>
              </a:xfrm>
              <a:prstGeom prst="rect">
                <a:avLst/>
              </a:prstGeom>
              <a:blipFill>
                <a:blip r:embed="rId7"/>
                <a:stretch>
                  <a:fillRect l="-20833" r="-6250" b="-23913"/>
                </a:stretch>
              </a:blipFill>
            </p:spPr>
            <p:txBody>
              <a:bodyPr/>
              <a:lstStyle/>
              <a:p>
                <a:r>
                  <a:rPr lang="de-DE">
                    <a:noFill/>
                  </a:rPr>
                  <a:t> </a:t>
                </a:r>
              </a:p>
            </p:txBody>
          </p:sp>
        </mc:Fallback>
      </mc:AlternateContent>
      <p:cxnSp>
        <p:nvCxnSpPr>
          <p:cNvPr id="13" name="Verbinder: gewinkelt 12">
            <a:extLst>
              <a:ext uri="{FF2B5EF4-FFF2-40B4-BE49-F238E27FC236}">
                <a16:creationId xmlns:a16="http://schemas.microsoft.com/office/drawing/2014/main" id="{5605F754-F0CF-4F7E-967F-C3FE84DFB9C1}"/>
              </a:ext>
            </a:extLst>
          </p:cNvPr>
          <p:cNvCxnSpPr>
            <a:cxnSpLocks/>
            <a:stCxn id="4" idx="7"/>
            <a:endCxn id="9" idx="1"/>
          </p:cNvCxnSpPr>
          <p:nvPr/>
        </p:nvCxnSpPr>
        <p:spPr>
          <a:xfrm rot="5400000" flipH="1" flipV="1">
            <a:off x="2852502" y="2182458"/>
            <a:ext cx="1391895"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Verbinder: gewinkelt 13">
            <a:extLst>
              <a:ext uri="{FF2B5EF4-FFF2-40B4-BE49-F238E27FC236}">
                <a16:creationId xmlns:a16="http://schemas.microsoft.com/office/drawing/2014/main" id="{E6BB69FD-597C-4698-A40A-8F3EE76C187A}"/>
              </a:ext>
            </a:extLst>
          </p:cNvPr>
          <p:cNvCxnSpPr>
            <a:cxnSpLocks/>
            <a:stCxn id="4" idx="7"/>
            <a:endCxn id="8" idx="1"/>
          </p:cNvCxnSpPr>
          <p:nvPr/>
        </p:nvCxnSpPr>
        <p:spPr>
          <a:xfrm rot="5400000" flipH="1" flipV="1">
            <a:off x="3416247" y="2746203"/>
            <a:ext cx="264404"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918ACC0E-D9C5-48F5-8DBE-98FE32E181F3}"/>
                  </a:ext>
                </a:extLst>
              </p:cNvPr>
              <p:cNvSpPr txBox="1"/>
              <p:nvPr/>
            </p:nvSpPr>
            <p:spPr>
              <a:xfrm>
                <a:off x="2113294" y="2844493"/>
                <a:ext cx="456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𝜀</m:t>
                          </m:r>
                        </m:e>
                        <m:sub>
                          <m:r>
                            <a:rPr lang="de-DE" b="0" i="1" smtClean="0">
                              <a:latin typeface="Cambria Math" panose="02040503050406030204" pitchFamily="18" charset="0"/>
                            </a:rPr>
                            <m:t>𝑘</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𝕀</m:t>
                      </m:r>
                    </m:oMath>
                  </m:oMathPara>
                </a14:m>
                <a:endParaRPr lang="de-DE" dirty="0"/>
              </a:p>
            </p:txBody>
          </p:sp>
        </mc:Choice>
        <mc:Fallback xmlns="">
          <p:sp>
            <p:nvSpPr>
              <p:cNvPr id="15" name="Textfeld 14">
                <a:extLst>
                  <a:ext uri="{FF2B5EF4-FFF2-40B4-BE49-F238E27FC236}">
                    <a16:creationId xmlns:a16="http://schemas.microsoft.com/office/drawing/2014/main" id="{918ACC0E-D9C5-48F5-8DBE-98FE32E181F3}"/>
                  </a:ext>
                </a:extLst>
              </p:cNvPr>
              <p:cNvSpPr txBox="1">
                <a:spLocks noRot="1" noChangeAspect="1" noMove="1" noResize="1" noEditPoints="1" noAdjustHandles="1" noChangeArrowheads="1" noChangeShapeType="1" noTextEdit="1"/>
              </p:cNvSpPr>
              <p:nvPr/>
            </p:nvSpPr>
            <p:spPr>
              <a:xfrm>
                <a:off x="2113294" y="2844493"/>
                <a:ext cx="456087" cy="276999"/>
              </a:xfrm>
              <a:prstGeom prst="rect">
                <a:avLst/>
              </a:prstGeom>
              <a:blipFill>
                <a:blip r:embed="rId8"/>
                <a:stretch>
                  <a:fillRect l="-6757" r="-12162" b="-17778"/>
                </a:stretch>
              </a:blipFill>
            </p:spPr>
            <p:txBody>
              <a:bodyPr/>
              <a:lstStyle/>
              <a:p>
                <a:r>
                  <a:rPr lang="de-DE">
                    <a:noFill/>
                  </a:rPr>
                  <a:t> </a:t>
                </a:r>
              </a:p>
            </p:txBody>
          </p:sp>
        </mc:Fallback>
      </mc:AlternateContent>
      <p:sp>
        <p:nvSpPr>
          <p:cNvPr id="23" name="Rechteck 22">
            <a:extLst>
              <a:ext uri="{FF2B5EF4-FFF2-40B4-BE49-F238E27FC236}">
                <a16:creationId xmlns:a16="http://schemas.microsoft.com/office/drawing/2014/main" id="{896623EF-B744-4792-89C5-1D9A7FD67E77}"/>
              </a:ext>
            </a:extLst>
          </p:cNvPr>
          <p:cNvSpPr/>
          <p:nvPr/>
        </p:nvSpPr>
        <p:spPr>
          <a:xfrm>
            <a:off x="243531" y="3146357"/>
            <a:ext cx="1431271" cy="1754326"/>
          </a:xfrm>
          <a:prstGeom prst="rect">
            <a:avLst/>
          </a:prstGeom>
        </p:spPr>
        <p:txBody>
          <a:bodyPr wrap="square">
            <a:spAutoFit/>
          </a:bodyPr>
          <a:lstStyle/>
          <a:p>
            <a:pPr algn="ctr"/>
            <a:r>
              <a:rPr lang="en-US" dirty="0"/>
              <a:t>cumulative incidence of symptomatic infections by day of </a:t>
            </a:r>
            <a:r>
              <a:rPr lang="en-US" dirty="0" err="1"/>
              <a:t>symp</a:t>
            </a:r>
            <a:r>
              <a:rPr lang="en-US" dirty="0"/>
              <a:t>-tom onset</a:t>
            </a:r>
            <a:endParaRPr lang="de-DE" dirty="0"/>
          </a:p>
        </p:txBody>
      </p:sp>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01CE87D1-74F6-480E-AEF9-FFC919C15B05}"/>
                  </a:ext>
                </a:extLst>
              </p:cNvPr>
              <p:cNvSpPr/>
              <p:nvPr/>
            </p:nvSpPr>
            <p:spPr>
              <a:xfrm>
                <a:off x="8083635" y="1908948"/>
                <a:ext cx="3584274" cy="3416320"/>
              </a:xfrm>
              <a:prstGeom prst="rect">
                <a:avLst/>
              </a:prstGeom>
            </p:spPr>
            <p:txBody>
              <a:bodyPr wrap="square">
                <a:spAutoFit/>
              </a:bodyPr>
              <a:lstStyle/>
              <a:p>
                <a:pPr marL="450850" indent="-450850" defTabSz="450850"/>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𝜀</m:t>
                        </m:r>
                      </m:e>
                      <m:sub>
                        <m:r>
                          <a:rPr lang="de-DE" i="1">
                            <a:latin typeface="Cambria Math" panose="02040503050406030204" pitchFamily="18" charset="0"/>
                          </a:rPr>
                          <m:t>𝑘</m:t>
                        </m:r>
                      </m:sub>
                    </m:sSub>
                  </m:oMath>
                </a14:m>
                <a:r>
                  <a:rPr lang="de-DE" dirty="0"/>
                  <a:t>: 	</a:t>
                </a:r>
                <a:r>
                  <a:rPr lang="de-DE" dirty="0" err="1"/>
                  <a:t>mortality</a:t>
                </a:r>
                <a:r>
                  <a:rPr lang="de-DE" dirty="0"/>
                  <a:t> </a:t>
                </a:r>
                <a:r>
                  <a:rPr lang="de-DE" dirty="0" err="1"/>
                  <a:t>parameter</a:t>
                </a:r>
                <a:r>
                  <a:rPr lang="de-DE" dirty="0"/>
                  <a:t> (</a:t>
                </a:r>
                <a:r>
                  <a:rPr lang="en-US" dirty="0"/>
                  <a:t>Proportion of deaths among </a:t>
                </a:r>
                <a:r>
                  <a:rPr lang="en-US" dirty="0" err="1"/>
                  <a:t>symptomatics</a:t>
                </a:r>
                <a:r>
                  <a:rPr lang="en-US" dirty="0"/>
                  <a:t> by age group)</a:t>
                </a:r>
              </a:p>
              <a:p>
                <a:pPr marL="450850" indent="-450850" defTabSz="450850"/>
                <a:endParaRPr lang="en-US" dirty="0"/>
              </a:p>
              <a:p>
                <a:pPr marL="450850" indent="-450850" defTabSz="450850"/>
                <a14:m>
                  <m:oMath xmlns:m="http://schemas.openxmlformats.org/officeDocument/2006/math">
                    <m:r>
                      <a:rPr lang="de-DE" i="1">
                        <a:latin typeface="Cambria Math" panose="02040503050406030204" pitchFamily="18" charset="0"/>
                        <a:ea typeface="Cambria Math" panose="02040503050406030204" pitchFamily="18" charset="0"/>
                      </a:rPr>
                      <m:t>𝕀</m:t>
                    </m:r>
                  </m:oMath>
                </a14:m>
                <a:r>
                  <a:rPr lang="de-DE" dirty="0"/>
                  <a:t>: 	</a:t>
                </a:r>
                <a:r>
                  <a:rPr lang="de-DE" dirty="0" err="1"/>
                  <a:t>distribution</a:t>
                </a:r>
                <a:r>
                  <a:rPr lang="de-DE" dirty="0"/>
                  <a:t> </a:t>
                </a:r>
                <a:r>
                  <a:rPr lang="de-DE" dirty="0" err="1"/>
                  <a:t>of</a:t>
                </a:r>
                <a:r>
                  <a:rPr lang="de-DE" dirty="0"/>
                  <a:t> time </a:t>
                </a:r>
                <a:r>
                  <a:rPr lang="de-DE" dirty="0" err="1"/>
                  <a:t>from</a:t>
                </a:r>
                <a:r>
                  <a:rPr lang="de-DE" dirty="0"/>
                  <a:t> </a:t>
                </a:r>
                <a:r>
                  <a:rPr lang="de-DE" dirty="0" err="1"/>
                  <a:t>symptom</a:t>
                </a:r>
                <a:r>
                  <a:rPr lang="de-DE" dirty="0"/>
                  <a:t> </a:t>
                </a:r>
                <a:r>
                  <a:rPr lang="de-DE" dirty="0" err="1"/>
                  <a:t>onset</a:t>
                </a:r>
                <a:r>
                  <a:rPr lang="de-DE" dirty="0"/>
                  <a:t> </a:t>
                </a:r>
                <a:r>
                  <a:rPr lang="de-DE" dirty="0" err="1"/>
                  <a:t>to</a:t>
                </a:r>
                <a:r>
                  <a:rPr lang="de-DE" dirty="0"/>
                  <a:t> </a:t>
                </a:r>
                <a:r>
                  <a:rPr lang="de-DE" dirty="0" err="1"/>
                  <a:t>death</a:t>
                </a:r>
                <a:r>
                  <a:rPr lang="de-DE" dirty="0"/>
                  <a:t> (for all </a:t>
                </a:r>
                <a:r>
                  <a:rPr lang="de-DE" dirty="0" err="1"/>
                  <a:t>individuals</a:t>
                </a:r>
                <a:r>
                  <a:rPr lang="de-DE" dirty="0"/>
                  <a:t> </a:t>
                </a:r>
                <a:r>
                  <a:rPr lang="de-DE" dirty="0" err="1"/>
                  <a:t>dying</a:t>
                </a:r>
                <a:r>
                  <a:rPr lang="de-DE" dirty="0"/>
                  <a:t>) - </a:t>
                </a:r>
                <a:r>
                  <a:rPr lang="de-DE" dirty="0" err="1"/>
                  <a:t>fixed</a:t>
                </a:r>
                <a:endParaRPr lang="de-DE" dirty="0"/>
              </a:p>
              <a:p>
                <a:pPr marL="450850" indent="-450850" defTabSz="450850"/>
                <a:endParaRPr lang="de-DE" dirty="0"/>
              </a:p>
              <a:p>
                <a:pPr marL="450850" indent="-450850" defTabSz="450850"/>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𝜌</m:t>
                        </m:r>
                      </m:e>
                      <m:sub>
                        <m:r>
                          <a:rPr lang="de-DE" i="1">
                            <a:latin typeface="Cambria Math" panose="02040503050406030204" pitchFamily="18" charset="0"/>
                          </a:rPr>
                          <m:t>𝑘</m:t>
                        </m:r>
                      </m:sub>
                    </m:sSub>
                  </m:oMath>
                </a14:m>
                <a:r>
                  <a:rPr lang="de-DE" dirty="0"/>
                  <a:t>: 	</a:t>
                </a:r>
                <a:r>
                  <a:rPr lang="en-US" dirty="0"/>
                  <a:t>age specific ascertainment proportion parameter (proportion of infected who are reported)</a:t>
                </a:r>
              </a:p>
            </p:txBody>
          </p:sp>
        </mc:Choice>
        <mc:Fallback xmlns="">
          <p:sp>
            <p:nvSpPr>
              <p:cNvPr id="30" name="Rechteck 29">
                <a:extLst>
                  <a:ext uri="{FF2B5EF4-FFF2-40B4-BE49-F238E27FC236}">
                    <a16:creationId xmlns:a16="http://schemas.microsoft.com/office/drawing/2014/main" id="{01CE87D1-74F6-480E-AEF9-FFC919C15B05}"/>
                  </a:ext>
                </a:extLst>
              </p:cNvPr>
              <p:cNvSpPr>
                <a:spLocks noRot="1" noChangeAspect="1" noMove="1" noResize="1" noEditPoints="1" noAdjustHandles="1" noChangeArrowheads="1" noChangeShapeType="1" noTextEdit="1"/>
              </p:cNvSpPr>
              <p:nvPr/>
            </p:nvSpPr>
            <p:spPr>
              <a:xfrm>
                <a:off x="8083635" y="1908948"/>
                <a:ext cx="3584274" cy="3416320"/>
              </a:xfrm>
              <a:prstGeom prst="rect">
                <a:avLst/>
              </a:prstGeom>
              <a:blipFill>
                <a:blip r:embed="rId9"/>
                <a:stretch>
                  <a:fillRect t="-891" r="-2721" b="-1783"/>
                </a:stretch>
              </a:blipFill>
            </p:spPr>
            <p:txBody>
              <a:bodyPr/>
              <a:lstStyle/>
              <a:p>
                <a:r>
                  <a:rPr lang="de-DE">
                    <a:noFill/>
                  </a:rPr>
                  <a:t> </a:t>
                </a:r>
              </a:p>
            </p:txBody>
          </p:sp>
        </mc:Fallback>
      </mc:AlternateContent>
      <p:cxnSp>
        <p:nvCxnSpPr>
          <p:cNvPr id="32" name="Gerade Verbindung mit Pfeil 31">
            <a:extLst>
              <a:ext uri="{FF2B5EF4-FFF2-40B4-BE49-F238E27FC236}">
                <a16:creationId xmlns:a16="http://schemas.microsoft.com/office/drawing/2014/main" id="{BB2B2896-D7B6-4531-B9BD-C04C445F8706}"/>
              </a:ext>
            </a:extLst>
          </p:cNvPr>
          <p:cNvCxnSpPr>
            <a:cxnSpLocks/>
            <a:stCxn id="35" idx="5"/>
            <a:endCxn id="4" idx="1"/>
          </p:cNvCxnSpPr>
          <p:nvPr/>
        </p:nvCxnSpPr>
        <p:spPr>
          <a:xfrm>
            <a:off x="1400718" y="2720501"/>
            <a:ext cx="703274" cy="100367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80F0B855-B4CE-45F5-8137-16FC5B3F9749}"/>
                  </a:ext>
                </a:extLst>
              </p:cNvPr>
              <p:cNvSpPr txBox="1"/>
              <p:nvPr/>
            </p:nvSpPr>
            <p:spPr>
              <a:xfrm>
                <a:off x="1640340" y="2705993"/>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33" name="Textfeld 32">
                <a:extLst>
                  <a:ext uri="{FF2B5EF4-FFF2-40B4-BE49-F238E27FC236}">
                    <a16:creationId xmlns:a16="http://schemas.microsoft.com/office/drawing/2014/main" id="{80F0B855-B4CE-45F5-8137-16FC5B3F9749}"/>
                  </a:ext>
                </a:extLst>
              </p:cNvPr>
              <p:cNvSpPr txBox="1">
                <a:spLocks noRot="1" noChangeAspect="1" noMove="1" noResize="1" noEditPoints="1" noAdjustHandles="1" noChangeArrowheads="1" noChangeShapeType="1" noTextEdit="1"/>
              </p:cNvSpPr>
              <p:nvPr/>
            </p:nvSpPr>
            <p:spPr>
              <a:xfrm>
                <a:off x="1640340" y="2705993"/>
                <a:ext cx="431336" cy="276999"/>
              </a:xfrm>
              <a:prstGeom prst="rect">
                <a:avLst/>
              </a:prstGeom>
              <a:blipFill>
                <a:blip r:embed="rId10"/>
                <a:stretch>
                  <a:fillRect l="-7042" r="-18310" b="-40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5" name="Ellipse 34">
                <a:extLst>
                  <a:ext uri="{FF2B5EF4-FFF2-40B4-BE49-F238E27FC236}">
                    <a16:creationId xmlns:a16="http://schemas.microsoft.com/office/drawing/2014/main" id="{AF080335-8E0A-4156-ACEF-03000EFAA9C7}"/>
                  </a:ext>
                </a:extLst>
              </p:cNvPr>
              <p:cNvSpPr/>
              <p:nvPr/>
            </p:nvSpPr>
            <p:spPr>
              <a:xfrm>
                <a:off x="678043" y="1997826"/>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35" name="Ellipse 34">
                <a:extLst>
                  <a:ext uri="{FF2B5EF4-FFF2-40B4-BE49-F238E27FC236}">
                    <a16:creationId xmlns:a16="http://schemas.microsoft.com/office/drawing/2014/main" id="{AF080335-8E0A-4156-ACEF-03000EFAA9C7}"/>
                  </a:ext>
                </a:extLst>
              </p:cNvPr>
              <p:cNvSpPr>
                <a:spLocks noRot="1" noChangeAspect="1" noMove="1" noResize="1" noEditPoints="1" noAdjustHandles="1" noChangeArrowheads="1" noChangeShapeType="1" noTextEdit="1"/>
              </p:cNvSpPr>
              <p:nvPr/>
            </p:nvSpPr>
            <p:spPr>
              <a:xfrm>
                <a:off x="678043" y="1997826"/>
                <a:ext cx="846667" cy="846667"/>
              </a:xfrm>
              <a:prstGeom prst="ellipse">
                <a:avLst/>
              </a:prstGeom>
              <a:blipFill>
                <a:blip r:embed="rId11"/>
                <a:stretch>
                  <a:fillRect/>
                </a:stretch>
              </a:blipFill>
              <a:ln>
                <a:solidFill>
                  <a:schemeClr val="tx1"/>
                </a:solidFill>
              </a:ln>
            </p:spPr>
            <p:txBody>
              <a:bodyPr/>
              <a:lstStyle/>
              <a:p>
                <a:r>
                  <a:rPr lang="de-DE">
                    <a:noFill/>
                  </a:rPr>
                  <a:t> </a:t>
                </a:r>
              </a:p>
            </p:txBody>
          </p:sp>
        </mc:Fallback>
      </mc:AlternateContent>
    </p:spTree>
    <p:extLst>
      <p:ext uri="{BB962C8B-B14F-4D97-AF65-F5344CB8AC3E}">
        <p14:creationId xmlns:p14="http://schemas.microsoft.com/office/powerpoint/2010/main" val="2683893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p:bldP spid="15" grpId="0"/>
      <p:bldP spid="25" grpId="0"/>
      <p:bldP spid="26" grpId="0"/>
      <p:bldP spid="27" grpId="0"/>
      <p:bldP spid="28" grpId="0"/>
      <p:bldP spid="33" grpId="0"/>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Simulating</a:t>
            </a:r>
            <a:r>
              <a:rPr lang="de-DE" dirty="0"/>
              <a:t> Data</a:t>
            </a:r>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4394223" y="1908949"/>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09" r="-1418"/>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p:spTree>
    <p:extLst>
      <p:ext uri="{BB962C8B-B14F-4D97-AF65-F5344CB8AC3E}">
        <p14:creationId xmlns:p14="http://schemas.microsoft.com/office/powerpoint/2010/main" val="3264562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69FEF-5B1D-43BB-B482-96438BD7A707}"/>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90A423E8-9F61-40D0-AAD5-0E222B08BC53}"/>
              </a:ext>
            </a:extLst>
          </p:cNvPr>
          <p:cNvSpPr>
            <a:spLocks noGrp="1"/>
          </p:cNvSpPr>
          <p:nvPr>
            <p:ph type="body" sz="quarter" idx="13"/>
          </p:nvPr>
        </p:nvSpPr>
        <p:spPr/>
        <p:txBody>
          <a:bodyPr/>
          <a:lstStyle/>
          <a:p>
            <a:endParaRPr lang="de-DE"/>
          </a:p>
        </p:txBody>
      </p:sp>
      <p:sp>
        <p:nvSpPr>
          <p:cNvPr id="7" name="Textplatzhalter 6">
            <a:extLst>
              <a:ext uri="{FF2B5EF4-FFF2-40B4-BE49-F238E27FC236}">
                <a16:creationId xmlns:a16="http://schemas.microsoft.com/office/drawing/2014/main" id="{CF7ECC19-166C-44A1-80F3-59EF3BC0F4A9}"/>
              </a:ext>
            </a:extLst>
          </p:cNvPr>
          <p:cNvSpPr>
            <a:spLocks noGrp="1"/>
          </p:cNvSpPr>
          <p:nvPr>
            <p:ph type="body" sz="quarter" idx="14"/>
          </p:nvPr>
        </p:nvSpPr>
        <p:spPr/>
        <p:txBody>
          <a:bodyPr/>
          <a:lstStyle/>
          <a:p>
            <a:endParaRPr lang="de-DE"/>
          </a:p>
        </p:txBody>
      </p:sp>
      <p:sp>
        <p:nvSpPr>
          <p:cNvPr id="8" name="Textplatzhalter 7">
            <a:extLst>
              <a:ext uri="{FF2B5EF4-FFF2-40B4-BE49-F238E27FC236}">
                <a16:creationId xmlns:a16="http://schemas.microsoft.com/office/drawing/2014/main" id="{9D9EEEA4-0ACC-4209-82B3-CE285211185C}"/>
              </a:ext>
            </a:extLst>
          </p:cNvPr>
          <p:cNvSpPr>
            <a:spLocks noGrp="1"/>
          </p:cNvSpPr>
          <p:nvPr>
            <p:ph type="body" sz="quarter" idx="15"/>
          </p:nvPr>
        </p:nvSpPr>
        <p:spPr/>
        <p:txBody>
          <a:bodyPr/>
          <a:lstStyle/>
          <a:p>
            <a:endParaRPr lang="de-DE"/>
          </a:p>
        </p:txBody>
      </p:sp>
      <p:sp>
        <p:nvSpPr>
          <p:cNvPr id="9" name="Textplatzhalter 8">
            <a:extLst>
              <a:ext uri="{FF2B5EF4-FFF2-40B4-BE49-F238E27FC236}">
                <a16:creationId xmlns:a16="http://schemas.microsoft.com/office/drawing/2014/main" id="{C83A7FE0-16E3-44F3-9394-61D4CFA7B7F7}"/>
              </a:ext>
            </a:extLst>
          </p:cNvPr>
          <p:cNvSpPr>
            <a:spLocks noGrp="1"/>
          </p:cNvSpPr>
          <p:nvPr>
            <p:ph type="body" sz="quarter" idx="16"/>
          </p:nvPr>
        </p:nvSpPr>
        <p:spPr>
          <a:solidFill>
            <a:schemeClr val="bg2">
              <a:alpha val="20000"/>
            </a:schemeClr>
          </a:solidFill>
          <a:ln w="38100">
            <a:solidFill>
              <a:schemeClr val="bg2"/>
            </a:solidFill>
          </a:ln>
        </p:spPr>
        <p:txBody>
          <a:bodyPr/>
          <a:lstStyle/>
          <a:p>
            <a:endParaRPr lang="de-DE"/>
          </a:p>
        </p:txBody>
      </p:sp>
      <p:sp>
        <p:nvSpPr>
          <p:cNvPr id="10" name="Textplatzhalter 9">
            <a:extLst>
              <a:ext uri="{FF2B5EF4-FFF2-40B4-BE49-F238E27FC236}">
                <a16:creationId xmlns:a16="http://schemas.microsoft.com/office/drawing/2014/main" id="{E53663D7-F65D-44AB-8709-33E67B206A3A}"/>
              </a:ext>
            </a:extLst>
          </p:cNvPr>
          <p:cNvSpPr>
            <a:spLocks noGrp="1"/>
          </p:cNvSpPr>
          <p:nvPr>
            <p:ph type="body" sz="quarter" idx="17"/>
          </p:nvPr>
        </p:nvSpPr>
        <p:spPr>
          <a:solidFill>
            <a:schemeClr val="bg2">
              <a:alpha val="20000"/>
            </a:schemeClr>
          </a:solidFill>
          <a:ln w="38100">
            <a:solidFill>
              <a:schemeClr val="bg2"/>
            </a:solidFill>
          </a:ln>
        </p:spPr>
        <p:txBody>
          <a:bodyPr/>
          <a:lstStyle/>
          <a:p>
            <a:endParaRPr lang="de-DE" dirty="0"/>
          </a:p>
        </p:txBody>
      </p:sp>
      <p:sp>
        <p:nvSpPr>
          <p:cNvPr id="11" name="Textplatzhalter 10">
            <a:extLst>
              <a:ext uri="{FF2B5EF4-FFF2-40B4-BE49-F238E27FC236}">
                <a16:creationId xmlns:a16="http://schemas.microsoft.com/office/drawing/2014/main" id="{460B8FDD-1F54-4CDB-8C04-65A3468EB8D2}"/>
              </a:ext>
            </a:extLst>
          </p:cNvPr>
          <p:cNvSpPr>
            <a:spLocks noGrp="1"/>
          </p:cNvSpPr>
          <p:nvPr>
            <p:ph type="body" sz="quarter" idx="18"/>
          </p:nvPr>
        </p:nvSpPr>
        <p:spPr>
          <a:solidFill>
            <a:schemeClr val="bg2">
              <a:alpha val="20000"/>
            </a:schemeClr>
          </a:solidFill>
          <a:ln w="38100">
            <a:solidFill>
              <a:schemeClr val="bg2"/>
            </a:solidFill>
          </a:ln>
        </p:spPr>
        <p:txBody>
          <a:bodyPr/>
          <a:lstStyle/>
          <a:p>
            <a:endParaRPr lang="de-DE"/>
          </a:p>
        </p:txBody>
      </p:sp>
      <p:sp>
        <p:nvSpPr>
          <p:cNvPr id="12" name="Textplatzhalter 11">
            <a:extLst>
              <a:ext uri="{FF2B5EF4-FFF2-40B4-BE49-F238E27FC236}">
                <a16:creationId xmlns:a16="http://schemas.microsoft.com/office/drawing/2014/main" id="{6CCC788C-10F3-45F3-A902-37C6854DE713}"/>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6CF1AD09-425A-40D1-BA6B-BA21762C80DE}"/>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1687583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4394223" y="1908949"/>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09" r="-1418"/>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p:spTree>
    <p:extLst>
      <p:ext uri="{BB962C8B-B14F-4D97-AF65-F5344CB8AC3E}">
        <p14:creationId xmlns:p14="http://schemas.microsoft.com/office/powerpoint/2010/main" val="961301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sp>
        <p:nvSpPr>
          <p:cNvPr id="5" name="Textplatzhalter 4">
            <a:extLst>
              <a:ext uri="{FF2B5EF4-FFF2-40B4-BE49-F238E27FC236}">
                <a16:creationId xmlns:a16="http://schemas.microsoft.com/office/drawing/2014/main" id="{5CE8C98E-55D5-4A92-895F-7EFF715C6CCC}"/>
              </a:ext>
            </a:extLst>
          </p:cNvPr>
          <p:cNvSpPr>
            <a:spLocks noGrp="1"/>
          </p:cNvSpPr>
          <p:nvPr>
            <p:ph type="body" sz="quarter" idx="13"/>
          </p:nvPr>
        </p:nvSpPr>
        <p:spPr/>
        <p:txBody>
          <a:bodyPr/>
          <a:lstStyle/>
          <a:p>
            <a:endParaRPr lang="de-DE"/>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838200" y="1908000"/>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14" r="-1429"/>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CB384A3A-3198-4D78-9530-D2D220784D21}"/>
                  </a:ext>
                </a:extLst>
              </p:cNvPr>
              <p:cNvSpPr txBox="1"/>
              <p:nvPr/>
            </p:nvSpPr>
            <p:spPr>
              <a:xfrm>
                <a:off x="7931122" y="440165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24" name="Textfeld 23">
                <a:extLst>
                  <a:ext uri="{FF2B5EF4-FFF2-40B4-BE49-F238E27FC236}">
                    <a16:creationId xmlns:a16="http://schemas.microsoft.com/office/drawing/2014/main" id="{CB384A3A-3198-4D78-9530-D2D220784D21}"/>
                  </a:ext>
                </a:extLst>
              </p:cNvPr>
              <p:cNvSpPr txBox="1">
                <a:spLocks noRot="1" noChangeAspect="1" noMove="1" noResize="1" noEditPoints="1" noAdjustHandles="1" noChangeArrowheads="1" noChangeShapeType="1" noTextEdit="1"/>
              </p:cNvSpPr>
              <p:nvPr/>
            </p:nvSpPr>
            <p:spPr>
              <a:xfrm>
                <a:off x="7931122" y="4401651"/>
                <a:ext cx="974911" cy="369332"/>
              </a:xfrm>
              <a:prstGeom prst="rect">
                <a:avLst/>
              </a:prstGeom>
              <a:blipFill>
                <a:blip r:embed="rId6"/>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5D6BCD6D-09A0-451C-89ED-49EDBF065A3D}"/>
                  </a:ext>
                </a:extLst>
              </p:cNvPr>
              <p:cNvSpPr txBox="1"/>
              <p:nvPr/>
            </p:nvSpPr>
            <p:spPr>
              <a:xfrm>
                <a:off x="7910286" y="5530083"/>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29" name="Textfeld 28">
                <a:extLst>
                  <a:ext uri="{FF2B5EF4-FFF2-40B4-BE49-F238E27FC236}">
                    <a16:creationId xmlns:a16="http://schemas.microsoft.com/office/drawing/2014/main" id="{5D6BCD6D-09A0-451C-89ED-49EDBF065A3D}"/>
                  </a:ext>
                </a:extLst>
              </p:cNvPr>
              <p:cNvSpPr txBox="1">
                <a:spLocks noRot="1" noChangeAspect="1" noMove="1" noResize="1" noEditPoints="1" noAdjustHandles="1" noChangeArrowheads="1" noChangeShapeType="1" noTextEdit="1"/>
              </p:cNvSpPr>
              <p:nvPr/>
            </p:nvSpPr>
            <p:spPr>
              <a:xfrm>
                <a:off x="7910286" y="5530083"/>
                <a:ext cx="974911" cy="369332"/>
              </a:xfrm>
              <a:prstGeom prst="rect">
                <a:avLst/>
              </a:prstGeom>
              <a:blipFill>
                <a:blip r:embed="rId7"/>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1494DE11-DC2C-4DF0-BF22-53FCCF9E35B2}"/>
                  </a:ext>
                </a:extLst>
              </p:cNvPr>
              <p:cNvSpPr txBox="1"/>
              <p:nvPr/>
            </p:nvSpPr>
            <p:spPr>
              <a:xfrm>
                <a:off x="7931123" y="327321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31" name="Textfeld 30">
                <a:extLst>
                  <a:ext uri="{FF2B5EF4-FFF2-40B4-BE49-F238E27FC236}">
                    <a16:creationId xmlns:a16="http://schemas.microsoft.com/office/drawing/2014/main" id="{1494DE11-DC2C-4DF0-BF22-53FCCF9E35B2}"/>
                  </a:ext>
                </a:extLst>
              </p:cNvPr>
              <p:cNvSpPr txBox="1">
                <a:spLocks noRot="1" noChangeAspect="1" noMove="1" noResize="1" noEditPoints="1" noAdjustHandles="1" noChangeArrowheads="1" noChangeShapeType="1" noTextEdit="1"/>
              </p:cNvSpPr>
              <p:nvPr/>
            </p:nvSpPr>
            <p:spPr>
              <a:xfrm>
                <a:off x="7931123" y="3273219"/>
                <a:ext cx="974911" cy="369332"/>
              </a:xfrm>
              <a:prstGeom prst="rect">
                <a:avLst/>
              </a:prstGeom>
              <a:blipFill>
                <a:blip r:embed="rId8"/>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AF8D53E2-56AD-4884-9B00-57AA747C8DBD}"/>
                  </a:ext>
                </a:extLst>
              </p:cNvPr>
              <p:cNvSpPr txBox="1"/>
              <p:nvPr/>
            </p:nvSpPr>
            <p:spPr>
              <a:xfrm>
                <a:off x="7910286" y="214761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34" name="Textfeld 33">
                <a:extLst>
                  <a:ext uri="{FF2B5EF4-FFF2-40B4-BE49-F238E27FC236}">
                    <a16:creationId xmlns:a16="http://schemas.microsoft.com/office/drawing/2014/main" id="{AF8D53E2-56AD-4884-9B00-57AA747C8DBD}"/>
                  </a:ext>
                </a:extLst>
              </p:cNvPr>
              <p:cNvSpPr txBox="1">
                <a:spLocks noRot="1" noChangeAspect="1" noMove="1" noResize="1" noEditPoints="1" noAdjustHandles="1" noChangeArrowheads="1" noChangeShapeType="1" noTextEdit="1"/>
              </p:cNvSpPr>
              <p:nvPr/>
            </p:nvSpPr>
            <p:spPr>
              <a:xfrm>
                <a:off x="7910286" y="2147611"/>
                <a:ext cx="974911" cy="369332"/>
              </a:xfrm>
              <a:prstGeom prst="rect">
                <a:avLst/>
              </a:prstGeom>
              <a:blipFill>
                <a:blip r:embed="rId9"/>
                <a:stretch>
                  <a:fillRect/>
                </a:stretch>
              </a:blipFill>
              <a:ln w="12700">
                <a:solidFill>
                  <a:schemeClr val="tx1"/>
                </a:solidFill>
              </a:ln>
            </p:spPr>
            <p:txBody>
              <a:bodyPr/>
              <a:lstStyle/>
              <a:p>
                <a:r>
                  <a:rPr lang="de-DE">
                    <a:noFill/>
                  </a:rPr>
                  <a:t> </a:t>
                </a:r>
              </a:p>
            </p:txBody>
          </p:sp>
        </mc:Fallback>
      </mc:AlternateContent>
      <p:sp>
        <p:nvSpPr>
          <p:cNvPr id="36" name="Textfeld 35">
            <a:extLst>
              <a:ext uri="{FF2B5EF4-FFF2-40B4-BE49-F238E27FC236}">
                <a16:creationId xmlns:a16="http://schemas.microsoft.com/office/drawing/2014/main" id="{0481BB91-4828-47E6-9DA9-3DC44DE4758B}"/>
              </a:ext>
            </a:extLst>
          </p:cNvPr>
          <p:cNvSpPr txBox="1"/>
          <p:nvPr/>
        </p:nvSpPr>
        <p:spPr>
          <a:xfrm>
            <a:off x="9152964" y="2010725"/>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37" name="Textfeld 36">
            <a:extLst>
              <a:ext uri="{FF2B5EF4-FFF2-40B4-BE49-F238E27FC236}">
                <a16:creationId xmlns:a16="http://schemas.microsoft.com/office/drawing/2014/main" id="{459B4F93-FE00-488E-BCC6-C75D5FA74037}"/>
              </a:ext>
            </a:extLst>
          </p:cNvPr>
          <p:cNvSpPr txBox="1"/>
          <p:nvPr/>
        </p:nvSpPr>
        <p:spPr>
          <a:xfrm>
            <a:off x="9152964" y="3136604"/>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38" name="Textfeld 37">
            <a:extLst>
              <a:ext uri="{FF2B5EF4-FFF2-40B4-BE49-F238E27FC236}">
                <a16:creationId xmlns:a16="http://schemas.microsoft.com/office/drawing/2014/main" id="{8C72627F-2B9D-4E7E-8F9F-996EA2F6D242}"/>
              </a:ext>
            </a:extLst>
          </p:cNvPr>
          <p:cNvSpPr txBox="1"/>
          <p:nvPr/>
        </p:nvSpPr>
        <p:spPr>
          <a:xfrm>
            <a:off x="9152964" y="4263151"/>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39" name="Textfeld 38">
            <a:extLst>
              <a:ext uri="{FF2B5EF4-FFF2-40B4-BE49-F238E27FC236}">
                <a16:creationId xmlns:a16="http://schemas.microsoft.com/office/drawing/2014/main" id="{416510F1-5016-42F9-8B05-9219ADE43040}"/>
              </a:ext>
            </a:extLst>
          </p:cNvPr>
          <p:cNvSpPr txBox="1"/>
          <p:nvPr/>
        </p:nvSpPr>
        <p:spPr>
          <a:xfrm>
            <a:off x="9152964" y="5391583"/>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p:sp>
        <p:nvSpPr>
          <p:cNvPr id="20" name="Textfeld 19">
            <a:extLst>
              <a:ext uri="{FF2B5EF4-FFF2-40B4-BE49-F238E27FC236}">
                <a16:creationId xmlns:a16="http://schemas.microsoft.com/office/drawing/2014/main" id="{5B7C0064-FAC0-4D6C-BD6B-3C6CE55FB86E}"/>
              </a:ext>
            </a:extLst>
          </p:cNvPr>
          <p:cNvSpPr txBox="1"/>
          <p:nvPr/>
        </p:nvSpPr>
        <p:spPr>
          <a:xfrm>
            <a:off x="574961" y="1713653"/>
            <a:ext cx="6034488" cy="4483437"/>
          </a:xfrm>
          <a:prstGeom prst="rect">
            <a:avLst/>
          </a:prstGeom>
          <a:solidFill>
            <a:schemeClr val="bg1">
              <a:alpha val="85000"/>
            </a:schemeClr>
          </a:solidFill>
        </p:spPr>
        <p:txBody>
          <a:bodyPr wrap="square" rtlCol="0" anchor="ctr">
            <a:noAutofit/>
          </a:bodyPr>
          <a:lstStyle/>
          <a:p>
            <a:pPr algn="ctr"/>
            <a:r>
              <a:rPr lang="de-DE" sz="2800" dirty="0" err="1"/>
              <a:t>Simulated</a:t>
            </a:r>
            <a:r>
              <a:rPr lang="de-DE" sz="2800" dirty="0"/>
              <a:t> Data</a:t>
            </a:r>
          </a:p>
        </p:txBody>
      </p:sp>
      <p:sp>
        <p:nvSpPr>
          <p:cNvPr id="21" name="Textfeld 20">
            <a:extLst>
              <a:ext uri="{FF2B5EF4-FFF2-40B4-BE49-F238E27FC236}">
                <a16:creationId xmlns:a16="http://schemas.microsoft.com/office/drawing/2014/main" id="{83E6937C-78E7-4226-87E7-E9C232AD7834}"/>
              </a:ext>
            </a:extLst>
          </p:cNvPr>
          <p:cNvSpPr txBox="1"/>
          <p:nvPr/>
        </p:nvSpPr>
        <p:spPr>
          <a:xfrm>
            <a:off x="6609446" y="1713653"/>
            <a:ext cx="4856411" cy="4483437"/>
          </a:xfrm>
          <a:prstGeom prst="rect">
            <a:avLst/>
          </a:prstGeom>
          <a:solidFill>
            <a:schemeClr val="bg1">
              <a:alpha val="85000"/>
            </a:schemeClr>
          </a:solidFill>
        </p:spPr>
        <p:txBody>
          <a:bodyPr wrap="square" rtlCol="0" anchor="ctr">
            <a:noAutofit/>
          </a:bodyPr>
          <a:lstStyle/>
          <a:p>
            <a:pPr algn="ctr"/>
            <a:r>
              <a:rPr lang="de-DE" sz="2800" dirty="0"/>
              <a:t>Real Data</a:t>
            </a:r>
          </a:p>
        </p:txBody>
      </p:sp>
    </p:spTree>
    <p:extLst>
      <p:ext uri="{BB962C8B-B14F-4D97-AF65-F5344CB8AC3E}">
        <p14:creationId xmlns:p14="http://schemas.microsoft.com/office/powerpoint/2010/main" val="11779771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1" grpId="0" animBg="1"/>
      <p:bldP spid="37" grpId="0"/>
      <p:bldP spid="38" grpId="0"/>
      <p:bldP spid="39" grpId="0"/>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838200" y="1908000"/>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14" r="-1429"/>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CB384A3A-3198-4D78-9530-D2D220784D21}"/>
                  </a:ext>
                </a:extLst>
              </p:cNvPr>
              <p:cNvSpPr txBox="1"/>
              <p:nvPr/>
            </p:nvSpPr>
            <p:spPr>
              <a:xfrm>
                <a:off x="7931122" y="440165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24" name="Textfeld 23">
                <a:extLst>
                  <a:ext uri="{FF2B5EF4-FFF2-40B4-BE49-F238E27FC236}">
                    <a16:creationId xmlns:a16="http://schemas.microsoft.com/office/drawing/2014/main" id="{CB384A3A-3198-4D78-9530-D2D220784D21}"/>
                  </a:ext>
                </a:extLst>
              </p:cNvPr>
              <p:cNvSpPr txBox="1">
                <a:spLocks noRot="1" noChangeAspect="1" noMove="1" noResize="1" noEditPoints="1" noAdjustHandles="1" noChangeArrowheads="1" noChangeShapeType="1" noTextEdit="1"/>
              </p:cNvSpPr>
              <p:nvPr/>
            </p:nvSpPr>
            <p:spPr>
              <a:xfrm>
                <a:off x="7931122" y="4401651"/>
                <a:ext cx="974911" cy="369332"/>
              </a:xfrm>
              <a:prstGeom prst="rect">
                <a:avLst/>
              </a:prstGeom>
              <a:blipFill>
                <a:blip r:embed="rId6"/>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5D6BCD6D-09A0-451C-89ED-49EDBF065A3D}"/>
                  </a:ext>
                </a:extLst>
              </p:cNvPr>
              <p:cNvSpPr txBox="1"/>
              <p:nvPr/>
            </p:nvSpPr>
            <p:spPr>
              <a:xfrm>
                <a:off x="7910286" y="5530083"/>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29" name="Textfeld 28">
                <a:extLst>
                  <a:ext uri="{FF2B5EF4-FFF2-40B4-BE49-F238E27FC236}">
                    <a16:creationId xmlns:a16="http://schemas.microsoft.com/office/drawing/2014/main" id="{5D6BCD6D-09A0-451C-89ED-49EDBF065A3D}"/>
                  </a:ext>
                </a:extLst>
              </p:cNvPr>
              <p:cNvSpPr txBox="1">
                <a:spLocks noRot="1" noChangeAspect="1" noMove="1" noResize="1" noEditPoints="1" noAdjustHandles="1" noChangeArrowheads="1" noChangeShapeType="1" noTextEdit="1"/>
              </p:cNvSpPr>
              <p:nvPr/>
            </p:nvSpPr>
            <p:spPr>
              <a:xfrm>
                <a:off x="7910286" y="5530083"/>
                <a:ext cx="974911" cy="369332"/>
              </a:xfrm>
              <a:prstGeom prst="rect">
                <a:avLst/>
              </a:prstGeom>
              <a:blipFill>
                <a:blip r:embed="rId7"/>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1494DE11-DC2C-4DF0-BF22-53FCCF9E35B2}"/>
                  </a:ext>
                </a:extLst>
              </p:cNvPr>
              <p:cNvSpPr txBox="1"/>
              <p:nvPr/>
            </p:nvSpPr>
            <p:spPr>
              <a:xfrm>
                <a:off x="7931123" y="327321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31" name="Textfeld 30">
                <a:extLst>
                  <a:ext uri="{FF2B5EF4-FFF2-40B4-BE49-F238E27FC236}">
                    <a16:creationId xmlns:a16="http://schemas.microsoft.com/office/drawing/2014/main" id="{1494DE11-DC2C-4DF0-BF22-53FCCF9E35B2}"/>
                  </a:ext>
                </a:extLst>
              </p:cNvPr>
              <p:cNvSpPr txBox="1">
                <a:spLocks noRot="1" noChangeAspect="1" noMove="1" noResize="1" noEditPoints="1" noAdjustHandles="1" noChangeArrowheads="1" noChangeShapeType="1" noTextEdit="1"/>
              </p:cNvSpPr>
              <p:nvPr/>
            </p:nvSpPr>
            <p:spPr>
              <a:xfrm>
                <a:off x="7931123" y="3273219"/>
                <a:ext cx="974911" cy="369332"/>
              </a:xfrm>
              <a:prstGeom prst="rect">
                <a:avLst/>
              </a:prstGeom>
              <a:blipFill>
                <a:blip r:embed="rId8"/>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AF8D53E2-56AD-4884-9B00-57AA747C8DBD}"/>
                  </a:ext>
                </a:extLst>
              </p:cNvPr>
              <p:cNvSpPr txBox="1"/>
              <p:nvPr/>
            </p:nvSpPr>
            <p:spPr>
              <a:xfrm>
                <a:off x="7910286" y="214761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34" name="Textfeld 33">
                <a:extLst>
                  <a:ext uri="{FF2B5EF4-FFF2-40B4-BE49-F238E27FC236}">
                    <a16:creationId xmlns:a16="http://schemas.microsoft.com/office/drawing/2014/main" id="{AF8D53E2-56AD-4884-9B00-57AA747C8DBD}"/>
                  </a:ext>
                </a:extLst>
              </p:cNvPr>
              <p:cNvSpPr txBox="1">
                <a:spLocks noRot="1" noChangeAspect="1" noMove="1" noResize="1" noEditPoints="1" noAdjustHandles="1" noChangeArrowheads="1" noChangeShapeType="1" noTextEdit="1"/>
              </p:cNvSpPr>
              <p:nvPr/>
            </p:nvSpPr>
            <p:spPr>
              <a:xfrm>
                <a:off x="7910286" y="2147611"/>
                <a:ext cx="974911" cy="369332"/>
              </a:xfrm>
              <a:prstGeom prst="rect">
                <a:avLst/>
              </a:prstGeom>
              <a:blipFill>
                <a:blip r:embed="rId9"/>
                <a:stretch>
                  <a:fillRect/>
                </a:stretch>
              </a:blipFill>
              <a:ln w="12700">
                <a:solidFill>
                  <a:schemeClr val="tx1"/>
                </a:solidFill>
              </a:ln>
            </p:spPr>
            <p:txBody>
              <a:bodyPr/>
              <a:lstStyle/>
              <a:p>
                <a:r>
                  <a:rPr lang="de-DE">
                    <a:noFill/>
                  </a:rPr>
                  <a:t> </a:t>
                </a:r>
              </a:p>
            </p:txBody>
          </p:sp>
        </mc:Fallback>
      </mc:AlternateContent>
      <p:sp>
        <p:nvSpPr>
          <p:cNvPr id="36" name="Textfeld 35">
            <a:extLst>
              <a:ext uri="{FF2B5EF4-FFF2-40B4-BE49-F238E27FC236}">
                <a16:creationId xmlns:a16="http://schemas.microsoft.com/office/drawing/2014/main" id="{0481BB91-4828-47E6-9DA9-3DC44DE4758B}"/>
              </a:ext>
            </a:extLst>
          </p:cNvPr>
          <p:cNvSpPr txBox="1"/>
          <p:nvPr/>
        </p:nvSpPr>
        <p:spPr>
          <a:xfrm>
            <a:off x="9152964" y="2010725"/>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37" name="Textfeld 36">
            <a:extLst>
              <a:ext uri="{FF2B5EF4-FFF2-40B4-BE49-F238E27FC236}">
                <a16:creationId xmlns:a16="http://schemas.microsoft.com/office/drawing/2014/main" id="{459B4F93-FE00-488E-BCC6-C75D5FA74037}"/>
              </a:ext>
            </a:extLst>
          </p:cNvPr>
          <p:cNvSpPr txBox="1"/>
          <p:nvPr/>
        </p:nvSpPr>
        <p:spPr>
          <a:xfrm>
            <a:off x="9152964" y="3136604"/>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38" name="Textfeld 37">
            <a:extLst>
              <a:ext uri="{FF2B5EF4-FFF2-40B4-BE49-F238E27FC236}">
                <a16:creationId xmlns:a16="http://schemas.microsoft.com/office/drawing/2014/main" id="{8C72627F-2B9D-4E7E-8F9F-996EA2F6D242}"/>
              </a:ext>
            </a:extLst>
          </p:cNvPr>
          <p:cNvSpPr txBox="1"/>
          <p:nvPr/>
        </p:nvSpPr>
        <p:spPr>
          <a:xfrm>
            <a:off x="9152964" y="4263151"/>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39" name="Textfeld 38">
            <a:extLst>
              <a:ext uri="{FF2B5EF4-FFF2-40B4-BE49-F238E27FC236}">
                <a16:creationId xmlns:a16="http://schemas.microsoft.com/office/drawing/2014/main" id="{416510F1-5016-42F9-8B05-9219ADE43040}"/>
              </a:ext>
            </a:extLst>
          </p:cNvPr>
          <p:cNvSpPr txBox="1"/>
          <p:nvPr/>
        </p:nvSpPr>
        <p:spPr>
          <a:xfrm>
            <a:off x="9152964" y="5391583"/>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356324A1-2BD4-4EAA-B358-BFD9AAE761A3}"/>
                  </a:ext>
                </a:extLst>
              </p:cNvPr>
              <p:cNvSpPr txBox="1"/>
              <p:nvPr/>
            </p:nvSpPr>
            <p:spPr>
              <a:xfrm>
                <a:off x="4778455" y="2189481"/>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xmlns="">
          <p:sp>
            <p:nvSpPr>
              <p:cNvPr id="22" name="Textfeld 21">
                <a:extLst>
                  <a:ext uri="{FF2B5EF4-FFF2-40B4-BE49-F238E27FC236}">
                    <a16:creationId xmlns:a16="http://schemas.microsoft.com/office/drawing/2014/main" id="{356324A1-2BD4-4EAA-B358-BFD9AAE761A3}"/>
                  </a:ext>
                </a:extLst>
              </p:cNvPr>
              <p:cNvSpPr txBox="1">
                <a:spLocks noRot="1" noChangeAspect="1" noMove="1" noResize="1" noEditPoints="1" noAdjustHandles="1" noChangeArrowheads="1" noChangeShapeType="1" noTextEdit="1"/>
              </p:cNvSpPr>
              <p:nvPr/>
            </p:nvSpPr>
            <p:spPr>
              <a:xfrm>
                <a:off x="4778455" y="2189481"/>
                <a:ext cx="2543773" cy="295209"/>
              </a:xfrm>
              <a:prstGeom prst="rect">
                <a:avLst/>
              </a:prstGeom>
              <a:blipFill>
                <a:blip r:embed="rId10"/>
                <a:stretch>
                  <a:fillRect l="-1918" t="-2041" r="-3118" b="-3061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77D1C41B-919D-44B6-9997-28854122BAB7}"/>
                  </a:ext>
                </a:extLst>
              </p:cNvPr>
              <p:cNvSpPr txBox="1"/>
              <p:nvPr/>
            </p:nvSpPr>
            <p:spPr>
              <a:xfrm>
                <a:off x="4803301" y="5575305"/>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xmlns="">
          <p:sp>
            <p:nvSpPr>
              <p:cNvPr id="23" name="Textfeld 22">
                <a:extLst>
                  <a:ext uri="{FF2B5EF4-FFF2-40B4-BE49-F238E27FC236}">
                    <a16:creationId xmlns:a16="http://schemas.microsoft.com/office/drawing/2014/main" id="{77D1C41B-919D-44B6-9997-28854122BAB7}"/>
                  </a:ext>
                </a:extLst>
              </p:cNvPr>
              <p:cNvSpPr txBox="1">
                <a:spLocks noRot="1" noChangeAspect="1" noMove="1" noResize="1" noEditPoints="1" noAdjustHandles="1" noChangeArrowheads="1" noChangeShapeType="1" noTextEdit="1"/>
              </p:cNvSpPr>
              <p:nvPr/>
            </p:nvSpPr>
            <p:spPr>
              <a:xfrm>
                <a:off x="4803301" y="5575305"/>
                <a:ext cx="2494081" cy="276999"/>
              </a:xfrm>
              <a:prstGeom prst="rect">
                <a:avLst/>
              </a:prstGeom>
              <a:blipFill>
                <a:blip r:embed="rId11"/>
                <a:stretch>
                  <a:fillRect l="-244" t="-4444" r="-1467"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767A2F04-2394-4333-8549-774E43B5CE33}"/>
                  </a:ext>
                </a:extLst>
              </p:cNvPr>
              <p:cNvSpPr txBox="1"/>
              <p:nvPr/>
            </p:nvSpPr>
            <p:spPr>
              <a:xfrm>
                <a:off x="4849500" y="3050346"/>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xmlns="">
          <p:sp>
            <p:nvSpPr>
              <p:cNvPr id="30" name="Textfeld 29">
                <a:extLst>
                  <a:ext uri="{FF2B5EF4-FFF2-40B4-BE49-F238E27FC236}">
                    <a16:creationId xmlns:a16="http://schemas.microsoft.com/office/drawing/2014/main" id="{767A2F04-2394-4333-8549-774E43B5CE33}"/>
                  </a:ext>
                </a:extLst>
              </p:cNvPr>
              <p:cNvSpPr txBox="1">
                <a:spLocks noRot="1" noChangeAspect="1" noMove="1" noResize="1" noEditPoints="1" noAdjustHandles="1" noChangeArrowheads="1" noChangeShapeType="1" noTextEdit="1"/>
              </p:cNvSpPr>
              <p:nvPr/>
            </p:nvSpPr>
            <p:spPr>
              <a:xfrm>
                <a:off x="4849500" y="3050346"/>
                <a:ext cx="2401683" cy="808170"/>
              </a:xfrm>
              <a:prstGeom prst="rect">
                <a:avLst/>
              </a:prstGeom>
              <a:blipFill>
                <a:blip r:embed="rId1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B59F22FB-6E0B-4A3F-BD23-5E42EE6D7E88}"/>
                  </a:ext>
                </a:extLst>
              </p:cNvPr>
              <p:cNvSpPr txBox="1"/>
              <p:nvPr/>
            </p:nvSpPr>
            <p:spPr>
              <a:xfrm>
                <a:off x="4832989" y="4182022"/>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xmlns="">
          <p:sp>
            <p:nvSpPr>
              <p:cNvPr id="32" name="Textfeld 31">
                <a:extLst>
                  <a:ext uri="{FF2B5EF4-FFF2-40B4-BE49-F238E27FC236}">
                    <a16:creationId xmlns:a16="http://schemas.microsoft.com/office/drawing/2014/main" id="{B59F22FB-6E0B-4A3F-BD23-5E42EE6D7E88}"/>
                  </a:ext>
                </a:extLst>
              </p:cNvPr>
              <p:cNvSpPr txBox="1">
                <a:spLocks noRot="1" noChangeAspect="1" noMove="1" noResize="1" noEditPoints="1" noAdjustHandles="1" noChangeArrowheads="1" noChangeShapeType="1" noTextEdit="1"/>
              </p:cNvSpPr>
              <p:nvPr/>
            </p:nvSpPr>
            <p:spPr>
              <a:xfrm>
                <a:off x="4832989" y="4182022"/>
                <a:ext cx="2434704" cy="808170"/>
              </a:xfrm>
              <a:prstGeom prst="rect">
                <a:avLst/>
              </a:prstGeom>
              <a:blipFill>
                <a:blip r:embed="rId1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7349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23AA7-791C-4818-B3BA-8F75DECEE9E9}"/>
              </a:ext>
            </a:extLst>
          </p:cNvPr>
          <p:cNvSpPr>
            <a:spLocks noGrp="1"/>
          </p:cNvSpPr>
          <p:nvPr>
            <p:ph type="title"/>
          </p:nvPr>
        </p:nvSpPr>
        <p:spPr/>
        <p:txBody>
          <a:bodyPr/>
          <a:lstStyle/>
          <a:p>
            <a:r>
              <a:rPr lang="en-GB" dirty="0"/>
              <a:t>Foreword</a:t>
            </a:r>
            <a:endParaRPr lang="de-DE" dirty="0"/>
          </a:p>
        </p:txBody>
      </p:sp>
      <p:sp>
        <p:nvSpPr>
          <p:cNvPr id="3" name="Inhaltsplatzhalter 2">
            <a:extLst>
              <a:ext uri="{FF2B5EF4-FFF2-40B4-BE49-F238E27FC236}">
                <a16:creationId xmlns:a16="http://schemas.microsoft.com/office/drawing/2014/main" id="{6970B388-456B-4F27-9C9E-C25F2F5749F1}"/>
              </a:ext>
            </a:extLst>
          </p:cNvPr>
          <p:cNvSpPr>
            <a:spLocks noGrp="1"/>
          </p:cNvSpPr>
          <p:nvPr>
            <p:ph type="body" sz="quarter" idx="13"/>
          </p:nvPr>
        </p:nvSpPr>
        <p:spPr/>
        <p:txBody>
          <a:bodyPr>
            <a:normAutofit/>
          </a:bodyPr>
          <a:lstStyle/>
          <a:p>
            <a:pPr marL="0" indent="0">
              <a:buNone/>
            </a:pPr>
            <a:r>
              <a:rPr lang="en-GB" dirty="0"/>
              <a:t>We will talk about deaths and fatality ratios a lot, and for the purpose of modelling, these will both be parameters. We understand that behind those numbers lie real lives and stories of human tragedy (and recovery). However, for the sake of presentation, we will treat this numbers as mere parameters.</a:t>
            </a:r>
            <a:endParaRPr lang="de-DE" dirty="0"/>
          </a:p>
        </p:txBody>
      </p:sp>
    </p:spTree>
    <p:extLst>
      <p:ext uri="{BB962C8B-B14F-4D97-AF65-F5344CB8AC3E}">
        <p14:creationId xmlns:p14="http://schemas.microsoft.com/office/powerpoint/2010/main" val="1394332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sp>
        <p:nvSpPr>
          <p:cNvPr id="4" name="Textplatzhalter 3">
            <a:extLst>
              <a:ext uri="{FF2B5EF4-FFF2-40B4-BE49-F238E27FC236}">
                <a16:creationId xmlns:a16="http://schemas.microsoft.com/office/drawing/2014/main" id="{62DFD682-3BFE-4146-B83B-20C5DD5DE87B}"/>
              </a:ext>
            </a:extLst>
          </p:cNvPr>
          <p:cNvSpPr>
            <a:spLocks noGrp="1"/>
          </p:cNvSpPr>
          <p:nvPr>
            <p:ph type="body" sz="quarter" idx="13"/>
          </p:nvPr>
        </p:nvSpPr>
        <p:spPr/>
        <p:txBody>
          <a:bodyPr/>
          <a:lstStyle/>
          <a:p>
            <a:endParaRPr lang="de-DE"/>
          </a:p>
        </p:txBody>
      </p: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356324A1-2BD4-4EAA-B358-BFD9AAE761A3}"/>
                  </a:ext>
                </a:extLst>
              </p:cNvPr>
              <p:cNvSpPr txBox="1"/>
              <p:nvPr/>
            </p:nvSpPr>
            <p:spPr>
              <a:xfrm>
                <a:off x="4778455" y="2189481"/>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xmlns="">
          <p:sp>
            <p:nvSpPr>
              <p:cNvPr id="22" name="Textfeld 21">
                <a:extLst>
                  <a:ext uri="{FF2B5EF4-FFF2-40B4-BE49-F238E27FC236}">
                    <a16:creationId xmlns:a16="http://schemas.microsoft.com/office/drawing/2014/main" id="{356324A1-2BD4-4EAA-B358-BFD9AAE761A3}"/>
                  </a:ext>
                </a:extLst>
              </p:cNvPr>
              <p:cNvSpPr txBox="1">
                <a:spLocks noRot="1" noChangeAspect="1" noMove="1" noResize="1" noEditPoints="1" noAdjustHandles="1" noChangeArrowheads="1" noChangeShapeType="1" noTextEdit="1"/>
              </p:cNvSpPr>
              <p:nvPr/>
            </p:nvSpPr>
            <p:spPr>
              <a:xfrm>
                <a:off x="4778455" y="2189481"/>
                <a:ext cx="2543773" cy="295209"/>
              </a:xfrm>
              <a:prstGeom prst="rect">
                <a:avLst/>
              </a:prstGeom>
              <a:blipFill>
                <a:blip r:embed="rId2"/>
                <a:stretch>
                  <a:fillRect l="-1918" t="-2041" r="-3118" b="-3061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77D1C41B-919D-44B6-9997-28854122BAB7}"/>
                  </a:ext>
                </a:extLst>
              </p:cNvPr>
              <p:cNvSpPr txBox="1"/>
              <p:nvPr/>
            </p:nvSpPr>
            <p:spPr>
              <a:xfrm>
                <a:off x="4803301" y="5575305"/>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xmlns="">
          <p:sp>
            <p:nvSpPr>
              <p:cNvPr id="23" name="Textfeld 22">
                <a:extLst>
                  <a:ext uri="{FF2B5EF4-FFF2-40B4-BE49-F238E27FC236}">
                    <a16:creationId xmlns:a16="http://schemas.microsoft.com/office/drawing/2014/main" id="{77D1C41B-919D-44B6-9997-28854122BAB7}"/>
                  </a:ext>
                </a:extLst>
              </p:cNvPr>
              <p:cNvSpPr txBox="1">
                <a:spLocks noRot="1" noChangeAspect="1" noMove="1" noResize="1" noEditPoints="1" noAdjustHandles="1" noChangeArrowheads="1" noChangeShapeType="1" noTextEdit="1"/>
              </p:cNvSpPr>
              <p:nvPr/>
            </p:nvSpPr>
            <p:spPr>
              <a:xfrm>
                <a:off x="4803301" y="5575305"/>
                <a:ext cx="2494081" cy="276999"/>
              </a:xfrm>
              <a:prstGeom prst="rect">
                <a:avLst/>
              </a:prstGeom>
              <a:blipFill>
                <a:blip r:embed="rId3"/>
                <a:stretch>
                  <a:fillRect l="-244" t="-4444" r="-1467"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767A2F04-2394-4333-8549-774E43B5CE33}"/>
                  </a:ext>
                </a:extLst>
              </p:cNvPr>
              <p:cNvSpPr txBox="1"/>
              <p:nvPr/>
            </p:nvSpPr>
            <p:spPr>
              <a:xfrm>
                <a:off x="4849500" y="3050346"/>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xmlns="">
          <p:sp>
            <p:nvSpPr>
              <p:cNvPr id="30" name="Textfeld 29">
                <a:extLst>
                  <a:ext uri="{FF2B5EF4-FFF2-40B4-BE49-F238E27FC236}">
                    <a16:creationId xmlns:a16="http://schemas.microsoft.com/office/drawing/2014/main" id="{767A2F04-2394-4333-8549-774E43B5CE33}"/>
                  </a:ext>
                </a:extLst>
              </p:cNvPr>
              <p:cNvSpPr txBox="1">
                <a:spLocks noRot="1" noChangeAspect="1" noMove="1" noResize="1" noEditPoints="1" noAdjustHandles="1" noChangeArrowheads="1" noChangeShapeType="1" noTextEdit="1"/>
              </p:cNvSpPr>
              <p:nvPr/>
            </p:nvSpPr>
            <p:spPr>
              <a:xfrm>
                <a:off x="4849500" y="3050346"/>
                <a:ext cx="2401683" cy="808170"/>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B59F22FB-6E0B-4A3F-BD23-5E42EE6D7E88}"/>
                  </a:ext>
                </a:extLst>
              </p:cNvPr>
              <p:cNvSpPr txBox="1"/>
              <p:nvPr/>
            </p:nvSpPr>
            <p:spPr>
              <a:xfrm>
                <a:off x="4832989" y="4182022"/>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xmlns="">
          <p:sp>
            <p:nvSpPr>
              <p:cNvPr id="32" name="Textfeld 31">
                <a:extLst>
                  <a:ext uri="{FF2B5EF4-FFF2-40B4-BE49-F238E27FC236}">
                    <a16:creationId xmlns:a16="http://schemas.microsoft.com/office/drawing/2014/main" id="{B59F22FB-6E0B-4A3F-BD23-5E42EE6D7E88}"/>
                  </a:ext>
                </a:extLst>
              </p:cNvPr>
              <p:cNvSpPr txBox="1">
                <a:spLocks noRot="1" noChangeAspect="1" noMove="1" noResize="1" noEditPoints="1" noAdjustHandles="1" noChangeArrowheads="1" noChangeShapeType="1" noTextEdit="1"/>
              </p:cNvSpPr>
              <p:nvPr/>
            </p:nvSpPr>
            <p:spPr>
              <a:xfrm>
                <a:off x="4832989" y="4182022"/>
                <a:ext cx="2434704" cy="808170"/>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25CAB065-291B-4AC9-AD64-7A753F62B6C7}"/>
                  </a:ext>
                </a:extLst>
              </p:cNvPr>
              <p:cNvSpPr txBox="1"/>
              <p:nvPr/>
            </p:nvSpPr>
            <p:spPr>
              <a:xfrm>
                <a:off x="7796162" y="2190727"/>
                <a:ext cx="1101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33" name="Textfeld 32">
                <a:extLst>
                  <a:ext uri="{FF2B5EF4-FFF2-40B4-BE49-F238E27FC236}">
                    <a16:creationId xmlns:a16="http://schemas.microsoft.com/office/drawing/2014/main" id="{25CAB065-291B-4AC9-AD64-7A753F62B6C7}"/>
                  </a:ext>
                </a:extLst>
              </p:cNvPr>
              <p:cNvSpPr txBox="1">
                <a:spLocks noRot="1" noChangeAspect="1" noMove="1" noResize="1" noEditPoints="1" noAdjustHandles="1" noChangeArrowheads="1" noChangeShapeType="1" noTextEdit="1"/>
              </p:cNvSpPr>
              <p:nvPr/>
            </p:nvSpPr>
            <p:spPr>
              <a:xfrm>
                <a:off x="7796162" y="2190727"/>
                <a:ext cx="1101584" cy="276999"/>
              </a:xfrm>
              <a:prstGeom prst="rect">
                <a:avLst/>
              </a:prstGeom>
              <a:blipFill>
                <a:blip r:embed="rId6"/>
                <a:stretch>
                  <a:fillRect l="-2210" t="-2174" r="-7182"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0621F361-FC0C-4396-83B7-0153FB0D7850}"/>
                  </a:ext>
                </a:extLst>
              </p:cNvPr>
              <p:cNvSpPr txBox="1"/>
              <p:nvPr/>
            </p:nvSpPr>
            <p:spPr>
              <a:xfrm>
                <a:off x="7796162" y="3317178"/>
                <a:ext cx="10599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35" name="Textfeld 34">
                <a:extLst>
                  <a:ext uri="{FF2B5EF4-FFF2-40B4-BE49-F238E27FC236}">
                    <a16:creationId xmlns:a16="http://schemas.microsoft.com/office/drawing/2014/main" id="{0621F361-FC0C-4396-83B7-0153FB0D7850}"/>
                  </a:ext>
                </a:extLst>
              </p:cNvPr>
              <p:cNvSpPr txBox="1">
                <a:spLocks noRot="1" noChangeAspect="1" noMove="1" noResize="1" noEditPoints="1" noAdjustHandles="1" noChangeArrowheads="1" noChangeShapeType="1" noTextEdit="1"/>
              </p:cNvSpPr>
              <p:nvPr/>
            </p:nvSpPr>
            <p:spPr>
              <a:xfrm>
                <a:off x="7796162" y="3317178"/>
                <a:ext cx="1059906" cy="276999"/>
              </a:xfrm>
              <a:prstGeom prst="rect">
                <a:avLst/>
              </a:prstGeom>
              <a:blipFill>
                <a:blip r:embed="rId7"/>
                <a:stretch>
                  <a:fillRect l="-2299" t="-2174" r="-7471"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C8264F8B-0F25-4E0D-9756-F25ABD5AA52D}"/>
                  </a:ext>
                </a:extLst>
              </p:cNvPr>
              <p:cNvSpPr txBox="1"/>
              <p:nvPr/>
            </p:nvSpPr>
            <p:spPr>
              <a:xfrm>
                <a:off x="7796162" y="4448854"/>
                <a:ext cx="10823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40" name="Textfeld 39">
                <a:extLst>
                  <a:ext uri="{FF2B5EF4-FFF2-40B4-BE49-F238E27FC236}">
                    <a16:creationId xmlns:a16="http://schemas.microsoft.com/office/drawing/2014/main" id="{C8264F8B-0F25-4E0D-9756-F25ABD5AA52D}"/>
                  </a:ext>
                </a:extLst>
              </p:cNvPr>
              <p:cNvSpPr txBox="1">
                <a:spLocks noRot="1" noChangeAspect="1" noMove="1" noResize="1" noEditPoints="1" noAdjustHandles="1" noChangeArrowheads="1" noChangeShapeType="1" noTextEdit="1"/>
              </p:cNvSpPr>
              <p:nvPr/>
            </p:nvSpPr>
            <p:spPr>
              <a:xfrm>
                <a:off x="7796162" y="4448854"/>
                <a:ext cx="1082348" cy="276999"/>
              </a:xfrm>
              <a:prstGeom prst="rect">
                <a:avLst/>
              </a:prstGeom>
              <a:blipFill>
                <a:blip r:embed="rId8"/>
                <a:stretch>
                  <a:fillRect l="-2260" t="-2222" r="-7910"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1" name="Textfeld 40">
                <a:extLst>
                  <a:ext uri="{FF2B5EF4-FFF2-40B4-BE49-F238E27FC236}">
                    <a16:creationId xmlns:a16="http://schemas.microsoft.com/office/drawing/2014/main" id="{5503D94B-5FB8-4DF8-B91D-54504DF8C412}"/>
                  </a:ext>
                </a:extLst>
              </p:cNvPr>
              <p:cNvSpPr txBox="1"/>
              <p:nvPr/>
            </p:nvSpPr>
            <p:spPr>
              <a:xfrm>
                <a:off x="7796162" y="5575305"/>
                <a:ext cx="10887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41" name="Textfeld 40">
                <a:extLst>
                  <a:ext uri="{FF2B5EF4-FFF2-40B4-BE49-F238E27FC236}">
                    <a16:creationId xmlns:a16="http://schemas.microsoft.com/office/drawing/2014/main" id="{5503D94B-5FB8-4DF8-B91D-54504DF8C412}"/>
                  </a:ext>
                </a:extLst>
              </p:cNvPr>
              <p:cNvSpPr txBox="1">
                <a:spLocks noRot="1" noChangeAspect="1" noMove="1" noResize="1" noEditPoints="1" noAdjustHandles="1" noChangeArrowheads="1" noChangeShapeType="1" noTextEdit="1"/>
              </p:cNvSpPr>
              <p:nvPr/>
            </p:nvSpPr>
            <p:spPr>
              <a:xfrm>
                <a:off x="7796162" y="5575305"/>
                <a:ext cx="1088760" cy="276999"/>
              </a:xfrm>
              <a:prstGeom prst="rect">
                <a:avLst/>
              </a:prstGeom>
              <a:blipFill>
                <a:blip r:embed="rId9"/>
                <a:stretch>
                  <a:fillRect l="-2235" t="-4444" r="-7263"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B4697F9D-9CCA-4CAB-94DF-EEF5E5E43581}"/>
                  </a:ext>
                </a:extLst>
              </p:cNvPr>
              <p:cNvSpPr txBox="1"/>
              <p:nvPr/>
            </p:nvSpPr>
            <p:spPr>
              <a:xfrm>
                <a:off x="7796162" y="1513886"/>
                <a:ext cx="13817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780F30"/>
                          </a:solidFill>
                          <a:latin typeface="Cambria Math" panose="02040503050406030204" pitchFamily="18" charset="0"/>
                        </a:rPr>
                        <m:t>=</m:t>
                      </m:r>
                      <m:r>
                        <a:rPr lang="de-DE" b="1" i="1" smtClean="0">
                          <a:solidFill>
                            <a:srgbClr val="780F30"/>
                          </a:solidFill>
                          <a:latin typeface="Cambria Math" panose="02040503050406030204" pitchFamily="18" charset="0"/>
                        </a:rPr>
                        <m:t>𝑷𝒐𝒔𝒕𝒆𝒓𝒊𝒐𝒓</m:t>
                      </m:r>
                    </m:oMath>
                  </m:oMathPara>
                </a14:m>
                <a:endParaRPr lang="de-DE" b="1" i="1" dirty="0">
                  <a:solidFill>
                    <a:srgbClr val="780F30"/>
                  </a:solidFill>
                  <a:latin typeface="Cambria Math" panose="02040503050406030204" pitchFamily="18" charset="0"/>
                </a:endParaRPr>
              </a:p>
            </p:txBody>
          </p:sp>
        </mc:Choice>
        <mc:Fallback xmlns="">
          <p:sp>
            <p:nvSpPr>
              <p:cNvPr id="43" name="Textfeld 42">
                <a:extLst>
                  <a:ext uri="{FF2B5EF4-FFF2-40B4-BE49-F238E27FC236}">
                    <a16:creationId xmlns:a16="http://schemas.microsoft.com/office/drawing/2014/main" id="{B4697F9D-9CCA-4CAB-94DF-EEF5E5E43581}"/>
                  </a:ext>
                </a:extLst>
              </p:cNvPr>
              <p:cNvSpPr txBox="1">
                <a:spLocks noRot="1" noChangeAspect="1" noMove="1" noResize="1" noEditPoints="1" noAdjustHandles="1" noChangeArrowheads="1" noChangeShapeType="1" noTextEdit="1"/>
              </p:cNvSpPr>
              <p:nvPr/>
            </p:nvSpPr>
            <p:spPr>
              <a:xfrm>
                <a:off x="7796162" y="1513886"/>
                <a:ext cx="1381789" cy="276999"/>
              </a:xfrm>
              <a:prstGeom prst="rect">
                <a:avLst/>
              </a:prstGeom>
              <a:blipFill>
                <a:blip r:embed="rId10"/>
                <a:stretch>
                  <a:fillRect l="-1762" r="-3524" b="-869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C641FC99-E7E7-466D-A29C-CD1D7A6F4332}"/>
                  </a:ext>
                </a:extLst>
              </p:cNvPr>
              <p:cNvSpPr txBox="1"/>
              <p:nvPr/>
            </p:nvSpPr>
            <p:spPr>
              <a:xfrm>
                <a:off x="5437839" y="1513886"/>
                <a:ext cx="12663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780F30"/>
                          </a:solidFill>
                          <a:latin typeface="Cambria Math" panose="02040503050406030204" pitchFamily="18" charset="0"/>
                        </a:rPr>
                        <m:t>𝑳𝒊𝒌𝒆𝒍𝒊𝒉𝒐𝒐𝒅</m:t>
                      </m:r>
                    </m:oMath>
                  </m:oMathPara>
                </a14:m>
                <a:endParaRPr lang="de-DE" b="1" dirty="0">
                  <a:solidFill>
                    <a:srgbClr val="780F30"/>
                  </a:solidFill>
                </a:endParaRPr>
              </a:p>
            </p:txBody>
          </p:sp>
        </mc:Choice>
        <mc:Fallback xmlns="">
          <p:sp>
            <p:nvSpPr>
              <p:cNvPr id="44" name="Textfeld 43">
                <a:extLst>
                  <a:ext uri="{FF2B5EF4-FFF2-40B4-BE49-F238E27FC236}">
                    <a16:creationId xmlns:a16="http://schemas.microsoft.com/office/drawing/2014/main" id="{C641FC99-E7E7-466D-A29C-CD1D7A6F4332}"/>
                  </a:ext>
                </a:extLst>
              </p:cNvPr>
              <p:cNvSpPr txBox="1">
                <a:spLocks noRot="1" noChangeAspect="1" noMove="1" noResize="1" noEditPoints="1" noAdjustHandles="1" noChangeArrowheads="1" noChangeShapeType="1" noTextEdit="1"/>
              </p:cNvSpPr>
              <p:nvPr/>
            </p:nvSpPr>
            <p:spPr>
              <a:xfrm>
                <a:off x="5437839" y="1513886"/>
                <a:ext cx="1266372" cy="276999"/>
              </a:xfrm>
              <a:prstGeom prst="rect">
                <a:avLst/>
              </a:prstGeom>
              <a:blipFill>
                <a:blip r:embed="rId11"/>
                <a:stretch>
                  <a:fillRect l="-4327" r="-4808" b="-13043"/>
                </a:stretch>
              </a:blipFill>
            </p:spPr>
            <p:txBody>
              <a:bodyPr/>
              <a:lstStyle/>
              <a:p>
                <a:r>
                  <a:rPr lang="de-DE">
                    <a:noFill/>
                  </a:rPr>
                  <a:t> </a:t>
                </a:r>
              </a:p>
            </p:txBody>
          </p:sp>
        </mc:Fallback>
      </mc:AlternateContent>
      <p:sp>
        <p:nvSpPr>
          <p:cNvPr id="45" name="Textfeld 44">
            <a:extLst>
              <a:ext uri="{FF2B5EF4-FFF2-40B4-BE49-F238E27FC236}">
                <a16:creationId xmlns:a16="http://schemas.microsoft.com/office/drawing/2014/main" id="{69758D52-8AE2-4743-AFA6-1BDC793B2631}"/>
              </a:ext>
            </a:extLst>
          </p:cNvPr>
          <p:cNvSpPr txBox="1"/>
          <p:nvPr/>
        </p:nvSpPr>
        <p:spPr>
          <a:xfrm>
            <a:off x="838200" y="3701784"/>
            <a:ext cx="3254188" cy="646331"/>
          </a:xfrm>
          <a:prstGeom prst="rect">
            <a:avLst/>
          </a:prstGeom>
          <a:noFill/>
          <a:ln>
            <a:solidFill>
              <a:schemeClr val="tx1"/>
            </a:solidFill>
          </a:ln>
        </p:spPr>
        <p:txBody>
          <a:bodyPr wrap="square" rtlCol="0">
            <a:spAutoFit/>
          </a:bodyPr>
          <a:lstStyle/>
          <a:p>
            <a:pPr algn="ctr"/>
            <a:r>
              <a:rPr lang="de-DE" dirty="0" err="1"/>
              <a:t>Likelihood</a:t>
            </a:r>
            <a:r>
              <a:rPr lang="de-DE" dirty="0"/>
              <a:t> </a:t>
            </a:r>
            <a:r>
              <a:rPr lang="de-DE" dirty="0" err="1"/>
              <a:t>is</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posterior</a:t>
            </a:r>
            <a:r>
              <a:rPr lang="de-DE" dirty="0"/>
              <a:t> for </a:t>
            </a:r>
            <a:r>
              <a:rPr lang="de-DE" dirty="0" err="1"/>
              <a:t>each</a:t>
            </a:r>
            <a:r>
              <a:rPr lang="de-DE" dirty="0"/>
              <a:t> </a:t>
            </a:r>
            <a:r>
              <a:rPr lang="de-DE" dirty="0" err="1"/>
              <a:t>data</a:t>
            </a:r>
            <a:endParaRPr lang="de-DE" dirty="0"/>
          </a:p>
        </p:txBody>
      </p:sp>
    </p:spTree>
    <p:extLst>
      <p:ext uri="{BB962C8B-B14F-4D97-AF65-F5344CB8AC3E}">
        <p14:creationId xmlns:p14="http://schemas.microsoft.com/office/powerpoint/2010/main" val="110834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40" grpId="0"/>
      <p:bldP spid="41" grpId="0"/>
      <p:bldP spid="43" grpId="0"/>
      <p:bldP spid="44" grpId="0"/>
      <p:bldP spid="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DA8D-A94D-4A5A-9D5D-2D0DB94FAAEC}"/>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sp>
        <p:nvSpPr>
          <p:cNvPr id="6" name="Textplatzhalter 5">
            <a:extLst>
              <a:ext uri="{FF2B5EF4-FFF2-40B4-BE49-F238E27FC236}">
                <a16:creationId xmlns:a16="http://schemas.microsoft.com/office/drawing/2014/main" id="{F6BAD069-B5FA-4D47-9352-CB4BC89D184F}"/>
              </a:ext>
            </a:extLst>
          </p:cNvPr>
          <p:cNvSpPr>
            <a:spLocks noGrp="1"/>
          </p:cNvSpPr>
          <p:nvPr>
            <p:ph type="body" sz="quarter" idx="13"/>
          </p:nvPr>
        </p:nvSpPr>
        <p:spPr/>
        <p:txBody>
          <a:bodyPr/>
          <a:lstStyle/>
          <a:p>
            <a:endParaRPr lang="de-DE"/>
          </a:p>
        </p:txBody>
      </p:sp>
      <p:sp>
        <p:nvSpPr>
          <p:cNvPr id="7" name="Textplatzhalter 6">
            <a:extLst>
              <a:ext uri="{FF2B5EF4-FFF2-40B4-BE49-F238E27FC236}">
                <a16:creationId xmlns:a16="http://schemas.microsoft.com/office/drawing/2014/main" id="{47E60C93-D0ED-4A13-8381-6C300152209F}"/>
              </a:ext>
            </a:extLst>
          </p:cNvPr>
          <p:cNvSpPr>
            <a:spLocks noGrp="1"/>
          </p:cNvSpPr>
          <p:nvPr>
            <p:ph type="body" sz="quarter" idx="14"/>
          </p:nvPr>
        </p:nvSpPr>
        <p:spPr/>
        <p:txBody>
          <a:bodyPr/>
          <a:lstStyle/>
          <a:p>
            <a:endParaRPr lang="de-DE"/>
          </a:p>
        </p:txBody>
      </p:sp>
      <p:sp>
        <p:nvSpPr>
          <p:cNvPr id="8" name="Textplatzhalter 7">
            <a:extLst>
              <a:ext uri="{FF2B5EF4-FFF2-40B4-BE49-F238E27FC236}">
                <a16:creationId xmlns:a16="http://schemas.microsoft.com/office/drawing/2014/main" id="{959392BE-7652-4CDA-99CC-CFE00724F7A6}"/>
              </a:ext>
            </a:extLst>
          </p:cNvPr>
          <p:cNvSpPr>
            <a:spLocks noGrp="1"/>
          </p:cNvSpPr>
          <p:nvPr>
            <p:ph type="body" sz="quarter" idx="15"/>
          </p:nvPr>
        </p:nvSpPr>
        <p:spPr/>
        <p:txBody>
          <a:bodyPr/>
          <a:lstStyle/>
          <a:p>
            <a:endParaRPr lang="de-DE"/>
          </a:p>
        </p:txBody>
      </p:sp>
      <p:sp>
        <p:nvSpPr>
          <p:cNvPr id="9" name="Textplatzhalter 8">
            <a:extLst>
              <a:ext uri="{FF2B5EF4-FFF2-40B4-BE49-F238E27FC236}">
                <a16:creationId xmlns:a16="http://schemas.microsoft.com/office/drawing/2014/main" id="{9C681254-9286-4637-B9FB-58029E042B5F}"/>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1AF190F0-4D63-4603-9D8C-8ACEF32FB8B6}"/>
              </a:ext>
            </a:extLst>
          </p:cNvPr>
          <p:cNvSpPr>
            <a:spLocks noGrp="1"/>
          </p:cNvSpPr>
          <p:nvPr>
            <p:ph type="body" sz="quarter" idx="17"/>
          </p:nvPr>
        </p:nvSpPr>
        <p:spPr/>
        <p:txBody>
          <a:bodyPr/>
          <a:lstStyle/>
          <a:p>
            <a:endParaRPr lang="de-DE"/>
          </a:p>
        </p:txBody>
      </p:sp>
      <p:sp>
        <p:nvSpPr>
          <p:cNvPr id="11" name="Textplatzhalter 10">
            <a:extLst>
              <a:ext uri="{FF2B5EF4-FFF2-40B4-BE49-F238E27FC236}">
                <a16:creationId xmlns:a16="http://schemas.microsoft.com/office/drawing/2014/main" id="{5BFB3AF9-4445-48C2-A0F4-3C49FD92C589}"/>
              </a:ext>
            </a:extLst>
          </p:cNvPr>
          <p:cNvSpPr>
            <a:spLocks noGrp="1"/>
          </p:cNvSpPr>
          <p:nvPr>
            <p:ph type="body" sz="quarter" idx="18"/>
          </p:nvPr>
        </p:nvSpPr>
        <p:spPr>
          <a:solidFill>
            <a:srgbClr val="780F30">
              <a:alpha val="20000"/>
            </a:srgbClr>
          </a:solidFill>
          <a:ln w="38100">
            <a:solidFill>
              <a:schemeClr val="bg2"/>
            </a:solidFill>
          </a:ln>
        </p:spPr>
        <p:txBody>
          <a:bodyPr/>
          <a:lstStyle/>
          <a:p>
            <a:endParaRPr lang="de-DE" dirty="0"/>
          </a:p>
        </p:txBody>
      </p:sp>
      <p:sp>
        <p:nvSpPr>
          <p:cNvPr id="12" name="Textplatzhalter 11">
            <a:extLst>
              <a:ext uri="{FF2B5EF4-FFF2-40B4-BE49-F238E27FC236}">
                <a16:creationId xmlns:a16="http://schemas.microsoft.com/office/drawing/2014/main" id="{92FDA12C-E38B-4106-91FF-627994D3AB94}"/>
              </a:ext>
            </a:extLst>
          </p:cNvPr>
          <p:cNvSpPr>
            <a:spLocks noGrp="1"/>
          </p:cNvSpPr>
          <p:nvPr>
            <p:ph type="body" sz="quarter" idx="19"/>
          </p:nvPr>
        </p:nvSpPr>
        <p:spPr>
          <a:solidFill>
            <a:srgbClr val="780F30">
              <a:alpha val="20000"/>
            </a:srgbClr>
          </a:solidFill>
          <a:ln w="38100">
            <a:solidFill>
              <a:schemeClr val="bg2"/>
            </a:solidFill>
          </a:ln>
        </p:spPr>
        <p:txBody>
          <a:bodyPr/>
          <a:lstStyle/>
          <a:p>
            <a:endParaRPr lang="de-DE" dirty="0"/>
          </a:p>
        </p:txBody>
      </p:sp>
      <p:sp>
        <p:nvSpPr>
          <p:cNvPr id="13" name="Textplatzhalter 12">
            <a:extLst>
              <a:ext uri="{FF2B5EF4-FFF2-40B4-BE49-F238E27FC236}">
                <a16:creationId xmlns:a16="http://schemas.microsoft.com/office/drawing/2014/main" id="{C702177E-80C6-4F20-B082-EECCBD11C616}"/>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4277901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6DC825-50E8-45CB-8FD2-59B5FD88A8EE}"/>
              </a:ext>
            </a:extLst>
          </p:cNvPr>
          <p:cNvSpPr>
            <a:spLocks noGrp="1"/>
          </p:cNvSpPr>
          <p:nvPr>
            <p:ph type="title"/>
          </p:nvPr>
        </p:nvSpPr>
        <p:spPr/>
        <p:txBody>
          <a:bodyPr/>
          <a:lstStyle/>
          <a:p>
            <a:r>
              <a:rPr lang="de-DE" dirty="0"/>
              <a:t>Sampling and </a:t>
            </a:r>
            <a:r>
              <a:rPr lang="de-DE" dirty="0" err="1"/>
              <a:t>Deriving</a:t>
            </a:r>
            <a:r>
              <a:rPr lang="de-DE" dirty="0"/>
              <a:t> Parameters</a:t>
            </a: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F2FCD6F-57D0-4908-B7A5-EF6481839C1F}"/>
                  </a:ext>
                </a:extLst>
              </p:cNvPr>
              <p:cNvSpPr txBox="1"/>
              <p:nvPr/>
            </p:nvSpPr>
            <p:spPr>
              <a:xfrm>
                <a:off x="7796162" y="2190727"/>
                <a:ext cx="8643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4" name="Textfeld 3">
                <a:extLst>
                  <a:ext uri="{FF2B5EF4-FFF2-40B4-BE49-F238E27FC236}">
                    <a16:creationId xmlns:a16="http://schemas.microsoft.com/office/drawing/2014/main" id="{1F2FCD6F-57D0-4908-B7A5-EF6481839C1F}"/>
                  </a:ext>
                </a:extLst>
              </p:cNvPr>
              <p:cNvSpPr txBox="1">
                <a:spLocks noRot="1" noChangeAspect="1" noMove="1" noResize="1" noEditPoints="1" noAdjustHandles="1" noChangeArrowheads="1" noChangeShapeType="1" noTextEdit="1"/>
              </p:cNvSpPr>
              <p:nvPr/>
            </p:nvSpPr>
            <p:spPr>
              <a:xfrm>
                <a:off x="7796162" y="2190727"/>
                <a:ext cx="864339" cy="276999"/>
              </a:xfrm>
              <a:prstGeom prst="rect">
                <a:avLst/>
              </a:prstGeom>
              <a:blipFill>
                <a:blip r:embed="rId2"/>
                <a:stretch>
                  <a:fillRect l="-6338" t="-2174" r="-9859"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325C9C25-7254-4510-B538-A64BB4F796B8}"/>
                  </a:ext>
                </a:extLst>
              </p:cNvPr>
              <p:cNvSpPr txBox="1"/>
              <p:nvPr/>
            </p:nvSpPr>
            <p:spPr>
              <a:xfrm>
                <a:off x="7796162" y="3317178"/>
                <a:ext cx="8226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5" name="Textfeld 4">
                <a:extLst>
                  <a:ext uri="{FF2B5EF4-FFF2-40B4-BE49-F238E27FC236}">
                    <a16:creationId xmlns:a16="http://schemas.microsoft.com/office/drawing/2014/main" id="{325C9C25-7254-4510-B538-A64BB4F796B8}"/>
                  </a:ext>
                </a:extLst>
              </p:cNvPr>
              <p:cNvSpPr txBox="1">
                <a:spLocks noRot="1" noChangeAspect="1" noMove="1" noResize="1" noEditPoints="1" noAdjustHandles="1" noChangeArrowheads="1" noChangeShapeType="1" noTextEdit="1"/>
              </p:cNvSpPr>
              <p:nvPr/>
            </p:nvSpPr>
            <p:spPr>
              <a:xfrm>
                <a:off x="7796162" y="3317178"/>
                <a:ext cx="822661" cy="276999"/>
              </a:xfrm>
              <a:prstGeom prst="rect">
                <a:avLst/>
              </a:prstGeom>
              <a:blipFill>
                <a:blip r:embed="rId3"/>
                <a:stretch>
                  <a:fillRect l="-6667" t="-2174" r="-10370"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FE5EDA8C-6E09-44C4-B8A5-EFD5741A7D65}"/>
                  </a:ext>
                </a:extLst>
              </p:cNvPr>
              <p:cNvSpPr txBox="1"/>
              <p:nvPr/>
            </p:nvSpPr>
            <p:spPr>
              <a:xfrm>
                <a:off x="7796162" y="4448854"/>
                <a:ext cx="8451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6" name="Textfeld 5">
                <a:extLst>
                  <a:ext uri="{FF2B5EF4-FFF2-40B4-BE49-F238E27FC236}">
                    <a16:creationId xmlns:a16="http://schemas.microsoft.com/office/drawing/2014/main" id="{FE5EDA8C-6E09-44C4-B8A5-EFD5741A7D65}"/>
                  </a:ext>
                </a:extLst>
              </p:cNvPr>
              <p:cNvSpPr txBox="1">
                <a:spLocks noRot="1" noChangeAspect="1" noMove="1" noResize="1" noEditPoints="1" noAdjustHandles="1" noChangeArrowheads="1" noChangeShapeType="1" noTextEdit="1"/>
              </p:cNvSpPr>
              <p:nvPr/>
            </p:nvSpPr>
            <p:spPr>
              <a:xfrm>
                <a:off x="7796162" y="4448854"/>
                <a:ext cx="845103" cy="276999"/>
              </a:xfrm>
              <a:prstGeom prst="rect">
                <a:avLst/>
              </a:prstGeom>
              <a:blipFill>
                <a:blip r:embed="rId4"/>
                <a:stretch>
                  <a:fillRect l="-6475" t="-2222" r="-10072"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83F7BE49-7C4D-4CDF-90A4-67A0B9707D88}"/>
                  </a:ext>
                </a:extLst>
              </p:cNvPr>
              <p:cNvSpPr txBox="1"/>
              <p:nvPr/>
            </p:nvSpPr>
            <p:spPr>
              <a:xfrm>
                <a:off x="7796162" y="5575305"/>
                <a:ext cx="8515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7" name="Textfeld 6">
                <a:extLst>
                  <a:ext uri="{FF2B5EF4-FFF2-40B4-BE49-F238E27FC236}">
                    <a16:creationId xmlns:a16="http://schemas.microsoft.com/office/drawing/2014/main" id="{83F7BE49-7C4D-4CDF-90A4-67A0B9707D88}"/>
                  </a:ext>
                </a:extLst>
              </p:cNvPr>
              <p:cNvSpPr txBox="1">
                <a:spLocks noRot="1" noChangeAspect="1" noMove="1" noResize="1" noEditPoints="1" noAdjustHandles="1" noChangeArrowheads="1" noChangeShapeType="1" noTextEdit="1"/>
              </p:cNvSpPr>
              <p:nvPr/>
            </p:nvSpPr>
            <p:spPr>
              <a:xfrm>
                <a:off x="7796162" y="5575305"/>
                <a:ext cx="851515" cy="276999"/>
              </a:xfrm>
              <a:prstGeom prst="rect">
                <a:avLst/>
              </a:prstGeom>
              <a:blipFill>
                <a:blip r:embed="rId5"/>
                <a:stretch>
                  <a:fillRect l="-6429" t="-4444" r="-10000"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BD2943A5-CA80-4C4C-9EDF-DB845AEE363B}"/>
                  </a:ext>
                </a:extLst>
              </p:cNvPr>
              <p:cNvSpPr/>
              <p:nvPr/>
            </p:nvSpPr>
            <p:spPr>
              <a:xfrm>
                <a:off x="988446" y="3328503"/>
                <a:ext cx="5107554" cy="1477328"/>
              </a:xfrm>
              <a:prstGeom prst="rect">
                <a:avLst/>
              </a:prstGeom>
            </p:spPr>
            <p:txBody>
              <a:bodyPr wrap="square">
                <a:spAutoFit/>
              </a:bodyPr>
              <a:lstStyle/>
              <a:p>
                <a:pPr algn="ctr"/>
                <a:r>
                  <a:rPr lang="de-DE" dirty="0"/>
                  <a:t>Joint </a:t>
                </a:r>
                <a:r>
                  <a:rPr lang="de-DE" dirty="0" err="1"/>
                  <a:t>likelihood</a:t>
                </a:r>
                <a:r>
                  <a:rPr lang="de-DE" dirty="0"/>
                  <a:t> </a:t>
                </a:r>
                <a:r>
                  <a:rPr lang="de-DE" dirty="0" err="1"/>
                  <a:t>is</a:t>
                </a:r>
                <a:r>
                  <a:rPr lang="de-DE" dirty="0"/>
                  <a:t> </a:t>
                </a:r>
                <a:r>
                  <a:rPr lang="de-DE" dirty="0" err="1"/>
                  <a:t>the</a:t>
                </a:r>
                <a:r>
                  <a:rPr lang="de-DE" dirty="0"/>
                  <a:t> </a:t>
                </a:r>
                <a:r>
                  <a:rPr lang="de-DE" dirty="0" err="1"/>
                  <a:t>product</a:t>
                </a:r>
                <a:r>
                  <a:rPr lang="de-DE" dirty="0"/>
                  <a:t> </a:t>
                </a:r>
                <a:r>
                  <a:rPr lang="de-DE" dirty="0" err="1"/>
                  <a:t>of</a:t>
                </a:r>
                <a:r>
                  <a:rPr lang="de-DE" dirty="0"/>
                  <a:t> </a:t>
                </a:r>
                <a:r>
                  <a:rPr lang="de-DE" dirty="0" err="1"/>
                  <a:t>likelihoods</a:t>
                </a:r>
                <a:endParaRPr lang="de-DE" dirty="0"/>
              </a:p>
              <a:p>
                <a:pPr algn="ct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𝔸</m:t>
                              </m:r>
                            </m:e>
                          </m:d>
                        </m:e>
                      </m:func>
                      <m:r>
                        <a:rPr lang="de-DE" i="1">
                          <a:latin typeface="Cambria Math" panose="02040503050406030204" pitchFamily="18" charset="0"/>
                        </a:rPr>
                        <m:t>×</m:t>
                      </m:r>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𝔹</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ℂ</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𝔻</m:t>
                              </m:r>
                            </m:e>
                          </m:d>
                        </m:e>
                      </m:func>
                    </m:oMath>
                  </m:oMathPara>
                </a14:m>
                <a:endParaRPr lang="de-DE" dirty="0"/>
              </a:p>
              <a:p>
                <a:pPr algn="ctr"/>
                <a:endParaRPr lang="de-DE" dirty="0"/>
              </a:p>
              <a:p>
                <a:pPr algn="ctr"/>
                <a:r>
                  <a:rPr lang="de-DE" dirty="0"/>
                  <a:t>Sampling Method </a:t>
                </a:r>
                <a:r>
                  <a:rPr lang="de-DE" dirty="0" err="1"/>
                  <a:t>is</a:t>
                </a:r>
                <a:r>
                  <a:rPr lang="de-DE" dirty="0"/>
                  <a:t> </a:t>
                </a:r>
                <a:r>
                  <a:rPr lang="de-DE" dirty="0" err="1"/>
                  <a:t>Hamiltonian</a:t>
                </a:r>
                <a:r>
                  <a:rPr lang="de-DE" dirty="0"/>
                  <a:t> Monte Carlo Sampling</a:t>
                </a:r>
              </a:p>
            </p:txBody>
          </p:sp>
        </mc:Choice>
        <mc:Fallback xmlns="">
          <p:sp>
            <p:nvSpPr>
              <p:cNvPr id="9" name="Rechteck 8">
                <a:extLst>
                  <a:ext uri="{FF2B5EF4-FFF2-40B4-BE49-F238E27FC236}">
                    <a16:creationId xmlns:a16="http://schemas.microsoft.com/office/drawing/2014/main" id="{BD2943A5-CA80-4C4C-9EDF-DB845AEE363B}"/>
                  </a:ext>
                </a:extLst>
              </p:cNvPr>
              <p:cNvSpPr>
                <a:spLocks noRot="1" noChangeAspect="1" noMove="1" noResize="1" noEditPoints="1" noAdjustHandles="1" noChangeArrowheads="1" noChangeShapeType="1" noTextEdit="1"/>
              </p:cNvSpPr>
              <p:nvPr/>
            </p:nvSpPr>
            <p:spPr>
              <a:xfrm>
                <a:off x="988446" y="3328503"/>
                <a:ext cx="5107554" cy="1477328"/>
              </a:xfrm>
              <a:prstGeom prst="rect">
                <a:avLst/>
              </a:prstGeom>
              <a:blipFill>
                <a:blip r:embed="rId6"/>
                <a:stretch>
                  <a:fillRect t="-2066" b="-5785"/>
                </a:stretch>
              </a:blipFill>
            </p:spPr>
            <p:txBody>
              <a:bodyPr/>
              <a:lstStyle/>
              <a:p>
                <a:r>
                  <a:rPr lang="de-DE">
                    <a:noFill/>
                  </a:rPr>
                  <a:t> </a:t>
                </a:r>
              </a:p>
            </p:txBody>
          </p:sp>
        </mc:Fallback>
      </mc:AlternateContent>
    </p:spTree>
    <p:extLst>
      <p:ext uri="{BB962C8B-B14F-4D97-AF65-F5344CB8AC3E}">
        <p14:creationId xmlns:p14="http://schemas.microsoft.com/office/powerpoint/2010/main" val="346306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8DA2EF-1AAF-405B-947B-EA7600F00BE8}"/>
              </a:ext>
            </a:extLst>
          </p:cNvPr>
          <p:cNvSpPr>
            <a:spLocks noGrp="1"/>
          </p:cNvSpPr>
          <p:nvPr>
            <p:ph type="title"/>
          </p:nvPr>
        </p:nvSpPr>
        <p:spPr/>
        <p:txBody>
          <a:bodyPr/>
          <a:lstStyle/>
          <a:p>
            <a:r>
              <a:rPr lang="de-DE" dirty="0"/>
              <a:t>Sampling and </a:t>
            </a:r>
            <a:r>
              <a:rPr lang="de-DE" dirty="0" err="1"/>
              <a:t>Deriving</a:t>
            </a:r>
            <a:r>
              <a:rPr lang="de-DE" dirty="0"/>
              <a:t> Parameters</a:t>
            </a:r>
          </a:p>
        </p:txBody>
      </p:sp>
      <p:sp>
        <p:nvSpPr>
          <p:cNvPr id="3" name="Inhaltsplatzhalter 2">
            <a:extLst>
              <a:ext uri="{FF2B5EF4-FFF2-40B4-BE49-F238E27FC236}">
                <a16:creationId xmlns:a16="http://schemas.microsoft.com/office/drawing/2014/main" id="{86774DE6-3839-4036-AA2C-38034CAE739F}"/>
              </a:ext>
            </a:extLst>
          </p:cNvPr>
          <p:cNvSpPr>
            <a:spLocks noGrp="1"/>
          </p:cNvSpPr>
          <p:nvPr>
            <p:ph type="body" sz="quarter" idx="13"/>
          </p:nvPr>
        </p:nvSpPr>
        <p:spPr>
          <a:xfrm>
            <a:off x="676931" y="2057477"/>
            <a:ext cx="4612110" cy="3853103"/>
          </a:xfrm>
        </p:spPr>
        <p:txBody>
          <a:bodyPr/>
          <a:lstStyle/>
          <a:p>
            <a:r>
              <a:rPr lang="de-DE" dirty="0" err="1"/>
              <a:t>From</a:t>
            </a:r>
            <a:r>
              <a:rPr lang="de-DE" dirty="0"/>
              <a:t> </a:t>
            </a:r>
            <a:r>
              <a:rPr lang="de-DE" dirty="0" err="1"/>
              <a:t>the</a:t>
            </a:r>
            <a:r>
              <a:rPr lang="de-DE" dirty="0"/>
              <a:t> </a:t>
            </a:r>
            <a:r>
              <a:rPr lang="de-DE" dirty="0" err="1"/>
              <a:t>posterior</a:t>
            </a:r>
            <a:r>
              <a:rPr lang="de-DE" dirty="0"/>
              <a:t>, </a:t>
            </a:r>
            <a:r>
              <a:rPr lang="de-DE" dirty="0" err="1"/>
              <a:t>the</a:t>
            </a:r>
            <a:r>
              <a:rPr lang="de-DE" dirty="0"/>
              <a:t> </a:t>
            </a:r>
            <a:r>
              <a:rPr lang="de-DE" dirty="0" err="1"/>
              <a:t>authors</a:t>
            </a:r>
            <a:r>
              <a:rPr lang="de-DE" dirty="0"/>
              <a:t> </a:t>
            </a:r>
            <a:r>
              <a:rPr lang="de-DE" dirty="0" err="1"/>
              <a:t>derived</a:t>
            </a:r>
            <a:r>
              <a:rPr lang="de-DE" dirty="0"/>
              <a:t> </a:t>
            </a:r>
            <a:r>
              <a:rPr lang="de-DE" dirty="0" err="1"/>
              <a:t>three</a:t>
            </a:r>
            <a:r>
              <a:rPr lang="de-DE" dirty="0"/>
              <a:t> </a:t>
            </a:r>
            <a:r>
              <a:rPr lang="de-DE" dirty="0" err="1"/>
              <a:t>fatality</a:t>
            </a:r>
            <a:r>
              <a:rPr lang="de-DE" dirty="0"/>
              <a:t> </a:t>
            </a:r>
            <a:r>
              <a:rPr lang="de-DE" dirty="0" err="1"/>
              <a:t>rates</a:t>
            </a:r>
            <a:endParaRPr lang="de-DE" dirty="0"/>
          </a:p>
          <a:p>
            <a:pPr>
              <a:buFont typeface="Wingdings" panose="05000000000000000000" pitchFamily="2" charset="2"/>
              <a:buChar char="à"/>
            </a:pPr>
            <a:r>
              <a:rPr lang="de-DE" dirty="0">
                <a:sym typeface="Wingdings" panose="05000000000000000000" pitchFamily="2" charset="2"/>
              </a:rPr>
              <a:t>CFR </a:t>
            </a:r>
            <a:r>
              <a:rPr lang="de-DE" dirty="0" err="1">
                <a:sym typeface="Wingdings" panose="05000000000000000000" pitchFamily="2" charset="2"/>
              </a:rPr>
              <a:t>is</a:t>
            </a:r>
            <a:r>
              <a:rPr lang="de-DE" dirty="0">
                <a:sym typeface="Wingdings" panose="05000000000000000000" pitchFamily="2" charset="2"/>
              </a:rPr>
              <a:t> a </a:t>
            </a:r>
            <a:r>
              <a:rPr lang="de-DE" dirty="0" err="1">
                <a:sym typeface="Wingdings" panose="05000000000000000000" pitchFamily="2" charset="2"/>
              </a:rPr>
              <a:t>bad</a:t>
            </a:r>
            <a:r>
              <a:rPr lang="de-DE" dirty="0">
                <a:sym typeface="Wingdings" panose="05000000000000000000" pitchFamily="2" charset="2"/>
              </a:rPr>
              <a:t> </a:t>
            </a:r>
            <a:r>
              <a:rPr lang="de-DE" dirty="0" err="1">
                <a:sym typeface="Wingdings" panose="05000000000000000000" pitchFamily="2" charset="2"/>
              </a:rPr>
              <a:t>estimator</a:t>
            </a:r>
            <a:r>
              <a:rPr lang="de-DE" dirty="0">
                <a:sym typeface="Wingdings" panose="05000000000000000000" pitchFamily="2" charset="2"/>
              </a:rPr>
              <a:t> for </a:t>
            </a:r>
            <a:r>
              <a:rPr lang="de-DE" dirty="0" err="1">
                <a:sym typeface="Wingdings" panose="05000000000000000000" pitchFamily="2" charset="2"/>
              </a:rPr>
              <a:t>mortality</a:t>
            </a:r>
            <a:endParaRPr lang="de-DE" dirty="0">
              <a:sym typeface="Wingdings" panose="05000000000000000000" pitchFamily="2" charset="2"/>
            </a:endParaRPr>
          </a:p>
          <a:p>
            <a:pPr>
              <a:buFont typeface="Wingdings" panose="05000000000000000000" pitchFamily="2" charset="2"/>
              <a:buChar char="à"/>
            </a:pPr>
            <a:r>
              <a:rPr lang="en-GB" dirty="0"/>
              <a:t>Variance in IFR reflects external factors</a:t>
            </a:r>
            <a:endParaRPr lang="de-DE" dirty="0"/>
          </a:p>
        </p:txBody>
      </p:sp>
      <p:sp>
        <p:nvSpPr>
          <p:cNvPr id="7" name="Textfeld 6">
            <a:extLst>
              <a:ext uri="{FF2B5EF4-FFF2-40B4-BE49-F238E27FC236}">
                <a16:creationId xmlns:a16="http://schemas.microsoft.com/office/drawing/2014/main" id="{F3588070-E346-4AEF-8AE5-D57DCD24F2FC}"/>
              </a:ext>
            </a:extLst>
          </p:cNvPr>
          <p:cNvSpPr txBox="1"/>
          <p:nvPr/>
        </p:nvSpPr>
        <p:spPr>
          <a:xfrm>
            <a:off x="9406265" y="1640959"/>
            <a:ext cx="1947535" cy="369332"/>
          </a:xfrm>
          <a:prstGeom prst="rect">
            <a:avLst/>
          </a:prstGeom>
          <a:noFill/>
        </p:spPr>
        <p:txBody>
          <a:bodyPr wrap="square" rtlCol="0">
            <a:spAutoFit/>
          </a:bodyPr>
          <a:lstStyle/>
          <a:p>
            <a:r>
              <a:rPr lang="en-GB" dirty="0"/>
              <a:t>Source: figure S4A</a:t>
            </a:r>
            <a:endParaRPr lang="de-DE" dirty="0"/>
          </a:p>
        </p:txBody>
      </p:sp>
      <p:pic>
        <p:nvPicPr>
          <p:cNvPr id="8" name="Grafik 7">
            <a:extLst>
              <a:ext uri="{FF2B5EF4-FFF2-40B4-BE49-F238E27FC236}">
                <a16:creationId xmlns:a16="http://schemas.microsoft.com/office/drawing/2014/main" id="{FF721386-2A46-45DF-81AC-CA595278B498}"/>
              </a:ext>
            </a:extLst>
          </p:cNvPr>
          <p:cNvPicPr>
            <a:picLocks noChangeAspect="1"/>
          </p:cNvPicPr>
          <p:nvPr/>
        </p:nvPicPr>
        <p:blipFill>
          <a:blip r:embed="rId2"/>
          <a:stretch>
            <a:fillRect/>
          </a:stretch>
        </p:blipFill>
        <p:spPr>
          <a:xfrm>
            <a:off x="5289041" y="1881038"/>
            <a:ext cx="6064759" cy="4248004"/>
          </a:xfrm>
          <a:prstGeom prst="rect">
            <a:avLst/>
          </a:prstGeom>
        </p:spPr>
      </p:pic>
    </p:spTree>
    <p:extLst>
      <p:ext uri="{BB962C8B-B14F-4D97-AF65-F5344CB8AC3E}">
        <p14:creationId xmlns:p14="http://schemas.microsoft.com/office/powerpoint/2010/main" val="4092314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CF916A-F1DC-4C28-962A-5A06EFAB7187}"/>
              </a:ext>
            </a:extLst>
          </p:cNvPr>
          <p:cNvSpPr>
            <a:spLocks noGrp="1"/>
          </p:cNvSpPr>
          <p:nvPr>
            <p:ph type="title"/>
          </p:nvPr>
        </p:nvSpPr>
        <p:spPr/>
        <p:txBody>
          <a:bodyPr/>
          <a:lstStyle/>
          <a:p>
            <a:r>
              <a:rPr lang="en-GB" dirty="0"/>
              <a:t>Current state of work</a:t>
            </a:r>
            <a:endParaRPr lang="de-DE" dirty="0"/>
          </a:p>
        </p:txBody>
      </p:sp>
      <p:sp>
        <p:nvSpPr>
          <p:cNvPr id="3" name="Inhaltsplatzhalter 2">
            <a:extLst>
              <a:ext uri="{FF2B5EF4-FFF2-40B4-BE49-F238E27FC236}">
                <a16:creationId xmlns:a16="http://schemas.microsoft.com/office/drawing/2014/main" id="{F289F792-963A-4511-BEBF-5F2689770F4E}"/>
              </a:ext>
            </a:extLst>
          </p:cNvPr>
          <p:cNvSpPr>
            <a:spLocks noGrp="1"/>
          </p:cNvSpPr>
          <p:nvPr>
            <p:ph type="body" sz="quarter" idx="13"/>
          </p:nvPr>
        </p:nvSpPr>
        <p:spPr/>
        <p:txBody>
          <a:bodyPr/>
          <a:lstStyle/>
          <a:p>
            <a:pPr marL="0" indent="0">
              <a:buNone/>
            </a:pPr>
            <a:r>
              <a:rPr lang="en-GB" dirty="0"/>
              <a:t>Open Questions:</a:t>
            </a:r>
          </a:p>
          <a:p>
            <a:r>
              <a:rPr lang="en-GB" dirty="0"/>
              <a:t>Unclear derivation of the posterior distribution</a:t>
            </a:r>
          </a:p>
          <a:p>
            <a:r>
              <a:rPr lang="en-GB" dirty="0"/>
              <a:t>Hamiltonian Monte Carlo Sampling</a:t>
            </a:r>
          </a:p>
          <a:p>
            <a:r>
              <a:rPr lang="en-GB" dirty="0"/>
              <a:t>Sensitivity Analysis and Model Validation</a:t>
            </a:r>
          </a:p>
          <a:p>
            <a:pPr marL="0" indent="0">
              <a:buNone/>
            </a:pPr>
            <a:r>
              <a:rPr lang="de-DE" dirty="0"/>
              <a:t>Model Extension:</a:t>
            </a:r>
          </a:p>
          <a:p>
            <a:r>
              <a:rPr lang="de-DE" dirty="0"/>
              <a:t>External </a:t>
            </a:r>
            <a:r>
              <a:rPr lang="de-DE" dirty="0" err="1"/>
              <a:t>validation</a:t>
            </a:r>
            <a:r>
              <a:rPr lang="de-DE" dirty="0"/>
              <a:t> for </a:t>
            </a:r>
            <a:r>
              <a:rPr lang="de-DE" dirty="0" err="1"/>
              <a:t>other</a:t>
            </a:r>
            <a:r>
              <a:rPr lang="de-DE" dirty="0"/>
              <a:t> </a:t>
            </a:r>
            <a:r>
              <a:rPr lang="de-DE" dirty="0" err="1"/>
              <a:t>regions</a:t>
            </a:r>
            <a:endParaRPr lang="de-DE" dirty="0"/>
          </a:p>
        </p:txBody>
      </p:sp>
    </p:spTree>
    <p:extLst>
      <p:ext uri="{BB962C8B-B14F-4D97-AF65-F5344CB8AC3E}">
        <p14:creationId xmlns:p14="http://schemas.microsoft.com/office/powerpoint/2010/main" val="334782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BB5BA-0032-473E-99A5-AA607F70F0D2}"/>
              </a:ext>
            </a:extLst>
          </p:cNvPr>
          <p:cNvSpPr>
            <a:spLocks noGrp="1"/>
          </p:cNvSpPr>
          <p:nvPr>
            <p:ph type="title"/>
          </p:nvPr>
        </p:nvSpPr>
        <p:spPr/>
        <p:txBody>
          <a:bodyPr/>
          <a:lstStyle/>
          <a:p>
            <a:r>
              <a:rPr lang="en-GB" dirty="0"/>
              <a:t>Preliminary Remarks</a:t>
            </a:r>
            <a:endParaRPr lang="de-DE" dirty="0"/>
          </a:p>
        </p:txBody>
      </p:sp>
      <p:sp>
        <p:nvSpPr>
          <p:cNvPr id="3" name="Inhaltsplatzhalter 2">
            <a:extLst>
              <a:ext uri="{FF2B5EF4-FFF2-40B4-BE49-F238E27FC236}">
                <a16:creationId xmlns:a16="http://schemas.microsoft.com/office/drawing/2014/main" id="{FD5A5C4C-475E-4E11-A3AD-C95F7B1E3C30}"/>
              </a:ext>
            </a:extLst>
          </p:cNvPr>
          <p:cNvSpPr>
            <a:spLocks noGrp="1"/>
          </p:cNvSpPr>
          <p:nvPr>
            <p:ph type="body" sz="quarter" idx="13"/>
          </p:nvPr>
        </p:nvSpPr>
        <p:spPr/>
        <p:txBody>
          <a:bodyPr>
            <a:normAutofit/>
          </a:bodyPr>
          <a:lstStyle/>
          <a:p>
            <a:pPr marL="342900" indent="-342900">
              <a:buFont typeface="Arial" panose="020B0604020202020204" pitchFamily="34" charset="0"/>
              <a:buChar char="•"/>
            </a:pPr>
            <a:r>
              <a:rPr lang="en-GB" dirty="0"/>
              <a:t>First preprint published on 3 March 2020, revised versions on 22 March 2020 and 8 May 2020</a:t>
            </a:r>
          </a:p>
          <a:p>
            <a:pPr marL="342900" indent="-342900">
              <a:buFont typeface="Arial" panose="020B0604020202020204" pitchFamily="34" charset="0"/>
              <a:buChar char="•"/>
            </a:pPr>
            <a:r>
              <a:rPr lang="en-GB" dirty="0"/>
              <a:t>This presentation refers to the third version from 8 May 2020</a:t>
            </a:r>
          </a:p>
          <a:p>
            <a:pPr marL="342900" indent="-342900">
              <a:buFont typeface="Arial" panose="020B0604020202020204" pitchFamily="34" charset="0"/>
              <a:buChar char="•"/>
            </a:pPr>
            <a:r>
              <a:rPr lang="en-GB" dirty="0"/>
              <a:t>All code and data as well as the manuscript available from </a:t>
            </a:r>
            <a:r>
              <a:rPr lang="en-GB" dirty="0">
                <a:hlinkClick r:id="rId2"/>
              </a:rPr>
              <a:t>https://github.com/jriou/covid_adjusted_cfr</a:t>
            </a:r>
            <a:endParaRPr lang="en-GB" dirty="0"/>
          </a:p>
          <a:p>
            <a:pPr marL="342900" indent="-342900">
              <a:buFont typeface="Arial" panose="020B0604020202020204" pitchFamily="34" charset="0"/>
              <a:buChar char="•"/>
            </a:pPr>
            <a:r>
              <a:rPr lang="en-GB" dirty="0"/>
              <a:t>Paper and extensive appendix</a:t>
            </a:r>
          </a:p>
          <a:p>
            <a:pPr marL="342900" indent="-342900">
              <a:buFont typeface="Arial" panose="020B0604020202020204" pitchFamily="34" charset="0"/>
              <a:buChar char="•"/>
            </a:pPr>
            <a:r>
              <a:rPr lang="en-GB" dirty="0"/>
              <a:t>Work ongoing, likely for more changes to appear</a:t>
            </a:r>
          </a:p>
          <a:p>
            <a:endParaRPr lang="de-DE" dirty="0"/>
          </a:p>
        </p:txBody>
      </p:sp>
    </p:spTree>
    <p:extLst>
      <p:ext uri="{BB962C8B-B14F-4D97-AF65-F5344CB8AC3E}">
        <p14:creationId xmlns:p14="http://schemas.microsoft.com/office/powerpoint/2010/main" val="123529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r>
              <a:rPr lang="en-GB" dirty="0"/>
              <a:t>Preferential Ascertainment</a:t>
            </a:r>
            <a:endParaRPr lang="de-DE" dirty="0"/>
          </a:p>
        </p:txBody>
      </p:sp>
    </p:spTree>
    <p:extLst>
      <p:ext uri="{BB962C8B-B14F-4D97-AF65-F5344CB8AC3E}">
        <p14:creationId xmlns:p14="http://schemas.microsoft.com/office/powerpoint/2010/main" val="81575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endParaRPr lang="en-GB" dirty="0"/>
              </a:p>
              <a:p>
                <a:pPr marL="896938" lvl="1" indent="0">
                  <a:buNone/>
                </a:pPr>
                <a:r>
                  <a:rPr lang="en-GB" dirty="0"/>
                  <a:t>	Case Fatality Ratio: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𝐶𝐹𝑅</m:t>
                        </m:r>
                      </m:e>
                      <m:sub>
                        <m:r>
                          <a:rPr lang="en-GB" i="1">
                            <a:latin typeface="Cambria Math" panose="02040503050406030204" pitchFamily="18" charset="0"/>
                          </a:rPr>
                          <m:t>𝑡</m:t>
                        </m:r>
                      </m:sub>
                    </m:sSub>
                    <m:r>
                      <a:rPr lang="en-GB" i="1">
                        <a:latin typeface="Cambria Math" panose="02040503050406030204" pitchFamily="18" charset="0"/>
                      </a:rPr>
                      <m:t>= </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de-DE" b="0" i="1" smtClean="0">
                                <a:latin typeface="Cambria Math" panose="02040503050406030204" pitchFamily="18" charset="0"/>
                              </a:rPr>
                              <m:t>𝑐𝑢𝑚𝑢𝑙𝑎𝑡𝑖𝑣𝑒</m:t>
                            </m:r>
                            <m:r>
                              <a:rPr lang="de-DE" b="0" i="1" smtClean="0">
                                <a:latin typeface="Cambria Math" panose="02040503050406030204" pitchFamily="18" charset="0"/>
                              </a:rPr>
                              <m:t> </m:t>
                            </m:r>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𝑑𝑒𝑎𝑡h𝑠</m:t>
                            </m:r>
                          </m:e>
                          <m:sub>
                            <m:r>
                              <a:rPr lang="en-GB" i="1">
                                <a:latin typeface="Cambria Math" panose="02040503050406030204" pitchFamily="18" charset="0"/>
                              </a:rPr>
                              <m:t>𝑡</m:t>
                            </m:r>
                          </m:sub>
                        </m:sSub>
                      </m:num>
                      <m:den>
                        <m:sSub>
                          <m:sSubPr>
                            <m:ctrlPr>
                              <a:rPr lang="en-GB" i="1">
                                <a:latin typeface="Cambria Math" panose="02040503050406030204" pitchFamily="18" charset="0"/>
                              </a:rPr>
                            </m:ctrlPr>
                          </m:sSubPr>
                          <m:e>
                            <m:r>
                              <a:rPr lang="de-DE" b="0" i="1" smtClean="0">
                                <a:latin typeface="Cambria Math" panose="02040503050406030204" pitchFamily="18" charset="0"/>
                              </a:rPr>
                              <m:t>𝑐𝑢𝑚𝑢𝑙𝑎𝑡𝑖𝑣𝑒</m:t>
                            </m:r>
                            <m:r>
                              <a:rPr lang="de-DE" b="0" i="1" smtClean="0">
                                <a:latin typeface="Cambria Math" panose="02040503050406030204" pitchFamily="18" charset="0"/>
                              </a:rPr>
                              <m:t> </m:t>
                            </m:r>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𝑐𝑎𝑠𝑒𝑠</m:t>
                            </m:r>
                          </m:e>
                          <m:sub>
                            <m:r>
                              <a:rPr lang="en-GB" i="1">
                                <a:latin typeface="Cambria Math" panose="02040503050406030204" pitchFamily="18" charset="0"/>
                              </a:rPr>
                              <m:t>𝑡</m:t>
                            </m:r>
                          </m:sub>
                        </m:sSub>
                      </m:den>
                    </m:f>
                  </m:oMath>
                </a14:m>
                <a:endParaRPr lang="de-DE" dirty="0"/>
              </a:p>
              <a:p>
                <a:pPr marL="457200" lvl="1" indent="0">
                  <a:buNone/>
                </a:pPr>
                <a:endParaRPr lang="en-GB" dirty="0"/>
              </a:p>
              <a:p>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519" t="-2215"/>
                </a:stretch>
              </a:blipFill>
            </p:spPr>
            <p:txBody>
              <a:bodyPr/>
              <a:lstStyle/>
              <a:p>
                <a:r>
                  <a:rPr lang="de-DE">
                    <a:noFill/>
                  </a:rPr>
                  <a:t> </a:t>
                </a:r>
              </a:p>
            </p:txBody>
          </p:sp>
        </mc:Fallback>
      </mc:AlternateContent>
    </p:spTree>
    <p:extLst>
      <p:ext uri="{BB962C8B-B14F-4D97-AF65-F5344CB8AC3E}">
        <p14:creationId xmlns:p14="http://schemas.microsoft.com/office/powerpoint/2010/main" val="58620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el 117">
            <a:extLst>
              <a:ext uri="{FF2B5EF4-FFF2-40B4-BE49-F238E27FC236}">
                <a16:creationId xmlns:a16="http://schemas.microsoft.com/office/drawing/2014/main" id="{F62695C3-FB4B-46E2-8392-9B9FCC44720C}"/>
              </a:ext>
            </a:extLst>
          </p:cNvPr>
          <p:cNvSpPr>
            <a:spLocks noGrp="1"/>
          </p:cNvSpPr>
          <p:nvPr>
            <p:ph type="title"/>
          </p:nvPr>
        </p:nvSpPr>
        <p:spPr/>
        <p:txBody>
          <a:bodyPr/>
          <a:lstStyle/>
          <a:p>
            <a:r>
              <a:rPr lang="en-GB" dirty="0"/>
              <a:t>Goal of the paper</a:t>
            </a:r>
            <a:endParaRPr lang="de-DE" dirty="0"/>
          </a:p>
        </p:txBody>
      </p:sp>
      <p:sp>
        <p:nvSpPr>
          <p:cNvPr id="9" name="Textplatzhalter 8">
            <a:extLst>
              <a:ext uri="{FF2B5EF4-FFF2-40B4-BE49-F238E27FC236}">
                <a16:creationId xmlns:a16="http://schemas.microsoft.com/office/drawing/2014/main" id="{16291CB9-B733-4060-95D2-875B6283E8B1}"/>
              </a:ext>
            </a:extLst>
          </p:cNvPr>
          <p:cNvSpPr>
            <a:spLocks noGrp="1"/>
          </p:cNvSpPr>
          <p:nvPr>
            <p:ph type="body" sz="quarter" idx="13"/>
          </p:nvPr>
        </p:nvSpPr>
        <p:spPr/>
        <p:txBody>
          <a:bodyPr/>
          <a:lstStyle/>
          <a:p>
            <a:endParaRPr lang="de-DE"/>
          </a:p>
        </p:txBody>
      </p:sp>
      <p:grpSp>
        <p:nvGrpSpPr>
          <p:cNvPr id="7" name="Gruppieren 6">
            <a:extLst>
              <a:ext uri="{FF2B5EF4-FFF2-40B4-BE49-F238E27FC236}">
                <a16:creationId xmlns:a16="http://schemas.microsoft.com/office/drawing/2014/main" id="{7FE242C6-86A5-4CC5-9A29-23139398A984}"/>
              </a:ext>
            </a:extLst>
          </p:cNvPr>
          <p:cNvGrpSpPr/>
          <p:nvPr/>
        </p:nvGrpSpPr>
        <p:grpSpPr>
          <a:xfrm>
            <a:off x="721284" y="2160387"/>
            <a:ext cx="10749433" cy="3869468"/>
            <a:chOff x="801325" y="2346712"/>
            <a:chExt cx="10749433" cy="3869468"/>
          </a:xfrm>
        </p:grpSpPr>
        <p:cxnSp>
          <p:nvCxnSpPr>
            <p:cNvPr id="2" name="Gerader Verbinder 1">
              <a:extLst>
                <a:ext uri="{FF2B5EF4-FFF2-40B4-BE49-F238E27FC236}">
                  <a16:creationId xmlns:a16="http://schemas.microsoft.com/office/drawing/2014/main" id="{D18AD5C9-7470-4ABF-BDD0-B8E05CD69598}"/>
                </a:ext>
              </a:extLst>
            </p:cNvPr>
            <p:cNvCxnSpPr>
              <a:cxnSpLocks/>
            </p:cNvCxnSpPr>
            <p:nvPr/>
          </p:nvCxnSpPr>
          <p:spPr>
            <a:xfrm>
              <a:off x="975522" y="5697136"/>
              <a:ext cx="10575236" cy="0"/>
            </a:xfrm>
            <a:prstGeom prst="line">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 name="Gerader Verbinder 2">
              <a:extLst>
                <a:ext uri="{FF2B5EF4-FFF2-40B4-BE49-F238E27FC236}">
                  <a16:creationId xmlns:a16="http://schemas.microsoft.com/office/drawing/2014/main" id="{1E68B49B-8F08-4295-BE72-E60DCF7D21B1}"/>
                </a:ext>
              </a:extLst>
            </p:cNvPr>
            <p:cNvCxnSpPr>
              <a:cxnSpLocks/>
            </p:cNvCxnSpPr>
            <p:nvPr/>
          </p:nvCxnSpPr>
          <p:spPr>
            <a:xfrm>
              <a:off x="9340235"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79F0925-4991-4D8C-8B5D-577F0CF43860}"/>
                    </a:ext>
                  </a:extLst>
                </p:cNvPr>
                <p:cNvSpPr txBox="1"/>
                <p:nvPr/>
              </p:nvSpPr>
              <p:spPr>
                <a:xfrm>
                  <a:off x="9208660" y="5939181"/>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+3</m:t>
                            </m:r>
                          </m:sub>
                        </m:sSub>
                      </m:oMath>
                    </m:oMathPara>
                  </a14:m>
                  <a:endParaRPr lang="de-DE" dirty="0"/>
                </a:p>
              </p:txBody>
            </p:sp>
          </mc:Choice>
          <mc:Fallback xmlns="">
            <p:sp>
              <p:nvSpPr>
                <p:cNvPr id="4" name="Textfeld 3">
                  <a:extLst>
                    <a:ext uri="{FF2B5EF4-FFF2-40B4-BE49-F238E27FC236}">
                      <a16:creationId xmlns:a16="http://schemas.microsoft.com/office/drawing/2014/main" id="{979F0925-4991-4D8C-8B5D-577F0CF43860}"/>
                    </a:ext>
                  </a:extLst>
                </p:cNvPr>
                <p:cNvSpPr txBox="1">
                  <a:spLocks noRot="1" noChangeAspect="1" noMove="1" noResize="1" noEditPoints="1" noAdjustHandles="1" noChangeArrowheads="1" noChangeShapeType="1" noTextEdit="1"/>
                </p:cNvSpPr>
                <p:nvPr/>
              </p:nvSpPr>
              <p:spPr>
                <a:xfrm>
                  <a:off x="9208660" y="5939181"/>
                  <a:ext cx="482761" cy="276999"/>
                </a:xfrm>
                <a:prstGeom prst="rect">
                  <a:avLst/>
                </a:prstGeom>
                <a:blipFill>
                  <a:blip r:embed="rId2"/>
                  <a:stretch>
                    <a:fillRect l="-8750" r="-3750" b="-17778"/>
                  </a:stretch>
                </a:blipFill>
              </p:spPr>
              <p:txBody>
                <a:bodyPr/>
                <a:lstStyle/>
                <a:p>
                  <a:r>
                    <a:rPr lang="de-DE">
                      <a:noFill/>
                    </a:rPr>
                    <a:t> </a:t>
                  </a:r>
                </a:p>
              </p:txBody>
            </p:sp>
          </mc:Fallback>
        </mc:AlternateContent>
        <p:cxnSp>
          <p:nvCxnSpPr>
            <p:cNvPr id="5" name="Gerader Verbinder 4">
              <a:extLst>
                <a:ext uri="{FF2B5EF4-FFF2-40B4-BE49-F238E27FC236}">
                  <a16:creationId xmlns:a16="http://schemas.microsoft.com/office/drawing/2014/main" id="{7934BC23-9BE4-47AC-82DE-8F412149C5AB}"/>
                </a:ext>
              </a:extLst>
            </p:cNvPr>
            <p:cNvCxnSpPr>
              <a:cxnSpLocks/>
            </p:cNvCxnSpPr>
            <p:nvPr/>
          </p:nvCxnSpPr>
          <p:spPr>
            <a:xfrm>
              <a:off x="7396443"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9ADD14E7-D6CB-4A32-81EF-51F74C32B8A0}"/>
                </a:ext>
              </a:extLst>
            </p:cNvPr>
            <p:cNvCxnSpPr>
              <a:cxnSpLocks/>
            </p:cNvCxnSpPr>
            <p:nvPr/>
          </p:nvCxnSpPr>
          <p:spPr>
            <a:xfrm>
              <a:off x="5452650" y="5564132"/>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82C5D530-0857-4343-955B-F23D5463ED57}"/>
                </a:ext>
              </a:extLst>
            </p:cNvPr>
            <p:cNvCxnSpPr>
              <a:cxnSpLocks/>
            </p:cNvCxnSpPr>
            <p:nvPr/>
          </p:nvCxnSpPr>
          <p:spPr>
            <a:xfrm>
              <a:off x="3508857"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0AF26F32-BFC4-40C3-AD99-8D4BA31F20FC}"/>
                </a:ext>
              </a:extLst>
            </p:cNvPr>
            <p:cNvCxnSpPr>
              <a:cxnSpLocks/>
            </p:cNvCxnSpPr>
            <p:nvPr/>
          </p:nvCxnSpPr>
          <p:spPr>
            <a:xfrm>
              <a:off x="1565064" y="5575215"/>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4385328E-1A32-49A5-B460-34FF795B9F45}"/>
                    </a:ext>
                  </a:extLst>
                </p:cNvPr>
                <p:cNvSpPr txBox="1"/>
                <p:nvPr/>
              </p:nvSpPr>
              <p:spPr>
                <a:xfrm>
                  <a:off x="7155062" y="5865878"/>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+2</m:t>
                            </m:r>
                          </m:sub>
                        </m:sSub>
                      </m:oMath>
                    </m:oMathPara>
                  </a14:m>
                  <a:endParaRPr lang="de-DE" dirty="0"/>
                </a:p>
              </p:txBody>
            </p:sp>
          </mc:Choice>
          <mc:Fallback xmlns="">
            <p:sp>
              <p:nvSpPr>
                <p:cNvPr id="22" name="Textfeld 21">
                  <a:extLst>
                    <a:ext uri="{FF2B5EF4-FFF2-40B4-BE49-F238E27FC236}">
                      <a16:creationId xmlns:a16="http://schemas.microsoft.com/office/drawing/2014/main" id="{4385328E-1A32-49A5-B460-34FF795B9F45}"/>
                    </a:ext>
                  </a:extLst>
                </p:cNvPr>
                <p:cNvSpPr txBox="1">
                  <a:spLocks noRot="1" noChangeAspect="1" noMove="1" noResize="1" noEditPoints="1" noAdjustHandles="1" noChangeArrowheads="1" noChangeShapeType="1" noTextEdit="1"/>
                </p:cNvSpPr>
                <p:nvPr/>
              </p:nvSpPr>
              <p:spPr>
                <a:xfrm>
                  <a:off x="7155062" y="5865878"/>
                  <a:ext cx="482761" cy="276999"/>
                </a:xfrm>
                <a:prstGeom prst="rect">
                  <a:avLst/>
                </a:prstGeom>
                <a:blipFill>
                  <a:blip r:embed="rId3"/>
                  <a:stretch>
                    <a:fillRect l="-10127" r="-379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BB17AD9B-EE4B-4637-A2A9-6D4FFC51E2F6}"/>
                    </a:ext>
                  </a:extLst>
                </p:cNvPr>
                <p:cNvSpPr txBox="1"/>
                <p:nvPr/>
              </p:nvSpPr>
              <p:spPr>
                <a:xfrm>
                  <a:off x="5211269" y="5865877"/>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+1</m:t>
                            </m:r>
                          </m:sub>
                        </m:sSub>
                      </m:oMath>
                    </m:oMathPara>
                  </a14:m>
                  <a:endParaRPr lang="de-DE" dirty="0"/>
                </a:p>
              </p:txBody>
            </p:sp>
          </mc:Choice>
          <mc:Fallback xmlns="">
            <p:sp>
              <p:nvSpPr>
                <p:cNvPr id="23" name="Textfeld 22">
                  <a:extLst>
                    <a:ext uri="{FF2B5EF4-FFF2-40B4-BE49-F238E27FC236}">
                      <a16:creationId xmlns:a16="http://schemas.microsoft.com/office/drawing/2014/main" id="{BB17AD9B-EE4B-4637-A2A9-6D4FFC51E2F6}"/>
                    </a:ext>
                  </a:extLst>
                </p:cNvPr>
                <p:cNvSpPr txBox="1">
                  <a:spLocks noRot="1" noChangeAspect="1" noMove="1" noResize="1" noEditPoints="1" noAdjustHandles="1" noChangeArrowheads="1" noChangeShapeType="1" noTextEdit="1"/>
                </p:cNvSpPr>
                <p:nvPr/>
              </p:nvSpPr>
              <p:spPr>
                <a:xfrm>
                  <a:off x="5211269" y="5865877"/>
                  <a:ext cx="482761" cy="276999"/>
                </a:xfrm>
                <a:prstGeom prst="rect">
                  <a:avLst/>
                </a:prstGeom>
                <a:blipFill>
                  <a:blip r:embed="rId4"/>
                  <a:stretch>
                    <a:fillRect l="-10127" r="-379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F690F271-6BC7-4A75-A4C7-255947F67EF3}"/>
                    </a:ext>
                  </a:extLst>
                </p:cNvPr>
                <p:cNvSpPr txBox="1"/>
                <p:nvPr/>
              </p:nvSpPr>
              <p:spPr>
                <a:xfrm>
                  <a:off x="3267476" y="5865877"/>
                  <a:ext cx="263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m:oMathPara>
                  </a14:m>
                  <a:endParaRPr lang="de-DE" dirty="0"/>
                </a:p>
              </p:txBody>
            </p:sp>
          </mc:Choice>
          <mc:Fallback xmlns="">
            <p:sp>
              <p:nvSpPr>
                <p:cNvPr id="24" name="Textfeld 23">
                  <a:extLst>
                    <a:ext uri="{FF2B5EF4-FFF2-40B4-BE49-F238E27FC236}">
                      <a16:creationId xmlns:a16="http://schemas.microsoft.com/office/drawing/2014/main" id="{F690F271-6BC7-4A75-A4C7-255947F67EF3}"/>
                    </a:ext>
                  </a:extLst>
                </p:cNvPr>
                <p:cNvSpPr txBox="1">
                  <a:spLocks noRot="1" noChangeAspect="1" noMove="1" noResize="1" noEditPoints="1" noAdjustHandles="1" noChangeArrowheads="1" noChangeShapeType="1" noTextEdit="1"/>
                </p:cNvSpPr>
                <p:nvPr/>
              </p:nvSpPr>
              <p:spPr>
                <a:xfrm>
                  <a:off x="3267476" y="5865877"/>
                  <a:ext cx="263149" cy="276999"/>
                </a:xfrm>
                <a:prstGeom prst="rect">
                  <a:avLst/>
                </a:prstGeom>
                <a:blipFill>
                  <a:blip r:embed="rId5"/>
                  <a:stretch>
                    <a:fillRect l="-20930" r="-697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C1F5B56C-A68A-479A-8D84-AB9FF74EDB47}"/>
                    </a:ext>
                  </a:extLst>
                </p:cNvPr>
                <p:cNvSpPr txBox="1"/>
                <p:nvPr/>
              </p:nvSpPr>
              <p:spPr>
                <a:xfrm>
                  <a:off x="1323683" y="5847811"/>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en-GB" b="0" i="1" smtClean="0">
                                <a:latin typeface="Cambria Math" panose="02040503050406030204" pitchFamily="18" charset="0"/>
                              </a:rPr>
                              <m:t>−1</m:t>
                            </m:r>
                          </m:sub>
                        </m:sSub>
                      </m:oMath>
                    </m:oMathPara>
                  </a14:m>
                  <a:endParaRPr lang="de-DE" dirty="0"/>
                </a:p>
              </p:txBody>
            </p:sp>
          </mc:Choice>
          <mc:Fallback xmlns="">
            <p:sp>
              <p:nvSpPr>
                <p:cNvPr id="29" name="Textfeld 28">
                  <a:extLst>
                    <a:ext uri="{FF2B5EF4-FFF2-40B4-BE49-F238E27FC236}">
                      <a16:creationId xmlns:a16="http://schemas.microsoft.com/office/drawing/2014/main" id="{C1F5B56C-A68A-479A-8D84-AB9FF74EDB47}"/>
                    </a:ext>
                  </a:extLst>
                </p:cNvPr>
                <p:cNvSpPr txBox="1">
                  <a:spLocks noRot="1" noChangeAspect="1" noMove="1" noResize="1" noEditPoints="1" noAdjustHandles="1" noChangeArrowheads="1" noChangeShapeType="1" noTextEdit="1"/>
                </p:cNvSpPr>
                <p:nvPr/>
              </p:nvSpPr>
              <p:spPr>
                <a:xfrm>
                  <a:off x="1323683" y="5847811"/>
                  <a:ext cx="482761" cy="276999"/>
                </a:xfrm>
                <a:prstGeom prst="rect">
                  <a:avLst/>
                </a:prstGeom>
                <a:blipFill>
                  <a:blip r:embed="rId6"/>
                  <a:stretch>
                    <a:fillRect l="-8861" r="-5063" b="-17778"/>
                  </a:stretch>
                </a:blipFill>
              </p:spPr>
              <p:txBody>
                <a:bodyPr/>
                <a:lstStyle/>
                <a:p>
                  <a:r>
                    <a:rPr lang="de-DE">
                      <a:noFill/>
                    </a:rPr>
                    <a:t> </a:t>
                  </a:r>
                </a:p>
              </p:txBody>
            </p:sp>
          </mc:Fallback>
        </mc:AlternateContent>
        <p:cxnSp>
          <p:nvCxnSpPr>
            <p:cNvPr id="45" name="Gerade Verbindung mit Pfeil 44">
              <a:extLst>
                <a:ext uri="{FF2B5EF4-FFF2-40B4-BE49-F238E27FC236}">
                  <a16:creationId xmlns:a16="http://schemas.microsoft.com/office/drawing/2014/main" id="{EC23C3F8-4AB5-4482-81C6-334634EBFC0C}"/>
                </a:ext>
              </a:extLst>
            </p:cNvPr>
            <p:cNvCxnSpPr>
              <a:cxnSpLocks/>
            </p:cNvCxnSpPr>
            <p:nvPr/>
          </p:nvCxnSpPr>
          <p:spPr>
            <a:xfrm>
              <a:off x="2335855" y="5025659"/>
              <a:ext cx="600338" cy="44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9C4308F1-FC1D-4EB5-B2A6-728EED27028B}"/>
                </a:ext>
              </a:extLst>
            </p:cNvPr>
            <p:cNvCxnSpPr>
              <a:cxnSpLocks/>
            </p:cNvCxnSpPr>
            <p:nvPr/>
          </p:nvCxnSpPr>
          <p:spPr>
            <a:xfrm>
              <a:off x="2335855" y="4251001"/>
              <a:ext cx="2659611" cy="135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28A56761-BA28-434F-B004-51B4EFA5CF89}"/>
                </a:ext>
              </a:extLst>
            </p:cNvPr>
            <p:cNvCxnSpPr>
              <a:cxnSpLocks/>
            </p:cNvCxnSpPr>
            <p:nvPr/>
          </p:nvCxnSpPr>
          <p:spPr>
            <a:xfrm>
              <a:off x="2335855" y="3488596"/>
              <a:ext cx="5058478" cy="39024"/>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DE82B943-157B-4836-8555-9F403F2220DB}"/>
                </a:ext>
              </a:extLst>
            </p:cNvPr>
            <p:cNvCxnSpPr>
              <a:cxnSpLocks/>
            </p:cNvCxnSpPr>
            <p:nvPr/>
          </p:nvCxnSpPr>
          <p:spPr>
            <a:xfrm>
              <a:off x="7387344" y="3527620"/>
              <a:ext cx="2818" cy="1120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5A29F6EE-C5DE-4FF4-83E9-FF97E12742EC}"/>
                </a:ext>
              </a:extLst>
            </p:cNvPr>
            <p:cNvCxnSpPr>
              <a:cxnSpLocks/>
            </p:cNvCxnSpPr>
            <p:nvPr/>
          </p:nvCxnSpPr>
          <p:spPr>
            <a:xfrm>
              <a:off x="2335855" y="2724699"/>
              <a:ext cx="7004379" cy="15856"/>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2BB152EE-6C56-4CD0-9815-BA29608F5DA8}"/>
                </a:ext>
              </a:extLst>
            </p:cNvPr>
            <p:cNvCxnSpPr>
              <a:cxnSpLocks/>
            </p:cNvCxnSpPr>
            <p:nvPr/>
          </p:nvCxnSpPr>
          <p:spPr>
            <a:xfrm>
              <a:off x="9340234" y="2740555"/>
              <a:ext cx="0" cy="19071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id="{F573D312-17AE-469D-AEBE-D10CDAE185CD}"/>
                </a:ext>
              </a:extLst>
            </p:cNvPr>
            <p:cNvGrpSpPr/>
            <p:nvPr/>
          </p:nvGrpSpPr>
          <p:grpSpPr>
            <a:xfrm>
              <a:off x="801325" y="2346712"/>
              <a:ext cx="1527478" cy="3062590"/>
              <a:chOff x="8407247" y="2694303"/>
              <a:chExt cx="1527478" cy="3062590"/>
            </a:xfrm>
          </p:grpSpPr>
          <p:pic>
            <p:nvPicPr>
              <p:cNvPr id="122" name="Grafik 121" descr="Frau">
                <a:extLst>
                  <a:ext uri="{FF2B5EF4-FFF2-40B4-BE49-F238E27FC236}">
                    <a16:creationId xmlns:a16="http://schemas.microsoft.com/office/drawing/2014/main" id="{A9200B39-555F-460E-9CBC-429CD6A40F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3458200"/>
                <a:ext cx="761630" cy="761630"/>
              </a:xfrm>
              <a:prstGeom prst="rect">
                <a:avLst/>
              </a:prstGeom>
            </p:spPr>
          </p:pic>
          <p:pic>
            <p:nvPicPr>
              <p:cNvPr id="123" name="Grafik 122" descr="Mann">
                <a:extLst>
                  <a:ext uri="{FF2B5EF4-FFF2-40B4-BE49-F238E27FC236}">
                    <a16:creationId xmlns:a16="http://schemas.microsoft.com/office/drawing/2014/main" id="{39B5E965-9425-43E6-85C1-50335D3BE6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3458200"/>
                <a:ext cx="761630" cy="761630"/>
              </a:xfrm>
              <a:prstGeom prst="rect">
                <a:avLst/>
              </a:prstGeom>
            </p:spPr>
          </p:pic>
          <p:pic>
            <p:nvPicPr>
              <p:cNvPr id="124" name="Grafik 123" descr="Mann">
                <a:extLst>
                  <a:ext uri="{FF2B5EF4-FFF2-40B4-BE49-F238E27FC236}">
                    <a16:creationId xmlns:a16="http://schemas.microsoft.com/office/drawing/2014/main" id="{C720A6B1-52BE-4354-A056-ABDCE3B022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07247" y="4220605"/>
                <a:ext cx="761630" cy="761630"/>
              </a:xfrm>
              <a:prstGeom prst="rect">
                <a:avLst/>
              </a:prstGeom>
            </p:spPr>
          </p:pic>
          <p:pic>
            <p:nvPicPr>
              <p:cNvPr id="125" name="Grafik 124" descr="Frau">
                <a:extLst>
                  <a:ext uri="{FF2B5EF4-FFF2-40B4-BE49-F238E27FC236}">
                    <a16:creationId xmlns:a16="http://schemas.microsoft.com/office/drawing/2014/main" id="{C22679B2-1944-4296-BEA0-CCB2CA4A54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90943" y="4220605"/>
                <a:ext cx="761630" cy="761630"/>
              </a:xfrm>
              <a:prstGeom prst="rect">
                <a:avLst/>
              </a:prstGeom>
            </p:spPr>
          </p:pic>
          <p:pic>
            <p:nvPicPr>
              <p:cNvPr id="126" name="Grafik 125" descr="Frau">
                <a:extLst>
                  <a:ext uri="{FF2B5EF4-FFF2-40B4-BE49-F238E27FC236}">
                    <a16:creationId xmlns:a16="http://schemas.microsoft.com/office/drawing/2014/main" id="{141412BD-64C1-468E-9596-45538D9F7F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2694303"/>
                <a:ext cx="761630" cy="761630"/>
              </a:xfrm>
              <a:prstGeom prst="rect">
                <a:avLst/>
              </a:prstGeom>
            </p:spPr>
          </p:pic>
          <p:pic>
            <p:nvPicPr>
              <p:cNvPr id="127" name="Grafik 126" descr="Mann">
                <a:extLst>
                  <a:ext uri="{FF2B5EF4-FFF2-40B4-BE49-F238E27FC236}">
                    <a16:creationId xmlns:a16="http://schemas.microsoft.com/office/drawing/2014/main" id="{8BF1A4E9-18F3-4835-A19E-5F6EBAB6C4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2694303"/>
                <a:ext cx="761630" cy="761630"/>
              </a:xfrm>
              <a:prstGeom prst="rect">
                <a:avLst/>
              </a:prstGeom>
            </p:spPr>
          </p:pic>
          <p:pic>
            <p:nvPicPr>
              <p:cNvPr id="128" name="Grafik 127" descr="Frau">
                <a:extLst>
                  <a:ext uri="{FF2B5EF4-FFF2-40B4-BE49-F238E27FC236}">
                    <a16:creationId xmlns:a16="http://schemas.microsoft.com/office/drawing/2014/main" id="{1F938881-288E-47FE-97B9-A377721BB99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3095" y="4995263"/>
                <a:ext cx="761630" cy="761630"/>
              </a:xfrm>
              <a:prstGeom prst="rect">
                <a:avLst/>
              </a:prstGeom>
            </p:spPr>
          </p:pic>
          <p:pic>
            <p:nvPicPr>
              <p:cNvPr id="129" name="Grafik 128" descr="Frau">
                <a:extLst>
                  <a:ext uri="{FF2B5EF4-FFF2-40B4-BE49-F238E27FC236}">
                    <a16:creationId xmlns:a16="http://schemas.microsoft.com/office/drawing/2014/main" id="{49AA0DA0-80B0-4BCC-804D-097BD97379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4995263"/>
                <a:ext cx="761630" cy="761630"/>
              </a:xfrm>
              <a:prstGeom prst="rect">
                <a:avLst/>
              </a:prstGeom>
            </p:spPr>
          </p:pic>
          <p:pic>
            <p:nvPicPr>
              <p:cNvPr id="130" name="Grafik 129" descr="Frau">
                <a:extLst>
                  <a:ext uri="{FF2B5EF4-FFF2-40B4-BE49-F238E27FC236}">
                    <a16:creationId xmlns:a16="http://schemas.microsoft.com/office/drawing/2014/main" id="{4B88F2F4-6B45-4C22-ACE5-DF4B2A0C6C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90943" y="3458200"/>
                <a:ext cx="761630" cy="761630"/>
              </a:xfrm>
              <a:prstGeom prst="rect">
                <a:avLst/>
              </a:prstGeom>
            </p:spPr>
          </p:pic>
          <p:pic>
            <p:nvPicPr>
              <p:cNvPr id="131" name="Grafik 130" descr="Mann">
                <a:extLst>
                  <a:ext uri="{FF2B5EF4-FFF2-40B4-BE49-F238E27FC236}">
                    <a16:creationId xmlns:a16="http://schemas.microsoft.com/office/drawing/2014/main" id="{C7C5FE48-9BBD-406C-8917-FD236358C4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4220605"/>
                <a:ext cx="761630" cy="761630"/>
              </a:xfrm>
              <a:prstGeom prst="rect">
                <a:avLst/>
              </a:prstGeom>
            </p:spPr>
          </p:pic>
          <p:pic>
            <p:nvPicPr>
              <p:cNvPr id="132" name="Grafik 131" descr="Mann">
                <a:extLst>
                  <a:ext uri="{FF2B5EF4-FFF2-40B4-BE49-F238E27FC236}">
                    <a16:creationId xmlns:a16="http://schemas.microsoft.com/office/drawing/2014/main" id="{C426129E-CD99-4093-ADEF-CEFC1CAF060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90943" y="2694303"/>
                <a:ext cx="761630" cy="761630"/>
              </a:xfrm>
              <a:prstGeom prst="rect">
                <a:avLst/>
              </a:prstGeom>
            </p:spPr>
          </p:pic>
          <p:pic>
            <p:nvPicPr>
              <p:cNvPr id="133" name="Grafik 132" descr="Mann">
                <a:extLst>
                  <a:ext uri="{FF2B5EF4-FFF2-40B4-BE49-F238E27FC236}">
                    <a16:creationId xmlns:a16="http://schemas.microsoft.com/office/drawing/2014/main" id="{9E31825B-68D9-486F-90ED-51AB3F7731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90943" y="4995263"/>
                <a:ext cx="761630" cy="761630"/>
              </a:xfrm>
              <a:prstGeom prst="rect">
                <a:avLst/>
              </a:prstGeom>
            </p:spPr>
          </p:pic>
        </p:grpSp>
        <p:grpSp>
          <p:nvGrpSpPr>
            <p:cNvPr id="134" name="Gruppieren 133">
              <a:extLst>
                <a:ext uri="{FF2B5EF4-FFF2-40B4-BE49-F238E27FC236}">
                  <a16:creationId xmlns:a16="http://schemas.microsoft.com/office/drawing/2014/main" id="{E32B05E6-DA95-47C9-906B-7102A43FD374}"/>
                </a:ext>
              </a:extLst>
            </p:cNvPr>
            <p:cNvGrpSpPr/>
            <p:nvPr/>
          </p:nvGrpSpPr>
          <p:grpSpPr>
            <a:xfrm>
              <a:off x="2929141" y="4647672"/>
              <a:ext cx="1145326" cy="761630"/>
              <a:chOff x="7086987" y="5043283"/>
              <a:chExt cx="1145326" cy="761630"/>
            </a:xfrm>
          </p:grpSpPr>
          <p:pic>
            <p:nvPicPr>
              <p:cNvPr id="135" name="Grafik 134" descr="Frau">
                <a:extLst>
                  <a:ext uri="{FF2B5EF4-FFF2-40B4-BE49-F238E27FC236}">
                    <a16:creationId xmlns:a16="http://schemas.microsoft.com/office/drawing/2014/main" id="{75FD645C-13AD-4ADB-AA77-7F6C477BD7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6987" y="5043283"/>
                <a:ext cx="761630" cy="761630"/>
              </a:xfrm>
              <a:prstGeom prst="rect">
                <a:avLst/>
              </a:prstGeom>
            </p:spPr>
          </p:pic>
          <p:pic>
            <p:nvPicPr>
              <p:cNvPr id="136" name="Grafik 135" descr="Mann">
                <a:extLst>
                  <a:ext uri="{FF2B5EF4-FFF2-40B4-BE49-F238E27FC236}">
                    <a16:creationId xmlns:a16="http://schemas.microsoft.com/office/drawing/2014/main" id="{0094AA66-45FA-4867-B24D-6EBBFBA341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70683" y="5043283"/>
                <a:ext cx="761630" cy="761630"/>
              </a:xfrm>
              <a:prstGeom prst="rect">
                <a:avLst/>
              </a:prstGeom>
            </p:spPr>
          </p:pic>
        </p:grpSp>
        <p:grpSp>
          <p:nvGrpSpPr>
            <p:cNvPr id="137" name="Gruppieren 136">
              <a:extLst>
                <a:ext uri="{FF2B5EF4-FFF2-40B4-BE49-F238E27FC236}">
                  <a16:creationId xmlns:a16="http://schemas.microsoft.com/office/drawing/2014/main" id="{6E66C5B8-CC4A-41BF-861C-2068F6E4BA7C}"/>
                </a:ext>
              </a:extLst>
            </p:cNvPr>
            <p:cNvGrpSpPr/>
            <p:nvPr/>
          </p:nvGrpSpPr>
          <p:grpSpPr>
            <a:xfrm>
              <a:off x="4611770" y="3883775"/>
              <a:ext cx="1527478" cy="1525527"/>
              <a:chOff x="2599126" y="4301857"/>
              <a:chExt cx="1527478" cy="1525527"/>
            </a:xfrm>
          </p:grpSpPr>
          <p:pic>
            <p:nvPicPr>
              <p:cNvPr id="138" name="Grafik 137" descr="Frau">
                <a:extLst>
                  <a:ext uri="{FF2B5EF4-FFF2-40B4-BE49-F238E27FC236}">
                    <a16:creationId xmlns:a16="http://schemas.microsoft.com/office/drawing/2014/main" id="{91EDA218-72C9-42AD-9E5F-F01C40B9BA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9126" y="5065754"/>
                <a:ext cx="761630" cy="761630"/>
              </a:xfrm>
              <a:prstGeom prst="rect">
                <a:avLst/>
              </a:prstGeom>
            </p:spPr>
          </p:pic>
          <p:pic>
            <p:nvPicPr>
              <p:cNvPr id="139" name="Grafik 138" descr="Mann">
                <a:extLst>
                  <a:ext uri="{FF2B5EF4-FFF2-40B4-BE49-F238E27FC236}">
                    <a16:creationId xmlns:a16="http://schemas.microsoft.com/office/drawing/2014/main" id="{B12C7405-7B04-4A5E-86D9-ED21CBA4AA3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64974" y="5065754"/>
                <a:ext cx="761630" cy="761630"/>
              </a:xfrm>
              <a:prstGeom prst="rect">
                <a:avLst/>
              </a:prstGeom>
            </p:spPr>
          </p:pic>
          <p:pic>
            <p:nvPicPr>
              <p:cNvPr id="140" name="Grafik 139" descr="Mann">
                <a:extLst>
                  <a:ext uri="{FF2B5EF4-FFF2-40B4-BE49-F238E27FC236}">
                    <a16:creationId xmlns:a16="http://schemas.microsoft.com/office/drawing/2014/main" id="{582A307D-0A7B-4A49-8B30-6F596E0CC0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64974" y="4301857"/>
                <a:ext cx="761630" cy="761630"/>
              </a:xfrm>
              <a:prstGeom prst="rect">
                <a:avLst/>
              </a:prstGeom>
            </p:spPr>
          </p:pic>
          <p:pic>
            <p:nvPicPr>
              <p:cNvPr id="141" name="Grafik 140" descr="Frau">
                <a:extLst>
                  <a:ext uri="{FF2B5EF4-FFF2-40B4-BE49-F238E27FC236}">
                    <a16:creationId xmlns:a16="http://schemas.microsoft.com/office/drawing/2014/main" id="{2BEEFD0F-655F-40C6-BF73-B7D411E19E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2822" y="5065754"/>
                <a:ext cx="761630" cy="761630"/>
              </a:xfrm>
              <a:prstGeom prst="rect">
                <a:avLst/>
              </a:prstGeom>
            </p:spPr>
          </p:pic>
          <p:pic>
            <p:nvPicPr>
              <p:cNvPr id="142" name="Grafik 141" descr="Mann">
                <a:extLst>
                  <a:ext uri="{FF2B5EF4-FFF2-40B4-BE49-F238E27FC236}">
                    <a16:creationId xmlns:a16="http://schemas.microsoft.com/office/drawing/2014/main" id="{F08FE39D-C77A-4C6F-B917-10C1865BBB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82822" y="4301857"/>
                <a:ext cx="761630" cy="761630"/>
              </a:xfrm>
              <a:prstGeom prst="rect">
                <a:avLst/>
              </a:prstGeom>
            </p:spPr>
          </p:pic>
        </p:grpSp>
        <p:grpSp>
          <p:nvGrpSpPr>
            <p:cNvPr id="143" name="Gruppieren 142">
              <a:extLst>
                <a:ext uri="{FF2B5EF4-FFF2-40B4-BE49-F238E27FC236}">
                  <a16:creationId xmlns:a16="http://schemas.microsoft.com/office/drawing/2014/main" id="{F72B5BEE-C5C8-4697-BD80-DB8B6B4804F8}"/>
                </a:ext>
              </a:extLst>
            </p:cNvPr>
            <p:cNvGrpSpPr/>
            <p:nvPr/>
          </p:nvGrpSpPr>
          <p:grpSpPr>
            <a:xfrm>
              <a:off x="6625651" y="4647672"/>
              <a:ext cx="1527478" cy="761630"/>
              <a:chOff x="4508756" y="4280869"/>
              <a:chExt cx="1527478" cy="761630"/>
            </a:xfrm>
          </p:grpSpPr>
          <p:pic>
            <p:nvPicPr>
              <p:cNvPr id="144" name="Grafik 143" descr="Mann">
                <a:extLst>
                  <a:ext uri="{FF2B5EF4-FFF2-40B4-BE49-F238E27FC236}">
                    <a16:creationId xmlns:a16="http://schemas.microsoft.com/office/drawing/2014/main" id="{20DA4703-BCC7-4329-8DCA-1BD8FE8480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08756" y="4280869"/>
                <a:ext cx="761630" cy="761630"/>
              </a:xfrm>
              <a:prstGeom prst="rect">
                <a:avLst/>
              </a:prstGeom>
            </p:spPr>
          </p:pic>
          <p:pic>
            <p:nvPicPr>
              <p:cNvPr id="145" name="Grafik 144" descr="Frau">
                <a:extLst>
                  <a:ext uri="{FF2B5EF4-FFF2-40B4-BE49-F238E27FC236}">
                    <a16:creationId xmlns:a16="http://schemas.microsoft.com/office/drawing/2014/main" id="{5B698656-71ED-4B6E-B50B-2E4DE44F90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2452" y="4280869"/>
                <a:ext cx="761630" cy="761630"/>
              </a:xfrm>
              <a:prstGeom prst="rect">
                <a:avLst/>
              </a:prstGeom>
            </p:spPr>
          </p:pic>
          <p:pic>
            <p:nvPicPr>
              <p:cNvPr id="146" name="Grafik 145" descr="Mann">
                <a:extLst>
                  <a:ext uri="{FF2B5EF4-FFF2-40B4-BE49-F238E27FC236}">
                    <a16:creationId xmlns:a16="http://schemas.microsoft.com/office/drawing/2014/main" id="{F2B4522A-7CA5-449A-945B-F66A5B550B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74604" y="4280869"/>
                <a:ext cx="761630" cy="761630"/>
              </a:xfrm>
              <a:prstGeom prst="rect">
                <a:avLst/>
              </a:prstGeom>
            </p:spPr>
          </p:pic>
        </p:grpSp>
        <p:pic>
          <p:nvPicPr>
            <p:cNvPr id="148" name="Grafik 147" descr="Frau">
              <a:extLst>
                <a:ext uri="{FF2B5EF4-FFF2-40B4-BE49-F238E27FC236}">
                  <a16:creationId xmlns:a16="http://schemas.microsoft.com/office/drawing/2014/main" id="{750D5060-9363-4C62-A14D-3986CEBEDA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59419" y="4647672"/>
              <a:ext cx="761630" cy="761630"/>
            </a:xfrm>
            <a:prstGeom prst="rect">
              <a:avLst/>
            </a:prstGeom>
          </p:spPr>
        </p:pic>
      </p:grpSp>
      <p:grpSp>
        <p:nvGrpSpPr>
          <p:cNvPr id="25" name="Gruppieren 24">
            <a:extLst>
              <a:ext uri="{FF2B5EF4-FFF2-40B4-BE49-F238E27FC236}">
                <a16:creationId xmlns:a16="http://schemas.microsoft.com/office/drawing/2014/main" id="{2021797D-DD9E-4F21-8974-CD40A6D6C542}"/>
              </a:ext>
            </a:extLst>
          </p:cNvPr>
          <p:cNvGrpSpPr/>
          <p:nvPr/>
        </p:nvGrpSpPr>
        <p:grpSpPr>
          <a:xfrm>
            <a:off x="4122197" y="2008626"/>
            <a:ext cx="7469209" cy="4172990"/>
            <a:chOff x="4081549" y="2485505"/>
            <a:chExt cx="7469209" cy="4172990"/>
          </a:xfrm>
        </p:grpSpPr>
        <p:sp>
          <p:nvSpPr>
            <p:cNvPr id="109" name="Rechteck 108">
              <a:extLst>
                <a:ext uri="{FF2B5EF4-FFF2-40B4-BE49-F238E27FC236}">
                  <a16:creationId xmlns:a16="http://schemas.microsoft.com/office/drawing/2014/main" id="{74D1FCBC-18A7-48CD-9181-BC407D945B8D}"/>
                </a:ext>
              </a:extLst>
            </p:cNvPr>
            <p:cNvSpPr/>
            <p:nvPr/>
          </p:nvSpPr>
          <p:spPr>
            <a:xfrm>
              <a:off x="4081549" y="2485505"/>
              <a:ext cx="7469209" cy="4172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7" name="Grafik 146" descr="Fragezeichen">
              <a:extLst>
                <a:ext uri="{FF2B5EF4-FFF2-40B4-BE49-F238E27FC236}">
                  <a16:creationId xmlns:a16="http://schemas.microsoft.com/office/drawing/2014/main" id="{FB786F39-C800-4D69-9FE7-B7DA380432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81506" y="3382824"/>
              <a:ext cx="1673240" cy="1673240"/>
            </a:xfrm>
            <a:prstGeom prst="rect">
              <a:avLst/>
            </a:prstGeom>
          </p:spPr>
        </p:pic>
      </p:grpSp>
      <p:sp>
        <p:nvSpPr>
          <p:cNvPr id="53" name="Pfeil: nach unten 52">
            <a:extLst>
              <a:ext uri="{FF2B5EF4-FFF2-40B4-BE49-F238E27FC236}">
                <a16:creationId xmlns:a16="http://schemas.microsoft.com/office/drawing/2014/main" id="{5F727629-D820-478C-A648-799425362427}"/>
              </a:ext>
            </a:extLst>
          </p:cNvPr>
          <p:cNvSpPr/>
          <p:nvPr/>
        </p:nvSpPr>
        <p:spPr>
          <a:xfrm>
            <a:off x="3142484" y="1442631"/>
            <a:ext cx="572664" cy="1043135"/>
          </a:xfrm>
          <a:prstGeom prst="downArrow">
            <a:avLst/>
          </a:prstGeom>
          <a:solidFill>
            <a:srgbClr val="780F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17" name="Rechteck 116">
                <a:extLst>
                  <a:ext uri="{FF2B5EF4-FFF2-40B4-BE49-F238E27FC236}">
                    <a16:creationId xmlns:a16="http://schemas.microsoft.com/office/drawing/2014/main" id="{89F9F173-1384-4652-A0AE-C71F005C46A3}"/>
                  </a:ext>
                </a:extLst>
              </p:cNvPr>
              <p:cNvSpPr/>
              <p:nvPr/>
            </p:nvSpPr>
            <p:spPr>
              <a:xfrm>
                <a:off x="6052540" y="5006951"/>
                <a:ext cx="3608522" cy="646331"/>
              </a:xfrm>
              <a:prstGeom prst="rect">
                <a:avLst/>
              </a:prstGeom>
            </p:spPr>
            <p:txBody>
              <a:bodyPr wrap="square">
                <a:spAutoFit/>
              </a:bodyPr>
              <a:lstStyle/>
              <a:p>
                <a:r>
                  <a:rPr lang="en-US" dirty="0"/>
                  <a:t>Additional deaths may occur after the days when the </a:t>
                </a:r>
                <a14:m>
                  <m:oMath xmlns:m="http://schemas.openxmlformats.org/officeDocument/2006/math">
                    <m:r>
                      <a:rPr lang="de-DE" b="0" i="1" smtClean="0">
                        <a:latin typeface="Cambria Math" panose="02040503050406030204" pitchFamily="18" charset="0"/>
                      </a:rPr>
                      <m:t>𝐶𝐹𝑅</m:t>
                    </m:r>
                  </m:oMath>
                </a14:m>
                <a:r>
                  <a:rPr lang="en-US" dirty="0"/>
                  <a:t> is measured</a:t>
                </a:r>
                <a:endParaRPr lang="de-DE" dirty="0"/>
              </a:p>
            </p:txBody>
          </p:sp>
        </mc:Choice>
        <mc:Fallback xmlns="">
          <p:sp>
            <p:nvSpPr>
              <p:cNvPr id="117" name="Rechteck 116">
                <a:extLst>
                  <a:ext uri="{FF2B5EF4-FFF2-40B4-BE49-F238E27FC236}">
                    <a16:creationId xmlns:a16="http://schemas.microsoft.com/office/drawing/2014/main" id="{89F9F173-1384-4652-A0AE-C71F005C46A3}"/>
                  </a:ext>
                </a:extLst>
              </p:cNvPr>
              <p:cNvSpPr>
                <a:spLocks noRot="1" noChangeAspect="1" noMove="1" noResize="1" noEditPoints="1" noAdjustHandles="1" noChangeArrowheads="1" noChangeShapeType="1" noTextEdit="1"/>
              </p:cNvSpPr>
              <p:nvPr/>
            </p:nvSpPr>
            <p:spPr>
              <a:xfrm>
                <a:off x="6052540" y="5006951"/>
                <a:ext cx="3608522" cy="646331"/>
              </a:xfrm>
              <a:prstGeom prst="rect">
                <a:avLst/>
              </a:prstGeom>
              <a:blipFill>
                <a:blip r:embed="rId13"/>
                <a:stretch>
                  <a:fillRect l="-1520" t="-4717" b="-14151"/>
                </a:stretch>
              </a:blipFill>
            </p:spPr>
            <p:txBody>
              <a:bodyPr/>
              <a:lstStyle/>
              <a:p>
                <a:r>
                  <a:rPr lang="de-DE">
                    <a:noFill/>
                  </a:rPr>
                  <a:t> </a:t>
                </a:r>
              </a:p>
            </p:txBody>
          </p:sp>
        </mc:Fallback>
      </mc:AlternateContent>
    </p:spTree>
    <p:extLst>
      <p:ext uri="{BB962C8B-B14F-4D97-AF65-F5344CB8AC3E}">
        <p14:creationId xmlns:p14="http://schemas.microsoft.com/office/powerpoint/2010/main" val="67909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endParaRPr lang="de-DE" dirty="0"/>
              </a:p>
              <a:p>
                <a:pPr marL="896938" lvl="1" indent="0" defTabSz="896938">
                  <a:buNone/>
                </a:pPr>
                <a:r>
                  <a:rPr lang="de-DE" u="sng" dirty="0" err="1"/>
                  <a:t>S</a:t>
                </a:r>
                <a:r>
                  <a:rPr lang="de-DE" b="0" u="sng" dirty="0" err="1"/>
                  <a:t>ymptomatic</a:t>
                </a:r>
                <a:r>
                  <a:rPr lang="de-DE" b="0" u="sng" dirty="0"/>
                  <a:t> </a:t>
                </a:r>
                <a:r>
                  <a:rPr lang="de-DE" u="sng" dirty="0"/>
                  <a:t>C</a:t>
                </a:r>
                <a:r>
                  <a:rPr lang="de-DE" b="0" u="sng" dirty="0"/>
                  <a:t>ase </a:t>
                </a:r>
                <a:r>
                  <a:rPr lang="de-DE" u="sng" dirty="0" err="1"/>
                  <a:t>Fatality</a:t>
                </a:r>
                <a:r>
                  <a:rPr lang="de-DE" u="sng" dirty="0"/>
                  <a:t> Ratio </a:t>
                </a:r>
                <a14:m>
                  <m:oMath xmlns:m="http://schemas.openxmlformats.org/officeDocument/2006/math">
                    <m:r>
                      <m:rPr>
                        <m:sty m:val="p"/>
                      </m:rPr>
                      <a:rPr lang="de-DE" u="sng">
                        <a:latin typeface="Cambria Math" panose="02040503050406030204" pitchFamily="18" charset="0"/>
                      </a:rPr>
                      <m:t>s</m:t>
                    </m:r>
                    <m:r>
                      <m:rPr>
                        <m:sty m:val="p"/>
                      </m:rPr>
                      <a:rPr lang="de-DE" b="0" i="0" u="sng" smtClean="0">
                        <a:latin typeface="Cambria Math" panose="02040503050406030204" pitchFamily="18" charset="0"/>
                      </a:rPr>
                      <m:t>C</m:t>
                    </m:r>
                    <m:r>
                      <a:rPr lang="de-DE" b="0" i="1" u="sng" smtClean="0">
                        <a:latin typeface="Cambria Math" panose="02040503050406030204" pitchFamily="18" charset="0"/>
                      </a:rPr>
                      <m:t>𝐹𝑅</m:t>
                    </m:r>
                    <m:r>
                      <a:rPr lang="de-DE" b="0" i="1" u="sng" smtClean="0">
                        <a:latin typeface="Cambria Math" panose="02040503050406030204" pitchFamily="18" charset="0"/>
                      </a:rPr>
                      <m:t>=</m:t>
                    </m:r>
                    <m:func>
                      <m:funcPr>
                        <m:ctrlPr>
                          <a:rPr lang="de-DE" b="0" i="1" u="sng" smtClean="0">
                            <a:latin typeface="Cambria Math" panose="02040503050406030204" pitchFamily="18" charset="0"/>
                          </a:rPr>
                        </m:ctrlPr>
                      </m:funcPr>
                      <m:fName>
                        <m:r>
                          <m:rPr>
                            <m:sty m:val="p"/>
                          </m:rPr>
                          <a:rPr lang="de-DE" b="0" i="0" u="sng" smtClean="0">
                            <a:latin typeface="Cambria Math" panose="02040503050406030204" pitchFamily="18" charset="0"/>
                          </a:rPr>
                          <m:t>Pr</m:t>
                        </m:r>
                      </m:fName>
                      <m:e>
                        <m:d>
                          <m:dPr>
                            <m:ctrlPr>
                              <a:rPr lang="de-DE" b="0" i="1" u="sng" smtClean="0">
                                <a:latin typeface="Cambria Math" panose="02040503050406030204" pitchFamily="18" charset="0"/>
                              </a:rPr>
                            </m:ctrlPr>
                          </m:dPr>
                          <m:e>
                            <m:r>
                              <a:rPr lang="de-DE" b="0" i="1" u="sng" smtClean="0">
                                <a:latin typeface="Cambria Math" panose="02040503050406030204" pitchFamily="18" charset="0"/>
                              </a:rPr>
                              <m:t>𝑑𝑒𝑎𝑡h</m:t>
                            </m:r>
                          </m:e>
                          <m:e>
                            <m:r>
                              <a:rPr lang="de-DE" b="0" i="1" u="sng" smtClean="0">
                                <a:latin typeface="Cambria Math" panose="02040503050406030204" pitchFamily="18" charset="0"/>
                              </a:rPr>
                              <m:t>𝑠𝑦𝑚𝑝𝑡𝑜𝑚𝑠</m:t>
                            </m:r>
                          </m:e>
                        </m:d>
                      </m:e>
                    </m:func>
                  </m:oMath>
                </a14:m>
                <a:endParaRPr lang="de-DE" b="0" u="sng" dirty="0"/>
              </a:p>
              <a:p>
                <a:pPr marL="896938" lvl="1" indent="0" defTabSz="896938">
                  <a:buNone/>
                </a:pPr>
                <a:r>
                  <a:rPr lang="de-DE" sz="1630" dirty="0"/>
                  <a:t>„</a:t>
                </a:r>
                <a:r>
                  <a:rPr lang="en-US" sz="1630" dirty="0"/>
                  <a:t>proportion of infected individuals showing symptoms who die over the course of their SARS-CoV-2 infection</a:t>
                </a:r>
                <a:r>
                  <a:rPr lang="en-GB" sz="1630" dirty="0"/>
                  <a:t>” (S1 p. 2)</a:t>
                </a:r>
              </a:p>
              <a:p>
                <a:pPr marL="896938" lvl="1" indent="0">
                  <a:buNone/>
                </a:pPr>
                <a:r>
                  <a:rPr lang="en-GB" u="sng" dirty="0"/>
                  <a:t>Infection Fatality Ratio </a:t>
                </a:r>
                <a14:m>
                  <m:oMath xmlns:m="http://schemas.openxmlformats.org/officeDocument/2006/math">
                    <m:r>
                      <a:rPr lang="de-DE" b="0" i="1" u="sng" smtClean="0">
                        <a:latin typeface="Cambria Math" panose="02040503050406030204" pitchFamily="18" charset="0"/>
                      </a:rPr>
                      <m:t>𝐼𝐹𝑅</m:t>
                    </m:r>
                    <m:r>
                      <a:rPr lang="de-DE" b="0" i="1" u="sng" smtClean="0">
                        <a:latin typeface="Cambria Math" panose="02040503050406030204" pitchFamily="18" charset="0"/>
                      </a:rPr>
                      <m:t>=</m:t>
                    </m:r>
                    <m:func>
                      <m:funcPr>
                        <m:ctrlPr>
                          <a:rPr lang="de-DE" i="1" u="sng">
                            <a:latin typeface="Cambria Math" panose="02040503050406030204" pitchFamily="18" charset="0"/>
                          </a:rPr>
                        </m:ctrlPr>
                      </m:funcPr>
                      <m:fName>
                        <m:r>
                          <m:rPr>
                            <m:sty m:val="p"/>
                          </m:rPr>
                          <a:rPr lang="de-DE" u="sng">
                            <a:latin typeface="Cambria Math" panose="02040503050406030204" pitchFamily="18" charset="0"/>
                          </a:rPr>
                          <m:t>Pr</m:t>
                        </m:r>
                      </m:fName>
                      <m:e>
                        <m:d>
                          <m:dPr>
                            <m:ctrlPr>
                              <a:rPr lang="de-DE" i="1" u="sng">
                                <a:latin typeface="Cambria Math" panose="02040503050406030204" pitchFamily="18" charset="0"/>
                              </a:rPr>
                            </m:ctrlPr>
                          </m:dPr>
                          <m:e>
                            <m:r>
                              <a:rPr lang="de-DE" i="1" u="sng">
                                <a:latin typeface="Cambria Math" panose="02040503050406030204" pitchFamily="18" charset="0"/>
                              </a:rPr>
                              <m:t>𝑑𝑒𝑎𝑡h</m:t>
                            </m:r>
                          </m:e>
                          <m:e>
                            <m:r>
                              <a:rPr lang="de-DE" i="1" u="sng">
                                <a:latin typeface="Cambria Math" panose="02040503050406030204" pitchFamily="18" charset="0"/>
                              </a:rPr>
                              <m:t>𝑖𝑛𝑓𝑒𝑐𝑡𝑖𝑜𝑛</m:t>
                            </m:r>
                          </m:e>
                        </m:d>
                        <m:r>
                          <m:rPr>
                            <m:nor/>
                          </m:rPr>
                          <a:rPr lang="en-GB" u="sng" dirty="0"/>
                          <m:t> </m:t>
                        </m:r>
                      </m:e>
                    </m:func>
                  </m:oMath>
                </a14:m>
                <a:endParaRPr lang="de-DE" b="0" u="sng" dirty="0"/>
              </a:p>
              <a:p>
                <a:pPr marL="896938" lvl="1" indent="0">
                  <a:buNone/>
                </a:pPr>
                <a:r>
                  <a:rPr lang="en-GB" sz="1630" dirty="0"/>
                  <a:t>“</a:t>
                </a:r>
                <a:r>
                  <a:rPr lang="en-US" sz="1630" dirty="0"/>
                  <a:t>proportion of all people with SARS-CoV-2 infection who will eventually die from the disease” (S1 p. 3)</a:t>
                </a:r>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519" t="-2215"/>
                </a:stretch>
              </a:blipFill>
            </p:spPr>
            <p:txBody>
              <a:bodyPr/>
              <a:lstStyle/>
              <a:p>
                <a:r>
                  <a:rPr lang="de-DE">
                    <a:noFill/>
                  </a:rPr>
                  <a:t> </a:t>
                </a:r>
              </a:p>
            </p:txBody>
          </p:sp>
        </mc:Fallback>
      </mc:AlternateContent>
    </p:spTree>
    <p:extLst>
      <p:ext uri="{BB962C8B-B14F-4D97-AF65-F5344CB8AC3E}">
        <p14:creationId xmlns:p14="http://schemas.microsoft.com/office/powerpoint/2010/main" val="62414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r>
              <a:rPr lang="en-GB" dirty="0"/>
              <a:t>Preferential Ascertainment: not all cases are reported</a:t>
            </a:r>
            <a:endParaRPr lang="de-DE" dirty="0"/>
          </a:p>
          <a:p>
            <a:pPr marL="896938" lvl="1" indent="0" defTabSz="896938">
              <a:buNone/>
            </a:pPr>
            <a:r>
              <a:rPr lang="en-US" sz="1630" dirty="0"/>
              <a:t>“surveillance-based case reports underestimate the total number of SARS-CoV-2-infected patients, because testing focuses on individuals with symptoms of COVID-19 and, among symptomatic cases, on patients with more severe manifestations” (S p. 2)</a:t>
            </a:r>
            <a:endParaRPr lang="en-GB" dirty="0"/>
          </a:p>
          <a:p>
            <a:endParaRPr lang="en-GB" dirty="0"/>
          </a:p>
          <a:p>
            <a:pPr marL="0" indent="0">
              <a:buNone/>
            </a:pPr>
            <a:endParaRPr lang="en-US" dirty="0"/>
          </a:p>
        </p:txBody>
      </p:sp>
    </p:spTree>
    <p:extLst>
      <p:ext uri="{BB962C8B-B14F-4D97-AF65-F5344CB8AC3E}">
        <p14:creationId xmlns:p14="http://schemas.microsoft.com/office/powerpoint/2010/main" val="77377082"/>
      </p:ext>
    </p:extLst>
  </p:cSld>
  <p:clrMapOvr>
    <a:masterClrMapping/>
  </p:clrMapOvr>
</p:sld>
</file>

<file path=ppt/theme/theme1.xml><?xml version="1.0" encoding="utf-8"?>
<a:theme xmlns:a="http://schemas.openxmlformats.org/drawingml/2006/main" name="PowerPoint_Vorlage_140710_bHa">
  <a:themeElements>
    <a:clrScheme name="Leuphana Farben">
      <a:dk1>
        <a:srgbClr val="000000"/>
      </a:dk1>
      <a:lt1>
        <a:srgbClr val="FFFFFF"/>
      </a:lt1>
      <a:dk2>
        <a:srgbClr val="FFFFFF"/>
      </a:dk2>
      <a:lt2>
        <a:srgbClr val="7B0832"/>
      </a:lt2>
      <a:accent1>
        <a:srgbClr val="A1CCC9"/>
      </a:accent1>
      <a:accent2>
        <a:srgbClr val="DBCB96"/>
      </a:accent2>
      <a:accent3>
        <a:srgbClr val="BFC2BA"/>
      </a:accent3>
      <a:accent4>
        <a:srgbClr val="CFAB8C"/>
      </a:accent4>
      <a:accent5>
        <a:srgbClr val="92AFCC"/>
      </a:accent5>
      <a:accent6>
        <a:srgbClr val="B199AE"/>
      </a:accent6>
      <a:hlink>
        <a:srgbClr val="000000"/>
      </a:hlink>
      <a:folHlink>
        <a:srgbClr val="000000"/>
      </a:folHlink>
    </a:clrScheme>
    <a:fontScheme name="Leuphana Präsentation">
      <a:majorFont>
        <a:latin typeface="Arial Narrow"/>
        <a:ea typeface=""/>
        <a:cs typeface=""/>
      </a:majorFont>
      <a:minorFont>
        <a:latin typeface="Arial Narrow"/>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1600" b="0" dirty="0" smtClean="0">
            <a:latin typeface="Arial Narrow" panose="020B0606020202030204" pitchFamily="34" charset="0"/>
          </a:defRPr>
        </a:defPPr>
      </a:lstStyle>
    </a:tx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1138</Words>
  <Application>Microsoft Office PowerPoint</Application>
  <PresentationFormat>Breitbild</PresentationFormat>
  <Paragraphs>205</Paragraphs>
  <Slides>34</Slides>
  <Notes>0</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34</vt:i4>
      </vt:variant>
    </vt:vector>
  </HeadingPairs>
  <TitlesOfParts>
    <vt:vector size="41" baseType="lpstr">
      <vt:lpstr>Arial</vt:lpstr>
      <vt:lpstr>Arial Narrow</vt:lpstr>
      <vt:lpstr>Calibri</vt:lpstr>
      <vt:lpstr>Cambria Math</vt:lpstr>
      <vt:lpstr>Trade Gothic LT Std Cn</vt:lpstr>
      <vt:lpstr>Wingdings</vt:lpstr>
      <vt:lpstr>PowerPoint_Vorlage_140710_bHa</vt:lpstr>
      <vt:lpstr>Estimation of SARS-CoV-2 mortality during the early stages of an epidemic</vt:lpstr>
      <vt:lpstr>Contents</vt:lpstr>
      <vt:lpstr>Foreword</vt:lpstr>
      <vt:lpstr>Preliminary Remarks</vt:lpstr>
      <vt:lpstr>Goal of the Paper</vt:lpstr>
      <vt:lpstr>Goal of the Paper</vt:lpstr>
      <vt:lpstr>Goal of the paper</vt:lpstr>
      <vt:lpstr>Goal of the Paper</vt:lpstr>
      <vt:lpstr>Goal of the Paper</vt:lpstr>
      <vt:lpstr>Goal of the Paper</vt:lpstr>
      <vt:lpstr>PowerPoint-Präsentation</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PowerPoint-Präsentation</vt:lpstr>
      <vt:lpstr>Simulating Data</vt:lpstr>
      <vt:lpstr>Simulating Data</vt:lpstr>
      <vt:lpstr>PowerPoint-Präsentation</vt:lpstr>
      <vt:lpstr>Deriving the Posterior</vt:lpstr>
      <vt:lpstr>Deriving the Posterior</vt:lpstr>
      <vt:lpstr>Deriving the Posterior</vt:lpstr>
      <vt:lpstr>Deriving the Posterior</vt:lpstr>
      <vt:lpstr>Deriving the Posterior</vt:lpstr>
      <vt:lpstr>Sampling and Deriving Parameters</vt:lpstr>
      <vt:lpstr>Sampling and Deriving Parameters</vt:lpstr>
      <vt:lpstr>Current state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Hauser et al (2020). Estimation of SARS-CoV-2 mortality during the early stages of an epidemic: a modelling study in hubei, china and six locations of europe</dc:title>
  <dc:creator>Lukas Schmid</dc:creator>
  <cp:lastModifiedBy>Lukas Schmid</cp:lastModifiedBy>
  <cp:revision>21</cp:revision>
  <dcterms:created xsi:type="dcterms:W3CDTF">2020-05-30T08:35:29Z</dcterms:created>
  <dcterms:modified xsi:type="dcterms:W3CDTF">2020-06-02T15:21:11Z</dcterms:modified>
</cp:coreProperties>
</file>