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4"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Schmid" initials="LS" lastIdx="1" clrIdx="0">
    <p:extLst>
      <p:ext uri="{19B8F6BF-5375-455C-9EA6-DF929625EA0E}">
        <p15:presenceInfo xmlns:p15="http://schemas.microsoft.com/office/powerpoint/2012/main" userId="ec5adfe4448c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36"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30T10:40:47.616" idx="1">
    <p:pos x="1933" y="455"/>
    <p:text>Contents have to be added while the slides appear</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2DF02-E867-4FD0-AF25-7E080B7E3CD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FF8937E-509E-41A9-B2AF-36E2974D9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D7A01FA-B0C3-44E3-86A0-C7CB7B4503F6}"/>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5" name="Fußzeilenplatzhalter 4">
            <a:extLst>
              <a:ext uri="{FF2B5EF4-FFF2-40B4-BE49-F238E27FC236}">
                <a16:creationId xmlns:a16="http://schemas.microsoft.com/office/drawing/2014/main" id="{A691AAD3-008F-4DB5-98B5-EE429EFCA4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B325E0-691E-40F0-A8ED-025F44376960}"/>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59867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47D236-DEE7-4387-A568-40C7A3F258E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7669E10-A6BE-4676-920A-451514F3CA8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4C818D1-F340-4243-A1A0-E5AC2E19793C}"/>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5" name="Fußzeilenplatzhalter 4">
            <a:extLst>
              <a:ext uri="{FF2B5EF4-FFF2-40B4-BE49-F238E27FC236}">
                <a16:creationId xmlns:a16="http://schemas.microsoft.com/office/drawing/2014/main" id="{62EB6503-4DAA-4AD2-ACB0-07090D512BD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78F85F0-44B5-4512-90D4-A94768E5B660}"/>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80264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6C8CDF4-20DA-4B98-978C-A7D13F0C4B0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F762AC0-F0B8-4127-8AC3-4BA4ABAAEF6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B47CB6-9065-426F-88BC-2A0929A47B96}"/>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5" name="Fußzeilenplatzhalter 4">
            <a:extLst>
              <a:ext uri="{FF2B5EF4-FFF2-40B4-BE49-F238E27FC236}">
                <a16:creationId xmlns:a16="http://schemas.microsoft.com/office/drawing/2014/main" id="{9D931A49-AB8E-48EF-B960-46AFCFD637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84CE6B6-317E-4EF2-954F-F0C4D1EF4C5E}"/>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46874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13646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8188E-A269-46C5-9BBF-5649144BFEB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1CEDE0B-AFA7-486F-9682-C83D25CDD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D7F7F0B-E183-4449-8BAD-DB865BCE968E}"/>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5" name="Fußzeilenplatzhalter 4">
            <a:extLst>
              <a:ext uri="{FF2B5EF4-FFF2-40B4-BE49-F238E27FC236}">
                <a16:creationId xmlns:a16="http://schemas.microsoft.com/office/drawing/2014/main" id="{E5E91E5F-B2F9-4D4B-839D-79E2B0E6236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E2CA3F7-A658-4ED4-AE6B-F04605C73084}"/>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84372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06E39-020C-476E-A37C-3D58A733E0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D1C0D2-031E-454E-BC7D-A67707EE377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E39A9EC-3BA4-4E54-BE7F-F71CECA1FE6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F44A8B1-8F00-4D0C-A89A-A1F9A5C371C7}"/>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6" name="Fußzeilenplatzhalter 5">
            <a:extLst>
              <a:ext uri="{FF2B5EF4-FFF2-40B4-BE49-F238E27FC236}">
                <a16:creationId xmlns:a16="http://schemas.microsoft.com/office/drawing/2014/main" id="{3E09FA1F-414E-48BA-AE10-59B569DA73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B95FF2F-1233-4D56-90B4-27FE59CE90A5}"/>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61149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27A68-0EB1-408F-ADB7-D08293F5FA4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B0FEF50-2926-472B-A834-CEEE9278C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5101C99-7AA9-4043-A327-C230010AF2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F2CDC6C-5D12-47BD-86F1-F30E8290E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E1D5AC0-2FAA-49B9-8DBE-E348559CF8D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88CF199-6DC3-4122-B846-B6639CEA9773}"/>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8" name="Fußzeilenplatzhalter 7">
            <a:extLst>
              <a:ext uri="{FF2B5EF4-FFF2-40B4-BE49-F238E27FC236}">
                <a16:creationId xmlns:a16="http://schemas.microsoft.com/office/drawing/2014/main" id="{6E7E4D88-D3B7-4319-B375-9494F0CA01A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92BED5F-B09E-4772-B9AC-C7E04E4BD260}"/>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15919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9C270-0457-485D-9248-EDC75AB50A8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DF4657-C79D-4B42-AFBD-C071098F52D1}"/>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4" name="Fußzeilenplatzhalter 3">
            <a:extLst>
              <a:ext uri="{FF2B5EF4-FFF2-40B4-BE49-F238E27FC236}">
                <a16:creationId xmlns:a16="http://schemas.microsoft.com/office/drawing/2014/main" id="{157BC578-B529-40BE-9D08-0761ADCD070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DF00547-570E-4514-AB67-F95C808BDDA4}"/>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00070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9C8062D-462E-4047-9C4E-2E4527E88C52}"/>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3" name="Fußzeilenplatzhalter 2">
            <a:extLst>
              <a:ext uri="{FF2B5EF4-FFF2-40B4-BE49-F238E27FC236}">
                <a16:creationId xmlns:a16="http://schemas.microsoft.com/office/drawing/2014/main" id="{9D63BD87-E8C1-49D4-96E3-066A82A3CBF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92E9E0D-7986-4D12-86C1-8AE2BA270464}"/>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9963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87A7A9-810E-4D61-ADB7-B487DC9885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63E28CB-023F-4E64-89CC-3FC7DE233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B6E84BA-AD97-4CD9-ABA3-435314DF5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9C09C5-F47B-4EB6-A64E-4861D5253424}"/>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6" name="Fußzeilenplatzhalter 5">
            <a:extLst>
              <a:ext uri="{FF2B5EF4-FFF2-40B4-BE49-F238E27FC236}">
                <a16:creationId xmlns:a16="http://schemas.microsoft.com/office/drawing/2014/main" id="{5F925DC3-3BB3-43B9-87AC-13F3682423F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6569147-A0C2-4DAC-90BB-B5C45F40ECDF}"/>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188279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CC101-BF37-4D5A-88CF-4510BFBE85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4EED71A-8E38-479A-9B9B-40D64234C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2A64F8B-9293-43EA-8E55-B8A7BEFEB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B422D6E-39EE-4260-B205-8F97CFE4F26B}"/>
              </a:ext>
            </a:extLst>
          </p:cNvPr>
          <p:cNvSpPr>
            <a:spLocks noGrp="1"/>
          </p:cNvSpPr>
          <p:nvPr>
            <p:ph type="dt" sz="half" idx="10"/>
          </p:nvPr>
        </p:nvSpPr>
        <p:spPr/>
        <p:txBody>
          <a:bodyPr/>
          <a:lstStyle/>
          <a:p>
            <a:fld id="{7807D193-3439-4581-BADA-49D81FB4650C}" type="datetimeFigureOut">
              <a:rPr lang="de-DE" smtClean="0"/>
              <a:t>30.05.2020</a:t>
            </a:fld>
            <a:endParaRPr lang="de-DE"/>
          </a:p>
        </p:txBody>
      </p:sp>
      <p:sp>
        <p:nvSpPr>
          <p:cNvPr id="6" name="Fußzeilenplatzhalter 5">
            <a:extLst>
              <a:ext uri="{FF2B5EF4-FFF2-40B4-BE49-F238E27FC236}">
                <a16:creationId xmlns:a16="http://schemas.microsoft.com/office/drawing/2014/main" id="{CE4D1675-BF1C-4C6F-B7BD-59D094AFA7C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62FDCF4-573C-4534-B6C5-ABE789BAA183}"/>
              </a:ext>
            </a:extLst>
          </p:cNvPr>
          <p:cNvSpPr>
            <a:spLocks noGrp="1"/>
          </p:cNvSpPr>
          <p:nvPr>
            <p:ph type="sldNum" sz="quarter" idx="12"/>
          </p:nvPr>
        </p:nvSpPr>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2381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6D16AC4-EB0A-4FCB-B57E-877903257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160BF8D-9AE3-4D54-B439-7C3B421E5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1204330-80EE-4DB0-B747-02F9115472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7D193-3439-4581-BADA-49D81FB4650C}" type="datetimeFigureOut">
              <a:rPr lang="de-DE" smtClean="0"/>
              <a:t>30.05.2020</a:t>
            </a:fld>
            <a:endParaRPr lang="de-DE"/>
          </a:p>
        </p:txBody>
      </p:sp>
      <p:sp>
        <p:nvSpPr>
          <p:cNvPr id="5" name="Fußzeilenplatzhalter 4">
            <a:extLst>
              <a:ext uri="{FF2B5EF4-FFF2-40B4-BE49-F238E27FC236}">
                <a16:creationId xmlns:a16="http://schemas.microsoft.com/office/drawing/2014/main" id="{3262DB00-8C70-4679-B588-CD449EF28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CB5D82D-B5CA-469C-BAEC-B0148182E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1FC09-2663-48E2-AFF5-C8982354D4D3}" type="slidenum">
              <a:rPr lang="de-DE" smtClean="0"/>
              <a:t>‹Nr.›</a:t>
            </a:fld>
            <a:endParaRPr lang="de-DE"/>
          </a:p>
        </p:txBody>
      </p:sp>
    </p:spTree>
    <p:extLst>
      <p:ext uri="{BB962C8B-B14F-4D97-AF65-F5344CB8AC3E}">
        <p14:creationId xmlns:p14="http://schemas.microsoft.com/office/powerpoint/2010/main" val="1254902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riou/covid_adjusted_cf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488CBD-8AFF-45C8-B830-B19C49A6B7EA}"/>
              </a:ext>
            </a:extLst>
          </p:cNvPr>
          <p:cNvSpPr>
            <a:spLocks noGrp="1"/>
          </p:cNvSpPr>
          <p:nvPr>
            <p:ph type="ctrTitle"/>
          </p:nvPr>
        </p:nvSpPr>
        <p:spPr/>
        <p:txBody>
          <a:bodyPr>
            <a:noAutofit/>
          </a:bodyPr>
          <a:lstStyle/>
          <a:p>
            <a:r>
              <a:rPr lang="de-DE" sz="4000" dirty="0"/>
              <a:t>Hauser et al (2020). </a:t>
            </a:r>
            <a:r>
              <a:rPr lang="en-US" sz="4000" dirty="0"/>
              <a:t>Estimation of SARS-</a:t>
            </a:r>
            <a:r>
              <a:rPr lang="de-DE" sz="4000" dirty="0"/>
              <a:t>CoV-2</a:t>
            </a:r>
            <a:r>
              <a:rPr lang="en-US" sz="4000" dirty="0"/>
              <a:t> mortality during the early stages of an epidemic: a modelling study in Hubei, China and six locations of Europe</a:t>
            </a:r>
            <a:endParaRPr lang="de-DE" sz="4000" dirty="0"/>
          </a:p>
        </p:txBody>
      </p:sp>
      <p:sp>
        <p:nvSpPr>
          <p:cNvPr id="3" name="Untertitel 2">
            <a:extLst>
              <a:ext uri="{FF2B5EF4-FFF2-40B4-BE49-F238E27FC236}">
                <a16:creationId xmlns:a16="http://schemas.microsoft.com/office/drawing/2014/main" id="{99224658-4E9F-4657-894B-18320D9838DF}"/>
              </a:ext>
            </a:extLst>
          </p:cNvPr>
          <p:cNvSpPr>
            <a:spLocks noGrp="1"/>
          </p:cNvSpPr>
          <p:nvPr>
            <p:ph type="subTitle" idx="1"/>
          </p:nvPr>
        </p:nvSpPr>
        <p:spPr/>
        <p:txBody>
          <a:bodyPr/>
          <a:lstStyle/>
          <a:p>
            <a:r>
              <a:rPr lang="de-DE" dirty="0" err="1"/>
              <a:t>Presentation</a:t>
            </a:r>
            <a:r>
              <a:rPr lang="de-DE" dirty="0"/>
              <a:t> </a:t>
            </a:r>
            <a:r>
              <a:rPr lang="de-DE" dirty="0" err="1"/>
              <a:t>of</a:t>
            </a:r>
            <a:r>
              <a:rPr lang="de-DE" dirty="0"/>
              <a:t> </a:t>
            </a:r>
            <a:r>
              <a:rPr lang="de-DE" dirty="0" err="1"/>
              <a:t>the</a:t>
            </a:r>
            <a:r>
              <a:rPr lang="de-DE" dirty="0"/>
              <a:t> </a:t>
            </a:r>
            <a:r>
              <a:rPr lang="de-DE" dirty="0" err="1"/>
              <a:t>paper</a:t>
            </a:r>
            <a:r>
              <a:rPr lang="de-DE" dirty="0"/>
              <a:t> and </a:t>
            </a:r>
            <a:r>
              <a:rPr lang="de-DE" dirty="0" err="1"/>
              <a:t>the</a:t>
            </a:r>
            <a:r>
              <a:rPr lang="de-DE" dirty="0"/>
              <a:t> </a:t>
            </a:r>
            <a:r>
              <a:rPr lang="de-DE" dirty="0" err="1"/>
              <a:t>underlying</a:t>
            </a:r>
            <a:r>
              <a:rPr lang="de-DE" dirty="0"/>
              <a:t> </a:t>
            </a:r>
            <a:r>
              <a:rPr lang="de-DE" dirty="0" err="1"/>
              <a:t>model</a:t>
            </a:r>
            <a:endParaRPr lang="de-DE" dirty="0"/>
          </a:p>
          <a:p>
            <a:r>
              <a:rPr lang="en-GB" dirty="0"/>
              <a:t>by Daniele </a:t>
            </a:r>
            <a:r>
              <a:rPr lang="en-GB" dirty="0" err="1"/>
              <a:t>Francario</a:t>
            </a:r>
            <a:r>
              <a:rPr lang="en-GB" dirty="0"/>
              <a:t>, Hsin-Yu Ku, Chân Le, Lukas Schmid</a:t>
            </a:r>
          </a:p>
          <a:p>
            <a:r>
              <a:rPr lang="en-GB" dirty="0"/>
              <a:t>30/05/2020</a:t>
            </a:r>
            <a:endParaRPr lang="de-DE" dirty="0"/>
          </a:p>
        </p:txBody>
      </p:sp>
    </p:spTree>
    <p:extLst>
      <p:ext uri="{BB962C8B-B14F-4D97-AF65-F5344CB8AC3E}">
        <p14:creationId xmlns:p14="http://schemas.microsoft.com/office/powerpoint/2010/main" val="293778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6937-00BB-41F7-887C-D510A6783155}"/>
              </a:ext>
            </a:extLst>
          </p:cNvPr>
          <p:cNvSpPr>
            <a:spLocks noGrp="1"/>
          </p:cNvSpPr>
          <p:nvPr>
            <p:ph type="title"/>
          </p:nvPr>
        </p:nvSpPr>
        <p:spPr/>
        <p:txBody>
          <a:bodyPr/>
          <a:lstStyle/>
          <a:p>
            <a:r>
              <a:rPr lang="en-GB" dirty="0"/>
              <a:t>Contents</a:t>
            </a:r>
            <a:endParaRPr lang="de-DE" dirty="0"/>
          </a:p>
        </p:txBody>
      </p:sp>
      <p:sp>
        <p:nvSpPr>
          <p:cNvPr id="3" name="Inhaltsplatzhalter 2">
            <a:extLst>
              <a:ext uri="{FF2B5EF4-FFF2-40B4-BE49-F238E27FC236}">
                <a16:creationId xmlns:a16="http://schemas.microsoft.com/office/drawing/2014/main" id="{43F650DD-E797-4EF3-BD01-4F81C2ECC84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01712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23AA7-791C-4818-B3BA-8F75DECEE9E9}"/>
              </a:ext>
            </a:extLst>
          </p:cNvPr>
          <p:cNvSpPr>
            <a:spLocks noGrp="1"/>
          </p:cNvSpPr>
          <p:nvPr>
            <p:ph type="title"/>
          </p:nvPr>
        </p:nvSpPr>
        <p:spPr/>
        <p:txBody>
          <a:bodyPr/>
          <a:lstStyle/>
          <a:p>
            <a:r>
              <a:rPr lang="en-GB" dirty="0"/>
              <a:t>Disclaimer</a:t>
            </a:r>
            <a:endParaRPr lang="de-DE" dirty="0"/>
          </a:p>
        </p:txBody>
      </p:sp>
      <p:sp>
        <p:nvSpPr>
          <p:cNvPr id="3" name="Inhaltsplatzhalter 2">
            <a:extLst>
              <a:ext uri="{FF2B5EF4-FFF2-40B4-BE49-F238E27FC236}">
                <a16:creationId xmlns:a16="http://schemas.microsoft.com/office/drawing/2014/main" id="{6970B388-456B-4F27-9C9E-C25F2F5749F1}"/>
              </a:ext>
            </a:extLst>
          </p:cNvPr>
          <p:cNvSpPr>
            <a:spLocks noGrp="1"/>
          </p:cNvSpPr>
          <p:nvPr>
            <p:ph idx="1"/>
          </p:nvPr>
        </p:nvSpPr>
        <p:spPr/>
        <p:txBody>
          <a:bodyPr/>
          <a:lstStyle/>
          <a:p>
            <a:pPr marL="0" indent="0">
              <a:buNone/>
            </a:pPr>
            <a:r>
              <a:rPr lang="en-GB" dirty="0"/>
              <a:t>We will talk about deaths and fatality ratios a lot, and for the purpose of modelling, these will both be parameters. We understand that behind those numbers lie real lives and stories of human tragedy (and recovery). However, for the sake of presentation, we will treat this numbers as mere parameters.</a:t>
            </a:r>
            <a:endParaRPr lang="de-DE" dirty="0"/>
          </a:p>
        </p:txBody>
      </p:sp>
    </p:spTree>
    <p:extLst>
      <p:ext uri="{BB962C8B-B14F-4D97-AF65-F5344CB8AC3E}">
        <p14:creationId xmlns:p14="http://schemas.microsoft.com/office/powerpoint/2010/main" val="139433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BB5BA-0032-473E-99A5-AA607F70F0D2}"/>
              </a:ext>
            </a:extLst>
          </p:cNvPr>
          <p:cNvSpPr>
            <a:spLocks noGrp="1"/>
          </p:cNvSpPr>
          <p:nvPr>
            <p:ph type="title"/>
          </p:nvPr>
        </p:nvSpPr>
        <p:spPr/>
        <p:txBody>
          <a:bodyPr/>
          <a:lstStyle/>
          <a:p>
            <a:r>
              <a:rPr lang="en-GB" dirty="0"/>
              <a:t>Preliminary Remarks</a:t>
            </a:r>
            <a:endParaRPr lang="de-DE" dirty="0"/>
          </a:p>
        </p:txBody>
      </p:sp>
      <p:sp>
        <p:nvSpPr>
          <p:cNvPr id="3" name="Inhaltsplatzhalter 2">
            <a:extLst>
              <a:ext uri="{FF2B5EF4-FFF2-40B4-BE49-F238E27FC236}">
                <a16:creationId xmlns:a16="http://schemas.microsoft.com/office/drawing/2014/main" id="{FD5A5C4C-475E-4E11-A3AD-C95F7B1E3C30}"/>
              </a:ext>
            </a:extLst>
          </p:cNvPr>
          <p:cNvSpPr>
            <a:spLocks noGrp="1"/>
          </p:cNvSpPr>
          <p:nvPr>
            <p:ph idx="1"/>
          </p:nvPr>
        </p:nvSpPr>
        <p:spPr/>
        <p:txBody>
          <a:bodyPr/>
          <a:lstStyle/>
          <a:p>
            <a:r>
              <a:rPr lang="en-GB" dirty="0"/>
              <a:t>First preprint published on 3 March 2020, revised versions on 22 March 2020 and 8 May 2020</a:t>
            </a:r>
          </a:p>
          <a:p>
            <a:r>
              <a:rPr lang="en-GB" dirty="0"/>
              <a:t>We refer to version three from 8 May 2020</a:t>
            </a:r>
          </a:p>
          <a:p>
            <a:r>
              <a:rPr lang="en-GB" dirty="0"/>
              <a:t>All code and data as well as the manuscript available from </a:t>
            </a:r>
            <a:r>
              <a:rPr lang="en-GB" dirty="0">
                <a:hlinkClick r:id="rId2"/>
              </a:rPr>
              <a:t>https://github.com/jriou/covid_adjusted_cfr</a:t>
            </a:r>
            <a:endParaRPr lang="en-GB" dirty="0"/>
          </a:p>
          <a:p>
            <a:r>
              <a:rPr lang="en-GB" dirty="0"/>
              <a:t>Paper and extensive appendix</a:t>
            </a:r>
          </a:p>
          <a:p>
            <a:r>
              <a:rPr lang="en-GB" dirty="0"/>
              <a:t>Work ongoing, likely for more changes to appear</a:t>
            </a:r>
          </a:p>
          <a:p>
            <a:endParaRPr lang="de-DE" dirty="0"/>
          </a:p>
        </p:txBody>
      </p:sp>
    </p:spTree>
    <p:extLst>
      <p:ext uri="{BB962C8B-B14F-4D97-AF65-F5344CB8AC3E}">
        <p14:creationId xmlns:p14="http://schemas.microsoft.com/office/powerpoint/2010/main" val="123529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lstStyle/>
          <a:p>
            <a:r>
              <a:rPr lang="en-GB" dirty="0"/>
              <a:t>Simulate transmission dynamics of SARS-CoV-2</a:t>
            </a:r>
          </a:p>
          <a:p>
            <a:r>
              <a:rPr lang="en-GB" dirty="0"/>
              <a:t>Provide estimates of fatality rates</a:t>
            </a:r>
          </a:p>
        </p:txBody>
      </p:sp>
    </p:spTree>
    <p:extLst>
      <p:ext uri="{BB962C8B-B14F-4D97-AF65-F5344CB8AC3E}">
        <p14:creationId xmlns:p14="http://schemas.microsoft.com/office/powerpoint/2010/main" val="815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lstStyle/>
          <a:p>
            <a:r>
              <a:rPr lang="en-GB" dirty="0"/>
              <a:t>Simulate transmission dynamics of SARS-CoV-2</a:t>
            </a:r>
          </a:p>
          <a:p>
            <a:r>
              <a:rPr lang="en-GB" dirty="0"/>
              <a:t>Provide estimates of fatality rates</a:t>
            </a:r>
          </a:p>
          <a:p>
            <a:endParaRPr lang="en-GB" dirty="0"/>
          </a:p>
          <a:p>
            <a:endParaRPr lang="en-GB" dirty="0"/>
          </a:p>
          <a:p>
            <a:endParaRPr lang="en-GB" dirty="0"/>
          </a:p>
          <a:p>
            <a:r>
              <a:rPr lang="en-GB" dirty="0"/>
              <a:t>Problem one: right-censoring (“</a:t>
            </a:r>
            <a:r>
              <a:rPr lang="en-US" dirty="0"/>
              <a:t>the number of confirmed and reported deaths at a certain time point does not consider the total number of deaths that will occur among already infected individuals</a:t>
            </a:r>
            <a:r>
              <a:rPr lang="en-GB" dirty="0"/>
              <a:t>”)</a:t>
            </a:r>
            <a:endParaRPr lang="en-US" dirty="0"/>
          </a:p>
        </p:txBody>
      </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40EAE999-0CE5-4A81-87E7-264B6B918520}"/>
                  </a:ext>
                </a:extLst>
              </p:cNvPr>
              <p:cNvSpPr txBox="1"/>
              <p:nvPr/>
            </p:nvSpPr>
            <p:spPr>
              <a:xfrm>
                <a:off x="2983802" y="2981665"/>
                <a:ext cx="6224396" cy="8946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𝐶𝐹𝑅</m:t>
                          </m:r>
                        </m:e>
                        <m:sub>
                          <m:r>
                            <a:rPr lang="en-GB" sz="2800" b="0" i="1" smtClean="0">
                              <a:latin typeface="Cambria Math" panose="02040503050406030204" pitchFamily="18" charset="0"/>
                            </a:rPr>
                            <m:t>𝑡</m:t>
                          </m:r>
                        </m:sub>
                      </m:sSub>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𝑛𝑢𝑚𝑏𝑒𝑟</m:t>
                              </m:r>
                              <m:r>
                                <a:rPr lang="en-GB" sz="2800" b="0" i="1" smtClean="0">
                                  <a:latin typeface="Cambria Math" panose="02040503050406030204" pitchFamily="18" charset="0"/>
                                </a:rPr>
                                <m:t> </m:t>
                              </m:r>
                              <m:r>
                                <a:rPr lang="en-GB" sz="2800" b="0" i="1" smtClean="0">
                                  <a:latin typeface="Cambria Math" panose="02040503050406030204" pitchFamily="18" charset="0"/>
                                </a:rPr>
                                <m:t>𝑜𝑓</m:t>
                              </m:r>
                              <m:r>
                                <a:rPr lang="en-GB" sz="2800" b="0" i="1" smtClean="0">
                                  <a:latin typeface="Cambria Math" panose="02040503050406030204" pitchFamily="18" charset="0"/>
                                </a:rPr>
                                <m:t> </m:t>
                              </m:r>
                              <m:r>
                                <a:rPr lang="en-GB" sz="2800" b="0" i="1" smtClean="0">
                                  <a:latin typeface="Cambria Math" panose="02040503050406030204" pitchFamily="18" charset="0"/>
                                </a:rPr>
                                <m:t>𝑟𝑒𝑝𝑜𝑟𝑡𝑒𝑑</m:t>
                              </m:r>
                              <m:r>
                                <a:rPr lang="en-GB" sz="2800" b="0" i="1" smtClean="0">
                                  <a:latin typeface="Cambria Math" panose="02040503050406030204" pitchFamily="18" charset="0"/>
                                </a:rPr>
                                <m:t> </m:t>
                              </m:r>
                              <m:r>
                                <a:rPr lang="en-GB" sz="2800" b="0" i="1" smtClean="0">
                                  <a:latin typeface="Cambria Math" panose="02040503050406030204" pitchFamily="18" charset="0"/>
                                </a:rPr>
                                <m:t>𝑑𝑒𝑎𝑡h𝑠</m:t>
                              </m:r>
                            </m:e>
                            <m:sub>
                              <m:r>
                                <a:rPr lang="en-GB" sz="2800" b="0" i="1" smtClean="0">
                                  <a:latin typeface="Cambria Math" panose="02040503050406030204" pitchFamily="18" charset="0"/>
                                </a:rPr>
                                <m:t>𝑡</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𝑛𝑢𝑚𝑏𝑒𝑟</m:t>
                              </m:r>
                              <m:r>
                                <a:rPr lang="en-GB" sz="2800" b="0" i="1" smtClean="0">
                                  <a:latin typeface="Cambria Math" panose="02040503050406030204" pitchFamily="18" charset="0"/>
                                </a:rPr>
                                <m:t> </m:t>
                              </m:r>
                              <m:r>
                                <a:rPr lang="en-GB" sz="2800" b="0" i="1" smtClean="0">
                                  <a:latin typeface="Cambria Math" panose="02040503050406030204" pitchFamily="18" charset="0"/>
                                </a:rPr>
                                <m:t>𝑜𝑓</m:t>
                              </m:r>
                              <m:r>
                                <a:rPr lang="en-GB" sz="2800" b="0" i="1" smtClean="0">
                                  <a:latin typeface="Cambria Math" panose="02040503050406030204" pitchFamily="18" charset="0"/>
                                </a:rPr>
                                <m:t> </m:t>
                              </m:r>
                              <m:r>
                                <a:rPr lang="en-GB" sz="2800" b="0" i="1" smtClean="0">
                                  <a:latin typeface="Cambria Math" panose="02040503050406030204" pitchFamily="18" charset="0"/>
                                </a:rPr>
                                <m:t>𝑟𝑒𝑝𝑜𝑟𝑡𝑒𝑑</m:t>
                              </m:r>
                              <m:r>
                                <a:rPr lang="en-GB" sz="2800" b="0" i="1" smtClean="0">
                                  <a:latin typeface="Cambria Math" panose="02040503050406030204" pitchFamily="18" charset="0"/>
                                </a:rPr>
                                <m:t> </m:t>
                              </m:r>
                              <m:r>
                                <a:rPr lang="en-GB" sz="2800" b="0" i="1" smtClean="0">
                                  <a:latin typeface="Cambria Math" panose="02040503050406030204" pitchFamily="18" charset="0"/>
                                </a:rPr>
                                <m:t>𝑐𝑎𝑠𝑒𝑠</m:t>
                              </m:r>
                            </m:e>
                            <m:sub>
                              <m:r>
                                <a:rPr lang="en-GB" sz="2800" b="0" i="1" smtClean="0">
                                  <a:latin typeface="Cambria Math" panose="02040503050406030204" pitchFamily="18" charset="0"/>
                                </a:rPr>
                                <m:t>𝑡</m:t>
                              </m:r>
                            </m:sub>
                          </m:sSub>
                        </m:den>
                      </m:f>
                    </m:oMath>
                  </m:oMathPara>
                </a14:m>
                <a:endParaRPr lang="de-DE" sz="2800" dirty="0"/>
              </a:p>
            </p:txBody>
          </p:sp>
        </mc:Choice>
        <mc:Fallback>
          <p:sp>
            <p:nvSpPr>
              <p:cNvPr id="4" name="Textfeld 3">
                <a:extLst>
                  <a:ext uri="{FF2B5EF4-FFF2-40B4-BE49-F238E27FC236}">
                    <a16:creationId xmlns:a16="http://schemas.microsoft.com/office/drawing/2014/main" id="{40EAE999-0CE5-4A81-87E7-264B6B918520}"/>
                  </a:ext>
                </a:extLst>
              </p:cNvPr>
              <p:cNvSpPr txBox="1">
                <a:spLocks noRot="1" noChangeAspect="1" noMove="1" noResize="1" noEditPoints="1" noAdjustHandles="1" noChangeArrowheads="1" noChangeShapeType="1" noTextEdit="1"/>
              </p:cNvSpPr>
              <p:nvPr/>
            </p:nvSpPr>
            <p:spPr>
              <a:xfrm>
                <a:off x="2983802" y="2981665"/>
                <a:ext cx="6224396" cy="894669"/>
              </a:xfrm>
              <a:prstGeom prst="rect">
                <a:avLst/>
              </a:prstGeom>
              <a:blipFill>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417639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B3586DA-945E-4256-A4CE-43B3A5961E7C}"/>
              </a:ext>
            </a:extLst>
          </p:cNvPr>
          <p:cNvSpPr/>
          <p:nvPr/>
        </p:nvSpPr>
        <p:spPr>
          <a:xfrm>
            <a:off x="8177052" y="1306880"/>
            <a:ext cx="996043" cy="42862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9" name="Gerader Verbinder 28">
            <a:extLst>
              <a:ext uri="{FF2B5EF4-FFF2-40B4-BE49-F238E27FC236}">
                <a16:creationId xmlns:a16="http://schemas.microsoft.com/office/drawing/2014/main" id="{94F702C1-8BEB-4F71-B697-81DB5C62FD48}"/>
              </a:ext>
            </a:extLst>
          </p:cNvPr>
          <p:cNvCxnSpPr>
            <a:cxnSpLocks/>
          </p:cNvCxnSpPr>
          <p:nvPr/>
        </p:nvCxnSpPr>
        <p:spPr>
          <a:xfrm flipV="1">
            <a:off x="7956614" y="1990606"/>
            <a:ext cx="1371600" cy="47352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BAC7ED27-0FBC-4096-81AC-8B0E3287AE6B}"/>
              </a:ext>
            </a:extLst>
          </p:cNvPr>
          <p:cNvSpPr/>
          <p:nvPr/>
        </p:nvSpPr>
        <p:spPr>
          <a:xfrm>
            <a:off x="9173095" y="4590753"/>
            <a:ext cx="996043" cy="10023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Gerader Verbinder 4">
            <a:extLst>
              <a:ext uri="{FF2B5EF4-FFF2-40B4-BE49-F238E27FC236}">
                <a16:creationId xmlns:a16="http://schemas.microsoft.com/office/drawing/2014/main" id="{FFFAD85B-A7A4-4193-9233-98CA7C281E89}"/>
              </a:ext>
            </a:extLst>
          </p:cNvPr>
          <p:cNvCxnSpPr>
            <a:cxnSpLocks/>
          </p:cNvCxnSpPr>
          <p:nvPr/>
        </p:nvCxnSpPr>
        <p:spPr>
          <a:xfrm flipV="1">
            <a:off x="7956614" y="1956312"/>
            <a:ext cx="1371600" cy="473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feld 7">
                <a:extLst>
                  <a:ext uri="{FF2B5EF4-FFF2-40B4-BE49-F238E27FC236}">
                    <a16:creationId xmlns:a16="http://schemas.microsoft.com/office/drawing/2014/main" id="{06915659-608E-4ADE-A125-D7D4D9993C14}"/>
                  </a:ext>
                </a:extLst>
              </p:cNvPr>
              <p:cNvSpPr txBox="1"/>
              <p:nvPr/>
            </p:nvSpPr>
            <p:spPr>
              <a:xfrm>
                <a:off x="9203594" y="3979909"/>
                <a:ext cx="1128933"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𝑑𝑒𝑎𝑡h𝑠</m:t>
                      </m:r>
                    </m:oMath>
                  </m:oMathPara>
                </a14:m>
                <a:endParaRPr lang="de-DE" dirty="0"/>
              </a:p>
            </p:txBody>
          </p:sp>
        </mc:Choice>
        <mc:Fallback>
          <p:sp>
            <p:nvSpPr>
              <p:cNvPr id="8" name="Textfeld 7">
                <a:extLst>
                  <a:ext uri="{FF2B5EF4-FFF2-40B4-BE49-F238E27FC236}">
                    <a16:creationId xmlns:a16="http://schemas.microsoft.com/office/drawing/2014/main" id="{06915659-608E-4ADE-A125-D7D4D9993C14}"/>
                  </a:ext>
                </a:extLst>
              </p:cNvPr>
              <p:cNvSpPr txBox="1">
                <a:spLocks noRot="1" noChangeAspect="1" noMove="1" noResize="1" noEditPoints="1" noAdjustHandles="1" noChangeArrowheads="1" noChangeShapeType="1" noTextEdit="1"/>
              </p:cNvSpPr>
              <p:nvPr/>
            </p:nvSpPr>
            <p:spPr>
              <a:xfrm>
                <a:off x="9203594" y="3979909"/>
                <a:ext cx="1128933" cy="276999"/>
              </a:xfrm>
              <a:prstGeom prst="rect">
                <a:avLst/>
              </a:prstGeom>
              <a:blipFill>
                <a:blip r:embed="rId2"/>
                <a:stretch>
                  <a:fillRect l="-7568" t="-2222" r="-14054"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Textfeld 8">
                <a:extLst>
                  <a:ext uri="{FF2B5EF4-FFF2-40B4-BE49-F238E27FC236}">
                    <a16:creationId xmlns:a16="http://schemas.microsoft.com/office/drawing/2014/main" id="{3FA234F8-D5BD-480A-B808-E3F2BC5535B8}"/>
                  </a:ext>
                </a:extLst>
              </p:cNvPr>
              <p:cNvSpPr txBox="1"/>
              <p:nvPr/>
            </p:nvSpPr>
            <p:spPr>
              <a:xfrm>
                <a:off x="8081235" y="991781"/>
                <a:ext cx="112235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𝑐𝑎𝑠𝑒𝑠</m:t>
                      </m:r>
                    </m:oMath>
                  </m:oMathPara>
                </a14:m>
                <a:endParaRPr lang="de-DE" dirty="0"/>
              </a:p>
            </p:txBody>
          </p:sp>
        </mc:Choice>
        <mc:Fallback>
          <p:sp>
            <p:nvSpPr>
              <p:cNvPr id="9" name="Textfeld 8">
                <a:extLst>
                  <a:ext uri="{FF2B5EF4-FFF2-40B4-BE49-F238E27FC236}">
                    <a16:creationId xmlns:a16="http://schemas.microsoft.com/office/drawing/2014/main" id="{3FA234F8-D5BD-480A-B808-E3F2BC5535B8}"/>
                  </a:ext>
                </a:extLst>
              </p:cNvPr>
              <p:cNvSpPr txBox="1">
                <a:spLocks noRot="1" noChangeAspect="1" noMove="1" noResize="1" noEditPoints="1" noAdjustHandles="1" noChangeArrowheads="1" noChangeShapeType="1" noTextEdit="1"/>
              </p:cNvSpPr>
              <p:nvPr/>
            </p:nvSpPr>
            <p:spPr>
              <a:xfrm>
                <a:off x="8081235" y="991781"/>
                <a:ext cx="1122359" cy="276999"/>
              </a:xfrm>
              <a:prstGeom prst="rect">
                <a:avLst/>
              </a:prstGeom>
              <a:blipFill>
                <a:blip r:embed="rId3"/>
                <a:stretch>
                  <a:fillRect l="-4891" t="-4444" r="-2717" b="-35556"/>
                </a:stretch>
              </a:blipFill>
            </p:spPr>
            <p:txBody>
              <a:bodyPr/>
              <a:lstStyle/>
              <a:p>
                <a:r>
                  <a:rPr lang="de-DE">
                    <a:noFill/>
                  </a:rPr>
                  <a:t> </a:t>
                </a:r>
              </a:p>
            </p:txBody>
          </p:sp>
        </mc:Fallback>
      </mc:AlternateContent>
      <p:cxnSp>
        <p:nvCxnSpPr>
          <p:cNvPr id="13" name="Gerader Verbinder 12">
            <a:extLst>
              <a:ext uri="{FF2B5EF4-FFF2-40B4-BE49-F238E27FC236}">
                <a16:creationId xmlns:a16="http://schemas.microsoft.com/office/drawing/2014/main" id="{1FBDC2CF-0D54-4A05-968F-FF9680483216}"/>
              </a:ext>
            </a:extLst>
          </p:cNvPr>
          <p:cNvCxnSpPr>
            <a:cxnSpLocks/>
          </p:cNvCxnSpPr>
          <p:nvPr/>
        </p:nvCxnSpPr>
        <p:spPr>
          <a:xfrm>
            <a:off x="808382" y="6064134"/>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5ACE8B57-D3A9-4A2F-8DCF-C4DA2B54B05C}"/>
              </a:ext>
            </a:extLst>
          </p:cNvPr>
          <p:cNvCxnSpPr>
            <a:cxnSpLocks/>
          </p:cNvCxnSpPr>
          <p:nvPr/>
        </p:nvCxnSpPr>
        <p:spPr>
          <a:xfrm>
            <a:off x="9173095"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8A07C7F5-7DE8-4BB4-8F6F-D4F15479EF95}"/>
                  </a:ext>
                </a:extLst>
              </p:cNvPr>
              <p:cNvSpPr txBox="1"/>
              <p:nvPr/>
            </p:nvSpPr>
            <p:spPr>
              <a:xfrm>
                <a:off x="9041520" y="6306179"/>
                <a:ext cx="2631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p:sp>
            <p:nvSpPr>
              <p:cNvPr id="21" name="Textfeld 20">
                <a:extLst>
                  <a:ext uri="{FF2B5EF4-FFF2-40B4-BE49-F238E27FC236}">
                    <a16:creationId xmlns:a16="http://schemas.microsoft.com/office/drawing/2014/main" id="{8A07C7F5-7DE8-4BB4-8F6F-D4F15479EF95}"/>
                  </a:ext>
                </a:extLst>
              </p:cNvPr>
              <p:cNvSpPr txBox="1">
                <a:spLocks noRot="1" noChangeAspect="1" noMove="1" noResize="1" noEditPoints="1" noAdjustHandles="1" noChangeArrowheads="1" noChangeShapeType="1" noTextEdit="1"/>
              </p:cNvSpPr>
              <p:nvPr/>
            </p:nvSpPr>
            <p:spPr>
              <a:xfrm>
                <a:off x="9041520" y="6306179"/>
                <a:ext cx="263149" cy="276999"/>
              </a:xfrm>
              <a:prstGeom prst="rect">
                <a:avLst/>
              </a:prstGeom>
              <a:blipFill>
                <a:blip r:embed="rId4"/>
                <a:stretch>
                  <a:fillRect l="-18605" r="-6977" b="-1521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3" name="Textfeld 22">
                <a:extLst>
                  <a:ext uri="{FF2B5EF4-FFF2-40B4-BE49-F238E27FC236}">
                    <a16:creationId xmlns:a16="http://schemas.microsoft.com/office/drawing/2014/main" id="{966EB35B-8E49-475D-8723-6877909A88EF}"/>
                  </a:ext>
                </a:extLst>
              </p:cNvPr>
              <p:cNvSpPr txBox="1"/>
              <p:nvPr/>
            </p:nvSpPr>
            <p:spPr>
              <a:xfrm>
                <a:off x="9768060" y="1018222"/>
                <a:ext cx="1870363" cy="1477328"/>
              </a:xfrm>
              <a:prstGeom prst="rect">
                <a:avLst/>
              </a:prstGeom>
              <a:noFill/>
              <a:ln>
                <a:solidFill>
                  <a:schemeClr val="tx1"/>
                </a:solidFill>
              </a:ln>
            </p:spPr>
            <p:txBody>
              <a:bodyPr wrap="square" rtlCol="0">
                <a:spAutoFit/>
              </a:bodyPr>
              <a:lstStyle/>
              <a:p>
                <a:pPr algn="ctr"/>
                <a:r>
                  <a:rPr lang="en-GB" dirty="0"/>
                  <a:t>(most of) these individuals did not get infected 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a14:m>
                <a:r>
                  <a:rPr lang="de-DE" dirty="0"/>
                  <a:t>; </a:t>
                </a:r>
                <a:r>
                  <a:rPr lang="de-DE" dirty="0" err="1"/>
                  <a:t>the</a:t>
                </a:r>
                <a:r>
                  <a:rPr lang="de-DE" dirty="0"/>
                  <a:t> </a:t>
                </a:r>
                <a14:m>
                  <m:oMath xmlns:m="http://schemas.openxmlformats.org/officeDocument/2006/math">
                    <m:r>
                      <a:rPr lang="en-GB" b="0" i="1" smtClean="0">
                        <a:latin typeface="Cambria Math" panose="02040503050406030204" pitchFamily="18" charset="0"/>
                      </a:rPr>
                      <m:t>𝐶𝐹𝑅</m:t>
                    </m:r>
                  </m:oMath>
                </a14:m>
                <a:r>
                  <a:rPr lang="de-DE" dirty="0"/>
                  <a:t> </a:t>
                </a:r>
                <a:r>
                  <a:rPr lang="de-DE" dirty="0" err="1"/>
                  <a:t>is</a:t>
                </a:r>
                <a:r>
                  <a:rPr lang="de-DE" dirty="0"/>
                  <a:t> </a:t>
                </a:r>
                <a:r>
                  <a:rPr lang="de-DE" dirty="0" err="1"/>
                  <a:t>misleading</a:t>
                </a:r>
                <a:endParaRPr lang="de-DE" dirty="0"/>
              </a:p>
            </p:txBody>
          </p:sp>
        </mc:Choice>
        <mc:Fallback>
          <p:sp>
            <p:nvSpPr>
              <p:cNvPr id="23" name="Textfeld 22">
                <a:extLst>
                  <a:ext uri="{FF2B5EF4-FFF2-40B4-BE49-F238E27FC236}">
                    <a16:creationId xmlns:a16="http://schemas.microsoft.com/office/drawing/2014/main" id="{966EB35B-8E49-475D-8723-6877909A88EF}"/>
                  </a:ext>
                </a:extLst>
              </p:cNvPr>
              <p:cNvSpPr txBox="1">
                <a:spLocks noRot="1" noChangeAspect="1" noMove="1" noResize="1" noEditPoints="1" noAdjustHandles="1" noChangeArrowheads="1" noChangeShapeType="1" noTextEdit="1"/>
              </p:cNvSpPr>
              <p:nvPr/>
            </p:nvSpPr>
            <p:spPr>
              <a:xfrm>
                <a:off x="9768060" y="1018222"/>
                <a:ext cx="1870363" cy="1477328"/>
              </a:xfrm>
              <a:prstGeom prst="rect">
                <a:avLst/>
              </a:prstGeom>
              <a:blipFill>
                <a:blip r:embed="rId5"/>
                <a:stretch>
                  <a:fillRect l="-324" t="-1639" r="-324" b="-5328"/>
                </a:stretch>
              </a:blipFill>
              <a:ln>
                <a:solidFill>
                  <a:schemeClr val="tx1"/>
                </a:solidFill>
              </a:ln>
            </p:spPr>
            <p:txBody>
              <a:bodyPr/>
              <a:lstStyle/>
              <a:p>
                <a:r>
                  <a:rPr lang="de-DE">
                    <a:noFill/>
                  </a:rPr>
                  <a:t> </a:t>
                </a:r>
              </a:p>
            </p:txBody>
          </p:sp>
        </mc:Fallback>
      </mc:AlternateContent>
      <p:cxnSp>
        <p:nvCxnSpPr>
          <p:cNvPr id="25" name="Gerade Verbindung mit Pfeil 24">
            <a:extLst>
              <a:ext uri="{FF2B5EF4-FFF2-40B4-BE49-F238E27FC236}">
                <a16:creationId xmlns:a16="http://schemas.microsoft.com/office/drawing/2014/main" id="{B928D859-616B-455B-9980-5FA0CE74D907}"/>
              </a:ext>
            </a:extLst>
          </p:cNvPr>
          <p:cNvCxnSpPr>
            <a:cxnSpLocks/>
          </p:cNvCxnSpPr>
          <p:nvPr/>
        </p:nvCxnSpPr>
        <p:spPr>
          <a:xfrm flipH="1">
            <a:off x="10066713" y="2668385"/>
            <a:ext cx="440575" cy="11222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C41CD120-821E-40A7-AD0D-0F28AD7BEE6C}"/>
              </a:ext>
            </a:extLst>
          </p:cNvPr>
          <p:cNvCxnSpPr>
            <a:cxnSpLocks/>
          </p:cNvCxnSpPr>
          <p:nvPr/>
        </p:nvCxnSpPr>
        <p:spPr>
          <a:xfrm flipV="1">
            <a:off x="7956614" y="2024901"/>
            <a:ext cx="1371600" cy="473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7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8B3586DA-945E-4256-A4CE-43B3A5961E7C}"/>
              </a:ext>
            </a:extLst>
          </p:cNvPr>
          <p:cNvSpPr/>
          <p:nvPr/>
        </p:nvSpPr>
        <p:spPr>
          <a:xfrm>
            <a:off x="8177052" y="1306880"/>
            <a:ext cx="996043" cy="42862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BAC7ED27-0FBC-4096-81AC-8B0E3287AE6B}"/>
              </a:ext>
            </a:extLst>
          </p:cNvPr>
          <p:cNvSpPr/>
          <p:nvPr/>
        </p:nvSpPr>
        <p:spPr>
          <a:xfrm>
            <a:off x="9173095" y="4590753"/>
            <a:ext cx="996043" cy="10023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Gerader Verbinder 4">
            <a:extLst>
              <a:ext uri="{FF2B5EF4-FFF2-40B4-BE49-F238E27FC236}">
                <a16:creationId xmlns:a16="http://schemas.microsoft.com/office/drawing/2014/main" id="{FFFAD85B-A7A4-4193-9233-98CA7C281E89}"/>
              </a:ext>
            </a:extLst>
          </p:cNvPr>
          <p:cNvCxnSpPr>
            <a:cxnSpLocks/>
          </p:cNvCxnSpPr>
          <p:nvPr/>
        </p:nvCxnSpPr>
        <p:spPr>
          <a:xfrm flipV="1">
            <a:off x="7956615" y="2605001"/>
            <a:ext cx="1371600" cy="473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C4919A7-EB15-4FCD-B0BF-90CE4DF850D2}"/>
              </a:ext>
            </a:extLst>
          </p:cNvPr>
          <p:cNvCxnSpPr>
            <a:cxnSpLocks/>
          </p:cNvCxnSpPr>
          <p:nvPr/>
        </p:nvCxnSpPr>
        <p:spPr>
          <a:xfrm flipV="1">
            <a:off x="7956615" y="2528801"/>
            <a:ext cx="1371600" cy="473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9BF8EC8E-3B48-48D3-80B6-F99ADE6B3654}"/>
              </a:ext>
            </a:extLst>
          </p:cNvPr>
          <p:cNvCxnSpPr>
            <a:cxnSpLocks/>
          </p:cNvCxnSpPr>
          <p:nvPr/>
        </p:nvCxnSpPr>
        <p:spPr>
          <a:xfrm flipV="1">
            <a:off x="7956615" y="2566901"/>
            <a:ext cx="1371600" cy="47352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feld 7">
                <a:extLst>
                  <a:ext uri="{FF2B5EF4-FFF2-40B4-BE49-F238E27FC236}">
                    <a16:creationId xmlns:a16="http://schemas.microsoft.com/office/drawing/2014/main" id="{06915659-608E-4ADE-A125-D7D4D9993C14}"/>
                  </a:ext>
                </a:extLst>
              </p:cNvPr>
              <p:cNvSpPr txBox="1"/>
              <p:nvPr/>
            </p:nvSpPr>
            <p:spPr>
              <a:xfrm>
                <a:off x="9203594" y="3979909"/>
                <a:ext cx="1128933"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𝑑𝑒𝑎𝑡h𝑠</m:t>
                      </m:r>
                    </m:oMath>
                  </m:oMathPara>
                </a14:m>
                <a:endParaRPr lang="de-DE" dirty="0"/>
              </a:p>
            </p:txBody>
          </p:sp>
        </mc:Choice>
        <mc:Fallback>
          <p:sp>
            <p:nvSpPr>
              <p:cNvPr id="8" name="Textfeld 7">
                <a:extLst>
                  <a:ext uri="{FF2B5EF4-FFF2-40B4-BE49-F238E27FC236}">
                    <a16:creationId xmlns:a16="http://schemas.microsoft.com/office/drawing/2014/main" id="{06915659-608E-4ADE-A125-D7D4D9993C14}"/>
                  </a:ext>
                </a:extLst>
              </p:cNvPr>
              <p:cNvSpPr txBox="1">
                <a:spLocks noRot="1" noChangeAspect="1" noMove="1" noResize="1" noEditPoints="1" noAdjustHandles="1" noChangeArrowheads="1" noChangeShapeType="1" noTextEdit="1"/>
              </p:cNvSpPr>
              <p:nvPr/>
            </p:nvSpPr>
            <p:spPr>
              <a:xfrm>
                <a:off x="9203594" y="3979909"/>
                <a:ext cx="1128933" cy="276999"/>
              </a:xfrm>
              <a:prstGeom prst="rect">
                <a:avLst/>
              </a:prstGeom>
              <a:blipFill>
                <a:blip r:embed="rId2"/>
                <a:stretch>
                  <a:fillRect l="-7568" t="-2222" r="-14054"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Textfeld 8">
                <a:extLst>
                  <a:ext uri="{FF2B5EF4-FFF2-40B4-BE49-F238E27FC236}">
                    <a16:creationId xmlns:a16="http://schemas.microsoft.com/office/drawing/2014/main" id="{3FA234F8-D5BD-480A-B808-E3F2BC5535B8}"/>
                  </a:ext>
                </a:extLst>
              </p:cNvPr>
              <p:cNvSpPr txBox="1"/>
              <p:nvPr/>
            </p:nvSpPr>
            <p:spPr>
              <a:xfrm>
                <a:off x="8081235" y="991781"/>
                <a:ext cx="112235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𝑐𝑎𝑠𝑒𝑠</m:t>
                      </m:r>
                    </m:oMath>
                  </m:oMathPara>
                </a14:m>
                <a:endParaRPr lang="de-DE" dirty="0"/>
              </a:p>
            </p:txBody>
          </p:sp>
        </mc:Choice>
        <mc:Fallback>
          <p:sp>
            <p:nvSpPr>
              <p:cNvPr id="9" name="Textfeld 8">
                <a:extLst>
                  <a:ext uri="{FF2B5EF4-FFF2-40B4-BE49-F238E27FC236}">
                    <a16:creationId xmlns:a16="http://schemas.microsoft.com/office/drawing/2014/main" id="{3FA234F8-D5BD-480A-B808-E3F2BC5535B8}"/>
                  </a:ext>
                </a:extLst>
              </p:cNvPr>
              <p:cNvSpPr txBox="1">
                <a:spLocks noRot="1" noChangeAspect="1" noMove="1" noResize="1" noEditPoints="1" noAdjustHandles="1" noChangeArrowheads="1" noChangeShapeType="1" noTextEdit="1"/>
              </p:cNvSpPr>
              <p:nvPr/>
            </p:nvSpPr>
            <p:spPr>
              <a:xfrm>
                <a:off x="8081235" y="991781"/>
                <a:ext cx="1122359" cy="276999"/>
              </a:xfrm>
              <a:prstGeom prst="rect">
                <a:avLst/>
              </a:prstGeom>
              <a:blipFill>
                <a:blip r:embed="rId3"/>
                <a:stretch>
                  <a:fillRect l="-4891" t="-4444" r="-2717" b="-35556"/>
                </a:stretch>
              </a:blipFill>
            </p:spPr>
            <p:txBody>
              <a:bodyPr/>
              <a:lstStyle/>
              <a:p>
                <a:r>
                  <a:rPr lang="de-DE">
                    <a:noFill/>
                  </a:rPr>
                  <a:t> </a:t>
                </a:r>
              </a:p>
            </p:txBody>
          </p:sp>
        </mc:Fallback>
      </mc:AlternateContent>
      <p:cxnSp>
        <p:nvCxnSpPr>
          <p:cNvPr id="13" name="Gerader Verbinder 12">
            <a:extLst>
              <a:ext uri="{FF2B5EF4-FFF2-40B4-BE49-F238E27FC236}">
                <a16:creationId xmlns:a16="http://schemas.microsoft.com/office/drawing/2014/main" id="{1FBDC2CF-0D54-4A05-968F-FF9680483216}"/>
              </a:ext>
            </a:extLst>
          </p:cNvPr>
          <p:cNvCxnSpPr>
            <a:cxnSpLocks/>
          </p:cNvCxnSpPr>
          <p:nvPr/>
        </p:nvCxnSpPr>
        <p:spPr>
          <a:xfrm>
            <a:off x="808382" y="6064134"/>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5ACE8B57-D3A9-4A2F-8DCF-C4DA2B54B05C}"/>
              </a:ext>
            </a:extLst>
          </p:cNvPr>
          <p:cNvCxnSpPr>
            <a:cxnSpLocks/>
          </p:cNvCxnSpPr>
          <p:nvPr/>
        </p:nvCxnSpPr>
        <p:spPr>
          <a:xfrm>
            <a:off x="9173095"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8A07C7F5-7DE8-4BB4-8F6F-D4F15479EF95}"/>
                  </a:ext>
                </a:extLst>
              </p:cNvPr>
              <p:cNvSpPr txBox="1"/>
              <p:nvPr/>
            </p:nvSpPr>
            <p:spPr>
              <a:xfrm>
                <a:off x="9041520" y="6306179"/>
                <a:ext cx="2631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p:sp>
            <p:nvSpPr>
              <p:cNvPr id="21" name="Textfeld 20">
                <a:extLst>
                  <a:ext uri="{FF2B5EF4-FFF2-40B4-BE49-F238E27FC236}">
                    <a16:creationId xmlns:a16="http://schemas.microsoft.com/office/drawing/2014/main" id="{8A07C7F5-7DE8-4BB4-8F6F-D4F15479EF95}"/>
                  </a:ext>
                </a:extLst>
              </p:cNvPr>
              <p:cNvSpPr txBox="1">
                <a:spLocks noRot="1" noChangeAspect="1" noMove="1" noResize="1" noEditPoints="1" noAdjustHandles="1" noChangeArrowheads="1" noChangeShapeType="1" noTextEdit="1"/>
              </p:cNvSpPr>
              <p:nvPr/>
            </p:nvSpPr>
            <p:spPr>
              <a:xfrm>
                <a:off x="9041520" y="6306179"/>
                <a:ext cx="263149" cy="276999"/>
              </a:xfrm>
              <a:prstGeom prst="rect">
                <a:avLst/>
              </a:prstGeom>
              <a:blipFill>
                <a:blip r:embed="rId4"/>
                <a:stretch>
                  <a:fillRect l="-18605" r="-6977" b="-1521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3" name="Textfeld 22">
                <a:extLst>
                  <a:ext uri="{FF2B5EF4-FFF2-40B4-BE49-F238E27FC236}">
                    <a16:creationId xmlns:a16="http://schemas.microsoft.com/office/drawing/2014/main" id="{966EB35B-8E49-475D-8723-6877909A88EF}"/>
                  </a:ext>
                </a:extLst>
              </p:cNvPr>
              <p:cNvSpPr txBox="1"/>
              <p:nvPr/>
            </p:nvSpPr>
            <p:spPr>
              <a:xfrm>
                <a:off x="9768060" y="1018222"/>
                <a:ext cx="1870363" cy="1477328"/>
              </a:xfrm>
              <a:prstGeom prst="rect">
                <a:avLst/>
              </a:prstGeom>
              <a:noFill/>
              <a:ln>
                <a:solidFill>
                  <a:schemeClr val="tx1"/>
                </a:solidFill>
              </a:ln>
            </p:spPr>
            <p:txBody>
              <a:bodyPr wrap="square" rtlCol="0">
                <a:spAutoFit/>
              </a:bodyPr>
              <a:lstStyle/>
              <a:p>
                <a:pPr algn="ctr"/>
                <a:r>
                  <a:rPr lang="en-GB" dirty="0"/>
                  <a:t>(most of) these individuals did not get infected 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a14:m>
                <a:r>
                  <a:rPr lang="de-DE" dirty="0"/>
                  <a:t>; </a:t>
                </a:r>
                <a:r>
                  <a:rPr lang="de-DE" dirty="0" err="1"/>
                  <a:t>the</a:t>
                </a:r>
                <a:r>
                  <a:rPr lang="de-DE" dirty="0"/>
                  <a:t> </a:t>
                </a:r>
                <a14:m>
                  <m:oMath xmlns:m="http://schemas.openxmlformats.org/officeDocument/2006/math">
                    <m:r>
                      <a:rPr lang="en-GB" b="0" i="1" smtClean="0">
                        <a:latin typeface="Cambria Math" panose="02040503050406030204" pitchFamily="18" charset="0"/>
                      </a:rPr>
                      <m:t>𝐶𝐹𝑅</m:t>
                    </m:r>
                  </m:oMath>
                </a14:m>
                <a:r>
                  <a:rPr lang="de-DE" dirty="0"/>
                  <a:t> </a:t>
                </a:r>
                <a:r>
                  <a:rPr lang="de-DE" dirty="0" err="1"/>
                  <a:t>is</a:t>
                </a:r>
                <a:r>
                  <a:rPr lang="de-DE" dirty="0"/>
                  <a:t> </a:t>
                </a:r>
                <a:r>
                  <a:rPr lang="de-DE" dirty="0" err="1"/>
                  <a:t>misleading</a:t>
                </a:r>
                <a:endParaRPr lang="de-DE" dirty="0"/>
              </a:p>
            </p:txBody>
          </p:sp>
        </mc:Choice>
        <mc:Fallback>
          <p:sp>
            <p:nvSpPr>
              <p:cNvPr id="23" name="Textfeld 22">
                <a:extLst>
                  <a:ext uri="{FF2B5EF4-FFF2-40B4-BE49-F238E27FC236}">
                    <a16:creationId xmlns:a16="http://schemas.microsoft.com/office/drawing/2014/main" id="{966EB35B-8E49-475D-8723-6877909A88EF}"/>
                  </a:ext>
                </a:extLst>
              </p:cNvPr>
              <p:cNvSpPr txBox="1">
                <a:spLocks noRot="1" noChangeAspect="1" noMove="1" noResize="1" noEditPoints="1" noAdjustHandles="1" noChangeArrowheads="1" noChangeShapeType="1" noTextEdit="1"/>
              </p:cNvSpPr>
              <p:nvPr/>
            </p:nvSpPr>
            <p:spPr>
              <a:xfrm>
                <a:off x="9768060" y="1018222"/>
                <a:ext cx="1870363" cy="1477328"/>
              </a:xfrm>
              <a:prstGeom prst="rect">
                <a:avLst/>
              </a:prstGeom>
              <a:blipFill>
                <a:blip r:embed="rId5"/>
                <a:stretch>
                  <a:fillRect l="-324" t="-1639" r="-324" b="-5328"/>
                </a:stretch>
              </a:blipFill>
              <a:ln>
                <a:solidFill>
                  <a:schemeClr val="tx1"/>
                </a:solidFill>
              </a:ln>
            </p:spPr>
            <p:txBody>
              <a:bodyPr/>
              <a:lstStyle/>
              <a:p>
                <a:r>
                  <a:rPr lang="de-DE">
                    <a:noFill/>
                  </a:rPr>
                  <a:t> </a:t>
                </a:r>
              </a:p>
            </p:txBody>
          </p:sp>
        </mc:Fallback>
      </mc:AlternateContent>
      <p:cxnSp>
        <p:nvCxnSpPr>
          <p:cNvPr id="25" name="Gerade Verbindung mit Pfeil 24">
            <a:extLst>
              <a:ext uri="{FF2B5EF4-FFF2-40B4-BE49-F238E27FC236}">
                <a16:creationId xmlns:a16="http://schemas.microsoft.com/office/drawing/2014/main" id="{B928D859-616B-455B-9980-5FA0CE74D907}"/>
              </a:ext>
            </a:extLst>
          </p:cNvPr>
          <p:cNvCxnSpPr>
            <a:cxnSpLocks/>
          </p:cNvCxnSpPr>
          <p:nvPr/>
        </p:nvCxnSpPr>
        <p:spPr>
          <a:xfrm flipH="1">
            <a:off x="10066713" y="2668385"/>
            <a:ext cx="440575" cy="11222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descr="Lupe">
            <a:extLst>
              <a:ext uri="{FF2B5EF4-FFF2-40B4-BE49-F238E27FC236}">
                <a16:creationId xmlns:a16="http://schemas.microsoft.com/office/drawing/2014/main" id="{426E3F0D-937D-4899-9E02-CED007AD3A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8016206" y="4010247"/>
            <a:ext cx="2687035" cy="2687035"/>
          </a:xfrm>
          <a:prstGeom prst="rect">
            <a:avLst/>
          </a:prstGeom>
        </p:spPr>
      </p:pic>
    </p:spTree>
    <p:extLst>
      <p:ext uri="{BB962C8B-B14F-4D97-AF65-F5344CB8AC3E}">
        <p14:creationId xmlns:p14="http://schemas.microsoft.com/office/powerpoint/2010/main" val="186186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Gerader Verbinder 12">
            <a:extLst>
              <a:ext uri="{FF2B5EF4-FFF2-40B4-BE49-F238E27FC236}">
                <a16:creationId xmlns:a16="http://schemas.microsoft.com/office/drawing/2014/main" id="{1FBDC2CF-0D54-4A05-968F-FF9680483216}"/>
              </a:ext>
            </a:extLst>
          </p:cNvPr>
          <p:cNvCxnSpPr>
            <a:cxnSpLocks/>
          </p:cNvCxnSpPr>
          <p:nvPr/>
        </p:nvCxnSpPr>
        <p:spPr>
          <a:xfrm>
            <a:off x="808382" y="6064134"/>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5ACE8B57-D3A9-4A2F-8DCF-C4DA2B54B05C}"/>
              </a:ext>
            </a:extLst>
          </p:cNvPr>
          <p:cNvCxnSpPr>
            <a:cxnSpLocks/>
          </p:cNvCxnSpPr>
          <p:nvPr/>
        </p:nvCxnSpPr>
        <p:spPr>
          <a:xfrm>
            <a:off x="9173095"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8A07C7F5-7DE8-4BB4-8F6F-D4F15479EF95}"/>
                  </a:ext>
                </a:extLst>
              </p:cNvPr>
              <p:cNvSpPr txBox="1"/>
              <p:nvPr/>
            </p:nvSpPr>
            <p:spPr>
              <a:xfrm>
                <a:off x="9041520" y="6306179"/>
                <a:ext cx="2631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p:sp>
            <p:nvSpPr>
              <p:cNvPr id="21" name="Textfeld 20">
                <a:extLst>
                  <a:ext uri="{FF2B5EF4-FFF2-40B4-BE49-F238E27FC236}">
                    <a16:creationId xmlns:a16="http://schemas.microsoft.com/office/drawing/2014/main" id="{8A07C7F5-7DE8-4BB4-8F6F-D4F15479EF95}"/>
                  </a:ext>
                </a:extLst>
              </p:cNvPr>
              <p:cNvSpPr txBox="1">
                <a:spLocks noRot="1" noChangeAspect="1" noMove="1" noResize="1" noEditPoints="1" noAdjustHandles="1" noChangeArrowheads="1" noChangeShapeType="1" noTextEdit="1"/>
              </p:cNvSpPr>
              <p:nvPr/>
            </p:nvSpPr>
            <p:spPr>
              <a:xfrm>
                <a:off x="9041520" y="6306179"/>
                <a:ext cx="263149" cy="276999"/>
              </a:xfrm>
              <a:prstGeom prst="rect">
                <a:avLst/>
              </a:prstGeom>
              <a:blipFill>
                <a:blip r:embed="rId2"/>
                <a:stretch>
                  <a:fillRect l="-18605" r="-6977" b="-15217"/>
                </a:stretch>
              </a:blipFill>
            </p:spPr>
            <p:txBody>
              <a:bodyPr/>
              <a:lstStyle/>
              <a:p>
                <a:r>
                  <a:rPr lang="de-DE">
                    <a:noFill/>
                  </a:rPr>
                  <a:t> </a:t>
                </a:r>
              </a:p>
            </p:txBody>
          </p:sp>
        </mc:Fallback>
      </mc:AlternateContent>
      <p:cxnSp>
        <p:nvCxnSpPr>
          <p:cNvPr id="37" name="Gerader Verbinder 36">
            <a:extLst>
              <a:ext uri="{FF2B5EF4-FFF2-40B4-BE49-F238E27FC236}">
                <a16:creationId xmlns:a16="http://schemas.microsoft.com/office/drawing/2014/main" id="{AB967695-4AA2-42CD-B6DC-35DB6883C6BC}"/>
              </a:ext>
            </a:extLst>
          </p:cNvPr>
          <p:cNvCxnSpPr>
            <a:cxnSpLocks/>
          </p:cNvCxnSpPr>
          <p:nvPr/>
        </p:nvCxnSpPr>
        <p:spPr>
          <a:xfrm>
            <a:off x="7229303"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26028087-7B61-49D2-B58B-753BC344E8AF}"/>
              </a:ext>
            </a:extLst>
          </p:cNvPr>
          <p:cNvCxnSpPr>
            <a:cxnSpLocks/>
          </p:cNvCxnSpPr>
          <p:nvPr/>
        </p:nvCxnSpPr>
        <p:spPr>
          <a:xfrm>
            <a:off x="5285510" y="5931130"/>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486BAFE6-64C9-435D-BFA4-24AD313E8D20}"/>
              </a:ext>
            </a:extLst>
          </p:cNvPr>
          <p:cNvGrpSpPr/>
          <p:nvPr/>
        </p:nvGrpSpPr>
        <p:grpSpPr>
          <a:xfrm>
            <a:off x="8409355" y="2763189"/>
            <a:ext cx="1527478" cy="3062590"/>
            <a:chOff x="8407247" y="2694303"/>
            <a:chExt cx="1527478" cy="3062590"/>
          </a:xfrm>
        </p:grpSpPr>
        <p:pic>
          <p:nvPicPr>
            <p:cNvPr id="45" name="Grafik 44" descr="Frau">
              <a:extLst>
                <a:ext uri="{FF2B5EF4-FFF2-40B4-BE49-F238E27FC236}">
                  <a16:creationId xmlns:a16="http://schemas.microsoft.com/office/drawing/2014/main" id="{1E9172AA-449F-4652-B371-820CCB34AA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7247" y="3458200"/>
              <a:ext cx="761630" cy="761630"/>
            </a:xfrm>
            <a:prstGeom prst="rect">
              <a:avLst/>
            </a:prstGeom>
          </p:spPr>
        </p:pic>
        <p:pic>
          <p:nvPicPr>
            <p:cNvPr id="50" name="Grafik 49" descr="Mann">
              <a:extLst>
                <a:ext uri="{FF2B5EF4-FFF2-40B4-BE49-F238E27FC236}">
                  <a16:creationId xmlns:a16="http://schemas.microsoft.com/office/drawing/2014/main" id="{50E8C200-6D0A-43F9-9EED-04CA085C8D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95" y="3458200"/>
              <a:ext cx="761630" cy="761630"/>
            </a:xfrm>
            <a:prstGeom prst="rect">
              <a:avLst/>
            </a:prstGeom>
          </p:spPr>
        </p:pic>
        <p:pic>
          <p:nvPicPr>
            <p:cNvPr id="39" name="Grafik 38" descr="Mann">
              <a:extLst>
                <a:ext uri="{FF2B5EF4-FFF2-40B4-BE49-F238E27FC236}">
                  <a16:creationId xmlns:a16="http://schemas.microsoft.com/office/drawing/2014/main" id="{C8C8B998-33F3-4351-8F45-B73A209671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7247" y="4220605"/>
              <a:ext cx="761630" cy="761630"/>
            </a:xfrm>
            <a:prstGeom prst="rect">
              <a:avLst/>
            </a:prstGeom>
          </p:spPr>
        </p:pic>
        <p:pic>
          <p:nvPicPr>
            <p:cNvPr id="40" name="Grafik 39" descr="Frau">
              <a:extLst>
                <a:ext uri="{FF2B5EF4-FFF2-40B4-BE49-F238E27FC236}">
                  <a16:creationId xmlns:a16="http://schemas.microsoft.com/office/drawing/2014/main" id="{78C01FE7-037F-4C7A-A4CB-14F36852D9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0943" y="4220605"/>
              <a:ext cx="761630" cy="761630"/>
            </a:xfrm>
            <a:prstGeom prst="rect">
              <a:avLst/>
            </a:prstGeom>
          </p:spPr>
        </p:pic>
        <p:pic>
          <p:nvPicPr>
            <p:cNvPr id="41" name="Grafik 40" descr="Frau">
              <a:extLst>
                <a:ext uri="{FF2B5EF4-FFF2-40B4-BE49-F238E27FC236}">
                  <a16:creationId xmlns:a16="http://schemas.microsoft.com/office/drawing/2014/main" id="{F479A6C1-A024-4733-BD50-83DC96DBEB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7247" y="2694303"/>
              <a:ext cx="761630" cy="761630"/>
            </a:xfrm>
            <a:prstGeom prst="rect">
              <a:avLst/>
            </a:prstGeom>
          </p:spPr>
        </p:pic>
        <p:pic>
          <p:nvPicPr>
            <p:cNvPr id="48" name="Grafik 47" descr="Mann">
              <a:extLst>
                <a:ext uri="{FF2B5EF4-FFF2-40B4-BE49-F238E27FC236}">
                  <a16:creationId xmlns:a16="http://schemas.microsoft.com/office/drawing/2014/main" id="{9EA112A0-9FC4-4CA9-8519-25A2C89693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95" y="2694303"/>
              <a:ext cx="761630" cy="761630"/>
            </a:xfrm>
            <a:prstGeom prst="rect">
              <a:avLst/>
            </a:prstGeom>
          </p:spPr>
        </p:pic>
        <p:pic>
          <p:nvPicPr>
            <p:cNvPr id="42" name="Grafik 41" descr="Frau">
              <a:extLst>
                <a:ext uri="{FF2B5EF4-FFF2-40B4-BE49-F238E27FC236}">
                  <a16:creationId xmlns:a16="http://schemas.microsoft.com/office/drawing/2014/main" id="{B27D5191-E35F-4D48-917F-FDDA6380F2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3095" y="4995263"/>
              <a:ext cx="761630" cy="761630"/>
            </a:xfrm>
            <a:prstGeom prst="rect">
              <a:avLst/>
            </a:prstGeom>
          </p:spPr>
        </p:pic>
        <p:pic>
          <p:nvPicPr>
            <p:cNvPr id="43" name="Grafik 42" descr="Frau">
              <a:extLst>
                <a:ext uri="{FF2B5EF4-FFF2-40B4-BE49-F238E27FC236}">
                  <a16:creationId xmlns:a16="http://schemas.microsoft.com/office/drawing/2014/main" id="{31DEC222-8181-4824-89B9-A4B8E51D8C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7247" y="4995263"/>
              <a:ext cx="761630" cy="761630"/>
            </a:xfrm>
            <a:prstGeom prst="rect">
              <a:avLst/>
            </a:prstGeom>
          </p:spPr>
        </p:pic>
        <p:pic>
          <p:nvPicPr>
            <p:cNvPr id="44" name="Grafik 43" descr="Frau">
              <a:extLst>
                <a:ext uri="{FF2B5EF4-FFF2-40B4-BE49-F238E27FC236}">
                  <a16:creationId xmlns:a16="http://schemas.microsoft.com/office/drawing/2014/main" id="{80B88D49-D1D5-44F2-B5EF-8309B113D9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0943" y="3458200"/>
              <a:ext cx="761630" cy="761630"/>
            </a:xfrm>
            <a:prstGeom prst="rect">
              <a:avLst/>
            </a:prstGeom>
          </p:spPr>
        </p:pic>
        <p:pic>
          <p:nvPicPr>
            <p:cNvPr id="46" name="Grafik 45" descr="Mann">
              <a:extLst>
                <a:ext uri="{FF2B5EF4-FFF2-40B4-BE49-F238E27FC236}">
                  <a16:creationId xmlns:a16="http://schemas.microsoft.com/office/drawing/2014/main" id="{E2820DF9-8382-4915-9460-A76D69AC41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95" y="4220605"/>
              <a:ext cx="761630" cy="761630"/>
            </a:xfrm>
            <a:prstGeom prst="rect">
              <a:avLst/>
            </a:prstGeom>
          </p:spPr>
        </p:pic>
        <p:pic>
          <p:nvPicPr>
            <p:cNvPr id="47" name="Grafik 46" descr="Mann">
              <a:extLst>
                <a:ext uri="{FF2B5EF4-FFF2-40B4-BE49-F238E27FC236}">
                  <a16:creationId xmlns:a16="http://schemas.microsoft.com/office/drawing/2014/main" id="{6817CC31-C468-42FB-98EC-7FED11DB01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0943" y="2694303"/>
              <a:ext cx="761630" cy="761630"/>
            </a:xfrm>
            <a:prstGeom prst="rect">
              <a:avLst/>
            </a:prstGeom>
          </p:spPr>
        </p:pic>
        <p:pic>
          <p:nvPicPr>
            <p:cNvPr id="49" name="Grafik 48" descr="Mann">
              <a:extLst>
                <a:ext uri="{FF2B5EF4-FFF2-40B4-BE49-F238E27FC236}">
                  <a16:creationId xmlns:a16="http://schemas.microsoft.com/office/drawing/2014/main" id="{91CA625F-B1A4-4F06-95FC-0363B50676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0943" y="4995263"/>
              <a:ext cx="761630" cy="761630"/>
            </a:xfrm>
            <a:prstGeom prst="rect">
              <a:avLst/>
            </a:prstGeom>
          </p:spPr>
        </p:pic>
      </p:grpSp>
      <p:cxnSp>
        <p:nvCxnSpPr>
          <p:cNvPr id="51" name="Gerader Verbinder 50">
            <a:extLst>
              <a:ext uri="{FF2B5EF4-FFF2-40B4-BE49-F238E27FC236}">
                <a16:creationId xmlns:a16="http://schemas.microsoft.com/office/drawing/2014/main" id="{32079EE3-BF57-45EE-8C34-68E254462FAB}"/>
              </a:ext>
            </a:extLst>
          </p:cNvPr>
          <p:cNvCxnSpPr>
            <a:cxnSpLocks/>
          </p:cNvCxnSpPr>
          <p:nvPr/>
        </p:nvCxnSpPr>
        <p:spPr>
          <a:xfrm>
            <a:off x="3341717"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212719B6-A849-4997-8C46-87D17B3B168A}"/>
              </a:ext>
            </a:extLst>
          </p:cNvPr>
          <p:cNvCxnSpPr>
            <a:cxnSpLocks/>
          </p:cNvCxnSpPr>
          <p:nvPr/>
        </p:nvCxnSpPr>
        <p:spPr>
          <a:xfrm>
            <a:off x="1397924" y="5942213"/>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feld 53">
                <a:extLst>
                  <a:ext uri="{FF2B5EF4-FFF2-40B4-BE49-F238E27FC236}">
                    <a16:creationId xmlns:a16="http://schemas.microsoft.com/office/drawing/2014/main" id="{B3BAD0A1-81EC-4244-84FD-2030E78B3017}"/>
                  </a:ext>
                </a:extLst>
              </p:cNvPr>
              <p:cNvSpPr txBox="1"/>
              <p:nvPr/>
            </p:nvSpPr>
            <p:spPr>
              <a:xfrm>
                <a:off x="6987922" y="6232876"/>
                <a:ext cx="4827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−1</m:t>
                          </m:r>
                        </m:sub>
                      </m:sSub>
                    </m:oMath>
                  </m:oMathPara>
                </a14:m>
                <a:endParaRPr lang="de-DE" dirty="0"/>
              </a:p>
            </p:txBody>
          </p:sp>
        </mc:Choice>
        <mc:Fallback>
          <p:sp>
            <p:nvSpPr>
              <p:cNvPr id="54" name="Textfeld 53">
                <a:extLst>
                  <a:ext uri="{FF2B5EF4-FFF2-40B4-BE49-F238E27FC236}">
                    <a16:creationId xmlns:a16="http://schemas.microsoft.com/office/drawing/2014/main" id="{B3BAD0A1-81EC-4244-84FD-2030E78B3017}"/>
                  </a:ext>
                </a:extLst>
              </p:cNvPr>
              <p:cNvSpPr txBox="1">
                <a:spLocks noRot="1" noChangeAspect="1" noMove="1" noResize="1" noEditPoints="1" noAdjustHandles="1" noChangeArrowheads="1" noChangeShapeType="1" noTextEdit="1"/>
              </p:cNvSpPr>
              <p:nvPr/>
            </p:nvSpPr>
            <p:spPr>
              <a:xfrm>
                <a:off x="6987922" y="6232876"/>
                <a:ext cx="482761" cy="276999"/>
              </a:xfrm>
              <a:prstGeom prst="rect">
                <a:avLst/>
              </a:prstGeom>
              <a:blipFill>
                <a:blip r:embed="rId7"/>
                <a:stretch>
                  <a:fillRect l="-8750" r="-3750" b="-1521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55" name="Textfeld 54">
                <a:extLst>
                  <a:ext uri="{FF2B5EF4-FFF2-40B4-BE49-F238E27FC236}">
                    <a16:creationId xmlns:a16="http://schemas.microsoft.com/office/drawing/2014/main" id="{991C3E30-2872-4AE8-BF45-8F2C7ECB28D6}"/>
                  </a:ext>
                </a:extLst>
              </p:cNvPr>
              <p:cNvSpPr txBox="1"/>
              <p:nvPr/>
            </p:nvSpPr>
            <p:spPr>
              <a:xfrm>
                <a:off x="5044129" y="6232875"/>
                <a:ext cx="4827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−2</m:t>
                          </m:r>
                        </m:sub>
                      </m:sSub>
                    </m:oMath>
                  </m:oMathPara>
                </a14:m>
                <a:endParaRPr lang="de-DE" dirty="0"/>
              </a:p>
            </p:txBody>
          </p:sp>
        </mc:Choice>
        <mc:Fallback>
          <p:sp>
            <p:nvSpPr>
              <p:cNvPr id="55" name="Textfeld 54">
                <a:extLst>
                  <a:ext uri="{FF2B5EF4-FFF2-40B4-BE49-F238E27FC236}">
                    <a16:creationId xmlns:a16="http://schemas.microsoft.com/office/drawing/2014/main" id="{991C3E30-2872-4AE8-BF45-8F2C7ECB28D6}"/>
                  </a:ext>
                </a:extLst>
              </p:cNvPr>
              <p:cNvSpPr txBox="1">
                <a:spLocks noRot="1" noChangeAspect="1" noMove="1" noResize="1" noEditPoints="1" noAdjustHandles="1" noChangeArrowheads="1" noChangeShapeType="1" noTextEdit="1"/>
              </p:cNvSpPr>
              <p:nvPr/>
            </p:nvSpPr>
            <p:spPr>
              <a:xfrm>
                <a:off x="5044129" y="6232875"/>
                <a:ext cx="482761" cy="276999"/>
              </a:xfrm>
              <a:prstGeom prst="rect">
                <a:avLst/>
              </a:prstGeom>
              <a:blipFill>
                <a:blip r:embed="rId8"/>
                <a:stretch>
                  <a:fillRect l="-8750" r="-3750" b="-1521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56" name="Textfeld 55">
                <a:extLst>
                  <a:ext uri="{FF2B5EF4-FFF2-40B4-BE49-F238E27FC236}">
                    <a16:creationId xmlns:a16="http://schemas.microsoft.com/office/drawing/2014/main" id="{9632BD84-290D-497B-B8C1-CBAF639F3A8E}"/>
                  </a:ext>
                </a:extLst>
              </p:cNvPr>
              <p:cNvSpPr txBox="1"/>
              <p:nvPr/>
            </p:nvSpPr>
            <p:spPr>
              <a:xfrm>
                <a:off x="3100336" y="6232875"/>
                <a:ext cx="4827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−3</m:t>
                          </m:r>
                        </m:sub>
                      </m:sSub>
                    </m:oMath>
                  </m:oMathPara>
                </a14:m>
                <a:endParaRPr lang="de-DE" dirty="0"/>
              </a:p>
            </p:txBody>
          </p:sp>
        </mc:Choice>
        <mc:Fallback>
          <p:sp>
            <p:nvSpPr>
              <p:cNvPr id="56" name="Textfeld 55">
                <a:extLst>
                  <a:ext uri="{FF2B5EF4-FFF2-40B4-BE49-F238E27FC236}">
                    <a16:creationId xmlns:a16="http://schemas.microsoft.com/office/drawing/2014/main" id="{9632BD84-290D-497B-B8C1-CBAF639F3A8E}"/>
                  </a:ext>
                </a:extLst>
              </p:cNvPr>
              <p:cNvSpPr txBox="1">
                <a:spLocks noRot="1" noChangeAspect="1" noMove="1" noResize="1" noEditPoints="1" noAdjustHandles="1" noChangeArrowheads="1" noChangeShapeType="1" noTextEdit="1"/>
              </p:cNvSpPr>
              <p:nvPr/>
            </p:nvSpPr>
            <p:spPr>
              <a:xfrm>
                <a:off x="3100336" y="6232875"/>
                <a:ext cx="482761" cy="276999"/>
              </a:xfrm>
              <a:prstGeom prst="rect">
                <a:avLst/>
              </a:prstGeom>
              <a:blipFill>
                <a:blip r:embed="rId9"/>
                <a:stretch>
                  <a:fillRect l="-10127" r="-3797" b="-15217"/>
                </a:stretch>
              </a:blipFill>
            </p:spPr>
            <p:txBody>
              <a:bodyPr/>
              <a:lstStyle/>
              <a:p>
                <a:r>
                  <a:rPr lang="de-DE">
                    <a:noFill/>
                  </a:rPr>
                  <a:t> </a:t>
                </a:r>
              </a:p>
            </p:txBody>
          </p:sp>
        </mc:Fallback>
      </mc:AlternateContent>
      <p:grpSp>
        <p:nvGrpSpPr>
          <p:cNvPr id="16" name="Gruppieren 15">
            <a:extLst>
              <a:ext uri="{FF2B5EF4-FFF2-40B4-BE49-F238E27FC236}">
                <a16:creationId xmlns:a16="http://schemas.microsoft.com/office/drawing/2014/main" id="{DBD6668C-241C-43B6-A7E9-361713BD8618}"/>
              </a:ext>
            </a:extLst>
          </p:cNvPr>
          <p:cNvGrpSpPr/>
          <p:nvPr/>
        </p:nvGrpSpPr>
        <p:grpSpPr>
          <a:xfrm rot="16200000">
            <a:off x="2021832" y="5860596"/>
            <a:ext cx="463024" cy="391299"/>
            <a:chOff x="2897297" y="3914476"/>
            <a:chExt cx="1371600" cy="542118"/>
          </a:xfrm>
        </p:grpSpPr>
        <p:cxnSp>
          <p:nvCxnSpPr>
            <p:cNvPr id="57" name="Gerader Verbinder 56">
              <a:extLst>
                <a:ext uri="{FF2B5EF4-FFF2-40B4-BE49-F238E27FC236}">
                  <a16:creationId xmlns:a16="http://schemas.microsoft.com/office/drawing/2014/main" id="{F77C1102-0558-4102-9AF7-92A8D91197E3}"/>
                </a:ext>
              </a:extLst>
            </p:cNvPr>
            <p:cNvCxnSpPr>
              <a:cxnSpLocks/>
            </p:cNvCxnSpPr>
            <p:nvPr/>
          </p:nvCxnSpPr>
          <p:spPr>
            <a:xfrm flipV="1">
              <a:off x="2897297" y="3948770"/>
              <a:ext cx="1371600" cy="47352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FD20805B-4BB5-407E-99BF-D36485826784}"/>
                </a:ext>
              </a:extLst>
            </p:cNvPr>
            <p:cNvCxnSpPr>
              <a:cxnSpLocks/>
            </p:cNvCxnSpPr>
            <p:nvPr/>
          </p:nvCxnSpPr>
          <p:spPr>
            <a:xfrm flipV="1">
              <a:off x="2897297" y="3914476"/>
              <a:ext cx="1371600" cy="473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456F722A-E907-4BBA-A334-D8BB72C0AFB8}"/>
                </a:ext>
              </a:extLst>
            </p:cNvPr>
            <p:cNvCxnSpPr>
              <a:cxnSpLocks/>
            </p:cNvCxnSpPr>
            <p:nvPr/>
          </p:nvCxnSpPr>
          <p:spPr>
            <a:xfrm flipV="1">
              <a:off x="2897297" y="3983065"/>
              <a:ext cx="1371600" cy="473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60" name="Textfeld 59">
                <a:extLst>
                  <a:ext uri="{FF2B5EF4-FFF2-40B4-BE49-F238E27FC236}">
                    <a16:creationId xmlns:a16="http://schemas.microsoft.com/office/drawing/2014/main" id="{2083B0A0-3A1D-4B3F-B3E1-6C0B31832E1B}"/>
                  </a:ext>
                </a:extLst>
              </p:cNvPr>
              <p:cNvSpPr txBox="1"/>
              <p:nvPr/>
            </p:nvSpPr>
            <p:spPr>
              <a:xfrm>
                <a:off x="1156543" y="6214809"/>
                <a:ext cx="49686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m:t>
                          </m:r>
                          <m:r>
                            <a:rPr lang="en-GB" b="0" i="1" smtClean="0">
                              <a:latin typeface="Cambria Math" panose="02040503050406030204" pitchFamily="18" charset="0"/>
                            </a:rPr>
                            <m:t>𝑛</m:t>
                          </m:r>
                        </m:sub>
                      </m:sSub>
                    </m:oMath>
                  </m:oMathPara>
                </a14:m>
                <a:endParaRPr lang="de-DE" dirty="0"/>
              </a:p>
            </p:txBody>
          </p:sp>
        </mc:Choice>
        <mc:Fallback>
          <p:sp>
            <p:nvSpPr>
              <p:cNvPr id="60" name="Textfeld 59">
                <a:extLst>
                  <a:ext uri="{FF2B5EF4-FFF2-40B4-BE49-F238E27FC236}">
                    <a16:creationId xmlns:a16="http://schemas.microsoft.com/office/drawing/2014/main" id="{2083B0A0-3A1D-4B3F-B3E1-6C0B31832E1B}"/>
                  </a:ext>
                </a:extLst>
              </p:cNvPr>
              <p:cNvSpPr txBox="1">
                <a:spLocks noRot="1" noChangeAspect="1" noMove="1" noResize="1" noEditPoints="1" noAdjustHandles="1" noChangeArrowheads="1" noChangeShapeType="1" noTextEdit="1"/>
              </p:cNvSpPr>
              <p:nvPr/>
            </p:nvSpPr>
            <p:spPr>
              <a:xfrm>
                <a:off x="1156543" y="6214809"/>
                <a:ext cx="496867" cy="276999"/>
              </a:xfrm>
              <a:prstGeom prst="rect">
                <a:avLst/>
              </a:prstGeom>
              <a:blipFill>
                <a:blip r:embed="rId10"/>
                <a:stretch>
                  <a:fillRect l="-9877" r="-1235" b="-15217"/>
                </a:stretch>
              </a:blipFill>
            </p:spPr>
            <p:txBody>
              <a:bodyPr/>
              <a:lstStyle/>
              <a:p>
                <a:r>
                  <a:rPr lang="de-DE">
                    <a:noFill/>
                  </a:rPr>
                  <a:t> </a:t>
                </a:r>
              </a:p>
            </p:txBody>
          </p:sp>
        </mc:Fallback>
      </mc:AlternateContent>
      <p:pic>
        <p:nvPicPr>
          <p:cNvPr id="61" name="Grafik 60" descr="Frau">
            <a:extLst>
              <a:ext uri="{FF2B5EF4-FFF2-40B4-BE49-F238E27FC236}">
                <a16:creationId xmlns:a16="http://schemas.microsoft.com/office/drawing/2014/main" id="{87DBFDDD-7FC2-44B2-906D-E14011DF78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7109" y="5059510"/>
            <a:ext cx="761630" cy="761630"/>
          </a:xfrm>
          <a:prstGeom prst="rect">
            <a:avLst/>
          </a:prstGeom>
        </p:spPr>
      </p:pic>
      <p:grpSp>
        <p:nvGrpSpPr>
          <p:cNvPr id="19" name="Gruppieren 18">
            <a:extLst>
              <a:ext uri="{FF2B5EF4-FFF2-40B4-BE49-F238E27FC236}">
                <a16:creationId xmlns:a16="http://schemas.microsoft.com/office/drawing/2014/main" id="{8788EE80-96D6-466E-9BDA-5484C4320AB3}"/>
              </a:ext>
            </a:extLst>
          </p:cNvPr>
          <p:cNvGrpSpPr/>
          <p:nvPr/>
        </p:nvGrpSpPr>
        <p:grpSpPr>
          <a:xfrm>
            <a:off x="2577977" y="4294484"/>
            <a:ext cx="1527478" cy="1525527"/>
            <a:chOff x="2599126" y="4301857"/>
            <a:chExt cx="1527478" cy="1525527"/>
          </a:xfrm>
        </p:grpSpPr>
        <p:pic>
          <p:nvPicPr>
            <p:cNvPr id="70" name="Grafik 69" descr="Frau">
              <a:extLst>
                <a:ext uri="{FF2B5EF4-FFF2-40B4-BE49-F238E27FC236}">
                  <a16:creationId xmlns:a16="http://schemas.microsoft.com/office/drawing/2014/main" id="{90B3A5EF-4CDD-4785-8AC0-CFBDC7F9BE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9126" y="5065754"/>
              <a:ext cx="761630" cy="761630"/>
            </a:xfrm>
            <a:prstGeom prst="rect">
              <a:avLst/>
            </a:prstGeom>
          </p:spPr>
        </p:pic>
        <p:pic>
          <p:nvPicPr>
            <p:cNvPr id="71" name="Grafik 70" descr="Mann">
              <a:extLst>
                <a:ext uri="{FF2B5EF4-FFF2-40B4-BE49-F238E27FC236}">
                  <a16:creationId xmlns:a16="http://schemas.microsoft.com/office/drawing/2014/main" id="{1567B684-CD85-45F6-A90E-33B9B77B95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64974" y="5065754"/>
              <a:ext cx="761630" cy="761630"/>
            </a:xfrm>
            <a:prstGeom prst="rect">
              <a:avLst/>
            </a:prstGeom>
          </p:spPr>
        </p:pic>
        <p:pic>
          <p:nvPicPr>
            <p:cNvPr id="72" name="Grafik 71" descr="Mann">
              <a:extLst>
                <a:ext uri="{FF2B5EF4-FFF2-40B4-BE49-F238E27FC236}">
                  <a16:creationId xmlns:a16="http://schemas.microsoft.com/office/drawing/2014/main" id="{42B98CC1-8F11-462C-8D15-12BE83946D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64974" y="4301857"/>
              <a:ext cx="761630" cy="761630"/>
            </a:xfrm>
            <a:prstGeom prst="rect">
              <a:avLst/>
            </a:prstGeom>
          </p:spPr>
        </p:pic>
        <p:pic>
          <p:nvPicPr>
            <p:cNvPr id="73" name="Grafik 72" descr="Frau">
              <a:extLst>
                <a:ext uri="{FF2B5EF4-FFF2-40B4-BE49-F238E27FC236}">
                  <a16:creationId xmlns:a16="http://schemas.microsoft.com/office/drawing/2014/main" id="{047ABCCB-68A2-45FA-853A-478A8DCE4D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82822" y="5065754"/>
              <a:ext cx="761630" cy="761630"/>
            </a:xfrm>
            <a:prstGeom prst="rect">
              <a:avLst/>
            </a:prstGeom>
          </p:spPr>
        </p:pic>
        <p:pic>
          <p:nvPicPr>
            <p:cNvPr id="74" name="Grafik 73" descr="Mann">
              <a:extLst>
                <a:ext uri="{FF2B5EF4-FFF2-40B4-BE49-F238E27FC236}">
                  <a16:creationId xmlns:a16="http://schemas.microsoft.com/office/drawing/2014/main" id="{C0F7328B-F32A-4C32-9AF7-FED639CBE8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2822" y="4301857"/>
              <a:ext cx="761630" cy="761630"/>
            </a:xfrm>
            <a:prstGeom prst="rect">
              <a:avLst/>
            </a:prstGeom>
          </p:spPr>
        </p:pic>
      </p:grpSp>
      <p:grpSp>
        <p:nvGrpSpPr>
          <p:cNvPr id="18" name="Gruppieren 17">
            <a:extLst>
              <a:ext uri="{FF2B5EF4-FFF2-40B4-BE49-F238E27FC236}">
                <a16:creationId xmlns:a16="http://schemas.microsoft.com/office/drawing/2014/main" id="{2B8EE6EC-7B73-43E4-8B0D-2FDA6478D871}"/>
              </a:ext>
            </a:extLst>
          </p:cNvPr>
          <p:cNvGrpSpPr/>
          <p:nvPr/>
        </p:nvGrpSpPr>
        <p:grpSpPr>
          <a:xfrm>
            <a:off x="4489151" y="5069739"/>
            <a:ext cx="1527478" cy="761630"/>
            <a:chOff x="4508756" y="4280869"/>
            <a:chExt cx="1527478" cy="761630"/>
          </a:xfrm>
        </p:grpSpPr>
        <p:pic>
          <p:nvPicPr>
            <p:cNvPr id="79" name="Grafik 78" descr="Mann">
              <a:extLst>
                <a:ext uri="{FF2B5EF4-FFF2-40B4-BE49-F238E27FC236}">
                  <a16:creationId xmlns:a16="http://schemas.microsoft.com/office/drawing/2014/main" id="{13A59D37-73D7-4685-BE7C-C1686F7187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08756" y="4280869"/>
              <a:ext cx="761630" cy="761630"/>
            </a:xfrm>
            <a:prstGeom prst="rect">
              <a:avLst/>
            </a:prstGeom>
          </p:spPr>
        </p:pic>
        <p:pic>
          <p:nvPicPr>
            <p:cNvPr id="80" name="Grafik 79" descr="Frau">
              <a:extLst>
                <a:ext uri="{FF2B5EF4-FFF2-40B4-BE49-F238E27FC236}">
                  <a16:creationId xmlns:a16="http://schemas.microsoft.com/office/drawing/2014/main" id="{E4E1D791-2529-450F-B2B8-EE84210FF2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2452" y="4280869"/>
              <a:ext cx="761630" cy="761630"/>
            </a:xfrm>
            <a:prstGeom prst="rect">
              <a:avLst/>
            </a:prstGeom>
          </p:spPr>
        </p:pic>
        <p:pic>
          <p:nvPicPr>
            <p:cNvPr id="82" name="Grafik 81" descr="Mann">
              <a:extLst>
                <a:ext uri="{FF2B5EF4-FFF2-40B4-BE49-F238E27FC236}">
                  <a16:creationId xmlns:a16="http://schemas.microsoft.com/office/drawing/2014/main" id="{7114582A-1A7F-49AD-AF59-56C83F9359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74604" y="4280869"/>
              <a:ext cx="761630" cy="761630"/>
            </a:xfrm>
            <a:prstGeom prst="rect">
              <a:avLst/>
            </a:prstGeom>
          </p:spPr>
        </p:pic>
      </p:grpSp>
      <p:grpSp>
        <p:nvGrpSpPr>
          <p:cNvPr id="87" name="Gruppieren 86">
            <a:extLst>
              <a:ext uri="{FF2B5EF4-FFF2-40B4-BE49-F238E27FC236}">
                <a16:creationId xmlns:a16="http://schemas.microsoft.com/office/drawing/2014/main" id="{ABC61E8A-F38E-4A59-9B60-D8B1BDE82AA2}"/>
              </a:ext>
            </a:extLst>
          </p:cNvPr>
          <p:cNvGrpSpPr/>
          <p:nvPr/>
        </p:nvGrpSpPr>
        <p:grpSpPr>
          <a:xfrm>
            <a:off x="6656639" y="5058381"/>
            <a:ext cx="1145326" cy="761630"/>
            <a:chOff x="7086987" y="5043283"/>
            <a:chExt cx="1145326" cy="761630"/>
          </a:xfrm>
        </p:grpSpPr>
        <p:pic>
          <p:nvPicPr>
            <p:cNvPr id="85" name="Grafik 84" descr="Frau">
              <a:extLst>
                <a:ext uri="{FF2B5EF4-FFF2-40B4-BE49-F238E27FC236}">
                  <a16:creationId xmlns:a16="http://schemas.microsoft.com/office/drawing/2014/main" id="{1FD3061D-2BFA-4A5A-8DE1-EA162D567B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6987" y="5043283"/>
              <a:ext cx="761630" cy="761630"/>
            </a:xfrm>
            <a:prstGeom prst="rect">
              <a:avLst/>
            </a:prstGeom>
          </p:spPr>
        </p:pic>
        <p:pic>
          <p:nvPicPr>
            <p:cNvPr id="86" name="Grafik 85" descr="Mann">
              <a:extLst>
                <a:ext uri="{FF2B5EF4-FFF2-40B4-BE49-F238E27FC236}">
                  <a16:creationId xmlns:a16="http://schemas.microsoft.com/office/drawing/2014/main" id="{CDBC0562-FD92-47CE-A5E6-1AA4909796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0683" y="5043283"/>
              <a:ext cx="761630" cy="761630"/>
            </a:xfrm>
            <a:prstGeom prst="rect">
              <a:avLst/>
            </a:prstGeom>
          </p:spPr>
        </p:pic>
      </p:grpSp>
    </p:spTree>
    <p:extLst>
      <p:ext uri="{BB962C8B-B14F-4D97-AF65-F5344CB8AC3E}">
        <p14:creationId xmlns:p14="http://schemas.microsoft.com/office/powerpoint/2010/main" val="318886689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Words>
  <Application>Microsoft Office PowerPoint</Application>
  <PresentationFormat>Breitbild</PresentationFormat>
  <Paragraphs>37</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Calibri Light</vt:lpstr>
      <vt:lpstr>Cambria Math</vt:lpstr>
      <vt:lpstr>Office</vt:lpstr>
      <vt:lpstr>Hauser et al (2020). Estimation of SARS-CoV-2 mortality during the early stages of an epidemic: a modelling study in Hubei, China and six locations of Europe</vt:lpstr>
      <vt:lpstr>Contents</vt:lpstr>
      <vt:lpstr>Disclaimer</vt:lpstr>
      <vt:lpstr>Preliminary Remarks</vt:lpstr>
      <vt:lpstr>Goal of the Paper</vt:lpstr>
      <vt:lpstr>Goal of the Paper</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Hauser et al (2020). Estimation of SARS-CoV-2 mortality during the early stages of an epidemic: a modelling study in hubei, china and six locations of europe</dc:title>
  <dc:creator>Lukas Schmid</dc:creator>
  <cp:lastModifiedBy>Lukas Schmid</cp:lastModifiedBy>
  <cp:revision>7</cp:revision>
  <dcterms:created xsi:type="dcterms:W3CDTF">2020-05-30T08:35:29Z</dcterms:created>
  <dcterms:modified xsi:type="dcterms:W3CDTF">2020-05-30T09:47:16Z</dcterms:modified>
</cp:coreProperties>
</file>