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0" r:id="rId4"/>
    <p:sldId id="259" r:id="rId5"/>
    <p:sldId id="258" r:id="rId6"/>
    <p:sldId id="261" r:id="rId7"/>
    <p:sldId id="269" r:id="rId8"/>
    <p:sldId id="265" r:id="rId9"/>
    <p:sldId id="271" r:id="rId10"/>
    <p:sldId id="273" r:id="rId11"/>
    <p:sldId id="275" r:id="rId12"/>
    <p:sldId id="293" r:id="rId13"/>
    <p:sldId id="294" r:id="rId14"/>
    <p:sldId id="278"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5" r:id="rId29"/>
    <p:sldId id="297" r:id="rId30"/>
    <p:sldId id="301" r:id="rId31"/>
    <p:sldId id="303" r:id="rId32"/>
    <p:sldId id="299" r:id="rId33"/>
    <p:sldId id="304" r:id="rId34"/>
    <p:sldId id="302" r:id="rId35"/>
    <p:sldId id="305" r:id="rId36"/>
    <p:sldId id="306"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Schmid" initials="LS" lastIdx="2" clrIdx="0">
    <p:extLst>
      <p:ext uri="{19B8F6BF-5375-455C-9EA6-DF929625EA0E}">
        <p15:presenceInfo xmlns:p15="http://schemas.microsoft.com/office/powerpoint/2012/main" userId="ec5adfe4448c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621EA9-7982-4EA7-8397-FCF53B84AEB3}" v="1340" dt="2020-05-30T16:24:11.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6" autoAdjust="0"/>
    <p:restoredTop sz="94660"/>
  </p:normalViewPr>
  <p:slideViewPr>
    <p:cSldViewPr snapToGrid="0">
      <p:cViewPr varScale="1">
        <p:scale>
          <a:sx n="95" d="100"/>
          <a:sy n="95" d="100"/>
        </p:scale>
        <p:origin x="7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47C45-D949-4D0A-89C8-9A6C33F9E227}" type="datetimeFigureOut">
              <a:rPr lang="de-DE" smtClean="0"/>
              <a:t>30.05.2020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C74CE-C22E-4C86-914D-1C4D32493079}" type="slidenum">
              <a:rPr lang="de-DE" smtClean="0"/>
              <a:t>‹Nr.›</a:t>
            </a:fld>
            <a:endParaRPr lang="de-DE"/>
          </a:p>
        </p:txBody>
      </p:sp>
    </p:spTree>
    <p:extLst>
      <p:ext uri="{BB962C8B-B14F-4D97-AF65-F5344CB8AC3E}">
        <p14:creationId xmlns:p14="http://schemas.microsoft.com/office/powerpoint/2010/main" val="165106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2DF02-E867-4FD0-AF25-7E080B7E3CD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FF8937E-509E-41A9-B2AF-36E2974D9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A691AAD3-008F-4DB5-98B5-EE429EFCA423}"/>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Foliennummernplatzhalter 5">
            <a:extLst>
              <a:ext uri="{FF2B5EF4-FFF2-40B4-BE49-F238E27FC236}">
                <a16:creationId xmlns:a16="http://schemas.microsoft.com/office/drawing/2014/main" id="{DFB325E0-691E-40F0-A8ED-025F443769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dirty="0"/>
          </a:p>
        </p:txBody>
      </p:sp>
    </p:spTree>
    <p:extLst>
      <p:ext uri="{BB962C8B-B14F-4D97-AF65-F5344CB8AC3E}">
        <p14:creationId xmlns:p14="http://schemas.microsoft.com/office/powerpoint/2010/main" val="59867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9C270-0457-485D-9248-EDC75AB50A8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DF4657-C79D-4B42-AFBD-C071098F52D1}"/>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4" name="Fußzeilenplatzhalter 3">
            <a:extLst>
              <a:ext uri="{FF2B5EF4-FFF2-40B4-BE49-F238E27FC236}">
                <a16:creationId xmlns:a16="http://schemas.microsoft.com/office/drawing/2014/main" id="{157BC578-B529-40BE-9D08-0761ADCD0704}"/>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EDF00547-570E-4514-AB67-F95C808BDDA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00070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9C8062D-462E-4047-9C4E-2E4527E88C52}"/>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3" name="Fußzeilenplatzhalter 2">
            <a:extLst>
              <a:ext uri="{FF2B5EF4-FFF2-40B4-BE49-F238E27FC236}">
                <a16:creationId xmlns:a16="http://schemas.microsoft.com/office/drawing/2014/main" id="{9D63BD87-E8C1-49D4-96E3-066A82A3CBF3}"/>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492E9E0D-7986-4D12-86C1-8AE2BA27046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996393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87A7A9-810E-4D61-ADB7-B487DC9885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63E28CB-023F-4E64-89CC-3FC7DE233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B6E84BA-AD97-4CD9-ABA3-435314DF5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9C09C5-F47B-4EB6-A64E-4861D5253424}"/>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5F925DC3-3BB3-43B9-87AC-13F3682423F0}"/>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16569147-A0C2-4DAC-90BB-B5C45F40ECDF}"/>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1882796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CC101-BF37-4D5A-88CF-4510BFBE85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4EED71A-8E38-479A-9B9B-40D64234C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2A64F8B-9293-43EA-8E55-B8A7BEFEB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B422D6E-39EE-4260-B205-8F97CFE4F26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CE4D1675-BF1C-4C6F-B7BD-59D094AFA7C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D62FDCF4-573C-4534-B6C5-ABE789BAA183}"/>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238112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47D236-DEE7-4387-A568-40C7A3F258E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7669E10-A6BE-4676-920A-451514F3CA8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4C818D1-F340-4243-A1A0-E5AC2E19793C}"/>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62EB6503-4DAA-4AD2-ACB0-07090D512BD2}"/>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378F85F0-44B5-4512-90D4-A94768E5B6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80264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6C8CDF4-20DA-4B98-978C-A7D13F0C4B0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F762AC0-F0B8-4127-8AC3-4BA4ABAAEF6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B47CB6-9065-426F-88BC-2A0929A47B96}"/>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9D931A49-AB8E-48EF-B960-46AFCFD6377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584CE6B6-317E-4EF2-954F-F0C4D1EF4C5E}"/>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46874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rtmental Mod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lvl1pPr>
              <a:defRPr/>
            </a:lvl1pPr>
          </a:lstStyle>
          <a:p>
            <a:endParaRPr lang="de-DE" dirty="0"/>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a:xfrm>
            <a:off x="838200" y="1825625"/>
            <a:ext cx="10515600" cy="114991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dirty="0"/>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7A560FA8-FC3D-4F92-AE31-1A42262319AD}"/>
                  </a:ext>
                </a:extLst>
              </p:cNvPr>
              <p:cNvSpPr/>
              <p:nvPr userDrawn="1"/>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7A560FA8-FC3D-4F92-AE31-1A42262319AD}"/>
                  </a:ext>
                </a:extLst>
              </p:cNvPr>
              <p:cNvSpPr>
                <a:spLocks noRot="1" noChangeAspect="1" noMove="1" noResize="1" noEditPoints="1" noAdjustHandles="1" noChangeArrowheads="1" noChangeShapeType="1" noTextEdit="1"/>
              </p:cNvSpPr>
              <p:nvPr userDrawn="1"/>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6455C4F6-9EB9-4EC8-A7DE-1635D40D79B6}"/>
                  </a:ext>
                </a:extLst>
              </p:cNvPr>
              <p:cNvSpPr/>
              <p:nvPr userDrawn="1"/>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6455C4F6-9EB9-4EC8-A7DE-1635D40D79B6}"/>
                  </a:ext>
                </a:extLst>
              </p:cNvPr>
              <p:cNvSpPr>
                <a:spLocks noRot="1" noChangeAspect="1" noMove="1" noResize="1" noEditPoints="1" noAdjustHandles="1" noChangeArrowheads="1" noChangeShapeType="1" noTextEdit="1"/>
              </p:cNvSpPr>
              <p:nvPr userDrawn="1"/>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0E5E1F04-D720-4504-92AB-DDC423007472}"/>
                  </a:ext>
                </a:extLst>
              </p:cNvPr>
              <p:cNvSpPr/>
              <p:nvPr userDrawn="1"/>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0E5E1F04-D720-4504-92AB-DDC423007472}"/>
                  </a:ext>
                </a:extLst>
              </p:cNvPr>
              <p:cNvSpPr>
                <a:spLocks noRot="1" noChangeAspect="1" noMove="1" noResize="1" noEditPoints="1" noAdjustHandles="1" noChangeArrowheads="1" noChangeShapeType="1" noTextEdit="1"/>
              </p:cNvSpPr>
              <p:nvPr userDrawn="1"/>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12" name="Gruppieren 11">
            <a:extLst>
              <a:ext uri="{FF2B5EF4-FFF2-40B4-BE49-F238E27FC236}">
                <a16:creationId xmlns:a16="http://schemas.microsoft.com/office/drawing/2014/main" id="{CD13223B-6B5E-48F1-B5EB-C078C7E533A5}"/>
              </a:ext>
            </a:extLst>
          </p:cNvPr>
          <p:cNvGrpSpPr/>
          <p:nvPr userDrawn="1"/>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FBE61D4C-C2EA-46CC-B837-7BEA3ED9AB3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3" name="Ellipse 12">
                  <a:extLst>
                    <a:ext uri="{FF2B5EF4-FFF2-40B4-BE49-F238E27FC236}">
                      <a16:creationId xmlns:a16="http://schemas.microsoft.com/office/drawing/2014/main" id="{FBE61D4C-C2EA-46CC-B837-7BEA3ED9AB3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Ellipse 13">
                  <a:extLst>
                    <a:ext uri="{FF2B5EF4-FFF2-40B4-BE49-F238E27FC236}">
                      <a16:creationId xmlns:a16="http://schemas.microsoft.com/office/drawing/2014/main" id="{72A84EB5-E2E3-41DC-A93A-2987C5B46B76}"/>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72A84EB5-E2E3-41DC-A93A-2987C5B46B76}"/>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5" name="Ellipse 14">
                <a:extLst>
                  <a:ext uri="{FF2B5EF4-FFF2-40B4-BE49-F238E27FC236}">
                    <a16:creationId xmlns:a16="http://schemas.microsoft.com/office/drawing/2014/main" id="{E4CDE2DA-E4E6-469E-8F4C-7DB093BEDB97}"/>
                  </a:ext>
                </a:extLst>
              </p:cNvPr>
              <p:cNvSpPr/>
              <p:nvPr userDrawn="1"/>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5" name="Ellipse 14">
                <a:extLst>
                  <a:ext uri="{FF2B5EF4-FFF2-40B4-BE49-F238E27FC236}">
                    <a16:creationId xmlns:a16="http://schemas.microsoft.com/office/drawing/2014/main" id="{E4CDE2DA-E4E6-469E-8F4C-7DB093BEDB97}"/>
                  </a:ext>
                </a:extLst>
              </p:cNvPr>
              <p:cNvSpPr>
                <a:spLocks noRot="1" noChangeAspect="1" noMove="1" noResize="1" noEditPoints="1" noAdjustHandles="1" noChangeArrowheads="1" noChangeShapeType="1" noTextEdit="1"/>
              </p:cNvSpPr>
              <p:nvPr userDrawn="1"/>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Ellipse 15">
                <a:extLst>
                  <a:ext uri="{FF2B5EF4-FFF2-40B4-BE49-F238E27FC236}">
                    <a16:creationId xmlns:a16="http://schemas.microsoft.com/office/drawing/2014/main" id="{5887AF6B-D16A-4D3E-A66A-DADCBA350D3F}"/>
                  </a:ext>
                </a:extLst>
              </p:cNvPr>
              <p:cNvSpPr/>
              <p:nvPr userDrawn="1"/>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6" name="Ellipse 15">
                <a:extLst>
                  <a:ext uri="{FF2B5EF4-FFF2-40B4-BE49-F238E27FC236}">
                    <a16:creationId xmlns:a16="http://schemas.microsoft.com/office/drawing/2014/main" id="{5887AF6B-D16A-4D3E-A66A-DADCBA350D3F}"/>
                  </a:ext>
                </a:extLst>
              </p:cNvPr>
              <p:cNvSpPr>
                <a:spLocks noRot="1" noChangeAspect="1" noMove="1" noResize="1" noEditPoints="1" noAdjustHandles="1" noChangeArrowheads="1" noChangeShapeType="1" noTextEdit="1"/>
              </p:cNvSpPr>
              <p:nvPr userDrawn="1"/>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7" name="Gerade Verbindung mit Pfeil 16">
            <a:extLst>
              <a:ext uri="{FF2B5EF4-FFF2-40B4-BE49-F238E27FC236}">
                <a16:creationId xmlns:a16="http://schemas.microsoft.com/office/drawing/2014/main" id="{660708E4-0A86-47EF-94B7-A484403613F3}"/>
              </a:ext>
            </a:extLst>
          </p:cNvPr>
          <p:cNvCxnSpPr>
            <a:cxnSpLocks/>
            <a:stCxn id="8" idx="6"/>
            <a:endCxn id="10" idx="2"/>
          </p:cNvCxnSpPr>
          <p:nvPr userDrawn="1"/>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BE450ABE-77D3-484A-A467-034002B11457}"/>
              </a:ext>
            </a:extLst>
          </p:cNvPr>
          <p:cNvCxnSpPr>
            <a:cxnSpLocks/>
            <a:stCxn id="10" idx="6"/>
            <a:endCxn id="11" idx="2"/>
          </p:cNvCxnSpPr>
          <p:nvPr userDrawn="1"/>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A61D913-D918-423F-BF9A-927B50D99FD4}"/>
              </a:ext>
            </a:extLst>
          </p:cNvPr>
          <p:cNvCxnSpPr>
            <a:cxnSpLocks/>
            <a:stCxn id="11" idx="7"/>
            <a:endCxn id="13" idx="2"/>
          </p:cNvCxnSpPr>
          <p:nvPr userDrawn="1"/>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0AA4A5A-B531-4484-B927-B7D39DD0E05A}"/>
              </a:ext>
            </a:extLst>
          </p:cNvPr>
          <p:cNvCxnSpPr>
            <a:cxnSpLocks/>
            <a:stCxn id="11" idx="5"/>
            <a:endCxn id="14" idx="2"/>
          </p:cNvCxnSpPr>
          <p:nvPr userDrawn="1"/>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CBA0A64D-6EA1-4819-8A9D-06568866B7A3}"/>
              </a:ext>
            </a:extLst>
          </p:cNvPr>
          <p:cNvCxnSpPr>
            <a:cxnSpLocks/>
            <a:stCxn id="13" idx="6"/>
            <a:endCxn id="15" idx="1"/>
          </p:cNvCxnSpPr>
          <p:nvPr userDrawn="1"/>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EC36219-8280-49C5-A7E3-4A14D05336ED}"/>
              </a:ext>
            </a:extLst>
          </p:cNvPr>
          <p:cNvCxnSpPr>
            <a:cxnSpLocks/>
            <a:stCxn id="14" idx="6"/>
            <a:endCxn id="15" idx="3"/>
          </p:cNvCxnSpPr>
          <p:nvPr userDrawn="1"/>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A15AA7E6-E4E5-4ACD-971E-3EAE5CED2560}"/>
              </a:ext>
            </a:extLst>
          </p:cNvPr>
          <p:cNvCxnSpPr>
            <a:cxnSpLocks/>
            <a:stCxn id="11" idx="5"/>
            <a:endCxn id="16" idx="1"/>
          </p:cNvCxnSpPr>
          <p:nvPr userDrawn="1"/>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9F715391-CDB0-4A0A-BE22-167F8FB774F9}"/>
                  </a:ext>
                </a:extLst>
              </p:cNvPr>
              <p:cNvSpPr txBox="1"/>
              <p:nvPr userDrawn="1"/>
            </p:nvSpPr>
            <p:spPr>
              <a:xfrm>
                <a:off x="2441765" y="3995587"/>
                <a:ext cx="579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de-DE" dirty="0"/>
              </a:p>
            </p:txBody>
          </p:sp>
        </mc:Choice>
        <mc:Fallback xmlns="">
          <p:sp>
            <p:nvSpPr>
              <p:cNvPr id="24" name="Textfeld 23">
                <a:extLst>
                  <a:ext uri="{FF2B5EF4-FFF2-40B4-BE49-F238E27FC236}">
                    <a16:creationId xmlns:a16="http://schemas.microsoft.com/office/drawing/2014/main" id="{9F715391-CDB0-4A0A-BE22-167F8FB774F9}"/>
                  </a:ext>
                </a:extLst>
              </p:cNvPr>
              <p:cNvSpPr txBox="1">
                <a:spLocks noRot="1" noChangeAspect="1" noMove="1" noResize="1" noEditPoints="1" noAdjustHandles="1" noChangeArrowheads="1" noChangeShapeType="1" noTextEdit="1"/>
              </p:cNvSpPr>
              <p:nvPr userDrawn="1"/>
            </p:nvSpPr>
            <p:spPr>
              <a:xfrm>
                <a:off x="2441765" y="3995587"/>
                <a:ext cx="579582" cy="276999"/>
              </a:xfrm>
              <a:prstGeom prst="rect">
                <a:avLst/>
              </a:prstGeom>
              <a:blipFill>
                <a:blip r:embed="rId9"/>
                <a:stretch>
                  <a:fillRect l="-9474" t="-2174" r="-14737"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E9BB470F-E525-400D-B5F2-7ACC831E35BF}"/>
                  </a:ext>
                </a:extLst>
              </p:cNvPr>
              <p:cNvSpPr txBox="1"/>
              <p:nvPr userDrawn="1"/>
            </p:nvSpPr>
            <p:spPr>
              <a:xfrm>
                <a:off x="4846985" y="3999688"/>
                <a:ext cx="260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1</m:t>
                          </m:r>
                        </m:sub>
                      </m:sSub>
                    </m:oMath>
                  </m:oMathPara>
                </a14:m>
                <a:endParaRPr lang="de-DE" dirty="0"/>
              </a:p>
            </p:txBody>
          </p:sp>
        </mc:Choice>
        <mc:Fallback xmlns="">
          <p:sp>
            <p:nvSpPr>
              <p:cNvPr id="25" name="Textfeld 24">
                <a:extLst>
                  <a:ext uri="{FF2B5EF4-FFF2-40B4-BE49-F238E27FC236}">
                    <a16:creationId xmlns:a16="http://schemas.microsoft.com/office/drawing/2014/main" id="{E9BB470F-E525-400D-B5F2-7ACC831E35BF}"/>
                  </a:ext>
                </a:extLst>
              </p:cNvPr>
              <p:cNvSpPr txBox="1">
                <a:spLocks noRot="1" noChangeAspect="1" noMove="1" noResize="1" noEditPoints="1" noAdjustHandles="1" noChangeArrowheads="1" noChangeShapeType="1" noTextEdit="1"/>
              </p:cNvSpPr>
              <p:nvPr userDrawn="1"/>
            </p:nvSpPr>
            <p:spPr>
              <a:xfrm>
                <a:off x="4846985" y="3999688"/>
                <a:ext cx="260712" cy="276999"/>
              </a:xfrm>
              <a:prstGeom prst="rect">
                <a:avLst/>
              </a:prstGeom>
              <a:blipFill>
                <a:blip r:embed="rId10"/>
                <a:stretch>
                  <a:fillRect l="-13953" r="-6977"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CE506742-47E3-4E07-AD5D-99CEB53DCD10}"/>
                  </a:ext>
                </a:extLst>
              </p:cNvPr>
              <p:cNvSpPr txBox="1"/>
              <p:nvPr userDrawn="1"/>
            </p:nvSpPr>
            <p:spPr>
              <a:xfrm>
                <a:off x="6515099" y="3355097"/>
                <a:ext cx="10276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(1−</m:t>
                      </m:r>
                      <m:r>
                        <a:rPr lang="en-GB" b="0" i="1" smtClean="0">
                          <a:latin typeface="Cambria Math" panose="02040503050406030204" pitchFamily="18" charset="0"/>
                        </a:rPr>
                        <m:t>𝜓</m:t>
                      </m:r>
                      <m:r>
                        <a:rPr lang="en-GB" b="0" i="1" smtClean="0">
                          <a:latin typeface="Cambria Math" panose="02040503050406030204" pitchFamily="18" charset="0"/>
                        </a:rPr>
                        <m:t>)</m:t>
                      </m:r>
                    </m:oMath>
                  </m:oMathPara>
                </a14:m>
                <a:endParaRPr lang="de-DE" dirty="0"/>
              </a:p>
            </p:txBody>
          </p:sp>
        </mc:Choice>
        <mc:Fallback xmlns="">
          <p:sp>
            <p:nvSpPr>
              <p:cNvPr id="26" name="Textfeld 25">
                <a:extLst>
                  <a:ext uri="{FF2B5EF4-FFF2-40B4-BE49-F238E27FC236}">
                    <a16:creationId xmlns:a16="http://schemas.microsoft.com/office/drawing/2014/main" id="{CE506742-47E3-4E07-AD5D-99CEB53DCD10}"/>
                  </a:ext>
                </a:extLst>
              </p:cNvPr>
              <p:cNvSpPr txBox="1">
                <a:spLocks noRot="1" noChangeAspect="1" noMove="1" noResize="1" noEditPoints="1" noAdjustHandles="1" noChangeArrowheads="1" noChangeShapeType="1" noTextEdit="1"/>
              </p:cNvSpPr>
              <p:nvPr userDrawn="1"/>
            </p:nvSpPr>
            <p:spPr>
              <a:xfrm>
                <a:off x="6515099" y="3355097"/>
                <a:ext cx="1027654" cy="276999"/>
              </a:xfrm>
              <a:prstGeom prst="rect">
                <a:avLst/>
              </a:prstGeom>
              <a:blipFill>
                <a:blip r:embed="rId11"/>
                <a:stretch>
                  <a:fillRect l="-2976" t="-2174" r="-8333"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64B721C0-4D65-44D4-A533-A9144D5D3745}"/>
                  </a:ext>
                </a:extLst>
              </p:cNvPr>
              <p:cNvSpPr txBox="1"/>
              <p:nvPr userDrawn="1"/>
            </p:nvSpPr>
            <p:spPr>
              <a:xfrm>
                <a:off x="6813258" y="4469899"/>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7" name="Textfeld 26">
                <a:extLst>
                  <a:ext uri="{FF2B5EF4-FFF2-40B4-BE49-F238E27FC236}">
                    <a16:creationId xmlns:a16="http://schemas.microsoft.com/office/drawing/2014/main" id="{64B721C0-4D65-44D4-A533-A9144D5D3745}"/>
                  </a:ext>
                </a:extLst>
              </p:cNvPr>
              <p:cNvSpPr txBox="1">
                <a:spLocks noRot="1" noChangeAspect="1" noMove="1" noResize="1" noEditPoints="1" noAdjustHandles="1" noChangeArrowheads="1" noChangeShapeType="1" noTextEdit="1"/>
              </p:cNvSpPr>
              <p:nvPr userDrawn="1"/>
            </p:nvSpPr>
            <p:spPr>
              <a:xfrm>
                <a:off x="6813258" y="4469899"/>
                <a:ext cx="431336" cy="276999"/>
              </a:xfrm>
              <a:prstGeom prst="rect">
                <a:avLst/>
              </a:prstGeom>
              <a:blipFill>
                <a:blip r:embed="rId12"/>
                <a:stretch>
                  <a:fillRect l="-7143" t="-2174" r="-20000"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955A895A-7691-461C-95D4-7B560F1E826E}"/>
                  </a:ext>
                </a:extLst>
              </p:cNvPr>
              <p:cNvSpPr txBox="1"/>
              <p:nvPr userDrawn="1"/>
            </p:nvSpPr>
            <p:spPr>
              <a:xfrm>
                <a:off x="9358297" y="4527443"/>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8" name="Textfeld 27">
                <a:extLst>
                  <a:ext uri="{FF2B5EF4-FFF2-40B4-BE49-F238E27FC236}">
                    <a16:creationId xmlns:a16="http://schemas.microsoft.com/office/drawing/2014/main" id="{955A895A-7691-461C-95D4-7B560F1E826E}"/>
                  </a:ext>
                </a:extLst>
              </p:cNvPr>
              <p:cNvSpPr txBox="1">
                <a:spLocks noRot="1" noChangeAspect="1" noMove="1" noResize="1" noEditPoints="1" noAdjustHandles="1" noChangeArrowheads="1" noChangeShapeType="1" noTextEdit="1"/>
              </p:cNvSpPr>
              <p:nvPr userDrawn="1"/>
            </p:nvSpPr>
            <p:spPr>
              <a:xfrm>
                <a:off x="9358297" y="4527443"/>
                <a:ext cx="185755" cy="276999"/>
              </a:xfrm>
              <a:prstGeom prst="rect">
                <a:avLst/>
              </a:prstGeom>
              <a:blipFill>
                <a:blip r:embed="rId13"/>
                <a:stretch>
                  <a:fillRect l="-29032" r="-25806" b="-2222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B4C0E8E3-568D-4AA8-A6E2-F2F7D588A08B}"/>
                  </a:ext>
                </a:extLst>
              </p:cNvPr>
              <p:cNvSpPr txBox="1"/>
              <p:nvPr userDrawn="1"/>
            </p:nvSpPr>
            <p:spPr>
              <a:xfrm>
                <a:off x="9358296" y="3356920"/>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9" name="Textfeld 28">
                <a:extLst>
                  <a:ext uri="{FF2B5EF4-FFF2-40B4-BE49-F238E27FC236}">
                    <a16:creationId xmlns:a16="http://schemas.microsoft.com/office/drawing/2014/main" id="{B4C0E8E3-568D-4AA8-A6E2-F2F7D588A08B}"/>
                  </a:ext>
                </a:extLst>
              </p:cNvPr>
              <p:cNvSpPr txBox="1">
                <a:spLocks noRot="1" noChangeAspect="1" noMove="1" noResize="1" noEditPoints="1" noAdjustHandles="1" noChangeArrowheads="1" noChangeShapeType="1" noTextEdit="1"/>
              </p:cNvSpPr>
              <p:nvPr userDrawn="1"/>
            </p:nvSpPr>
            <p:spPr>
              <a:xfrm>
                <a:off x="9358296" y="3356920"/>
                <a:ext cx="185755" cy="276999"/>
              </a:xfrm>
              <a:prstGeom prst="rect">
                <a:avLst/>
              </a:prstGeom>
              <a:blipFill>
                <a:blip r:embed="rId14"/>
                <a:stretch>
                  <a:fillRect l="-29032" r="-25806" b="-2222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28EACC0-C4C7-48E5-BEEA-1F38ADD39C0F}"/>
                  </a:ext>
                </a:extLst>
              </p:cNvPr>
              <p:cNvSpPr txBox="1"/>
              <p:nvPr userDrawn="1"/>
            </p:nvSpPr>
            <p:spPr>
              <a:xfrm>
                <a:off x="6299431" y="5152464"/>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30" name="Textfeld 29">
                <a:extLst>
                  <a:ext uri="{FF2B5EF4-FFF2-40B4-BE49-F238E27FC236}">
                    <a16:creationId xmlns:a16="http://schemas.microsoft.com/office/drawing/2014/main" id="{728EACC0-C4C7-48E5-BEEA-1F38ADD39C0F}"/>
                  </a:ext>
                </a:extLst>
              </p:cNvPr>
              <p:cNvSpPr txBox="1">
                <a:spLocks noRot="1" noChangeAspect="1" noMove="1" noResize="1" noEditPoints="1" noAdjustHandles="1" noChangeArrowheads="1" noChangeShapeType="1" noTextEdit="1"/>
              </p:cNvSpPr>
              <p:nvPr userDrawn="1"/>
            </p:nvSpPr>
            <p:spPr>
              <a:xfrm>
                <a:off x="6299431" y="5152464"/>
                <a:ext cx="431336" cy="276999"/>
              </a:xfrm>
              <a:prstGeom prst="rect">
                <a:avLst/>
              </a:prstGeom>
              <a:blipFill>
                <a:blip r:embed="rId15"/>
                <a:stretch>
                  <a:fillRect l="-7042" t="-2174" r="-18310" b="-32609"/>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id="{B2247237-796B-4852-9D6A-AD9D650816B4}"/>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3646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39630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_Subchap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
        <p:nvSpPr>
          <p:cNvPr id="7" name="Rechteck 6">
            <a:extLst>
              <a:ext uri="{FF2B5EF4-FFF2-40B4-BE49-F238E27FC236}">
                <a16:creationId xmlns:a16="http://schemas.microsoft.com/office/drawing/2014/main" id="{DD1BE3FA-29D7-4065-829E-EA7E29DA39CA}"/>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88462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ta Simul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96422469-F9F8-4E48-8CDA-362F621042F3}"/>
                  </a:ext>
                </a:extLst>
              </p:cNvPr>
              <p:cNvSpPr/>
              <p:nvPr userDrawn="1"/>
            </p:nvSpPr>
            <p:spPr>
              <a:xfrm>
                <a:off x="838200" y="360018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7" name="Ellipse 6">
                <a:extLst>
                  <a:ext uri="{FF2B5EF4-FFF2-40B4-BE49-F238E27FC236}">
                    <a16:creationId xmlns:a16="http://schemas.microsoft.com/office/drawing/2014/main" id="{96422469-F9F8-4E48-8CDA-362F621042F3}"/>
                  </a:ext>
                </a:extLst>
              </p:cNvPr>
              <p:cNvSpPr>
                <a:spLocks noRot="1" noChangeAspect="1" noMove="1" noResize="1" noEditPoints="1" noAdjustHandles="1" noChangeArrowheads="1" noChangeShapeType="1" noTextEdit="1"/>
              </p:cNvSpPr>
              <p:nvPr userDrawn="1"/>
            </p:nvSpPr>
            <p:spPr>
              <a:xfrm>
                <a:off x="838200" y="3600187"/>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grpSp>
        <p:nvGrpSpPr>
          <p:cNvPr id="21" name="Gruppieren 20">
            <a:extLst>
              <a:ext uri="{FF2B5EF4-FFF2-40B4-BE49-F238E27FC236}">
                <a16:creationId xmlns:a16="http://schemas.microsoft.com/office/drawing/2014/main" id="{2BCA3840-57D0-451D-9A43-3DB94FF17880}"/>
              </a:ext>
            </a:extLst>
          </p:cNvPr>
          <p:cNvGrpSpPr/>
          <p:nvPr userDrawn="1"/>
        </p:nvGrpSpPr>
        <p:grpSpPr>
          <a:xfrm>
            <a:off x="3770196" y="1908950"/>
            <a:ext cx="846668" cy="4229139"/>
            <a:chOff x="6976531" y="1993198"/>
            <a:chExt cx="846668" cy="4229139"/>
          </a:xfrm>
        </p:grpSpPr>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BFF7B850-33E2-4C38-83A1-60E33EEDC040}"/>
                    </a:ext>
                  </a:extLst>
                </p:cNvPr>
                <p:cNvSpPr/>
                <p:nvPr userDrawn="1"/>
              </p:nvSpPr>
              <p:spPr>
                <a:xfrm>
                  <a:off x="6976531" y="537567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BFF7B850-33E2-4C38-83A1-60E33EEDC040}"/>
                    </a:ext>
                  </a:extLst>
                </p:cNvPr>
                <p:cNvSpPr>
                  <a:spLocks noRot="1" noChangeAspect="1" noMove="1" noResize="1" noEditPoints="1" noAdjustHandles="1" noChangeArrowheads="1" noChangeShapeType="1" noTextEdit="1"/>
                </p:cNvSpPr>
                <p:nvPr userDrawn="1"/>
              </p:nvSpPr>
              <p:spPr>
                <a:xfrm>
                  <a:off x="6976531" y="5375670"/>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Rechteck 13">
                  <a:extLst>
                    <a:ext uri="{FF2B5EF4-FFF2-40B4-BE49-F238E27FC236}">
                      <a16:creationId xmlns:a16="http://schemas.microsoft.com/office/drawing/2014/main" id="{F3C43EE0-16D2-41D9-B3AA-9911B3040423}"/>
                    </a:ext>
                  </a:extLst>
                </p:cNvPr>
                <p:cNvSpPr/>
                <p:nvPr userDrawn="1"/>
              </p:nvSpPr>
              <p:spPr>
                <a:xfrm>
                  <a:off x="6976532" y="424818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14" name="Rechteck 13">
                  <a:extLst>
                    <a:ext uri="{FF2B5EF4-FFF2-40B4-BE49-F238E27FC236}">
                      <a16:creationId xmlns:a16="http://schemas.microsoft.com/office/drawing/2014/main" id="{F3C43EE0-16D2-41D9-B3AA-9911B3040423}"/>
                    </a:ext>
                  </a:extLst>
                </p:cNvPr>
                <p:cNvSpPr>
                  <a:spLocks noRot="1" noChangeAspect="1" noMove="1" noResize="1" noEditPoints="1" noAdjustHandles="1" noChangeArrowheads="1" noChangeShapeType="1" noTextEdit="1"/>
                </p:cNvSpPr>
                <p:nvPr userDrawn="1"/>
              </p:nvSpPr>
              <p:spPr>
                <a:xfrm>
                  <a:off x="6976532" y="4248180"/>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F26EFEB4-F4B6-4F0F-8BAC-3E781BFA41F8}"/>
                    </a:ext>
                  </a:extLst>
                </p:cNvPr>
                <p:cNvSpPr/>
                <p:nvPr userDrawn="1"/>
              </p:nvSpPr>
              <p:spPr>
                <a:xfrm>
                  <a:off x="6976532" y="3120689"/>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18" name="Rechteck 17">
                  <a:extLst>
                    <a:ext uri="{FF2B5EF4-FFF2-40B4-BE49-F238E27FC236}">
                      <a16:creationId xmlns:a16="http://schemas.microsoft.com/office/drawing/2014/main" id="{F26EFEB4-F4B6-4F0F-8BAC-3E781BFA41F8}"/>
                    </a:ext>
                  </a:extLst>
                </p:cNvPr>
                <p:cNvSpPr>
                  <a:spLocks noRot="1" noChangeAspect="1" noMove="1" noResize="1" noEditPoints="1" noAdjustHandles="1" noChangeArrowheads="1" noChangeShapeType="1" noTextEdit="1"/>
                </p:cNvSpPr>
                <p:nvPr userDrawn="1"/>
              </p:nvSpPr>
              <p:spPr>
                <a:xfrm>
                  <a:off x="6976532" y="3120689"/>
                  <a:ext cx="846667" cy="846667"/>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Rechteck 19">
                  <a:extLst>
                    <a:ext uri="{FF2B5EF4-FFF2-40B4-BE49-F238E27FC236}">
                      <a16:creationId xmlns:a16="http://schemas.microsoft.com/office/drawing/2014/main" id="{7BAFFF23-6264-470D-B208-643C1A8E0970}"/>
                    </a:ext>
                  </a:extLst>
                </p:cNvPr>
                <p:cNvSpPr/>
                <p:nvPr userDrawn="1"/>
              </p:nvSpPr>
              <p:spPr>
                <a:xfrm>
                  <a:off x="6976532" y="1993198"/>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20" name="Rechteck 19">
                  <a:extLst>
                    <a:ext uri="{FF2B5EF4-FFF2-40B4-BE49-F238E27FC236}">
                      <a16:creationId xmlns:a16="http://schemas.microsoft.com/office/drawing/2014/main" id="{7BAFFF23-6264-470D-B208-643C1A8E0970}"/>
                    </a:ext>
                  </a:extLst>
                </p:cNvPr>
                <p:cNvSpPr>
                  <a:spLocks noRot="1" noChangeAspect="1" noMove="1" noResize="1" noEditPoints="1" noAdjustHandles="1" noChangeArrowheads="1" noChangeShapeType="1" noTextEdit="1"/>
                </p:cNvSpPr>
                <p:nvPr userDrawn="1"/>
              </p:nvSpPr>
              <p:spPr>
                <a:xfrm>
                  <a:off x="6976532" y="1993198"/>
                  <a:ext cx="846667" cy="846667"/>
                </a:xfrm>
                <a:prstGeom prst="rect">
                  <a:avLst/>
                </a:prstGeom>
                <a:blipFill>
                  <a:blip r:embed="rId6"/>
                  <a:stretch>
                    <a:fillRect r="-1418"/>
                  </a:stretch>
                </a:blipFill>
                <a:ln w="12700">
                  <a:solidFill>
                    <a:schemeClr val="tx1"/>
                  </a:solidFill>
                </a:ln>
              </p:spPr>
              <p:txBody>
                <a:bodyPr/>
                <a:lstStyle/>
                <a:p>
                  <a:r>
                    <a:rPr lang="de-DE">
                      <a:noFill/>
                    </a:rPr>
                    <a:t> </a:t>
                  </a:r>
                </a:p>
              </p:txBody>
            </p:sp>
          </mc:Fallback>
        </mc:AlternateContent>
      </p:grpSp>
      <p:cxnSp>
        <p:nvCxnSpPr>
          <p:cNvPr id="38" name="Verbinder: gewinkelt 37">
            <a:extLst>
              <a:ext uri="{FF2B5EF4-FFF2-40B4-BE49-F238E27FC236}">
                <a16:creationId xmlns:a16="http://schemas.microsoft.com/office/drawing/2014/main" id="{EF1A71C5-9DFB-4F9F-8C6A-ECC1F493FBF1}"/>
              </a:ext>
            </a:extLst>
          </p:cNvPr>
          <p:cNvCxnSpPr>
            <a:cxnSpLocks/>
            <a:stCxn id="7" idx="5"/>
            <a:endCxn id="14" idx="1"/>
          </p:cNvCxnSpPr>
          <p:nvPr userDrawn="1"/>
        </p:nvCxnSpPr>
        <p:spPr>
          <a:xfrm rot="16200000" flipH="1">
            <a:off x="2533334" y="3350403"/>
            <a:ext cx="264404"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Verbinder: gewinkelt 40">
            <a:extLst>
              <a:ext uri="{FF2B5EF4-FFF2-40B4-BE49-F238E27FC236}">
                <a16:creationId xmlns:a16="http://schemas.microsoft.com/office/drawing/2014/main" id="{1875D86F-9E98-4F80-B684-5755ACA54FD3}"/>
              </a:ext>
            </a:extLst>
          </p:cNvPr>
          <p:cNvCxnSpPr>
            <a:cxnSpLocks/>
            <a:stCxn id="7" idx="5"/>
            <a:endCxn id="9" idx="1"/>
          </p:cNvCxnSpPr>
          <p:nvPr userDrawn="1"/>
        </p:nvCxnSpPr>
        <p:spPr>
          <a:xfrm rot="16200000" flipH="1">
            <a:off x="1969588" y="3914148"/>
            <a:ext cx="1391894" cy="220932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BBEDCE7F-1965-4AC7-BCDC-F9821FEFE147}"/>
                  </a:ext>
                </a:extLst>
              </p:cNvPr>
              <p:cNvSpPr txBox="1"/>
              <p:nvPr userDrawn="1"/>
            </p:nvSpPr>
            <p:spPr>
              <a:xfrm>
                <a:off x="1137066" y="5060560"/>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𝑘</m:t>
                          </m:r>
                        </m:sub>
                      </m:sSub>
                    </m:oMath>
                  </m:oMathPara>
                </a14:m>
                <a:endParaRPr lang="de-DE" dirty="0"/>
              </a:p>
            </p:txBody>
          </p:sp>
        </mc:Choice>
        <mc:Fallback xmlns="">
          <p:sp>
            <p:nvSpPr>
              <p:cNvPr id="47" name="Textfeld 46">
                <a:extLst>
                  <a:ext uri="{FF2B5EF4-FFF2-40B4-BE49-F238E27FC236}">
                    <a16:creationId xmlns:a16="http://schemas.microsoft.com/office/drawing/2014/main" id="{BBEDCE7F-1965-4AC7-BCDC-F9821FEFE147}"/>
                  </a:ext>
                </a:extLst>
              </p:cNvPr>
              <p:cNvSpPr txBox="1">
                <a:spLocks noRot="1" noChangeAspect="1" noMove="1" noResize="1" noEditPoints="1" noAdjustHandles="1" noChangeArrowheads="1" noChangeShapeType="1" noTextEdit="1"/>
              </p:cNvSpPr>
              <p:nvPr userDrawn="1"/>
            </p:nvSpPr>
            <p:spPr>
              <a:xfrm>
                <a:off x="1137066" y="5060560"/>
                <a:ext cx="292516" cy="276999"/>
              </a:xfrm>
              <a:prstGeom prst="rect">
                <a:avLst/>
              </a:prstGeom>
              <a:blipFill>
                <a:blip r:embed="rId7"/>
                <a:stretch>
                  <a:fillRect l="-20833" r="-6250" b="-23913"/>
                </a:stretch>
              </a:blipFill>
            </p:spPr>
            <p:txBody>
              <a:bodyPr/>
              <a:lstStyle/>
              <a:p>
                <a:r>
                  <a:rPr lang="de-DE">
                    <a:noFill/>
                  </a:rPr>
                  <a:t> </a:t>
                </a:r>
              </a:p>
            </p:txBody>
          </p:sp>
        </mc:Fallback>
      </mc:AlternateContent>
      <p:cxnSp>
        <p:nvCxnSpPr>
          <p:cNvPr id="54" name="Verbinder: gewinkelt 53">
            <a:extLst>
              <a:ext uri="{FF2B5EF4-FFF2-40B4-BE49-F238E27FC236}">
                <a16:creationId xmlns:a16="http://schemas.microsoft.com/office/drawing/2014/main" id="{8A96FF35-CA17-4887-ADC8-24457DB5AF1A}"/>
              </a:ext>
            </a:extLst>
          </p:cNvPr>
          <p:cNvCxnSpPr>
            <a:cxnSpLocks/>
            <a:stCxn id="7" idx="7"/>
            <a:endCxn id="20" idx="1"/>
          </p:cNvCxnSpPr>
          <p:nvPr userDrawn="1"/>
        </p:nvCxnSpPr>
        <p:spPr>
          <a:xfrm rot="5400000" flipH="1" flipV="1">
            <a:off x="1969589" y="1923571"/>
            <a:ext cx="1391895"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Verbinder: gewinkelt 56">
            <a:extLst>
              <a:ext uri="{FF2B5EF4-FFF2-40B4-BE49-F238E27FC236}">
                <a16:creationId xmlns:a16="http://schemas.microsoft.com/office/drawing/2014/main" id="{AFEB9475-617D-47FF-9665-4BAEA0ED51AE}"/>
              </a:ext>
            </a:extLst>
          </p:cNvPr>
          <p:cNvCxnSpPr>
            <a:cxnSpLocks/>
            <a:stCxn id="7" idx="7"/>
            <a:endCxn id="18" idx="1"/>
          </p:cNvCxnSpPr>
          <p:nvPr userDrawn="1"/>
        </p:nvCxnSpPr>
        <p:spPr>
          <a:xfrm rot="5400000" flipH="1" flipV="1">
            <a:off x="2533334" y="2487316"/>
            <a:ext cx="264404"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feld 59">
                <a:extLst>
                  <a:ext uri="{FF2B5EF4-FFF2-40B4-BE49-F238E27FC236}">
                    <a16:creationId xmlns:a16="http://schemas.microsoft.com/office/drawing/2014/main" id="{BCE292B9-2A3E-478F-8FB4-989EEF5FE8C5}"/>
                  </a:ext>
                </a:extLst>
              </p:cNvPr>
              <p:cNvSpPr txBox="1"/>
              <p:nvPr userDrawn="1"/>
            </p:nvSpPr>
            <p:spPr>
              <a:xfrm>
                <a:off x="971494" y="2844493"/>
                <a:ext cx="456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𝜀</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𝕀</m:t>
                      </m:r>
                    </m:oMath>
                  </m:oMathPara>
                </a14:m>
                <a:endParaRPr lang="de-DE" dirty="0"/>
              </a:p>
            </p:txBody>
          </p:sp>
        </mc:Choice>
        <mc:Fallback xmlns="">
          <p:sp>
            <p:nvSpPr>
              <p:cNvPr id="60" name="Textfeld 59">
                <a:extLst>
                  <a:ext uri="{FF2B5EF4-FFF2-40B4-BE49-F238E27FC236}">
                    <a16:creationId xmlns:a16="http://schemas.microsoft.com/office/drawing/2014/main" id="{BCE292B9-2A3E-478F-8FB4-989EEF5FE8C5}"/>
                  </a:ext>
                </a:extLst>
              </p:cNvPr>
              <p:cNvSpPr txBox="1">
                <a:spLocks noRot="1" noChangeAspect="1" noMove="1" noResize="1" noEditPoints="1" noAdjustHandles="1" noChangeArrowheads="1" noChangeShapeType="1" noTextEdit="1"/>
              </p:cNvSpPr>
              <p:nvPr userDrawn="1"/>
            </p:nvSpPr>
            <p:spPr>
              <a:xfrm>
                <a:off x="971494" y="2844493"/>
                <a:ext cx="456087" cy="276999"/>
              </a:xfrm>
              <a:prstGeom prst="rect">
                <a:avLst/>
              </a:prstGeom>
              <a:blipFill>
                <a:blip r:embed="rId8"/>
                <a:stretch>
                  <a:fillRect l="-6667" r="-12000" b="-17778"/>
                </a:stretch>
              </a:blipFill>
            </p:spPr>
            <p:txBody>
              <a:bodyPr/>
              <a:lstStyle/>
              <a:p>
                <a:r>
                  <a:rPr lang="de-DE">
                    <a:noFill/>
                  </a:rPr>
                  <a:t> </a:t>
                </a:r>
              </a:p>
            </p:txBody>
          </p:sp>
        </mc:Fallback>
      </mc:AlternateContent>
      <p:grpSp>
        <p:nvGrpSpPr>
          <p:cNvPr id="75" name="Gruppieren 74">
            <a:extLst>
              <a:ext uri="{FF2B5EF4-FFF2-40B4-BE49-F238E27FC236}">
                <a16:creationId xmlns:a16="http://schemas.microsoft.com/office/drawing/2014/main" id="{BA333501-6975-4B16-943B-748F7365815E}"/>
              </a:ext>
            </a:extLst>
          </p:cNvPr>
          <p:cNvGrpSpPr/>
          <p:nvPr userDrawn="1"/>
        </p:nvGrpSpPr>
        <p:grpSpPr>
          <a:xfrm>
            <a:off x="5362397" y="2184676"/>
            <a:ext cx="2543773" cy="3668577"/>
            <a:chOff x="6323319" y="2202352"/>
            <a:chExt cx="2543773" cy="3668577"/>
          </a:xfrm>
        </p:grpSpPr>
        <mc:AlternateContent xmlns:mc="http://schemas.openxmlformats.org/markup-compatibility/2006" xmlns:a14="http://schemas.microsoft.com/office/drawing/2010/main">
          <mc:Choice Requires="a14">
            <p:sp>
              <p:nvSpPr>
                <p:cNvPr id="69" name="Textfeld 68">
                  <a:extLst>
                    <a:ext uri="{FF2B5EF4-FFF2-40B4-BE49-F238E27FC236}">
                      <a16:creationId xmlns:a16="http://schemas.microsoft.com/office/drawing/2014/main" id="{081FD422-4615-4BDB-8050-89A9CE3F4D51}"/>
                    </a:ext>
                  </a:extLst>
                </p:cNvPr>
                <p:cNvSpPr txBox="1"/>
                <p:nvPr userDrawn="1"/>
              </p:nvSpPr>
              <p:spPr>
                <a:xfrm>
                  <a:off x="6323319" y="2202352"/>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69" name="Textfeld 68">
                  <a:extLst>
                    <a:ext uri="{FF2B5EF4-FFF2-40B4-BE49-F238E27FC236}">
                      <a16:creationId xmlns:a16="http://schemas.microsoft.com/office/drawing/2014/main" id="{081FD422-4615-4BDB-8050-89A9CE3F4D51}"/>
                    </a:ext>
                  </a:extLst>
                </p:cNvPr>
                <p:cNvSpPr txBox="1">
                  <a:spLocks noRot="1" noChangeAspect="1" noMove="1" noResize="1" noEditPoints="1" noAdjustHandles="1" noChangeArrowheads="1" noChangeShapeType="1" noTextEdit="1"/>
                </p:cNvSpPr>
                <p:nvPr userDrawn="1"/>
              </p:nvSpPr>
              <p:spPr>
                <a:xfrm>
                  <a:off x="6323319" y="2202352"/>
                  <a:ext cx="2543773" cy="295209"/>
                </a:xfrm>
                <a:prstGeom prst="rect">
                  <a:avLst/>
                </a:prstGeom>
                <a:blipFill>
                  <a:blip r:embed="rId9"/>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0" name="Textfeld 69">
                  <a:extLst>
                    <a:ext uri="{FF2B5EF4-FFF2-40B4-BE49-F238E27FC236}">
                      <a16:creationId xmlns:a16="http://schemas.microsoft.com/office/drawing/2014/main" id="{6A58DBED-049A-439D-9B53-78CD460F2754}"/>
                    </a:ext>
                  </a:extLst>
                </p:cNvPr>
                <p:cNvSpPr txBox="1"/>
                <p:nvPr userDrawn="1"/>
              </p:nvSpPr>
              <p:spPr>
                <a:xfrm>
                  <a:off x="6348165" y="5593930"/>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70" name="Textfeld 69">
                  <a:extLst>
                    <a:ext uri="{FF2B5EF4-FFF2-40B4-BE49-F238E27FC236}">
                      <a16:creationId xmlns:a16="http://schemas.microsoft.com/office/drawing/2014/main" id="{6A58DBED-049A-439D-9B53-78CD460F2754}"/>
                    </a:ext>
                  </a:extLst>
                </p:cNvPr>
                <p:cNvSpPr txBox="1">
                  <a:spLocks noRot="1" noChangeAspect="1" noMove="1" noResize="1" noEditPoints="1" noAdjustHandles="1" noChangeArrowheads="1" noChangeShapeType="1" noTextEdit="1"/>
                </p:cNvSpPr>
                <p:nvPr userDrawn="1"/>
              </p:nvSpPr>
              <p:spPr>
                <a:xfrm>
                  <a:off x="6348165" y="5593930"/>
                  <a:ext cx="2494081" cy="276999"/>
                </a:xfrm>
                <a:prstGeom prst="rect">
                  <a:avLst/>
                </a:prstGeom>
                <a:blipFill>
                  <a:blip r:embed="rId10"/>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2" name="Textfeld 71">
                  <a:extLst>
                    <a:ext uri="{FF2B5EF4-FFF2-40B4-BE49-F238E27FC236}">
                      <a16:creationId xmlns:a16="http://schemas.microsoft.com/office/drawing/2014/main" id="{B41ECAC2-5A5F-4CBF-9E21-2E151BA737A2}"/>
                    </a:ext>
                  </a:extLst>
                </p:cNvPr>
                <p:cNvSpPr txBox="1"/>
                <p:nvPr userDrawn="1"/>
              </p:nvSpPr>
              <p:spPr>
                <a:xfrm>
                  <a:off x="6394364" y="3073363"/>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72" name="Textfeld 71">
                  <a:extLst>
                    <a:ext uri="{FF2B5EF4-FFF2-40B4-BE49-F238E27FC236}">
                      <a16:creationId xmlns:a16="http://schemas.microsoft.com/office/drawing/2014/main" id="{B41ECAC2-5A5F-4CBF-9E21-2E151BA737A2}"/>
                    </a:ext>
                  </a:extLst>
                </p:cNvPr>
                <p:cNvSpPr txBox="1">
                  <a:spLocks noRot="1" noChangeAspect="1" noMove="1" noResize="1" noEditPoints="1" noAdjustHandles="1" noChangeArrowheads="1" noChangeShapeType="1" noTextEdit="1"/>
                </p:cNvSpPr>
                <p:nvPr userDrawn="1"/>
              </p:nvSpPr>
              <p:spPr>
                <a:xfrm>
                  <a:off x="6394364" y="3073363"/>
                  <a:ext cx="2401683" cy="808170"/>
                </a:xfrm>
                <a:prstGeom prst="rect">
                  <a:avLst/>
                </a:prstGeom>
                <a:blipFill>
                  <a:blip r:embed="rId11"/>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3" name="Textfeld 72">
                  <a:extLst>
                    <a:ext uri="{FF2B5EF4-FFF2-40B4-BE49-F238E27FC236}">
                      <a16:creationId xmlns:a16="http://schemas.microsoft.com/office/drawing/2014/main" id="{1808BB62-1AA7-4E33-9906-03EC30CCE725}"/>
                    </a:ext>
                  </a:extLst>
                </p:cNvPr>
                <p:cNvSpPr txBox="1"/>
                <p:nvPr userDrawn="1"/>
              </p:nvSpPr>
              <p:spPr>
                <a:xfrm>
                  <a:off x="6377853" y="4200854"/>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73" name="Textfeld 72">
                  <a:extLst>
                    <a:ext uri="{FF2B5EF4-FFF2-40B4-BE49-F238E27FC236}">
                      <a16:creationId xmlns:a16="http://schemas.microsoft.com/office/drawing/2014/main" id="{1808BB62-1AA7-4E33-9906-03EC30CCE725}"/>
                    </a:ext>
                  </a:extLst>
                </p:cNvPr>
                <p:cNvSpPr txBox="1">
                  <a:spLocks noRot="1" noChangeAspect="1" noMove="1" noResize="1" noEditPoints="1" noAdjustHandles="1" noChangeArrowheads="1" noChangeShapeType="1" noTextEdit="1"/>
                </p:cNvSpPr>
                <p:nvPr userDrawn="1"/>
              </p:nvSpPr>
              <p:spPr>
                <a:xfrm>
                  <a:off x="6377853" y="4200854"/>
                  <a:ext cx="2434704" cy="808170"/>
                </a:xfrm>
                <a:prstGeom prst="rect">
                  <a:avLst/>
                </a:prstGeom>
                <a:blipFill>
                  <a:blip r:embed="rId12"/>
                  <a:stretch>
                    <a:fillRect/>
                  </a:stretch>
                </a:blipFill>
              </p:spPr>
              <p:txBody>
                <a:bodyPr/>
                <a:lstStyle/>
                <a:p>
                  <a:r>
                    <a:rPr lang="de-DE">
                      <a:noFill/>
                    </a:rPr>
                    <a:t> </a:t>
                  </a:r>
                </a:p>
              </p:txBody>
            </p:sp>
          </mc:Fallback>
        </mc:AlternateContent>
      </p:grpSp>
      <p:sp>
        <p:nvSpPr>
          <p:cNvPr id="76" name="Rechteck 75">
            <a:extLst>
              <a:ext uri="{FF2B5EF4-FFF2-40B4-BE49-F238E27FC236}">
                <a16:creationId xmlns:a16="http://schemas.microsoft.com/office/drawing/2014/main" id="{D8524A26-10F8-4F35-985B-B4FD92F15AFC}"/>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354509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el Structur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lvl1pPr>
              <a:defRPr/>
            </a:lvl1pPr>
          </a:lstStyle>
          <a:p>
            <a:endParaRPr lang="de-DE" dirty="0"/>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dirty="0"/>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grpSp>
        <p:nvGrpSpPr>
          <p:cNvPr id="7" name="Gruppieren 6">
            <a:extLst>
              <a:ext uri="{FF2B5EF4-FFF2-40B4-BE49-F238E27FC236}">
                <a16:creationId xmlns:a16="http://schemas.microsoft.com/office/drawing/2014/main" id="{3C63CC79-4F0C-4C68-B235-61FE388C22CA}"/>
              </a:ext>
            </a:extLst>
          </p:cNvPr>
          <p:cNvGrpSpPr/>
          <p:nvPr userDrawn="1"/>
        </p:nvGrpSpPr>
        <p:grpSpPr>
          <a:xfrm>
            <a:off x="1109133" y="1720320"/>
            <a:ext cx="1591734" cy="2269069"/>
            <a:chOff x="838200" y="1690688"/>
            <a:chExt cx="1591734" cy="2269069"/>
          </a:xfrm>
        </p:grpSpPr>
        <p:sp>
          <p:nvSpPr>
            <p:cNvPr id="8" name="Rechteck: abgerundete Ecken 7">
              <a:extLst>
                <a:ext uri="{FF2B5EF4-FFF2-40B4-BE49-F238E27FC236}">
                  <a16:creationId xmlns:a16="http://schemas.microsoft.com/office/drawing/2014/main" id="{D7710644-16AF-4D3D-8C58-E422C20375E5}"/>
                </a:ext>
              </a:extLst>
            </p:cNvPr>
            <p:cNvSpPr/>
            <p:nvPr/>
          </p:nvSpPr>
          <p:spPr>
            <a:xfrm>
              <a:off x="838200" y="1690688"/>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free</a:t>
              </a:r>
              <a:r>
                <a:rPr lang="de-DE" dirty="0">
                  <a:solidFill>
                    <a:sysClr val="windowText" lastClr="000000"/>
                  </a:solidFill>
                </a:rPr>
                <a:t> / </a:t>
              </a:r>
              <a:r>
                <a:rPr lang="de-DE" dirty="0" err="1">
                  <a:solidFill>
                    <a:sysClr val="windowText" lastClr="000000"/>
                  </a:solidFill>
                </a:rPr>
                <a:t>unkown</a:t>
              </a:r>
              <a:r>
                <a:rPr lang="de-DE" dirty="0">
                  <a:solidFill>
                    <a:sysClr val="windowText" lastClr="000000"/>
                  </a:solidFill>
                </a:rPr>
                <a:t> </a:t>
              </a:r>
              <a:r>
                <a:rPr lang="de-DE" dirty="0" err="1">
                  <a:solidFill>
                    <a:sysClr val="windowText" lastClr="000000"/>
                  </a:solidFill>
                </a:rPr>
                <a:t>parameters</a:t>
              </a:r>
              <a:endParaRPr lang="de-DE" dirty="0">
                <a:solidFill>
                  <a:sysClr val="windowText" lastClr="000000"/>
                </a:solidFill>
              </a:endParaRPr>
            </a:p>
          </p:txBody>
        </p:sp>
        <p:sp>
          <p:nvSpPr>
            <p:cNvPr id="9" name="Rechteck: abgerundete Ecken 8">
              <a:extLst>
                <a:ext uri="{FF2B5EF4-FFF2-40B4-BE49-F238E27FC236}">
                  <a16:creationId xmlns:a16="http://schemas.microsoft.com/office/drawing/2014/main" id="{A669FDF2-D79C-4576-B5E2-478137B713E1}"/>
                </a:ext>
              </a:extLst>
            </p:cNvPr>
            <p:cNvSpPr/>
            <p:nvPr/>
          </p:nvSpPr>
          <p:spPr>
            <a:xfrm>
              <a:off x="838200" y="2986090"/>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fixed</a:t>
              </a:r>
              <a:r>
                <a:rPr lang="de-DE" dirty="0">
                  <a:solidFill>
                    <a:sysClr val="windowText" lastClr="000000"/>
                  </a:solidFill>
                </a:rPr>
                <a:t> </a:t>
              </a:r>
              <a:r>
                <a:rPr lang="de-DE" dirty="0" err="1">
                  <a:solidFill>
                    <a:sysClr val="windowText" lastClr="000000"/>
                  </a:solidFill>
                </a:rPr>
                <a:t>parameters</a:t>
              </a:r>
              <a:endParaRPr lang="de-DE" baseline="30000" dirty="0">
                <a:solidFill>
                  <a:sysClr val="windowText" lastClr="000000"/>
                </a:solidFill>
              </a:endParaRPr>
            </a:p>
          </p:txBody>
        </p:sp>
      </p:grpSp>
      <p:sp>
        <p:nvSpPr>
          <p:cNvPr id="10" name="Rechteck 9">
            <a:extLst>
              <a:ext uri="{FF2B5EF4-FFF2-40B4-BE49-F238E27FC236}">
                <a16:creationId xmlns:a16="http://schemas.microsoft.com/office/drawing/2014/main" id="{2036518E-C1A1-4FD7-995C-EE5308F69EB2}"/>
              </a:ext>
            </a:extLst>
          </p:cNvPr>
          <p:cNvSpPr/>
          <p:nvPr userDrawn="1"/>
        </p:nvSpPr>
        <p:spPr>
          <a:xfrm>
            <a:off x="4181933" y="2367055"/>
            <a:ext cx="2134800" cy="97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compartmental</a:t>
            </a:r>
            <a:r>
              <a:rPr lang="de-DE" dirty="0">
                <a:solidFill>
                  <a:sysClr val="windowText" lastClr="000000"/>
                </a:solidFill>
              </a:rPr>
              <a:t> </a:t>
            </a:r>
            <a:r>
              <a:rPr lang="de-DE" dirty="0" err="1">
                <a:solidFill>
                  <a:sysClr val="windowText" lastClr="000000"/>
                </a:solidFill>
              </a:rPr>
              <a:t>model</a:t>
            </a:r>
            <a:endParaRPr lang="de-DE" dirty="0">
              <a:solidFill>
                <a:sysClr val="windowText" lastClr="000000"/>
              </a:solidFill>
            </a:endParaRPr>
          </a:p>
        </p:txBody>
      </p:sp>
      <p:sp>
        <p:nvSpPr>
          <p:cNvPr id="11" name="Rechteck 10">
            <a:extLst>
              <a:ext uri="{FF2B5EF4-FFF2-40B4-BE49-F238E27FC236}">
                <a16:creationId xmlns:a16="http://schemas.microsoft.com/office/drawing/2014/main" id="{BF5CB05D-BAA6-4C03-AD48-384C4060929C}"/>
              </a:ext>
            </a:extLst>
          </p:cNvPr>
          <p:cNvSpPr/>
          <p:nvPr userDrawn="1"/>
        </p:nvSpPr>
        <p:spPr>
          <a:xfrm>
            <a:off x="7899400" y="4870540"/>
            <a:ext cx="2134800" cy="97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posterior</a:t>
            </a:r>
            <a:endParaRPr lang="de-DE" dirty="0">
              <a:solidFill>
                <a:sysClr val="windowText" lastClr="000000"/>
              </a:solidFill>
            </a:endParaRPr>
          </a:p>
        </p:txBody>
      </p:sp>
      <p:grpSp>
        <p:nvGrpSpPr>
          <p:cNvPr id="12" name="Gruppieren 11">
            <a:extLst>
              <a:ext uri="{FF2B5EF4-FFF2-40B4-BE49-F238E27FC236}">
                <a16:creationId xmlns:a16="http://schemas.microsoft.com/office/drawing/2014/main" id="{8D942E94-4A0E-43F6-A0A8-E07161B0D7A3}"/>
              </a:ext>
            </a:extLst>
          </p:cNvPr>
          <p:cNvGrpSpPr/>
          <p:nvPr userDrawn="1"/>
        </p:nvGrpSpPr>
        <p:grpSpPr>
          <a:xfrm>
            <a:off x="4453466" y="4223806"/>
            <a:ext cx="1591734" cy="2269069"/>
            <a:chOff x="838200" y="1690688"/>
            <a:chExt cx="1591734" cy="2269069"/>
          </a:xfrm>
        </p:grpSpPr>
        <p:sp>
          <p:nvSpPr>
            <p:cNvPr id="13" name="Rechteck: abgerundete Ecken 12">
              <a:extLst>
                <a:ext uri="{FF2B5EF4-FFF2-40B4-BE49-F238E27FC236}">
                  <a16:creationId xmlns:a16="http://schemas.microsoft.com/office/drawing/2014/main" id="{39750958-70FE-43E0-9E3F-D42779BD1C91}"/>
                </a:ext>
              </a:extLst>
            </p:cNvPr>
            <p:cNvSpPr/>
            <p:nvPr/>
          </p:nvSpPr>
          <p:spPr>
            <a:xfrm>
              <a:off x="838200" y="1690688"/>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simulated</a:t>
              </a:r>
              <a:r>
                <a:rPr lang="de-DE" dirty="0">
                  <a:solidFill>
                    <a:sysClr val="windowText" lastClr="000000"/>
                  </a:solidFill>
                </a:rPr>
                <a:t> </a:t>
              </a:r>
              <a:r>
                <a:rPr lang="de-DE" dirty="0" err="1">
                  <a:solidFill>
                    <a:sysClr val="windowText" lastClr="000000"/>
                  </a:solidFill>
                </a:rPr>
                <a:t>data</a:t>
              </a:r>
              <a:endParaRPr lang="de-DE" dirty="0">
                <a:solidFill>
                  <a:sysClr val="windowText" lastClr="000000"/>
                </a:solidFill>
              </a:endParaRPr>
            </a:p>
          </p:txBody>
        </p:sp>
        <p:sp>
          <p:nvSpPr>
            <p:cNvPr id="14" name="Rechteck: abgerundete Ecken 13">
              <a:extLst>
                <a:ext uri="{FF2B5EF4-FFF2-40B4-BE49-F238E27FC236}">
                  <a16:creationId xmlns:a16="http://schemas.microsoft.com/office/drawing/2014/main" id="{B1500A43-0892-4D5E-B8FF-60D147C9979B}"/>
                </a:ext>
              </a:extLst>
            </p:cNvPr>
            <p:cNvSpPr/>
            <p:nvPr/>
          </p:nvSpPr>
          <p:spPr>
            <a:xfrm>
              <a:off x="838200" y="2986090"/>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real </a:t>
              </a:r>
              <a:r>
                <a:rPr lang="de-DE" dirty="0" err="1">
                  <a:solidFill>
                    <a:sysClr val="windowText" lastClr="000000"/>
                  </a:solidFill>
                </a:rPr>
                <a:t>data</a:t>
              </a:r>
              <a:endParaRPr lang="de-DE" baseline="30000" dirty="0">
                <a:solidFill>
                  <a:sysClr val="windowText" lastClr="000000"/>
                </a:solidFill>
              </a:endParaRPr>
            </a:p>
          </p:txBody>
        </p:sp>
      </p:grpSp>
      <p:cxnSp>
        <p:nvCxnSpPr>
          <p:cNvPr id="15" name="Gerade Verbindung mit Pfeil 14">
            <a:extLst>
              <a:ext uri="{FF2B5EF4-FFF2-40B4-BE49-F238E27FC236}">
                <a16:creationId xmlns:a16="http://schemas.microsoft.com/office/drawing/2014/main" id="{1CDFEE71-AB08-41E4-913A-DED45D2E25D4}"/>
              </a:ext>
            </a:extLst>
          </p:cNvPr>
          <p:cNvCxnSpPr>
            <a:stCxn id="10" idx="2"/>
            <a:endCxn id="13" idx="0"/>
          </p:cNvCxnSpPr>
          <p:nvPr userDrawn="1"/>
        </p:nvCxnSpPr>
        <p:spPr>
          <a:xfrm>
            <a:off x="5249333" y="3342655"/>
            <a:ext cx="0" cy="8811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07486D85-39ED-4B0B-8C85-C75C804E40D9}"/>
              </a:ext>
            </a:extLst>
          </p:cNvPr>
          <p:cNvSpPr/>
          <p:nvPr userDrawn="1"/>
        </p:nvSpPr>
        <p:spPr>
          <a:xfrm>
            <a:off x="838200" y="5519208"/>
            <a:ext cx="2133600" cy="973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External </a:t>
            </a:r>
            <a:r>
              <a:rPr lang="de-DE" dirty="0" err="1">
                <a:solidFill>
                  <a:sysClr val="windowText" lastClr="000000"/>
                </a:solidFill>
              </a:rPr>
              <a:t>sources</a:t>
            </a:r>
            <a:endParaRPr lang="de-DE" dirty="0">
              <a:solidFill>
                <a:sysClr val="windowText" lastClr="000000"/>
              </a:solidFill>
            </a:endParaRPr>
          </a:p>
        </p:txBody>
      </p:sp>
      <p:cxnSp>
        <p:nvCxnSpPr>
          <p:cNvPr id="17" name="Gerade Verbindung mit Pfeil 16">
            <a:extLst>
              <a:ext uri="{FF2B5EF4-FFF2-40B4-BE49-F238E27FC236}">
                <a16:creationId xmlns:a16="http://schemas.microsoft.com/office/drawing/2014/main" id="{EE7AD93E-B046-463B-9254-83166ADB9EB3}"/>
              </a:ext>
            </a:extLst>
          </p:cNvPr>
          <p:cNvCxnSpPr>
            <a:cxnSpLocks/>
            <a:stCxn id="16" idx="0"/>
            <a:endCxn id="9" idx="2"/>
          </p:cNvCxnSpPr>
          <p:nvPr userDrawn="1"/>
        </p:nvCxnSpPr>
        <p:spPr>
          <a:xfrm flipV="1">
            <a:off x="1905000" y="3989389"/>
            <a:ext cx="0" cy="15298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C3568022-4E43-400A-B014-013476951C88}"/>
              </a:ext>
            </a:extLst>
          </p:cNvPr>
          <p:cNvCxnSpPr>
            <a:cxnSpLocks/>
            <a:stCxn id="16" idx="3"/>
            <a:endCxn id="14" idx="1"/>
          </p:cNvCxnSpPr>
          <p:nvPr userDrawn="1"/>
        </p:nvCxnSpPr>
        <p:spPr>
          <a:xfrm>
            <a:off x="2971800" y="6006042"/>
            <a:ext cx="14816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F2679B07-DFCF-413E-881A-F5AC02B0AC3C}"/>
              </a:ext>
            </a:extLst>
          </p:cNvPr>
          <p:cNvCxnSpPr>
            <a:endCxn id="11" idx="0"/>
          </p:cNvCxnSpPr>
          <p:nvPr userDrawn="1"/>
        </p:nvCxnSpPr>
        <p:spPr>
          <a:xfrm>
            <a:off x="2700867" y="1964267"/>
            <a:ext cx="6265933" cy="290627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Verbinder: gewinkelt 19">
            <a:extLst>
              <a:ext uri="{FF2B5EF4-FFF2-40B4-BE49-F238E27FC236}">
                <a16:creationId xmlns:a16="http://schemas.microsoft.com/office/drawing/2014/main" id="{828E4974-F0CA-491D-A5F6-39C8F03E2448}"/>
              </a:ext>
            </a:extLst>
          </p:cNvPr>
          <p:cNvCxnSpPr>
            <a:cxnSpLocks/>
          </p:cNvCxnSpPr>
          <p:nvPr userDrawn="1"/>
        </p:nvCxnSpPr>
        <p:spPr>
          <a:xfrm>
            <a:off x="2700867" y="2366385"/>
            <a:ext cx="1481066" cy="32760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08B5029A-7248-4DAE-ADBA-8F74B1CE9751}"/>
              </a:ext>
            </a:extLst>
          </p:cNvPr>
          <p:cNvCxnSpPr>
            <a:cxnSpLocks/>
          </p:cNvCxnSpPr>
          <p:nvPr userDrawn="1"/>
        </p:nvCxnSpPr>
        <p:spPr>
          <a:xfrm flipV="1">
            <a:off x="2700867" y="3068393"/>
            <a:ext cx="1481066" cy="23276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E3219B64-F686-4628-8A22-EC117A65C68D}"/>
              </a:ext>
            </a:extLst>
          </p:cNvPr>
          <p:cNvCxnSpPr>
            <a:cxnSpLocks/>
            <a:stCxn id="13" idx="3"/>
          </p:cNvCxnSpPr>
          <p:nvPr userDrawn="1"/>
        </p:nvCxnSpPr>
        <p:spPr>
          <a:xfrm>
            <a:off x="6045200" y="4710640"/>
            <a:ext cx="1854200" cy="4816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Verbinder: gewinkelt 22">
            <a:extLst>
              <a:ext uri="{FF2B5EF4-FFF2-40B4-BE49-F238E27FC236}">
                <a16:creationId xmlns:a16="http://schemas.microsoft.com/office/drawing/2014/main" id="{E48CDC87-8DD9-4EEC-920E-ED71B94EEFD9}"/>
              </a:ext>
            </a:extLst>
          </p:cNvPr>
          <p:cNvCxnSpPr>
            <a:cxnSpLocks/>
            <a:stCxn id="14" idx="3"/>
          </p:cNvCxnSpPr>
          <p:nvPr userDrawn="1"/>
        </p:nvCxnSpPr>
        <p:spPr>
          <a:xfrm flipV="1">
            <a:off x="6045200" y="5514010"/>
            <a:ext cx="1854200" cy="49203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hteck: abgerundete Ecken 23">
            <a:extLst>
              <a:ext uri="{FF2B5EF4-FFF2-40B4-BE49-F238E27FC236}">
                <a16:creationId xmlns:a16="http://schemas.microsoft.com/office/drawing/2014/main" id="{18BD48A5-E18A-4C0B-B251-C2CD70F89C27}"/>
              </a:ext>
            </a:extLst>
          </p:cNvPr>
          <p:cNvSpPr/>
          <p:nvPr userDrawn="1"/>
        </p:nvSpPr>
        <p:spPr>
          <a:xfrm>
            <a:off x="9762667" y="2930570"/>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Reporting </a:t>
            </a:r>
            <a:r>
              <a:rPr lang="de-DE" dirty="0" err="1">
                <a:solidFill>
                  <a:sysClr val="windowText" lastClr="000000"/>
                </a:solidFill>
              </a:rPr>
              <a:t>parameters</a:t>
            </a:r>
            <a:endParaRPr lang="de-DE" dirty="0">
              <a:solidFill>
                <a:sysClr val="windowText" lastClr="000000"/>
              </a:solidFill>
            </a:endParaRPr>
          </a:p>
        </p:txBody>
      </p:sp>
      <p:cxnSp>
        <p:nvCxnSpPr>
          <p:cNvPr id="25" name="Verbinder: gewinkelt 24">
            <a:extLst>
              <a:ext uri="{FF2B5EF4-FFF2-40B4-BE49-F238E27FC236}">
                <a16:creationId xmlns:a16="http://schemas.microsoft.com/office/drawing/2014/main" id="{37643C2D-9887-4BA2-8B50-F1B389E91441}"/>
              </a:ext>
            </a:extLst>
          </p:cNvPr>
          <p:cNvCxnSpPr>
            <a:cxnSpLocks/>
            <a:stCxn id="11" idx="3"/>
            <a:endCxn id="24" idx="2"/>
          </p:cNvCxnSpPr>
          <p:nvPr userDrawn="1"/>
        </p:nvCxnSpPr>
        <p:spPr>
          <a:xfrm flipV="1">
            <a:off x="10034200" y="3904237"/>
            <a:ext cx="524334" cy="1454103"/>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F4774338-6647-4CA5-AC0E-630023C402BC}"/>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33814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8188E-A269-46C5-9BBF-5649144BFEB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1CEDE0B-AFA7-486F-9682-C83D25CDD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D7F7F0B-E183-4449-8BAD-DB865BCE968E}"/>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E5E91E5F-B2F9-4D4B-839D-79E2B0E6236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7E2CA3F7-A658-4ED4-AE6B-F04605C7308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84372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06E39-020C-476E-A37C-3D58A733E0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D1C0D2-031E-454E-BC7D-A67707EE377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E39A9EC-3BA4-4E54-BE7F-F71CECA1FE6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F44A8B1-8F00-4D0C-A89A-A1F9A5C371C7}"/>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3E09FA1F-414E-48BA-AE10-59B569DA73F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9B95FF2F-1233-4D56-90B4-27FE59CE90A5}"/>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611490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27A68-0EB1-408F-ADB7-D08293F5FA4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B0FEF50-2926-472B-A834-CEEE9278C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5101C99-7AA9-4043-A327-C230010AF2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F2CDC6C-5D12-47BD-86F1-F30E8290E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E1D5AC0-2FAA-49B9-8DBE-E348559CF8D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88CF199-6DC3-4122-B846-B6639CEA9773}"/>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8" name="Fußzeilenplatzhalter 7">
            <a:extLst>
              <a:ext uri="{FF2B5EF4-FFF2-40B4-BE49-F238E27FC236}">
                <a16:creationId xmlns:a16="http://schemas.microsoft.com/office/drawing/2014/main" id="{6E7E4D88-D3B7-4319-B375-9494F0CA01A4}"/>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B92BED5F-B09E-4772-B9AC-C7E04E4BD2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15919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6D16AC4-EB0A-4FCB-B57E-877903257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9160BF8D-9AE3-4D54-B439-7C3B421E5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a:extLst>
              <a:ext uri="{FF2B5EF4-FFF2-40B4-BE49-F238E27FC236}">
                <a16:creationId xmlns:a16="http://schemas.microsoft.com/office/drawing/2014/main" id="{95C1CE3E-FEB3-4354-A791-8DC4FB1C588D}"/>
              </a:ext>
            </a:extLst>
          </p:cNvPr>
          <p:cNvSpPr/>
          <p:nvPr userDrawn="1"/>
        </p:nvSpPr>
        <p:spPr>
          <a:xfrm>
            <a:off x="0" y="6492875"/>
            <a:ext cx="12192000"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
        <p:nvSpPr>
          <p:cNvPr id="8" name="Textfeld 7">
            <a:extLst>
              <a:ext uri="{FF2B5EF4-FFF2-40B4-BE49-F238E27FC236}">
                <a16:creationId xmlns:a16="http://schemas.microsoft.com/office/drawing/2014/main" id="{D7DBF882-3D5B-4370-AAF3-662855F1F6D0}"/>
              </a:ext>
            </a:extLst>
          </p:cNvPr>
          <p:cNvSpPr txBox="1"/>
          <p:nvPr userDrawn="1"/>
        </p:nvSpPr>
        <p:spPr>
          <a:xfrm>
            <a:off x="10838329" y="6492875"/>
            <a:ext cx="1353671" cy="369332"/>
          </a:xfrm>
          <a:prstGeom prst="rect">
            <a:avLst/>
          </a:prstGeom>
          <a:noFill/>
        </p:spPr>
        <p:txBody>
          <a:bodyPr wrap="square" rtlCol="0">
            <a:spAutoFit/>
          </a:bodyPr>
          <a:lstStyle/>
          <a:p>
            <a:fld id="{77C07F71-7668-4F1C-A676-F8B68A4A2A83}" type="slidenum">
              <a:rPr lang="de-DE" smtClean="0"/>
              <a:t>‹Nr.›</a:t>
            </a:fld>
            <a:r>
              <a:rPr lang="de-DE" dirty="0"/>
              <a:t> / 36 </a:t>
            </a:r>
          </a:p>
        </p:txBody>
      </p:sp>
      <p:sp>
        <p:nvSpPr>
          <p:cNvPr id="9" name="Rechteck 8">
            <a:extLst>
              <a:ext uri="{FF2B5EF4-FFF2-40B4-BE49-F238E27FC236}">
                <a16:creationId xmlns:a16="http://schemas.microsoft.com/office/drawing/2014/main" id="{416AD8C2-C08E-4F3D-8810-01F63999391B}"/>
              </a:ext>
            </a:extLst>
          </p:cNvPr>
          <p:cNvSpPr/>
          <p:nvPr userDrawn="1"/>
        </p:nvSpPr>
        <p:spPr>
          <a:xfrm>
            <a:off x="0" y="0"/>
            <a:ext cx="12192000"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254902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2" r:id="rId5"/>
    <p:sldLayoutId id="2147483661"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riou/covid_adjusted_cf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NULL"/><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10" Type="http://schemas.openxmlformats.org/officeDocument/2006/relationships/image" Target="../media/image35.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488CBD-8AFF-45C8-B830-B19C49A6B7EA}"/>
              </a:ext>
            </a:extLst>
          </p:cNvPr>
          <p:cNvSpPr>
            <a:spLocks noGrp="1"/>
          </p:cNvSpPr>
          <p:nvPr>
            <p:ph type="ctrTitle"/>
          </p:nvPr>
        </p:nvSpPr>
        <p:spPr/>
        <p:txBody>
          <a:bodyPr>
            <a:noAutofit/>
          </a:bodyPr>
          <a:lstStyle/>
          <a:p>
            <a:r>
              <a:rPr lang="de-DE" sz="4000" dirty="0"/>
              <a:t>Hauser et al (2020). </a:t>
            </a:r>
            <a:r>
              <a:rPr lang="en-US" sz="4000" dirty="0"/>
              <a:t>Estimation of SARS-</a:t>
            </a:r>
            <a:r>
              <a:rPr lang="de-DE" sz="4000" dirty="0"/>
              <a:t>CoV-2</a:t>
            </a:r>
            <a:r>
              <a:rPr lang="en-US" sz="4000" dirty="0"/>
              <a:t> mortality during the early stages of an epidemic: a modelling study in Hubei, China and six locations of Europe</a:t>
            </a:r>
            <a:endParaRPr lang="de-DE" sz="4000" dirty="0"/>
          </a:p>
        </p:txBody>
      </p:sp>
      <p:sp>
        <p:nvSpPr>
          <p:cNvPr id="3" name="Untertitel 2">
            <a:extLst>
              <a:ext uri="{FF2B5EF4-FFF2-40B4-BE49-F238E27FC236}">
                <a16:creationId xmlns:a16="http://schemas.microsoft.com/office/drawing/2014/main" id="{99224658-4E9F-4657-894B-18320D9838DF}"/>
              </a:ext>
            </a:extLst>
          </p:cNvPr>
          <p:cNvSpPr>
            <a:spLocks noGrp="1"/>
          </p:cNvSpPr>
          <p:nvPr>
            <p:ph type="subTitle" idx="1"/>
          </p:nvPr>
        </p:nvSpPr>
        <p:spPr/>
        <p:txBody>
          <a:bodyPr/>
          <a:lstStyle/>
          <a:p>
            <a:r>
              <a:rPr lang="de-DE" dirty="0" err="1"/>
              <a:t>Presentation</a:t>
            </a:r>
            <a:r>
              <a:rPr lang="de-DE" dirty="0"/>
              <a:t> </a:t>
            </a:r>
            <a:r>
              <a:rPr lang="de-DE" dirty="0" err="1"/>
              <a:t>of</a:t>
            </a:r>
            <a:r>
              <a:rPr lang="de-DE" dirty="0"/>
              <a:t> </a:t>
            </a:r>
            <a:r>
              <a:rPr lang="de-DE" dirty="0" err="1"/>
              <a:t>the</a:t>
            </a:r>
            <a:r>
              <a:rPr lang="de-DE" dirty="0"/>
              <a:t> </a:t>
            </a:r>
            <a:r>
              <a:rPr lang="de-DE" dirty="0" err="1"/>
              <a:t>paper</a:t>
            </a:r>
            <a:r>
              <a:rPr lang="de-DE" dirty="0"/>
              <a:t> and </a:t>
            </a:r>
            <a:r>
              <a:rPr lang="de-DE" dirty="0" err="1"/>
              <a:t>the</a:t>
            </a:r>
            <a:r>
              <a:rPr lang="de-DE" dirty="0"/>
              <a:t> </a:t>
            </a:r>
            <a:r>
              <a:rPr lang="de-DE" dirty="0" err="1"/>
              <a:t>underlying</a:t>
            </a:r>
            <a:r>
              <a:rPr lang="de-DE" dirty="0"/>
              <a:t> </a:t>
            </a:r>
            <a:r>
              <a:rPr lang="de-DE" dirty="0" err="1"/>
              <a:t>model</a:t>
            </a:r>
            <a:endParaRPr lang="de-DE" dirty="0"/>
          </a:p>
          <a:p>
            <a:r>
              <a:rPr lang="en-GB" dirty="0"/>
              <a:t>by Daniele </a:t>
            </a:r>
            <a:r>
              <a:rPr lang="en-GB" dirty="0" err="1"/>
              <a:t>Francario</a:t>
            </a:r>
            <a:r>
              <a:rPr lang="en-GB" dirty="0"/>
              <a:t>, Hsin-Yu Ku, Chân Le, Lukas Schmid</a:t>
            </a:r>
          </a:p>
          <a:p>
            <a:r>
              <a:rPr lang="en-GB" dirty="0"/>
              <a:t>30/05/2020</a:t>
            </a:r>
            <a:endParaRPr lang="de-DE" dirty="0"/>
          </a:p>
        </p:txBody>
      </p:sp>
    </p:spTree>
    <p:extLst>
      <p:ext uri="{BB962C8B-B14F-4D97-AF65-F5344CB8AC3E}">
        <p14:creationId xmlns:p14="http://schemas.microsoft.com/office/powerpoint/2010/main" val="293778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a:p>
            <a:pPr marL="914400" lvl="1" indent="-457200">
              <a:buFont typeface="+mj-lt"/>
              <a:buAutoNum type="alphaLcParenR"/>
            </a:pPr>
            <a:r>
              <a:rPr lang="en-GB" dirty="0"/>
              <a:t>Correcting right-censoring</a:t>
            </a:r>
          </a:p>
          <a:p>
            <a:pPr marL="914400" lvl="1" indent="-457200">
              <a:buFont typeface="+mj-lt"/>
              <a:buAutoNum type="alphaLcParenR"/>
            </a:pPr>
            <a:r>
              <a:rPr lang="en-GB" dirty="0"/>
              <a:t>Preferential Ascertainment</a:t>
            </a:r>
            <a:endParaRPr lang="de-DE" dirty="0"/>
          </a:p>
          <a:p>
            <a:pPr marL="896938" lvl="1" indent="0" defTabSz="896938">
              <a:buNone/>
            </a:pPr>
            <a:r>
              <a:rPr lang="en-US" dirty="0"/>
              <a:t>“surveillance-based case reports underestimate the total number of SARS-CoV-2-infected patients, because testing focuses on individuals with symptoms of COVID-19 and, among symptomatic cases, on patients with more severe manifestations” (app p. 2)</a:t>
            </a:r>
            <a:endParaRPr lang="en-GB" dirty="0"/>
          </a:p>
          <a:p>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7737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US" dirty="0"/>
              <a:t>“Provide overall and age-stratified estimates of </a:t>
            </a:r>
            <a:r>
              <a:rPr lang="en-US" dirty="0" err="1"/>
              <a:t>sCFR</a:t>
            </a:r>
            <a:r>
              <a:rPr lang="en-US" dirty="0"/>
              <a:t> and IFR for SARS-CoV-2, adjusted for right-censoring and preferential ascertainment” (app p. 3)</a:t>
            </a:r>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130766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CD77E-8A4E-4FB2-A6ED-A10252BD19FD}"/>
              </a:ext>
            </a:extLst>
          </p:cNvPr>
          <p:cNvSpPr>
            <a:spLocks noGrp="1"/>
          </p:cNvSpPr>
          <p:nvPr>
            <p:ph type="title"/>
          </p:nvPr>
        </p:nvSpPr>
        <p:spPr/>
        <p:txBody>
          <a:bodyPr/>
          <a:lstStyle/>
          <a:p>
            <a:r>
              <a:rPr lang="de-DE" dirty="0"/>
              <a:t>Model </a:t>
            </a:r>
            <a:r>
              <a:rPr lang="de-DE" dirty="0" err="1"/>
              <a:t>Overview</a:t>
            </a:r>
            <a:endParaRPr lang="de-DE" dirty="0"/>
          </a:p>
        </p:txBody>
      </p:sp>
    </p:spTree>
    <p:extLst>
      <p:ext uri="{BB962C8B-B14F-4D97-AF65-F5344CB8AC3E}">
        <p14:creationId xmlns:p14="http://schemas.microsoft.com/office/powerpoint/2010/main" val="171263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CD77E-8A4E-4FB2-A6ED-A10252BD19FD}"/>
              </a:ext>
            </a:extLst>
          </p:cNvPr>
          <p:cNvSpPr>
            <a:spLocks noGrp="1"/>
          </p:cNvSpPr>
          <p:nvPr>
            <p:ph type="title"/>
          </p:nvPr>
        </p:nvSpPr>
        <p:spPr/>
        <p:txBody>
          <a:bodyPr/>
          <a:lstStyle/>
          <a:p>
            <a:r>
              <a:rPr lang="en-GB" dirty="0"/>
              <a:t>Compartmental Model</a:t>
            </a:r>
            <a:endParaRPr lang="de-DE" dirty="0"/>
          </a:p>
        </p:txBody>
      </p:sp>
      <p:sp>
        <p:nvSpPr>
          <p:cNvPr id="3" name="Rechteck 2">
            <a:extLst>
              <a:ext uri="{FF2B5EF4-FFF2-40B4-BE49-F238E27FC236}">
                <a16:creationId xmlns:a16="http://schemas.microsoft.com/office/drawing/2014/main" id="{7463421F-95C1-4572-9764-0457EC7D8F18}"/>
              </a:ext>
            </a:extLst>
          </p:cNvPr>
          <p:cNvSpPr/>
          <p:nvPr/>
        </p:nvSpPr>
        <p:spPr>
          <a:xfrm>
            <a:off x="948267" y="1574800"/>
            <a:ext cx="5554133" cy="25654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303874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idx="1"/>
          </p:nvPr>
        </p:nvSpPr>
        <p:spPr>
          <a:xfrm>
            <a:off x="838200" y="1825625"/>
            <a:ext cx="10515600" cy="4744508"/>
          </a:xfrm>
          <a:solidFill>
            <a:schemeClr val="bg1"/>
          </a:solidFill>
        </p:spPr>
        <p:txBody>
          <a:bodyPr>
            <a:normAutofit/>
          </a:bodyPr>
          <a:lstStyle/>
          <a:p>
            <a:r>
              <a:rPr lang="en-US" dirty="0"/>
              <a:t>assign population to different compartment</a:t>
            </a:r>
          </a:p>
          <a:p>
            <a:r>
              <a:rPr lang="en-US" dirty="0"/>
              <a:t>Each compartment is a “disease state”</a:t>
            </a:r>
          </a:p>
          <a:p>
            <a:r>
              <a:rPr lang="en-US" dirty="0"/>
              <a:t>Individuals move through the compartments</a:t>
            </a:r>
          </a:p>
          <a:p>
            <a:r>
              <a:rPr lang="en-US" dirty="0"/>
              <a:t>Additionally: model nine different age groups 𝑘</a:t>
            </a:r>
          </a:p>
          <a:p>
            <a:endParaRPr lang="en-US" dirty="0"/>
          </a:p>
          <a:p>
            <a:r>
              <a:rPr lang="en-US" dirty="0"/>
              <a:t>age-stratified susceptible-exposed-infected-removed (SEIR)-type compartmental mode</a:t>
            </a:r>
          </a:p>
          <a:p>
            <a:endParaRPr lang="en-US" dirty="0"/>
          </a:p>
        </p:txBody>
      </p:sp>
    </p:spTree>
    <p:extLst>
      <p:ext uri="{BB962C8B-B14F-4D97-AF65-F5344CB8AC3E}">
        <p14:creationId xmlns:p14="http://schemas.microsoft.com/office/powerpoint/2010/main" val="156596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Susceptible: not infected</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01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Exposed: infected, incubating (not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7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err="1"/>
              <a:t>Presymptomatic</a:t>
            </a:r>
            <a:r>
              <a:rPr lang="en-GB" dirty="0"/>
              <a:t>: no symptoms yet,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54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Asymptomatic: no symptoms,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9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Infected with symptoms: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32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6937-00BB-41F7-887C-D510A6783155}"/>
              </a:ext>
            </a:extLst>
          </p:cNvPr>
          <p:cNvSpPr>
            <a:spLocks noGrp="1"/>
          </p:cNvSpPr>
          <p:nvPr>
            <p:ph type="title"/>
          </p:nvPr>
        </p:nvSpPr>
        <p:spPr/>
        <p:txBody>
          <a:bodyPr/>
          <a:lstStyle/>
          <a:p>
            <a:r>
              <a:rPr lang="en-GB" dirty="0"/>
              <a:t>Contents</a:t>
            </a:r>
            <a:endParaRPr lang="de-DE" dirty="0"/>
          </a:p>
        </p:txBody>
      </p:sp>
      <p:sp>
        <p:nvSpPr>
          <p:cNvPr id="4" name="Inhaltsplatzhalter 3">
            <a:extLst>
              <a:ext uri="{FF2B5EF4-FFF2-40B4-BE49-F238E27FC236}">
                <a16:creationId xmlns:a16="http://schemas.microsoft.com/office/drawing/2014/main" id="{818C8493-41A4-4147-9901-B9066B497A9A}"/>
              </a:ext>
            </a:extLst>
          </p:cNvPr>
          <p:cNvSpPr>
            <a:spLocks noGrp="1"/>
          </p:cNvSpPr>
          <p:nvPr>
            <p:ph idx="1"/>
          </p:nvPr>
        </p:nvSpPr>
        <p:spPr/>
        <p:txBody>
          <a:bodyPr/>
          <a:lstStyle/>
          <a:p>
            <a:r>
              <a:rPr lang="en-GB" dirty="0"/>
              <a:t>Preliminary Remarks</a:t>
            </a:r>
          </a:p>
          <a:p>
            <a:r>
              <a:rPr lang="en-GB" dirty="0"/>
              <a:t>Goal of the Paper</a:t>
            </a:r>
          </a:p>
          <a:p>
            <a:r>
              <a:rPr lang="en-GB" dirty="0"/>
              <a:t>Model Overview</a:t>
            </a:r>
          </a:p>
          <a:p>
            <a:pPr lvl="1"/>
            <a:r>
              <a:rPr lang="en-GB" dirty="0"/>
              <a:t>Compartmental Model</a:t>
            </a:r>
          </a:p>
          <a:p>
            <a:pPr lvl="1"/>
            <a:r>
              <a:rPr lang="en-GB" dirty="0"/>
              <a:t>Simulating Data</a:t>
            </a:r>
          </a:p>
          <a:p>
            <a:pPr lvl="1"/>
            <a:r>
              <a:rPr lang="en-GB" dirty="0"/>
              <a:t>Deriving the Posterior</a:t>
            </a:r>
          </a:p>
          <a:p>
            <a:pPr lvl="1"/>
            <a:r>
              <a:rPr lang="en-GB" dirty="0"/>
              <a:t>Deriving Parameters</a:t>
            </a:r>
          </a:p>
          <a:p>
            <a:r>
              <a:rPr lang="en-GB" dirty="0"/>
              <a:t>Current State of Work</a:t>
            </a:r>
          </a:p>
          <a:p>
            <a:pPr lvl="1"/>
            <a:endParaRPr lang="en-GB" dirty="0"/>
          </a:p>
          <a:p>
            <a:endParaRPr lang="de-DE" dirty="0"/>
          </a:p>
        </p:txBody>
      </p:sp>
    </p:spTree>
    <p:extLst>
      <p:ext uri="{BB962C8B-B14F-4D97-AF65-F5344CB8AC3E}">
        <p14:creationId xmlns:p14="http://schemas.microsoft.com/office/powerpoint/2010/main" val="3017122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Removed: either recovered or dead; not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07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normAutofit lnSpcReduction="10000"/>
          </a:bodyPr>
          <a:lstStyle/>
          <a:p>
            <a:r>
              <a:rPr lang="en-GB" dirty="0"/>
              <a:t>Dummy compartment </a:t>
            </a:r>
            <a:r>
              <a:rPr lang="en-US" dirty="0"/>
              <a:t>to record the cumulative number of symptomatic cases</a:t>
            </a:r>
          </a:p>
          <a:p>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817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6079A4C-D1A4-45BF-8379-0461A0FC88D5}"/>
                  </a:ext>
                </a:extLst>
              </p:cNvPr>
              <p:cNvSpPr>
                <a:spLocks noGrp="1"/>
              </p:cNvSpPr>
              <p:nvPr>
                <p:ph idx="1"/>
              </p:nvPr>
            </p:nvSpPr>
            <p:spPr>
              <a:xfrm>
                <a:off x="838200" y="1825625"/>
                <a:ext cx="10515600" cy="4667250"/>
              </a:xfrm>
              <a:solidFill>
                <a:schemeClr val="bg1"/>
              </a:solidFill>
            </p:spPr>
            <p:txBody>
              <a:bodyPr>
                <a:normAutofit/>
              </a:bodyPr>
              <a:lstStyle/>
              <a:p>
                <a:pPr marL="0" indent="0">
                  <a:buNone/>
                </a:pPr>
                <a:r>
                  <a:rPr lang="en-US" dirty="0"/>
                  <a:t>How do individuals move from one compartment to another?</a:t>
                </a:r>
              </a:p>
              <a:p>
                <a:r>
                  <a:rPr lang="en-US" dirty="0">
                    <a:sym typeface="Wingdings" panose="05000000000000000000" pitchFamily="2" charset="2"/>
                  </a:rPr>
                  <a:t>proportion of individuals leaving a compartment is the inverse of the stay in that compartment</a:t>
                </a:r>
              </a:p>
              <a:p>
                <a:r>
                  <a:rPr lang="en-US" dirty="0">
                    <a:sym typeface="Wingdings" panose="05000000000000000000" pitchFamily="2" charset="2"/>
                  </a:rPr>
                  <a:t>Example: </a:t>
                </a:r>
                <a14:m>
                  <m:oMath xmlns:m="http://schemas.openxmlformats.org/officeDocument/2006/math">
                    <m:r>
                      <a:rPr lang="en-GB" b="0" i="1" smtClean="0">
                        <a:latin typeface="Cambria Math" panose="02040503050406030204" pitchFamily="18" charset="0"/>
                        <a:sym typeface="Wingdings" panose="05000000000000000000" pitchFamily="2" charset="2"/>
                      </a:rPr>
                      <m:t>𝑁</m:t>
                    </m:r>
                  </m:oMath>
                </a14:m>
                <a:r>
                  <a:rPr lang="en-US" dirty="0">
                    <a:sym typeface="Wingdings" panose="05000000000000000000" pitchFamily="2" charset="2"/>
                  </a:rPr>
                  <a:t> individuals, each stays </a:t>
                </a:r>
                <a14:m>
                  <m:oMath xmlns:m="http://schemas.openxmlformats.org/officeDocument/2006/math">
                    <m:r>
                      <a:rPr lang="en-GB" b="0" i="1" smtClean="0">
                        <a:latin typeface="Cambria Math" panose="02040503050406030204" pitchFamily="18" charset="0"/>
                        <a:sym typeface="Wingdings" panose="05000000000000000000" pitchFamily="2" charset="2"/>
                      </a:rPr>
                      <m:t>10</m:t>
                    </m:r>
                  </m:oMath>
                </a14:m>
                <a:r>
                  <a:rPr lang="en-US" dirty="0">
                    <a:sym typeface="Wingdings" panose="05000000000000000000" pitchFamily="2" charset="2"/>
                  </a:rPr>
                  <a:t> days in the compartment; number of individuals leaving the compartment on a given day is </a:t>
                </a:r>
                <a14:m>
                  <m:oMath xmlns:m="http://schemas.openxmlformats.org/officeDocument/2006/math">
                    <m:f>
                      <m:fPr>
                        <m:ctrlPr>
                          <a:rPr lang="en-US"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𝑁</m:t>
                        </m:r>
                      </m:num>
                      <m:den>
                        <m:r>
                          <a:rPr lang="en-GB" b="0" i="1" smtClean="0">
                            <a:latin typeface="Cambria Math" panose="02040503050406030204" pitchFamily="18" charset="0"/>
                            <a:sym typeface="Wingdings" panose="05000000000000000000" pitchFamily="2" charset="2"/>
                          </a:rPr>
                          <m:t>10</m:t>
                        </m:r>
                      </m:den>
                    </m:f>
                  </m:oMath>
                </a14:m>
                <a:endParaRPr lang="en-GB" b="0" dirty="0">
                  <a:sym typeface="Wingdings" panose="05000000000000000000" pitchFamily="2" charset="2"/>
                </a:endParaRPr>
              </a:p>
              <a:p>
                <a:r>
                  <a:rPr lang="en-US" dirty="0">
                    <a:sym typeface="Wingdings" panose="05000000000000000000" pitchFamily="2" charset="2"/>
                  </a:rPr>
                  <a:t>not modelled on the individual level: compartment periods are fixed for every individual in the compartment, not modelled</a:t>
                </a:r>
              </a:p>
              <a:p>
                <a:r>
                  <a:rPr lang="en-US" b="0" dirty="0">
                    <a:sym typeface="Wingdings" panose="05000000000000000000" pitchFamily="2" charset="2"/>
                  </a:rPr>
                  <a:t>Ordinary differential e</a:t>
                </a:r>
                <a:r>
                  <a:rPr lang="en-US" dirty="0">
                    <a:sym typeface="Wingdings" panose="05000000000000000000" pitchFamily="2" charset="2"/>
                  </a:rPr>
                  <a:t>quations (ODEs) </a:t>
                </a:r>
                <a:endParaRPr lang="en-GB" b="0" dirty="0">
                  <a:sym typeface="Wingdings" panose="05000000000000000000" pitchFamily="2" charset="2"/>
                </a:endParaRPr>
              </a:p>
            </p:txBody>
          </p:sp>
        </mc:Choice>
        <mc:Fallback xmlns="">
          <p:sp>
            <p:nvSpPr>
              <p:cNvPr id="3" name="Inhaltsplatzhalter 2">
                <a:extLst>
                  <a:ext uri="{FF2B5EF4-FFF2-40B4-BE49-F238E27FC236}">
                    <a16:creationId xmlns:a16="http://schemas.microsoft.com/office/drawing/2014/main" id="{96079A4C-D1A4-45BF-8379-0461A0FC88D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a:stretch>
              </a:blipFill>
            </p:spPr>
            <p:txBody>
              <a:bodyPr/>
              <a:lstStyle/>
              <a:p>
                <a:r>
                  <a:rPr lang="de-DE">
                    <a:noFill/>
                  </a:rPr>
                  <a:t> </a:t>
                </a:r>
              </a:p>
            </p:txBody>
          </p:sp>
        </mc:Fallback>
      </mc:AlternateContent>
    </p:spTree>
    <p:extLst>
      <p:ext uri="{BB962C8B-B14F-4D97-AF65-F5344CB8AC3E}">
        <p14:creationId xmlns:p14="http://schemas.microsoft.com/office/powerpoint/2010/main" val="54045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764242"/>
              </a:xfrm>
            </p:spPr>
            <p:txBody>
              <a:bodyPr>
                <a:normAutofit/>
              </a:bodyPr>
              <a:lstStyle/>
              <a:p>
                <a:pPr marL="0" indent="0">
                  <a:buNone/>
                </a:pPr>
                <a14:m>
                  <m:oMath xmlns:m="http://schemas.openxmlformats.org/officeDocument/2006/math">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a14:m>
                <a:r>
                  <a:rPr lang="de-DE" dirty="0"/>
                  <a:t>: time-</a:t>
                </a:r>
                <a:r>
                  <a:rPr lang="de-DE" dirty="0" err="1"/>
                  <a:t>dependent</a:t>
                </a:r>
                <a:r>
                  <a:rPr lang="de-DE" dirty="0"/>
                  <a:t> </a:t>
                </a:r>
                <a:r>
                  <a:rPr lang="de-DE" dirty="0" err="1"/>
                  <a:t>force</a:t>
                </a:r>
                <a:r>
                  <a:rPr lang="de-DE" dirty="0"/>
                  <a:t> </a:t>
                </a:r>
                <a:r>
                  <a:rPr lang="de-DE" dirty="0" err="1"/>
                  <a:t>of</a:t>
                </a:r>
                <a:r>
                  <a:rPr lang="de-DE" dirty="0"/>
                  <a:t> </a:t>
                </a:r>
                <a:r>
                  <a:rPr lang="de-DE" dirty="0" err="1"/>
                  <a:t>infection</a:t>
                </a:r>
                <a:r>
                  <a:rPr lang="de-DE" dirty="0"/>
                  <a:t> for </a:t>
                </a:r>
                <a:r>
                  <a:rPr lang="de-DE" dirty="0" err="1"/>
                  <a:t>age</a:t>
                </a:r>
                <a:r>
                  <a:rPr lang="de-DE" dirty="0"/>
                  <a:t> </a:t>
                </a:r>
                <a:r>
                  <a:rPr lang="de-DE" dirty="0" err="1"/>
                  <a:t>group</a:t>
                </a:r>
                <a:r>
                  <a:rPr lang="de-DE" dirty="0"/>
                  <a:t> </a:t>
                </a:r>
                <a14:m>
                  <m:oMath xmlns:m="http://schemas.openxmlformats.org/officeDocument/2006/math">
                    <m:r>
                      <a:rPr lang="en-GB" b="0" i="1" smtClean="0">
                        <a:latin typeface="Cambria Math" panose="02040503050406030204" pitchFamily="18" charset="0"/>
                      </a:rPr>
                      <m:t>𝑘</m:t>
                    </m:r>
                  </m:oMath>
                </a14:m>
                <a:endParaRPr lang="en-GB" b="0"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764242"/>
              </a:xfrm>
              <a:blipFill>
                <a:blip r:embed="rId2"/>
                <a:stretch>
                  <a:fillRect t="-5517"/>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ECAFC9D1-51B8-4613-96DA-D1055707C1BE}"/>
              </a:ext>
            </a:extLst>
          </p:cNvPr>
          <p:cNvSpPr/>
          <p:nvPr/>
        </p:nvSpPr>
        <p:spPr>
          <a:xfrm>
            <a:off x="838200" y="2505670"/>
            <a:ext cx="6096000" cy="923330"/>
          </a:xfrm>
          <a:prstGeom prst="rect">
            <a:avLst/>
          </a:prstGeom>
        </p:spPr>
        <p:txBody>
          <a:bodyPr>
            <a:spAutoFit/>
          </a:bodyPr>
          <a:lstStyle/>
          <a:p>
            <a:r>
              <a:rPr lang="de-DE" dirty="0"/>
              <a:t>Different </a:t>
            </a:r>
            <a:r>
              <a:rPr lang="de-DE" dirty="0" err="1"/>
              <a:t>from</a:t>
            </a:r>
            <a:r>
              <a:rPr lang="de-DE" dirty="0"/>
              <a:t> </a:t>
            </a:r>
            <a:r>
              <a:rPr lang="de-DE" dirty="0" err="1"/>
              <a:t>other</a:t>
            </a:r>
            <a:r>
              <a:rPr lang="de-DE" dirty="0"/>
              <a:t> </a:t>
            </a:r>
            <a:r>
              <a:rPr lang="de-DE" dirty="0" err="1"/>
              <a:t>parameters</a:t>
            </a:r>
            <a:r>
              <a:rPr lang="de-DE" dirty="0"/>
              <a:t>: </a:t>
            </a:r>
            <a:r>
              <a:rPr lang="de-DE" dirty="0" err="1"/>
              <a:t>modelled</a:t>
            </a:r>
            <a:r>
              <a:rPr lang="de-DE" dirty="0"/>
              <a:t> </a:t>
            </a:r>
            <a:r>
              <a:rPr lang="de-DE" dirty="0" err="1"/>
              <a:t>seperately</a:t>
            </a:r>
            <a:r>
              <a:rPr lang="de-DE" dirty="0"/>
              <a:t> </a:t>
            </a:r>
            <a:r>
              <a:rPr lang="de-DE" dirty="0" err="1"/>
              <a:t>from</a:t>
            </a:r>
            <a:r>
              <a:rPr lang="de-DE" dirty="0"/>
              <a:t> a </a:t>
            </a:r>
            <a:r>
              <a:rPr lang="de-DE" dirty="0" err="1"/>
              <a:t>forcing</a:t>
            </a:r>
            <a:r>
              <a:rPr lang="de-DE" dirty="0"/>
              <a:t> </a:t>
            </a:r>
            <a:r>
              <a:rPr lang="de-DE" dirty="0" err="1"/>
              <a:t>function</a:t>
            </a:r>
            <a:r>
              <a:rPr lang="de-DE" dirty="0"/>
              <a:t> (</a:t>
            </a:r>
            <a:r>
              <a:rPr lang="de-DE" dirty="0" err="1"/>
              <a:t>logistic</a:t>
            </a:r>
            <a:r>
              <a:rPr lang="de-DE" dirty="0"/>
              <a:t>) </a:t>
            </a:r>
            <a:r>
              <a:rPr lang="de-DE" dirty="0" err="1"/>
              <a:t>to</a:t>
            </a:r>
            <a:r>
              <a:rPr lang="de-DE" dirty="0"/>
              <a:t> </a:t>
            </a:r>
            <a:r>
              <a:rPr lang="de-DE" dirty="0" err="1"/>
              <a:t>account</a:t>
            </a:r>
            <a:r>
              <a:rPr lang="de-DE" dirty="0"/>
              <a:t> for </a:t>
            </a:r>
            <a:r>
              <a:rPr lang="de-DE" dirty="0" err="1"/>
              <a:t>control</a:t>
            </a:r>
            <a:r>
              <a:rPr lang="de-DE" dirty="0"/>
              <a:t> </a:t>
            </a:r>
            <a:r>
              <a:rPr lang="de-DE" dirty="0" err="1"/>
              <a:t>measures</a:t>
            </a:r>
            <a:r>
              <a:rPr lang="de-DE" dirty="0"/>
              <a:t> and </a:t>
            </a:r>
            <a:r>
              <a:rPr lang="de-DE" dirty="0" err="1"/>
              <a:t>from</a:t>
            </a:r>
            <a:r>
              <a:rPr lang="de-DE" dirty="0"/>
              <a:t> </a:t>
            </a:r>
            <a:r>
              <a:rPr lang="de-DE" dirty="0" err="1"/>
              <a:t>other</a:t>
            </a:r>
            <a:r>
              <a:rPr lang="de-DE" dirty="0"/>
              <a:t> </a:t>
            </a:r>
            <a:r>
              <a:rPr lang="de-DE" dirty="0" err="1"/>
              <a:t>infectious</a:t>
            </a:r>
            <a:r>
              <a:rPr lang="de-DE" dirty="0"/>
              <a:t> </a:t>
            </a:r>
            <a:r>
              <a:rPr lang="de-DE" dirty="0" err="1"/>
              <a:t>compartments</a:t>
            </a:r>
            <a:endParaRPr lang="de-DE" dirty="0"/>
          </a:p>
        </p:txBody>
      </p:sp>
    </p:spTree>
    <p:extLst>
      <p:ext uri="{BB962C8B-B14F-4D97-AF65-F5344CB8AC3E}">
        <p14:creationId xmlns:p14="http://schemas.microsoft.com/office/powerpoint/2010/main" val="91512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𝜏</m:t>
                            </m:r>
                          </m:e>
                          <m:sub>
                            <m:r>
                              <a:rPr lang="de-DE" b="0" i="1" smtClean="0">
                                <a:latin typeface="Cambria Math" panose="02040503050406030204" pitchFamily="18" charset="0"/>
                              </a:rPr>
                              <m:t>1</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without</a:t>
                </a:r>
                <a:r>
                  <a:rPr lang="de-DE" dirty="0"/>
                  <a:t> </a:t>
                </a:r>
                <a:r>
                  <a:rPr lang="de-DE" dirty="0" err="1"/>
                  <a:t>transmission</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2"/>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256783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𝜏</m:t>
                            </m:r>
                          </m:e>
                          <m:sub>
                            <m:r>
                              <a:rPr lang="de-DE" b="0" i="1" smtClean="0">
                                <a:latin typeface="Cambria Math" panose="02040503050406030204" pitchFamily="18" charset="0"/>
                              </a:rPr>
                              <m:t>2</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a:t>
                </a:r>
                <a:r>
                  <a:rPr lang="de-DE" dirty="0"/>
                  <a:t> </a:t>
                </a:r>
                <a:r>
                  <a:rPr lang="de-DE" dirty="0" err="1"/>
                  <a:t>reduced</a:t>
                </a:r>
                <a:r>
                  <a:rPr lang="de-DE" dirty="0"/>
                  <a:t> </a:t>
                </a:r>
                <a:r>
                  <a:rPr lang="de-DE" dirty="0" err="1"/>
                  <a:t>transmission</a:t>
                </a:r>
                <a:endParaRPr lang="de-DE" dirty="0"/>
              </a:p>
              <a:p>
                <a:pPr marL="0" indent="0">
                  <a:buNone/>
                </a:pPr>
                <a14:m>
                  <m:oMath xmlns:m="http://schemas.openxmlformats.org/officeDocument/2006/math">
                    <m:r>
                      <a:rPr lang="de-DE" b="0" i="1" smtClean="0">
                        <a:latin typeface="Cambria Math" panose="02040503050406030204" pitchFamily="18" charset="0"/>
                      </a:rPr>
                      <m:t>𝜓</m:t>
                    </m:r>
                  </m:oMath>
                </a14:m>
                <a:r>
                  <a:rPr lang="de-DE" dirty="0"/>
                  <a:t>: </a:t>
                </a:r>
                <a:r>
                  <a:rPr lang="en-US" dirty="0"/>
                  <a:t>proportion of </a:t>
                </a:r>
                <a:r>
                  <a:rPr lang="en-US" dirty="0" err="1"/>
                  <a:t>presymptomatic</a:t>
                </a:r>
                <a:r>
                  <a:rPr lang="en-US" dirty="0"/>
                  <a:t> to develop symptoms</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2"/>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1102578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ea typeface="Cambria Math" panose="02040503050406030204" pitchFamily="18" charset="0"/>
                          </a:rPr>
                          <m:t>𝜇</m:t>
                        </m:r>
                      </m:den>
                    </m:f>
                  </m:oMath>
                </a14:m>
                <a:r>
                  <a:rPr lang="de-DE" dirty="0"/>
                  <a:t>: </a:t>
                </a:r>
                <a:r>
                  <a:rPr lang="en-US" dirty="0"/>
                  <a:t>days of transmissibility after symptom onset </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2"/>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203548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idx="1"/>
          </p:nvPr>
        </p:nvSpPr>
        <p:spPr>
          <a:xfrm>
            <a:off x="838201" y="1825625"/>
            <a:ext cx="6917266" cy="4667250"/>
          </a:xfrm>
          <a:solidFill>
            <a:schemeClr val="bg1"/>
          </a:solidFill>
        </p:spPr>
        <p:txBody>
          <a:bodyPr anchor="ctr">
            <a:normAutofit/>
          </a:bodyPr>
          <a:lstStyle/>
          <a:p>
            <a:pPr marL="0" indent="0">
              <a:buNone/>
            </a:pPr>
            <a:r>
              <a:rPr lang="en-GB" b="0" dirty="0">
                <a:sym typeface="Wingdings" panose="05000000000000000000" pitchFamily="2" charset="2"/>
              </a:rPr>
              <a:t>For the curious: how exactly </a:t>
            </a:r>
            <a:r>
              <a:rPr lang="en-GB" dirty="0">
                <a:sym typeface="Wingdings" panose="05000000000000000000" pitchFamily="2" charset="2"/>
              </a:rPr>
              <a:t>is the movement between compartments modelled?</a:t>
            </a:r>
          </a:p>
        </p:txBody>
      </p:sp>
      <p:pic>
        <p:nvPicPr>
          <p:cNvPr id="4" name="Grafik 3">
            <a:extLst>
              <a:ext uri="{FF2B5EF4-FFF2-40B4-BE49-F238E27FC236}">
                <a16:creationId xmlns:a16="http://schemas.microsoft.com/office/drawing/2014/main" id="{8340A8FF-CE01-4C08-96BA-0270C312B1CD}"/>
              </a:ext>
            </a:extLst>
          </p:cNvPr>
          <p:cNvPicPr>
            <a:picLocks noChangeAspect="1"/>
          </p:cNvPicPr>
          <p:nvPr/>
        </p:nvPicPr>
        <p:blipFill>
          <a:blip r:embed="rId2"/>
          <a:stretch>
            <a:fillRect/>
          </a:stretch>
        </p:blipFill>
        <p:spPr>
          <a:xfrm>
            <a:off x="7755467" y="1751438"/>
            <a:ext cx="3776133" cy="4744761"/>
          </a:xfrm>
          <a:prstGeom prst="rect">
            <a:avLst/>
          </a:prstGeom>
        </p:spPr>
      </p:pic>
    </p:spTree>
    <p:extLst>
      <p:ext uri="{BB962C8B-B14F-4D97-AF65-F5344CB8AC3E}">
        <p14:creationId xmlns:p14="http://schemas.microsoft.com/office/powerpoint/2010/main" val="168941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Simulating Data</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4004734" y="2099734"/>
            <a:ext cx="2480734" cy="3293534"/>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54645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24753" y="385296"/>
            <a:ext cx="10515600" cy="1325563"/>
          </a:xfrm>
        </p:spPr>
        <p:txBody>
          <a:bodyPr/>
          <a:lstStyle/>
          <a:p>
            <a:r>
              <a:rPr lang="de-DE" dirty="0" err="1"/>
              <a:t>Simulating</a:t>
            </a:r>
            <a:r>
              <a:rPr lang="de-DE" dirty="0"/>
              <a:t> Data</a:t>
            </a:r>
          </a:p>
        </p:txBody>
      </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AFDB1080-B1D5-47B0-AA71-E082D08384A6}"/>
                  </a:ext>
                </a:extLst>
              </p:cNvPr>
              <p:cNvSpPr/>
              <p:nvPr/>
            </p:nvSpPr>
            <p:spPr>
              <a:xfrm>
                <a:off x="5089712" y="1660712"/>
                <a:ext cx="6250641" cy="4760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0850" indent="-450850" defTabSz="450850"/>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𝜀</m:t>
                        </m:r>
                      </m:e>
                      <m:sub>
                        <m:r>
                          <a:rPr lang="de-DE" b="0" i="1" smtClean="0">
                            <a:solidFill>
                              <a:schemeClr val="tx1"/>
                            </a:solidFill>
                            <a:latin typeface="Cambria Math" panose="02040503050406030204" pitchFamily="18" charset="0"/>
                          </a:rPr>
                          <m:t>𝑘</m:t>
                        </m:r>
                      </m:sub>
                    </m:sSub>
                  </m:oMath>
                </a14:m>
                <a:r>
                  <a:rPr lang="de-DE" dirty="0">
                    <a:solidFill>
                      <a:schemeClr val="tx1"/>
                    </a:solidFill>
                  </a:rPr>
                  <a:t>: 	</a:t>
                </a:r>
                <a:r>
                  <a:rPr lang="de-DE" dirty="0" err="1">
                    <a:solidFill>
                      <a:schemeClr val="tx1"/>
                    </a:solidFill>
                  </a:rPr>
                  <a:t>mortality</a:t>
                </a:r>
                <a:r>
                  <a:rPr lang="de-DE" dirty="0">
                    <a:solidFill>
                      <a:schemeClr val="tx1"/>
                    </a:solidFill>
                  </a:rPr>
                  <a:t> </a:t>
                </a:r>
                <a:r>
                  <a:rPr lang="de-DE" dirty="0" err="1">
                    <a:solidFill>
                      <a:schemeClr val="tx1"/>
                    </a:solidFill>
                  </a:rPr>
                  <a:t>parameter</a:t>
                </a:r>
                <a:r>
                  <a:rPr lang="de-DE" dirty="0">
                    <a:solidFill>
                      <a:schemeClr val="tx1"/>
                    </a:solidFill>
                  </a:rPr>
                  <a:t> (</a:t>
                </a:r>
                <a:r>
                  <a:rPr lang="en-US" dirty="0">
                    <a:solidFill>
                      <a:schemeClr val="tx1"/>
                    </a:solidFill>
                  </a:rPr>
                  <a:t>Proportion of deaths among </a:t>
                </a:r>
                <a:r>
                  <a:rPr lang="en-US" dirty="0" err="1">
                    <a:solidFill>
                      <a:schemeClr val="tx1"/>
                    </a:solidFill>
                  </a:rPr>
                  <a:t>symptomatics</a:t>
                </a:r>
                <a:r>
                  <a:rPr lang="en-US" dirty="0">
                    <a:solidFill>
                      <a:schemeClr val="tx1"/>
                    </a:solidFill>
                  </a:rPr>
                  <a:t> by age group)</a:t>
                </a:r>
              </a:p>
              <a:p>
                <a:pPr marL="450850" indent="-450850" defTabSz="450850"/>
                <a:endParaRPr lang="en-US" dirty="0">
                  <a:solidFill>
                    <a:schemeClr val="tx1"/>
                  </a:solidFill>
                </a:endParaRPr>
              </a:p>
              <a:p>
                <a:pPr marL="450850" indent="-450850" defTabSz="450850"/>
                <a14:m>
                  <m:oMath xmlns:m="http://schemas.openxmlformats.org/officeDocument/2006/math">
                    <m:r>
                      <a:rPr lang="de-DE" i="1" smtClean="0">
                        <a:solidFill>
                          <a:schemeClr val="tx1"/>
                        </a:solidFill>
                        <a:latin typeface="Cambria Math" panose="02040503050406030204" pitchFamily="18" charset="0"/>
                        <a:ea typeface="Cambria Math" panose="02040503050406030204" pitchFamily="18" charset="0"/>
                      </a:rPr>
                      <m:t>𝕀</m:t>
                    </m:r>
                  </m:oMath>
                </a14:m>
                <a:r>
                  <a:rPr lang="de-DE" dirty="0">
                    <a:solidFill>
                      <a:schemeClr val="tx1"/>
                    </a:solidFill>
                  </a:rPr>
                  <a:t>: 	</a:t>
                </a:r>
                <a:r>
                  <a:rPr lang="de-DE" dirty="0" err="1">
                    <a:solidFill>
                      <a:schemeClr val="tx1"/>
                    </a:solidFill>
                  </a:rPr>
                  <a:t>distribution</a:t>
                </a:r>
                <a:r>
                  <a:rPr lang="de-DE" dirty="0">
                    <a:solidFill>
                      <a:schemeClr val="tx1"/>
                    </a:solidFill>
                  </a:rPr>
                  <a:t> </a:t>
                </a:r>
                <a:r>
                  <a:rPr lang="de-DE" dirty="0" err="1">
                    <a:solidFill>
                      <a:schemeClr val="tx1"/>
                    </a:solidFill>
                  </a:rPr>
                  <a:t>of</a:t>
                </a:r>
                <a:r>
                  <a:rPr lang="de-DE" dirty="0">
                    <a:solidFill>
                      <a:schemeClr val="tx1"/>
                    </a:solidFill>
                  </a:rPr>
                  <a:t> time </a:t>
                </a:r>
                <a:r>
                  <a:rPr lang="de-DE" dirty="0" err="1">
                    <a:solidFill>
                      <a:schemeClr val="tx1"/>
                    </a:solidFill>
                  </a:rPr>
                  <a:t>from</a:t>
                </a:r>
                <a:r>
                  <a:rPr lang="de-DE" dirty="0">
                    <a:solidFill>
                      <a:schemeClr val="tx1"/>
                    </a:solidFill>
                  </a:rPr>
                  <a:t> </a:t>
                </a:r>
                <a:r>
                  <a:rPr lang="de-DE" dirty="0" err="1">
                    <a:solidFill>
                      <a:schemeClr val="tx1"/>
                    </a:solidFill>
                  </a:rPr>
                  <a:t>symptom</a:t>
                </a:r>
                <a:r>
                  <a:rPr lang="de-DE" dirty="0">
                    <a:solidFill>
                      <a:schemeClr val="tx1"/>
                    </a:solidFill>
                  </a:rPr>
                  <a:t> </a:t>
                </a:r>
                <a:r>
                  <a:rPr lang="de-DE" dirty="0" err="1">
                    <a:solidFill>
                      <a:schemeClr val="tx1"/>
                    </a:solidFill>
                  </a:rPr>
                  <a:t>onset</a:t>
                </a:r>
                <a:r>
                  <a:rPr lang="de-DE" dirty="0">
                    <a:solidFill>
                      <a:schemeClr val="tx1"/>
                    </a:solidFill>
                  </a:rPr>
                  <a:t> </a:t>
                </a:r>
                <a:r>
                  <a:rPr lang="de-DE" dirty="0" err="1">
                    <a:solidFill>
                      <a:schemeClr val="tx1"/>
                    </a:solidFill>
                  </a:rPr>
                  <a:t>to</a:t>
                </a:r>
                <a:r>
                  <a:rPr lang="de-DE" dirty="0">
                    <a:solidFill>
                      <a:schemeClr val="tx1"/>
                    </a:solidFill>
                  </a:rPr>
                  <a:t> </a:t>
                </a:r>
                <a:r>
                  <a:rPr lang="de-DE" dirty="0" err="1">
                    <a:solidFill>
                      <a:schemeClr val="tx1"/>
                    </a:solidFill>
                  </a:rPr>
                  <a:t>death</a:t>
                </a:r>
                <a:r>
                  <a:rPr lang="de-DE" dirty="0">
                    <a:solidFill>
                      <a:schemeClr val="tx1"/>
                    </a:solidFill>
                  </a:rPr>
                  <a:t> (for all </a:t>
                </a:r>
                <a:r>
                  <a:rPr lang="de-DE" dirty="0" err="1">
                    <a:solidFill>
                      <a:schemeClr val="tx1"/>
                    </a:solidFill>
                  </a:rPr>
                  <a:t>individuals</a:t>
                </a:r>
                <a:r>
                  <a:rPr lang="de-DE" dirty="0">
                    <a:solidFill>
                      <a:schemeClr val="tx1"/>
                    </a:solidFill>
                  </a:rPr>
                  <a:t> </a:t>
                </a:r>
                <a:r>
                  <a:rPr lang="de-DE" dirty="0" err="1">
                    <a:solidFill>
                      <a:schemeClr val="tx1"/>
                    </a:solidFill>
                  </a:rPr>
                  <a:t>dying</a:t>
                </a:r>
                <a:r>
                  <a:rPr lang="de-DE" dirty="0">
                    <a:solidFill>
                      <a:schemeClr val="tx1"/>
                    </a:solidFill>
                  </a:rPr>
                  <a:t>)</a:t>
                </a:r>
              </a:p>
              <a:p>
                <a:pPr marL="450850" indent="-450850" defTabSz="450850"/>
                <a:endParaRPr lang="de-DE" dirty="0">
                  <a:solidFill>
                    <a:schemeClr val="tx1"/>
                  </a:solidFill>
                </a:endParaRPr>
              </a:p>
              <a:p>
                <a:pPr marL="450850" indent="-450850" defTabSz="450850"/>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𝜌</m:t>
                        </m:r>
                      </m:e>
                      <m:sub>
                        <m:r>
                          <a:rPr lang="de-DE" b="0" i="1" smtClean="0">
                            <a:solidFill>
                              <a:schemeClr val="tx1"/>
                            </a:solidFill>
                            <a:latin typeface="Cambria Math" panose="02040503050406030204" pitchFamily="18" charset="0"/>
                          </a:rPr>
                          <m:t>𝑘</m:t>
                        </m:r>
                      </m:sub>
                    </m:sSub>
                  </m:oMath>
                </a14:m>
                <a:r>
                  <a:rPr lang="de-DE" dirty="0">
                    <a:solidFill>
                      <a:schemeClr val="tx1"/>
                    </a:solidFill>
                  </a:rPr>
                  <a:t>: 	</a:t>
                </a:r>
                <a:r>
                  <a:rPr lang="en-US" dirty="0">
                    <a:solidFill>
                      <a:schemeClr val="tx1"/>
                    </a:solidFill>
                  </a:rPr>
                  <a:t>age specific ascertainment proportion parameter (proportion of infected who are reported)</a:t>
                </a:r>
              </a:p>
              <a:p>
                <a:pPr marL="450850" indent="-450850" defTabSz="450850"/>
                <a:endParaRPr lang="en-US" dirty="0">
                  <a:solidFill>
                    <a:schemeClr val="tx1"/>
                  </a:solidFill>
                </a:endParaRPr>
              </a:p>
              <a:p>
                <a:pPr defTabSz="450850"/>
                <a:r>
                  <a:rPr lang="en-US" dirty="0">
                    <a:solidFill>
                      <a:schemeClr val="tx1"/>
                    </a:solidFill>
                  </a:rPr>
                  <a:t>At this stage, the correction (see goals of the paper) mathematically happens</a:t>
                </a:r>
                <a:endParaRPr lang="de-DE" dirty="0">
                  <a:solidFill>
                    <a:schemeClr val="tx1"/>
                  </a:solidFill>
                </a:endParaRPr>
              </a:p>
              <a:p>
                <a:pPr marL="450850" indent="-450850" defTabSz="450850"/>
                <a:endParaRPr lang="en-US" dirty="0">
                  <a:solidFill>
                    <a:schemeClr val="tx1"/>
                  </a:solidFill>
                </a:endParaRPr>
              </a:p>
            </p:txBody>
          </p:sp>
        </mc:Choice>
        <mc:Fallback xmlns="">
          <p:sp>
            <p:nvSpPr>
              <p:cNvPr id="3" name="Rechteck 2">
                <a:extLst>
                  <a:ext uri="{FF2B5EF4-FFF2-40B4-BE49-F238E27FC236}">
                    <a16:creationId xmlns:a16="http://schemas.microsoft.com/office/drawing/2014/main" id="{AFDB1080-B1D5-47B0-AA71-E082D08384A6}"/>
                  </a:ext>
                </a:extLst>
              </p:cNvPr>
              <p:cNvSpPr>
                <a:spLocks noRot="1" noChangeAspect="1" noMove="1" noResize="1" noEditPoints="1" noAdjustHandles="1" noChangeArrowheads="1" noChangeShapeType="1" noTextEdit="1"/>
              </p:cNvSpPr>
              <p:nvPr/>
            </p:nvSpPr>
            <p:spPr>
              <a:xfrm>
                <a:off x="5089712" y="1660712"/>
                <a:ext cx="6250641" cy="4760259"/>
              </a:xfrm>
              <a:prstGeom prst="rect">
                <a:avLst/>
              </a:prstGeom>
              <a:blipFill>
                <a:blip r:embed="rId2"/>
                <a:stretch>
                  <a:fillRect l="-878" t="-640"/>
                </a:stretch>
              </a:blipFill>
              <a:ln>
                <a:noFill/>
              </a:ln>
            </p:spPr>
            <p:txBody>
              <a:bodyPr/>
              <a:lstStyle/>
              <a:p>
                <a:r>
                  <a:rPr lang="de-DE">
                    <a:noFill/>
                  </a:rPr>
                  <a:t> </a:t>
                </a:r>
              </a:p>
            </p:txBody>
          </p:sp>
        </mc:Fallback>
      </mc:AlternateContent>
    </p:spTree>
    <p:extLst>
      <p:ext uri="{BB962C8B-B14F-4D97-AF65-F5344CB8AC3E}">
        <p14:creationId xmlns:p14="http://schemas.microsoft.com/office/powerpoint/2010/main" val="72354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23AA7-791C-4818-B3BA-8F75DECEE9E9}"/>
              </a:ext>
            </a:extLst>
          </p:cNvPr>
          <p:cNvSpPr>
            <a:spLocks noGrp="1"/>
          </p:cNvSpPr>
          <p:nvPr>
            <p:ph type="title"/>
          </p:nvPr>
        </p:nvSpPr>
        <p:spPr/>
        <p:txBody>
          <a:bodyPr/>
          <a:lstStyle/>
          <a:p>
            <a:r>
              <a:rPr lang="en-GB" dirty="0"/>
              <a:t>Disclaimer</a:t>
            </a:r>
            <a:endParaRPr lang="de-DE" dirty="0"/>
          </a:p>
        </p:txBody>
      </p:sp>
      <p:sp>
        <p:nvSpPr>
          <p:cNvPr id="3" name="Inhaltsplatzhalter 2">
            <a:extLst>
              <a:ext uri="{FF2B5EF4-FFF2-40B4-BE49-F238E27FC236}">
                <a16:creationId xmlns:a16="http://schemas.microsoft.com/office/drawing/2014/main" id="{6970B388-456B-4F27-9C9E-C25F2F5749F1}"/>
              </a:ext>
            </a:extLst>
          </p:cNvPr>
          <p:cNvSpPr>
            <a:spLocks noGrp="1"/>
          </p:cNvSpPr>
          <p:nvPr>
            <p:ph idx="1"/>
          </p:nvPr>
        </p:nvSpPr>
        <p:spPr/>
        <p:txBody>
          <a:bodyPr>
            <a:normAutofit/>
          </a:bodyPr>
          <a:lstStyle/>
          <a:p>
            <a:pPr marL="0" indent="0">
              <a:buNone/>
            </a:pPr>
            <a:r>
              <a:rPr lang="en-GB" dirty="0"/>
              <a:t>We will talk about deaths and fatality ratios a lot, and for the purpose of modelling, these will both be parameters. We understand that behind those numbers lie real lives and stories of human tragedy (and recovery). However, for the sake of presentation, we will treat this numbers as mere parameters.</a:t>
            </a:r>
            <a:endParaRPr lang="de-DE" dirty="0"/>
          </a:p>
        </p:txBody>
      </p:sp>
    </p:spTree>
    <p:extLst>
      <p:ext uri="{BB962C8B-B14F-4D97-AF65-F5344CB8AC3E}">
        <p14:creationId xmlns:p14="http://schemas.microsoft.com/office/powerpoint/2010/main" val="139433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Deriving the Posterior</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4004734" y="4047565"/>
            <a:ext cx="6315884" cy="2628899"/>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94749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7EBABE01-1DC2-4E1F-A86A-2951A7729B3F}"/>
              </a:ext>
            </a:extLst>
          </p:cNvPr>
          <p:cNvGrpSpPr/>
          <p:nvPr/>
        </p:nvGrpSpPr>
        <p:grpSpPr>
          <a:xfrm>
            <a:off x="8585947" y="2147509"/>
            <a:ext cx="974911" cy="3739599"/>
            <a:chOff x="8585947" y="2147509"/>
            <a:chExt cx="974911" cy="3739599"/>
          </a:xfrm>
        </p:grpSpPr>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8E67F4CE-D3F9-4010-90B3-9E1A172860E0}"/>
                    </a:ext>
                  </a:extLst>
                </p:cNvPr>
                <p:cNvSpPr txBox="1"/>
                <p:nvPr/>
              </p:nvSpPr>
              <p:spPr>
                <a:xfrm>
                  <a:off x="8585947" y="437029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17" name="Textfeld 16">
                  <a:extLst>
                    <a:ext uri="{FF2B5EF4-FFF2-40B4-BE49-F238E27FC236}">
                      <a16:creationId xmlns:a16="http://schemas.microsoft.com/office/drawing/2014/main" id="{8E67F4CE-D3F9-4010-90B3-9E1A172860E0}"/>
                    </a:ext>
                  </a:extLst>
                </p:cNvPr>
                <p:cNvSpPr txBox="1">
                  <a:spLocks noRot="1" noChangeAspect="1" noMove="1" noResize="1" noEditPoints="1" noAdjustHandles="1" noChangeArrowheads="1" noChangeShapeType="1" noTextEdit="1"/>
                </p:cNvSpPr>
                <p:nvPr/>
              </p:nvSpPr>
              <p:spPr>
                <a:xfrm>
                  <a:off x="8585947" y="4370294"/>
                  <a:ext cx="974911" cy="369332"/>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DB4E9A14-157F-4D6B-88FB-01A18B11A05F}"/>
                    </a:ext>
                  </a:extLst>
                </p:cNvPr>
                <p:cNvSpPr txBox="1"/>
                <p:nvPr/>
              </p:nvSpPr>
              <p:spPr>
                <a:xfrm>
                  <a:off x="8585947" y="5517776"/>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18" name="Textfeld 17">
                  <a:extLst>
                    <a:ext uri="{FF2B5EF4-FFF2-40B4-BE49-F238E27FC236}">
                      <a16:creationId xmlns:a16="http://schemas.microsoft.com/office/drawing/2014/main" id="{DB4E9A14-157F-4D6B-88FB-01A18B11A05F}"/>
                    </a:ext>
                  </a:extLst>
                </p:cNvPr>
                <p:cNvSpPr txBox="1">
                  <a:spLocks noRot="1" noChangeAspect="1" noMove="1" noResize="1" noEditPoints="1" noAdjustHandles="1" noChangeArrowheads="1" noChangeShapeType="1" noTextEdit="1"/>
                </p:cNvSpPr>
                <p:nvPr/>
              </p:nvSpPr>
              <p:spPr>
                <a:xfrm>
                  <a:off x="8585947" y="5517776"/>
                  <a:ext cx="974911" cy="369332"/>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E642F056-88AA-4B96-A0A2-C5068F59E47E}"/>
                    </a:ext>
                  </a:extLst>
                </p:cNvPr>
                <p:cNvSpPr txBox="1"/>
                <p:nvPr/>
              </p:nvSpPr>
              <p:spPr>
                <a:xfrm>
                  <a:off x="8585947" y="324433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19" name="Textfeld 18">
                  <a:extLst>
                    <a:ext uri="{FF2B5EF4-FFF2-40B4-BE49-F238E27FC236}">
                      <a16:creationId xmlns:a16="http://schemas.microsoft.com/office/drawing/2014/main" id="{E642F056-88AA-4B96-A0A2-C5068F59E47E}"/>
                    </a:ext>
                  </a:extLst>
                </p:cNvPr>
                <p:cNvSpPr txBox="1">
                  <a:spLocks noRot="1" noChangeAspect="1" noMove="1" noResize="1" noEditPoints="1" noAdjustHandles="1" noChangeArrowheads="1" noChangeShapeType="1" noTextEdit="1"/>
                </p:cNvSpPr>
                <p:nvPr/>
              </p:nvSpPr>
              <p:spPr>
                <a:xfrm>
                  <a:off x="8585947" y="3244334"/>
                  <a:ext cx="974911" cy="369332"/>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EBF8E574-4E8D-4B9F-9B19-406A55D991B6}"/>
                    </a:ext>
                  </a:extLst>
                </p:cNvPr>
                <p:cNvSpPr txBox="1"/>
                <p:nvPr/>
              </p:nvSpPr>
              <p:spPr>
                <a:xfrm>
                  <a:off x="8585947" y="214750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20" name="Textfeld 19">
                  <a:extLst>
                    <a:ext uri="{FF2B5EF4-FFF2-40B4-BE49-F238E27FC236}">
                      <a16:creationId xmlns:a16="http://schemas.microsoft.com/office/drawing/2014/main" id="{EBF8E574-4E8D-4B9F-9B19-406A55D991B6}"/>
                    </a:ext>
                  </a:extLst>
                </p:cNvPr>
                <p:cNvSpPr txBox="1">
                  <a:spLocks noRot="1" noChangeAspect="1" noMove="1" noResize="1" noEditPoints="1" noAdjustHandles="1" noChangeArrowheads="1" noChangeShapeType="1" noTextEdit="1"/>
                </p:cNvSpPr>
                <p:nvPr/>
              </p:nvSpPr>
              <p:spPr>
                <a:xfrm>
                  <a:off x="8585947" y="2147509"/>
                  <a:ext cx="974911" cy="369332"/>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p:grpSp>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38200" y="385296"/>
            <a:ext cx="10515600" cy="1325563"/>
          </a:xfrm>
        </p:spPr>
        <p:txBody>
          <a:bodyPr/>
          <a:lstStyle/>
          <a:p>
            <a:r>
              <a:rPr lang="en-GB" dirty="0"/>
              <a:t>Deriving the Posterior</a:t>
            </a:r>
            <a:endParaRPr lang="de-DE" dirty="0"/>
          </a:p>
        </p:txBody>
      </p:sp>
      <p:sp>
        <p:nvSpPr>
          <p:cNvPr id="21" name="Textfeld 20">
            <a:extLst>
              <a:ext uri="{FF2B5EF4-FFF2-40B4-BE49-F238E27FC236}">
                <a16:creationId xmlns:a16="http://schemas.microsoft.com/office/drawing/2014/main" id="{BEFEE132-28CA-4ACD-95D8-A6421BA6C587}"/>
              </a:ext>
            </a:extLst>
          </p:cNvPr>
          <p:cNvSpPr txBox="1"/>
          <p:nvPr/>
        </p:nvSpPr>
        <p:spPr>
          <a:xfrm>
            <a:off x="9621371" y="2049259"/>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22" name="Textfeld 21">
            <a:extLst>
              <a:ext uri="{FF2B5EF4-FFF2-40B4-BE49-F238E27FC236}">
                <a16:creationId xmlns:a16="http://schemas.microsoft.com/office/drawing/2014/main" id="{A5CF7EF3-D9D5-493E-BC90-041915FC92F5}"/>
              </a:ext>
            </a:extLst>
          </p:cNvPr>
          <p:cNvSpPr txBox="1"/>
          <p:nvPr/>
        </p:nvSpPr>
        <p:spPr>
          <a:xfrm>
            <a:off x="9621371" y="3133776"/>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23" name="Textfeld 22">
            <a:extLst>
              <a:ext uri="{FF2B5EF4-FFF2-40B4-BE49-F238E27FC236}">
                <a16:creationId xmlns:a16="http://schemas.microsoft.com/office/drawing/2014/main" id="{0678EEDB-4524-447D-B452-39A8CAE1981B}"/>
              </a:ext>
            </a:extLst>
          </p:cNvPr>
          <p:cNvSpPr txBox="1"/>
          <p:nvPr/>
        </p:nvSpPr>
        <p:spPr>
          <a:xfrm>
            <a:off x="9621371" y="4256115"/>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24" name="Textfeld 23">
            <a:extLst>
              <a:ext uri="{FF2B5EF4-FFF2-40B4-BE49-F238E27FC236}">
                <a16:creationId xmlns:a16="http://schemas.microsoft.com/office/drawing/2014/main" id="{2F917F3E-5EC7-4438-8092-84921FDB540C}"/>
              </a:ext>
            </a:extLst>
          </p:cNvPr>
          <p:cNvSpPr txBox="1"/>
          <p:nvPr/>
        </p:nvSpPr>
        <p:spPr>
          <a:xfrm>
            <a:off x="9621371" y="5395069"/>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p:spTree>
    <p:extLst>
      <p:ext uri="{BB962C8B-B14F-4D97-AF65-F5344CB8AC3E}">
        <p14:creationId xmlns:p14="http://schemas.microsoft.com/office/powerpoint/2010/main" val="474105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a:extLst>
              <a:ext uri="{FF2B5EF4-FFF2-40B4-BE49-F238E27FC236}">
                <a16:creationId xmlns:a16="http://schemas.microsoft.com/office/drawing/2014/main" id="{7EBABE01-1DC2-4E1F-A86A-2951A7729B3F}"/>
              </a:ext>
            </a:extLst>
          </p:cNvPr>
          <p:cNvGrpSpPr/>
          <p:nvPr/>
        </p:nvGrpSpPr>
        <p:grpSpPr>
          <a:xfrm>
            <a:off x="8585947" y="2147509"/>
            <a:ext cx="974911" cy="3739599"/>
            <a:chOff x="8585947" y="2147509"/>
            <a:chExt cx="974911" cy="3739599"/>
          </a:xfrm>
        </p:grpSpPr>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8E67F4CE-D3F9-4010-90B3-9E1A172860E0}"/>
                    </a:ext>
                  </a:extLst>
                </p:cNvPr>
                <p:cNvSpPr txBox="1"/>
                <p:nvPr/>
              </p:nvSpPr>
              <p:spPr>
                <a:xfrm>
                  <a:off x="8585947" y="437029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xmlns="">
            <p:sp>
              <p:nvSpPr>
                <p:cNvPr id="17" name="Textfeld 16">
                  <a:extLst>
                    <a:ext uri="{FF2B5EF4-FFF2-40B4-BE49-F238E27FC236}">
                      <a16:creationId xmlns:a16="http://schemas.microsoft.com/office/drawing/2014/main" id="{8E67F4CE-D3F9-4010-90B3-9E1A172860E0}"/>
                    </a:ext>
                  </a:extLst>
                </p:cNvPr>
                <p:cNvSpPr txBox="1">
                  <a:spLocks noRot="1" noChangeAspect="1" noMove="1" noResize="1" noEditPoints="1" noAdjustHandles="1" noChangeArrowheads="1" noChangeShapeType="1" noTextEdit="1"/>
                </p:cNvSpPr>
                <p:nvPr/>
              </p:nvSpPr>
              <p:spPr>
                <a:xfrm>
                  <a:off x="8585947" y="4370294"/>
                  <a:ext cx="974911" cy="369332"/>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DB4E9A14-157F-4D6B-88FB-01A18B11A05F}"/>
                    </a:ext>
                  </a:extLst>
                </p:cNvPr>
                <p:cNvSpPr txBox="1"/>
                <p:nvPr/>
              </p:nvSpPr>
              <p:spPr>
                <a:xfrm>
                  <a:off x="8585947" y="5517776"/>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xmlns="">
            <p:sp>
              <p:nvSpPr>
                <p:cNvPr id="18" name="Textfeld 17">
                  <a:extLst>
                    <a:ext uri="{FF2B5EF4-FFF2-40B4-BE49-F238E27FC236}">
                      <a16:creationId xmlns:a16="http://schemas.microsoft.com/office/drawing/2014/main" id="{DB4E9A14-157F-4D6B-88FB-01A18B11A05F}"/>
                    </a:ext>
                  </a:extLst>
                </p:cNvPr>
                <p:cNvSpPr txBox="1">
                  <a:spLocks noRot="1" noChangeAspect="1" noMove="1" noResize="1" noEditPoints="1" noAdjustHandles="1" noChangeArrowheads="1" noChangeShapeType="1" noTextEdit="1"/>
                </p:cNvSpPr>
                <p:nvPr/>
              </p:nvSpPr>
              <p:spPr>
                <a:xfrm>
                  <a:off x="8585947" y="5517776"/>
                  <a:ext cx="974911" cy="369332"/>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9" name="Textfeld 18">
                  <a:extLst>
                    <a:ext uri="{FF2B5EF4-FFF2-40B4-BE49-F238E27FC236}">
                      <a16:creationId xmlns:a16="http://schemas.microsoft.com/office/drawing/2014/main" id="{E642F056-88AA-4B96-A0A2-C5068F59E47E}"/>
                    </a:ext>
                  </a:extLst>
                </p:cNvPr>
                <p:cNvSpPr txBox="1"/>
                <p:nvPr/>
              </p:nvSpPr>
              <p:spPr>
                <a:xfrm>
                  <a:off x="8585947" y="324433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xmlns="">
            <p:sp>
              <p:nvSpPr>
                <p:cNvPr id="19" name="Textfeld 18">
                  <a:extLst>
                    <a:ext uri="{FF2B5EF4-FFF2-40B4-BE49-F238E27FC236}">
                      <a16:creationId xmlns:a16="http://schemas.microsoft.com/office/drawing/2014/main" id="{E642F056-88AA-4B96-A0A2-C5068F59E47E}"/>
                    </a:ext>
                  </a:extLst>
                </p:cNvPr>
                <p:cNvSpPr txBox="1">
                  <a:spLocks noRot="1" noChangeAspect="1" noMove="1" noResize="1" noEditPoints="1" noAdjustHandles="1" noChangeArrowheads="1" noChangeShapeType="1" noTextEdit="1"/>
                </p:cNvSpPr>
                <p:nvPr/>
              </p:nvSpPr>
              <p:spPr>
                <a:xfrm>
                  <a:off x="8585947" y="3244334"/>
                  <a:ext cx="974911" cy="369332"/>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Textfeld 19">
                  <a:extLst>
                    <a:ext uri="{FF2B5EF4-FFF2-40B4-BE49-F238E27FC236}">
                      <a16:creationId xmlns:a16="http://schemas.microsoft.com/office/drawing/2014/main" id="{EBF8E574-4E8D-4B9F-9B19-406A55D991B6}"/>
                    </a:ext>
                  </a:extLst>
                </p:cNvPr>
                <p:cNvSpPr txBox="1"/>
                <p:nvPr/>
              </p:nvSpPr>
              <p:spPr>
                <a:xfrm>
                  <a:off x="8585947" y="214750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xmlns="">
            <p:sp>
              <p:nvSpPr>
                <p:cNvPr id="20" name="Textfeld 19">
                  <a:extLst>
                    <a:ext uri="{FF2B5EF4-FFF2-40B4-BE49-F238E27FC236}">
                      <a16:creationId xmlns:a16="http://schemas.microsoft.com/office/drawing/2014/main" id="{EBF8E574-4E8D-4B9F-9B19-406A55D991B6}"/>
                    </a:ext>
                  </a:extLst>
                </p:cNvPr>
                <p:cNvSpPr txBox="1">
                  <a:spLocks noRot="1" noChangeAspect="1" noMove="1" noResize="1" noEditPoints="1" noAdjustHandles="1" noChangeArrowheads="1" noChangeShapeType="1" noTextEdit="1"/>
                </p:cNvSpPr>
                <p:nvPr/>
              </p:nvSpPr>
              <p:spPr>
                <a:xfrm>
                  <a:off x="8585947" y="2147509"/>
                  <a:ext cx="974911" cy="369332"/>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p:grpSp>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38200" y="385296"/>
            <a:ext cx="10515600" cy="1325563"/>
          </a:xfrm>
        </p:spPr>
        <p:txBody>
          <a:bodyPr/>
          <a:lstStyle/>
          <a:p>
            <a:r>
              <a:rPr lang="en-GB" dirty="0"/>
              <a:t>Deriving the Posterior</a:t>
            </a:r>
            <a:endParaRPr lang="de-DE" dirty="0"/>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678CBDA5-295B-4E35-BF13-63345E8E6E04}"/>
                  </a:ext>
                </a:extLst>
              </p:cNvPr>
              <p:cNvSpPr txBox="1"/>
              <p:nvPr/>
            </p:nvSpPr>
            <p:spPr>
              <a:xfrm>
                <a:off x="8585947" y="437029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rPr>
                        <m:t>)</m:t>
                      </m:r>
                    </m:oMath>
                  </m:oMathPara>
                </a14:m>
                <a:endParaRPr lang="de-DE" dirty="0"/>
              </a:p>
            </p:txBody>
          </p:sp>
        </mc:Choice>
        <mc:Fallback xmlns="">
          <p:sp>
            <p:nvSpPr>
              <p:cNvPr id="12" name="Textfeld 11">
                <a:extLst>
                  <a:ext uri="{FF2B5EF4-FFF2-40B4-BE49-F238E27FC236}">
                    <a16:creationId xmlns:a16="http://schemas.microsoft.com/office/drawing/2014/main" id="{678CBDA5-295B-4E35-BF13-63345E8E6E04}"/>
                  </a:ext>
                </a:extLst>
              </p:cNvPr>
              <p:cNvSpPr txBox="1">
                <a:spLocks noRot="1" noChangeAspect="1" noMove="1" noResize="1" noEditPoints="1" noAdjustHandles="1" noChangeArrowheads="1" noChangeShapeType="1" noTextEdit="1"/>
              </p:cNvSpPr>
              <p:nvPr/>
            </p:nvSpPr>
            <p:spPr>
              <a:xfrm>
                <a:off x="8585947" y="4370294"/>
                <a:ext cx="974911" cy="369332"/>
              </a:xfrm>
              <a:prstGeom prst="rect">
                <a:avLst/>
              </a:prstGeom>
              <a:blipFill>
                <a:blip r:embed="rId6"/>
                <a:stretch>
                  <a:fillRect r="-1235" b="-11290"/>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38CCB4EB-E97E-4922-B7B0-F9C056155522}"/>
                  </a:ext>
                </a:extLst>
              </p:cNvPr>
              <p:cNvSpPr txBox="1"/>
              <p:nvPr/>
            </p:nvSpPr>
            <p:spPr>
              <a:xfrm>
                <a:off x="8585947" y="5517776"/>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rPr>
                        <m:t>)</m:t>
                      </m:r>
                    </m:oMath>
                  </m:oMathPara>
                </a14:m>
                <a:endParaRPr lang="de-DE" dirty="0"/>
              </a:p>
            </p:txBody>
          </p:sp>
        </mc:Choice>
        <mc:Fallback xmlns="">
          <p:sp>
            <p:nvSpPr>
              <p:cNvPr id="13" name="Textfeld 12">
                <a:extLst>
                  <a:ext uri="{FF2B5EF4-FFF2-40B4-BE49-F238E27FC236}">
                    <a16:creationId xmlns:a16="http://schemas.microsoft.com/office/drawing/2014/main" id="{38CCB4EB-E97E-4922-B7B0-F9C056155522}"/>
                  </a:ext>
                </a:extLst>
              </p:cNvPr>
              <p:cNvSpPr txBox="1">
                <a:spLocks noRot="1" noChangeAspect="1" noMove="1" noResize="1" noEditPoints="1" noAdjustHandles="1" noChangeArrowheads="1" noChangeShapeType="1" noTextEdit="1"/>
              </p:cNvSpPr>
              <p:nvPr/>
            </p:nvSpPr>
            <p:spPr>
              <a:xfrm>
                <a:off x="8585947" y="5517776"/>
                <a:ext cx="974911" cy="369332"/>
              </a:xfrm>
              <a:prstGeom prst="rect">
                <a:avLst/>
              </a:prstGeom>
              <a:blipFill>
                <a:blip r:embed="rId7"/>
                <a:stretch>
                  <a:fillRect r="-1852" b="-11111"/>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5D7800F7-8981-4CB6-B9DC-FA8264AC202E}"/>
                  </a:ext>
                </a:extLst>
              </p:cNvPr>
              <p:cNvSpPr txBox="1"/>
              <p:nvPr/>
            </p:nvSpPr>
            <p:spPr>
              <a:xfrm>
                <a:off x="8585947" y="324433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rPr>
                        <m:t>)</m:t>
                      </m:r>
                    </m:oMath>
                  </m:oMathPara>
                </a14:m>
                <a:endParaRPr lang="de-DE" dirty="0"/>
              </a:p>
            </p:txBody>
          </p:sp>
        </mc:Choice>
        <mc:Fallback xmlns="">
          <p:sp>
            <p:nvSpPr>
              <p:cNvPr id="14" name="Textfeld 13">
                <a:extLst>
                  <a:ext uri="{FF2B5EF4-FFF2-40B4-BE49-F238E27FC236}">
                    <a16:creationId xmlns:a16="http://schemas.microsoft.com/office/drawing/2014/main" id="{5D7800F7-8981-4CB6-B9DC-FA8264AC202E}"/>
                  </a:ext>
                </a:extLst>
              </p:cNvPr>
              <p:cNvSpPr txBox="1">
                <a:spLocks noRot="1" noChangeAspect="1" noMove="1" noResize="1" noEditPoints="1" noAdjustHandles="1" noChangeArrowheads="1" noChangeShapeType="1" noTextEdit="1"/>
              </p:cNvSpPr>
              <p:nvPr/>
            </p:nvSpPr>
            <p:spPr>
              <a:xfrm>
                <a:off x="8585947" y="3244334"/>
                <a:ext cx="974911" cy="369332"/>
              </a:xfrm>
              <a:prstGeom prst="rect">
                <a:avLst/>
              </a:prstGeom>
              <a:blipFill>
                <a:blip r:embed="rId8"/>
                <a:stretch>
                  <a:fillRect b="-11111"/>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B5182662-B269-4577-B7E0-47841B1FE7B6}"/>
                  </a:ext>
                </a:extLst>
              </p:cNvPr>
              <p:cNvSpPr txBox="1"/>
              <p:nvPr/>
            </p:nvSpPr>
            <p:spPr>
              <a:xfrm>
                <a:off x="8585947" y="214750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rPr>
                        <m:t>)</m:t>
                      </m:r>
                    </m:oMath>
                  </m:oMathPara>
                </a14:m>
                <a:endParaRPr lang="de-DE" dirty="0"/>
              </a:p>
            </p:txBody>
          </p:sp>
        </mc:Choice>
        <mc:Fallback xmlns="">
          <p:sp>
            <p:nvSpPr>
              <p:cNvPr id="15" name="Textfeld 14">
                <a:extLst>
                  <a:ext uri="{FF2B5EF4-FFF2-40B4-BE49-F238E27FC236}">
                    <a16:creationId xmlns:a16="http://schemas.microsoft.com/office/drawing/2014/main" id="{B5182662-B269-4577-B7E0-47841B1FE7B6}"/>
                  </a:ext>
                </a:extLst>
              </p:cNvPr>
              <p:cNvSpPr txBox="1">
                <a:spLocks noRot="1" noChangeAspect="1" noMove="1" noResize="1" noEditPoints="1" noAdjustHandles="1" noChangeArrowheads="1" noChangeShapeType="1" noTextEdit="1"/>
              </p:cNvSpPr>
              <p:nvPr/>
            </p:nvSpPr>
            <p:spPr>
              <a:xfrm>
                <a:off x="8585947" y="2147509"/>
                <a:ext cx="974911" cy="369332"/>
              </a:xfrm>
              <a:prstGeom prst="rect">
                <a:avLst/>
              </a:prstGeom>
              <a:blipFill>
                <a:blip r:embed="rId9"/>
                <a:stretch>
                  <a:fillRect r="-3086" b="-11111"/>
                </a:stretch>
              </a:blipFill>
              <a:ln w="12700">
                <a:solidFill>
                  <a:schemeClr val="tx1"/>
                </a:solidFill>
              </a:ln>
            </p:spPr>
            <p:txBody>
              <a:bodyPr/>
              <a:lstStyle/>
              <a:p>
                <a:r>
                  <a:rPr lang="de-DE">
                    <a:noFill/>
                  </a:rPr>
                  <a:t> </a:t>
                </a:r>
              </a:p>
            </p:txBody>
          </p:sp>
        </mc:Fallback>
      </mc:AlternateContent>
      <p:sp>
        <p:nvSpPr>
          <p:cNvPr id="16" name="Textfeld 15">
            <a:extLst>
              <a:ext uri="{FF2B5EF4-FFF2-40B4-BE49-F238E27FC236}">
                <a16:creationId xmlns:a16="http://schemas.microsoft.com/office/drawing/2014/main" id="{E5E68157-BB35-44F9-B412-3A41AD42499F}"/>
              </a:ext>
            </a:extLst>
          </p:cNvPr>
          <p:cNvSpPr txBox="1"/>
          <p:nvPr/>
        </p:nvSpPr>
        <p:spPr>
          <a:xfrm>
            <a:off x="6938683" y="887925"/>
            <a:ext cx="4802842"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p:txBody>
      </p:sp>
    </p:spTree>
    <p:extLst>
      <p:ext uri="{BB962C8B-B14F-4D97-AF65-F5344CB8AC3E}">
        <p14:creationId xmlns:p14="http://schemas.microsoft.com/office/powerpoint/2010/main" val="2646173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Deriving the Posterior</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7499758" y="2592199"/>
            <a:ext cx="4219662" cy="4084266"/>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465944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38200" y="385296"/>
            <a:ext cx="10515600" cy="1325563"/>
          </a:xfrm>
        </p:spPr>
        <p:txBody>
          <a:bodyPr/>
          <a:lstStyle/>
          <a:p>
            <a:r>
              <a:rPr lang="en-GB" dirty="0"/>
              <a:t>Deriving Parameters</a:t>
            </a:r>
            <a:endParaRPr lang="de-DE" dirty="0"/>
          </a:p>
        </p:txBody>
      </p:sp>
      <mc:AlternateContent xmlns:mc="http://schemas.openxmlformats.org/markup-compatibility/2006" xmlns:a14="http://schemas.microsoft.com/office/drawing/2010/main">
        <mc:Choice Requires="a14">
          <p:sp>
            <p:nvSpPr>
              <p:cNvPr id="12" name="Textfeld 11">
                <a:extLst>
                  <a:ext uri="{FF2B5EF4-FFF2-40B4-BE49-F238E27FC236}">
                    <a16:creationId xmlns:a16="http://schemas.microsoft.com/office/drawing/2014/main" id="{678CBDA5-295B-4E35-BF13-63345E8E6E04}"/>
                  </a:ext>
                </a:extLst>
              </p:cNvPr>
              <p:cNvSpPr txBox="1"/>
              <p:nvPr/>
            </p:nvSpPr>
            <p:spPr>
              <a:xfrm>
                <a:off x="8585947" y="437029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rPr>
                        <m:t>)</m:t>
                      </m:r>
                    </m:oMath>
                  </m:oMathPara>
                </a14:m>
                <a:endParaRPr lang="de-DE" dirty="0"/>
              </a:p>
            </p:txBody>
          </p:sp>
        </mc:Choice>
        <mc:Fallback xmlns="">
          <p:sp>
            <p:nvSpPr>
              <p:cNvPr id="12" name="Textfeld 11">
                <a:extLst>
                  <a:ext uri="{FF2B5EF4-FFF2-40B4-BE49-F238E27FC236}">
                    <a16:creationId xmlns:a16="http://schemas.microsoft.com/office/drawing/2014/main" id="{678CBDA5-295B-4E35-BF13-63345E8E6E04}"/>
                  </a:ext>
                </a:extLst>
              </p:cNvPr>
              <p:cNvSpPr txBox="1">
                <a:spLocks noRot="1" noChangeAspect="1" noMove="1" noResize="1" noEditPoints="1" noAdjustHandles="1" noChangeArrowheads="1" noChangeShapeType="1" noTextEdit="1"/>
              </p:cNvSpPr>
              <p:nvPr/>
            </p:nvSpPr>
            <p:spPr>
              <a:xfrm>
                <a:off x="8585947" y="4370294"/>
                <a:ext cx="974911" cy="369332"/>
              </a:xfrm>
              <a:prstGeom prst="rect">
                <a:avLst/>
              </a:prstGeom>
              <a:blipFill>
                <a:blip r:embed="rId2"/>
                <a:stretch>
                  <a:fillRect r="-1235" b="-11290"/>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38CCB4EB-E97E-4922-B7B0-F9C056155522}"/>
                  </a:ext>
                </a:extLst>
              </p:cNvPr>
              <p:cNvSpPr txBox="1"/>
              <p:nvPr/>
            </p:nvSpPr>
            <p:spPr>
              <a:xfrm>
                <a:off x="8585947" y="5517776"/>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rPr>
                        <m:t>)</m:t>
                      </m:r>
                    </m:oMath>
                  </m:oMathPara>
                </a14:m>
                <a:endParaRPr lang="de-DE" dirty="0"/>
              </a:p>
            </p:txBody>
          </p:sp>
        </mc:Choice>
        <mc:Fallback xmlns="">
          <p:sp>
            <p:nvSpPr>
              <p:cNvPr id="13" name="Textfeld 12">
                <a:extLst>
                  <a:ext uri="{FF2B5EF4-FFF2-40B4-BE49-F238E27FC236}">
                    <a16:creationId xmlns:a16="http://schemas.microsoft.com/office/drawing/2014/main" id="{38CCB4EB-E97E-4922-B7B0-F9C056155522}"/>
                  </a:ext>
                </a:extLst>
              </p:cNvPr>
              <p:cNvSpPr txBox="1">
                <a:spLocks noRot="1" noChangeAspect="1" noMove="1" noResize="1" noEditPoints="1" noAdjustHandles="1" noChangeArrowheads="1" noChangeShapeType="1" noTextEdit="1"/>
              </p:cNvSpPr>
              <p:nvPr/>
            </p:nvSpPr>
            <p:spPr>
              <a:xfrm>
                <a:off x="8585947" y="5517776"/>
                <a:ext cx="974911" cy="369332"/>
              </a:xfrm>
              <a:prstGeom prst="rect">
                <a:avLst/>
              </a:prstGeom>
              <a:blipFill>
                <a:blip r:embed="rId3"/>
                <a:stretch>
                  <a:fillRect r="-1852" b="-11111"/>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5D7800F7-8981-4CB6-B9DC-FA8264AC202E}"/>
                  </a:ext>
                </a:extLst>
              </p:cNvPr>
              <p:cNvSpPr txBox="1"/>
              <p:nvPr/>
            </p:nvSpPr>
            <p:spPr>
              <a:xfrm>
                <a:off x="8585947" y="3244334"/>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rPr>
                        <m:t>)</m:t>
                      </m:r>
                    </m:oMath>
                  </m:oMathPara>
                </a14:m>
                <a:endParaRPr lang="de-DE" dirty="0"/>
              </a:p>
            </p:txBody>
          </p:sp>
        </mc:Choice>
        <mc:Fallback xmlns="">
          <p:sp>
            <p:nvSpPr>
              <p:cNvPr id="14" name="Textfeld 13">
                <a:extLst>
                  <a:ext uri="{FF2B5EF4-FFF2-40B4-BE49-F238E27FC236}">
                    <a16:creationId xmlns:a16="http://schemas.microsoft.com/office/drawing/2014/main" id="{5D7800F7-8981-4CB6-B9DC-FA8264AC202E}"/>
                  </a:ext>
                </a:extLst>
              </p:cNvPr>
              <p:cNvSpPr txBox="1">
                <a:spLocks noRot="1" noChangeAspect="1" noMove="1" noResize="1" noEditPoints="1" noAdjustHandles="1" noChangeArrowheads="1" noChangeShapeType="1" noTextEdit="1"/>
              </p:cNvSpPr>
              <p:nvPr/>
            </p:nvSpPr>
            <p:spPr>
              <a:xfrm>
                <a:off x="8585947" y="3244334"/>
                <a:ext cx="974911" cy="369332"/>
              </a:xfrm>
              <a:prstGeom prst="rect">
                <a:avLst/>
              </a:prstGeom>
              <a:blipFill>
                <a:blip r:embed="rId4"/>
                <a:stretch>
                  <a:fillRect b="-11111"/>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B5182662-B269-4577-B7E0-47841B1FE7B6}"/>
                  </a:ext>
                </a:extLst>
              </p:cNvPr>
              <p:cNvSpPr txBox="1"/>
              <p:nvPr/>
            </p:nvSpPr>
            <p:spPr>
              <a:xfrm>
                <a:off x="8585947" y="214750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rPr>
                        <m:t>)</m:t>
                      </m:r>
                    </m:oMath>
                  </m:oMathPara>
                </a14:m>
                <a:endParaRPr lang="de-DE" dirty="0"/>
              </a:p>
            </p:txBody>
          </p:sp>
        </mc:Choice>
        <mc:Fallback xmlns="">
          <p:sp>
            <p:nvSpPr>
              <p:cNvPr id="15" name="Textfeld 14">
                <a:extLst>
                  <a:ext uri="{FF2B5EF4-FFF2-40B4-BE49-F238E27FC236}">
                    <a16:creationId xmlns:a16="http://schemas.microsoft.com/office/drawing/2014/main" id="{B5182662-B269-4577-B7E0-47841B1FE7B6}"/>
                  </a:ext>
                </a:extLst>
              </p:cNvPr>
              <p:cNvSpPr txBox="1">
                <a:spLocks noRot="1" noChangeAspect="1" noMove="1" noResize="1" noEditPoints="1" noAdjustHandles="1" noChangeArrowheads="1" noChangeShapeType="1" noTextEdit="1"/>
              </p:cNvSpPr>
              <p:nvPr/>
            </p:nvSpPr>
            <p:spPr>
              <a:xfrm>
                <a:off x="8585947" y="2147509"/>
                <a:ext cx="974911" cy="369332"/>
              </a:xfrm>
              <a:prstGeom prst="rect">
                <a:avLst/>
              </a:prstGeom>
              <a:blipFill>
                <a:blip r:embed="rId5"/>
                <a:stretch>
                  <a:fillRect r="-3086" b="-11111"/>
                </a:stretch>
              </a:blipFill>
              <a:ln w="12700">
                <a:solidFill>
                  <a:schemeClr val="tx1"/>
                </a:solidFill>
              </a:ln>
            </p:spPr>
            <p:txBody>
              <a:bodyPr/>
              <a:lstStyle/>
              <a:p>
                <a:r>
                  <a:rPr lang="de-DE">
                    <a:noFill/>
                  </a:rPr>
                  <a:t> </a:t>
                </a:r>
              </a:p>
            </p:txBody>
          </p:sp>
        </mc:Fallback>
      </mc:AlternateContent>
      <p:sp>
        <p:nvSpPr>
          <p:cNvPr id="16" name="Textfeld 15">
            <a:extLst>
              <a:ext uri="{FF2B5EF4-FFF2-40B4-BE49-F238E27FC236}">
                <a16:creationId xmlns:a16="http://schemas.microsoft.com/office/drawing/2014/main" id="{E5E68157-BB35-44F9-B412-3A41AD42499F}"/>
              </a:ext>
            </a:extLst>
          </p:cNvPr>
          <p:cNvSpPr txBox="1"/>
          <p:nvPr/>
        </p:nvSpPr>
        <p:spPr>
          <a:xfrm>
            <a:off x="6938683" y="887925"/>
            <a:ext cx="4802842"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p:txBody>
      </p:sp>
      <mc:AlternateContent xmlns:mc="http://schemas.openxmlformats.org/markup-compatibility/2006" xmlns:a14="http://schemas.microsoft.com/office/drawing/2010/main">
        <mc:Choice Requires="a14">
          <p:sp>
            <p:nvSpPr>
              <p:cNvPr id="21" name="Textfeld 20">
                <a:extLst>
                  <a:ext uri="{FF2B5EF4-FFF2-40B4-BE49-F238E27FC236}">
                    <a16:creationId xmlns:a16="http://schemas.microsoft.com/office/drawing/2014/main" id="{6DBBD627-F542-46FB-A0C5-967150C00213}"/>
                  </a:ext>
                </a:extLst>
              </p:cNvPr>
              <p:cNvSpPr txBox="1"/>
              <p:nvPr/>
            </p:nvSpPr>
            <p:spPr>
              <a:xfrm>
                <a:off x="774944" y="1637649"/>
                <a:ext cx="7244931" cy="4642108"/>
              </a:xfrm>
              <a:prstGeom prst="rect">
                <a:avLst/>
              </a:prstGeom>
              <a:solidFill>
                <a:schemeClr val="bg1"/>
              </a:solidFill>
            </p:spPr>
            <p:txBody>
              <a:bodyPr wrap="square" rtlCol="0" anchor="ctr">
                <a:noAutofit/>
              </a:bodyPr>
              <a:lstStyle/>
              <a:p>
                <a:pPr/>
                <a14:m>
                  <m:oMathPara xmlns:m="http://schemas.openxmlformats.org/officeDocument/2006/math">
                    <m:oMathParaPr>
                      <m:jc m:val="centerGroup"/>
                    </m:oMathParaPr>
                    <m:oMath xmlns:m="http://schemas.openxmlformats.org/officeDocument/2006/math">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Pr</m:t>
                          </m:r>
                        </m:fName>
                        <m:e>
                          <m:d>
                            <m:dPr>
                              <m:ctrlPr>
                                <a:rPr lang="de-DE" b="0" i="1" smtClean="0">
                                  <a:latin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𝜃</m:t>
                              </m:r>
                            </m:e>
                            <m:e>
                              <m:r>
                                <a:rPr lang="de-DE" b="0" i="1" smtClean="0">
                                  <a:latin typeface="Cambria Math" panose="02040503050406030204" pitchFamily="18" charset="0"/>
                                  <a:ea typeface="Cambria Math" panose="02040503050406030204" pitchFamily="18" charset="0"/>
                                </a:rPr>
                                <m:t>𝔸</m:t>
                              </m:r>
                            </m:e>
                          </m:d>
                        </m:e>
                      </m:func>
                      <m:r>
                        <a:rPr lang="de-DE" i="1">
                          <a:latin typeface="Cambria Math" panose="02040503050406030204" pitchFamily="18" charset="0"/>
                        </a:rPr>
                        <m:t>×</m:t>
                      </m:r>
                      <m:func>
                        <m:funcPr>
                          <m:ctrlPr>
                            <a:rPr lang="de-DE" b="0" i="1" smtClean="0">
                              <a:latin typeface="Cambria Math" panose="02040503050406030204" pitchFamily="18" charset="0"/>
                            </a:rPr>
                          </m:ctrlPr>
                        </m:funcPr>
                        <m:fName>
                          <m:r>
                            <m:rPr>
                              <m:sty m:val="p"/>
                            </m:rPr>
                            <a:rPr lang="de-DE" b="0" i="0" smtClean="0">
                              <a:latin typeface="Cambria Math" panose="02040503050406030204" pitchFamily="18" charset="0"/>
                            </a:rPr>
                            <m:t>Pr</m:t>
                          </m:r>
                        </m:fName>
                        <m:e>
                          <m:d>
                            <m:dPr>
                              <m:ctrlPr>
                                <a:rPr lang="de-DE" b="0" i="1" smtClean="0">
                                  <a:latin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𝜃</m:t>
                              </m:r>
                            </m:e>
                            <m:e>
                              <m:r>
                                <a:rPr lang="de-DE" b="0" i="1" smtClean="0">
                                  <a:latin typeface="Cambria Math" panose="02040503050406030204" pitchFamily="18" charset="0"/>
                                  <a:ea typeface="Cambria Math" panose="02040503050406030204" pitchFamily="18" charset="0"/>
                                </a:rPr>
                                <m:t>𝔹</m:t>
                              </m:r>
                            </m:e>
                          </m:d>
                        </m:e>
                      </m:func>
                      <m:r>
                        <a:rPr lang="de-DE" b="0" i="1" smtClean="0">
                          <a:latin typeface="Cambria Math" panose="02040503050406030204" pitchFamily="18" charset="0"/>
                          <a:ea typeface="Cambria Math" panose="02040503050406030204" pitchFamily="18" charset="0"/>
                        </a:rPr>
                        <m:t>×</m:t>
                      </m:r>
                      <m:func>
                        <m:funcPr>
                          <m:ctrlPr>
                            <a:rPr lang="de-DE" b="0" i="1" smtClean="0">
                              <a:latin typeface="Cambria Math" panose="02040503050406030204" pitchFamily="18" charset="0"/>
                              <a:ea typeface="Cambria Math" panose="02040503050406030204" pitchFamily="18" charset="0"/>
                            </a:rPr>
                          </m:ctrlPr>
                        </m:funcPr>
                        <m:fName>
                          <m:r>
                            <m:rPr>
                              <m:sty m:val="p"/>
                            </m:rPr>
                            <a:rPr lang="de-DE" b="0" i="0" smtClean="0">
                              <a:latin typeface="Cambria Math" panose="02040503050406030204" pitchFamily="18" charset="0"/>
                            </a:rPr>
                            <m:t>Pr</m:t>
                          </m:r>
                        </m:fName>
                        <m:e>
                          <m:d>
                            <m:dPr>
                              <m:ctrlPr>
                                <a:rPr lang="de-DE" b="0" i="1" smtClean="0">
                                  <a:latin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𝜃</m:t>
                              </m:r>
                            </m:e>
                            <m:e>
                              <m:r>
                                <a:rPr lang="de-DE" b="0" i="1" smtClean="0">
                                  <a:latin typeface="Cambria Math" panose="02040503050406030204" pitchFamily="18" charset="0"/>
                                  <a:ea typeface="Cambria Math" panose="02040503050406030204" pitchFamily="18" charset="0"/>
                                </a:rPr>
                                <m:t>ℂ</m:t>
                              </m:r>
                            </m:e>
                          </m:d>
                        </m:e>
                      </m:func>
                      <m:r>
                        <a:rPr lang="de-DE" b="0" i="1" smtClean="0">
                          <a:latin typeface="Cambria Math" panose="02040503050406030204" pitchFamily="18" charset="0"/>
                          <a:ea typeface="Cambria Math" panose="02040503050406030204" pitchFamily="18" charset="0"/>
                        </a:rPr>
                        <m:t>×</m:t>
                      </m:r>
                      <m:func>
                        <m:funcPr>
                          <m:ctrlPr>
                            <a:rPr lang="de-DE" b="0" i="1" smtClean="0">
                              <a:latin typeface="Cambria Math" panose="02040503050406030204" pitchFamily="18" charset="0"/>
                              <a:ea typeface="Cambria Math" panose="02040503050406030204" pitchFamily="18" charset="0"/>
                            </a:rPr>
                          </m:ctrlPr>
                        </m:funcPr>
                        <m:fName>
                          <m:r>
                            <m:rPr>
                              <m:sty m:val="p"/>
                            </m:rPr>
                            <a:rPr lang="de-DE" b="0" i="0" smtClean="0">
                              <a:latin typeface="Cambria Math" panose="02040503050406030204" pitchFamily="18" charset="0"/>
                            </a:rPr>
                            <m:t>Pr</m:t>
                          </m:r>
                        </m:fName>
                        <m:e>
                          <m:d>
                            <m:dPr>
                              <m:ctrlPr>
                                <a:rPr lang="de-DE" b="0" i="1" smtClean="0">
                                  <a:latin typeface="Cambria Math" panose="02040503050406030204" pitchFamily="18" charset="0"/>
                                </a:rPr>
                              </m:ctrlPr>
                            </m:dPr>
                            <m:e>
                              <m:r>
                                <a:rPr lang="de-DE" b="0" i="1" smtClean="0">
                                  <a:latin typeface="Cambria Math" panose="02040503050406030204" pitchFamily="18" charset="0"/>
                                  <a:ea typeface="Cambria Math" panose="02040503050406030204" pitchFamily="18" charset="0"/>
                                </a:rPr>
                                <m:t>𝜃</m:t>
                              </m:r>
                            </m:e>
                            <m:e>
                              <m:r>
                                <a:rPr lang="de-DE" b="0" i="1" smtClean="0">
                                  <a:latin typeface="Cambria Math" panose="02040503050406030204" pitchFamily="18" charset="0"/>
                                  <a:ea typeface="Cambria Math" panose="02040503050406030204" pitchFamily="18" charset="0"/>
                                </a:rPr>
                                <m:t>𝔻</m:t>
                              </m:r>
                            </m:e>
                          </m:d>
                        </m:e>
                      </m:func>
                    </m:oMath>
                  </m:oMathPara>
                </a14:m>
                <a:endParaRPr lang="de-DE" b="0" dirty="0"/>
              </a:p>
              <a:p>
                <a:endParaRPr lang="de-DE" dirty="0"/>
              </a:p>
              <a:p>
                <a:endParaRPr lang="de-DE" dirty="0"/>
              </a:p>
              <a:p>
                <a:pPr algn="ctr"/>
                <a:r>
                  <a:rPr lang="de-DE" dirty="0" err="1"/>
                  <a:t>Hamiltonian</a:t>
                </a:r>
                <a:r>
                  <a:rPr lang="de-DE" dirty="0"/>
                  <a:t> Monte Carlo Sampling</a:t>
                </a:r>
              </a:p>
              <a:p>
                <a:endParaRPr lang="de-DE" dirty="0"/>
              </a:p>
            </p:txBody>
          </p:sp>
        </mc:Choice>
        <mc:Fallback xmlns="">
          <p:sp>
            <p:nvSpPr>
              <p:cNvPr id="21" name="Textfeld 20">
                <a:extLst>
                  <a:ext uri="{FF2B5EF4-FFF2-40B4-BE49-F238E27FC236}">
                    <a16:creationId xmlns:a16="http://schemas.microsoft.com/office/drawing/2014/main" id="{6DBBD627-F542-46FB-A0C5-967150C00213}"/>
                  </a:ext>
                </a:extLst>
              </p:cNvPr>
              <p:cNvSpPr txBox="1">
                <a:spLocks noRot="1" noChangeAspect="1" noMove="1" noResize="1" noEditPoints="1" noAdjustHandles="1" noChangeArrowheads="1" noChangeShapeType="1" noTextEdit="1"/>
              </p:cNvSpPr>
              <p:nvPr/>
            </p:nvSpPr>
            <p:spPr>
              <a:xfrm>
                <a:off x="774944" y="1637649"/>
                <a:ext cx="7244931" cy="4642108"/>
              </a:xfrm>
              <a:prstGeom prst="rect">
                <a:avLst/>
              </a:prstGeom>
              <a:blipFill>
                <a:blip r:embed="rId6"/>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1261635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DA2EF-1AAF-405B-947B-EA7600F00BE8}"/>
              </a:ext>
            </a:extLst>
          </p:cNvPr>
          <p:cNvSpPr>
            <a:spLocks noGrp="1"/>
          </p:cNvSpPr>
          <p:nvPr>
            <p:ph type="title"/>
          </p:nvPr>
        </p:nvSpPr>
        <p:spPr/>
        <p:txBody>
          <a:bodyPr/>
          <a:lstStyle/>
          <a:p>
            <a:r>
              <a:rPr lang="de-DE" dirty="0" err="1"/>
              <a:t>Deriving</a:t>
            </a:r>
            <a:r>
              <a:rPr lang="de-DE" dirty="0"/>
              <a:t> Parameters</a:t>
            </a:r>
          </a:p>
        </p:txBody>
      </p:sp>
      <p:sp>
        <p:nvSpPr>
          <p:cNvPr id="3" name="Inhaltsplatzhalter 2">
            <a:extLst>
              <a:ext uri="{FF2B5EF4-FFF2-40B4-BE49-F238E27FC236}">
                <a16:creationId xmlns:a16="http://schemas.microsoft.com/office/drawing/2014/main" id="{86774DE6-3839-4036-AA2C-38034CAE739F}"/>
              </a:ext>
            </a:extLst>
          </p:cNvPr>
          <p:cNvSpPr>
            <a:spLocks noGrp="1"/>
          </p:cNvSpPr>
          <p:nvPr>
            <p:ph idx="1"/>
          </p:nvPr>
        </p:nvSpPr>
        <p:spPr>
          <a:xfrm>
            <a:off x="838200" y="1825625"/>
            <a:ext cx="4220361" cy="4351338"/>
          </a:xfrm>
        </p:spPr>
        <p:txBody>
          <a:bodyPr/>
          <a:lstStyle/>
          <a:p>
            <a:r>
              <a:rPr lang="de-DE" dirty="0" err="1"/>
              <a:t>From</a:t>
            </a:r>
            <a:r>
              <a:rPr lang="de-DE" dirty="0"/>
              <a:t> </a:t>
            </a:r>
            <a:r>
              <a:rPr lang="de-DE" dirty="0" err="1"/>
              <a:t>the</a:t>
            </a:r>
            <a:r>
              <a:rPr lang="de-DE" dirty="0"/>
              <a:t> </a:t>
            </a:r>
            <a:r>
              <a:rPr lang="de-DE" dirty="0" err="1"/>
              <a:t>posterior</a:t>
            </a:r>
            <a:r>
              <a:rPr lang="de-DE" dirty="0"/>
              <a:t>, </a:t>
            </a:r>
            <a:r>
              <a:rPr lang="de-DE" dirty="0" err="1"/>
              <a:t>the</a:t>
            </a:r>
            <a:r>
              <a:rPr lang="de-DE" dirty="0"/>
              <a:t> </a:t>
            </a:r>
            <a:r>
              <a:rPr lang="de-DE" dirty="0" err="1"/>
              <a:t>authors</a:t>
            </a:r>
            <a:r>
              <a:rPr lang="de-DE" dirty="0"/>
              <a:t> </a:t>
            </a:r>
            <a:r>
              <a:rPr lang="de-DE" dirty="0" err="1"/>
              <a:t>derived</a:t>
            </a:r>
            <a:r>
              <a:rPr lang="de-DE" dirty="0"/>
              <a:t> </a:t>
            </a:r>
            <a:r>
              <a:rPr lang="de-DE" dirty="0" err="1"/>
              <a:t>three</a:t>
            </a:r>
            <a:r>
              <a:rPr lang="de-DE" dirty="0"/>
              <a:t> </a:t>
            </a:r>
            <a:r>
              <a:rPr lang="de-DE" dirty="0" err="1"/>
              <a:t>fatality</a:t>
            </a:r>
            <a:r>
              <a:rPr lang="de-DE" dirty="0"/>
              <a:t> </a:t>
            </a:r>
            <a:r>
              <a:rPr lang="de-DE" dirty="0" err="1"/>
              <a:t>rates</a:t>
            </a:r>
            <a:endParaRPr lang="de-DE" dirty="0"/>
          </a:p>
          <a:p>
            <a:pPr>
              <a:buFont typeface="Wingdings" panose="05000000000000000000" pitchFamily="2" charset="2"/>
              <a:buChar char="à"/>
            </a:pPr>
            <a:r>
              <a:rPr lang="de-DE" dirty="0">
                <a:sym typeface="Wingdings" panose="05000000000000000000" pitchFamily="2" charset="2"/>
              </a:rPr>
              <a:t>CFR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bad</a:t>
            </a:r>
            <a:r>
              <a:rPr lang="de-DE" dirty="0">
                <a:sym typeface="Wingdings" panose="05000000000000000000" pitchFamily="2" charset="2"/>
              </a:rPr>
              <a:t> </a:t>
            </a:r>
            <a:r>
              <a:rPr lang="de-DE" dirty="0" err="1">
                <a:sym typeface="Wingdings" panose="05000000000000000000" pitchFamily="2" charset="2"/>
              </a:rPr>
              <a:t>estimator</a:t>
            </a:r>
            <a:r>
              <a:rPr lang="de-DE" dirty="0">
                <a:sym typeface="Wingdings" panose="05000000000000000000" pitchFamily="2" charset="2"/>
              </a:rPr>
              <a:t> for </a:t>
            </a:r>
            <a:r>
              <a:rPr lang="de-DE" dirty="0" err="1">
                <a:sym typeface="Wingdings" panose="05000000000000000000" pitchFamily="2" charset="2"/>
              </a:rPr>
              <a:t>mortality</a:t>
            </a:r>
            <a:endParaRPr lang="de-DE" dirty="0">
              <a:sym typeface="Wingdings" panose="05000000000000000000" pitchFamily="2" charset="2"/>
            </a:endParaRPr>
          </a:p>
          <a:p>
            <a:pPr>
              <a:buFont typeface="Wingdings" panose="05000000000000000000" pitchFamily="2" charset="2"/>
              <a:buChar char="à"/>
            </a:pPr>
            <a:r>
              <a:rPr lang="en-GB" dirty="0"/>
              <a:t>Variance in IFR reflects external factors</a:t>
            </a:r>
            <a:endParaRPr lang="de-DE" dirty="0"/>
          </a:p>
        </p:txBody>
      </p:sp>
      <p:pic>
        <p:nvPicPr>
          <p:cNvPr id="6" name="Grafik 5">
            <a:extLst>
              <a:ext uri="{FF2B5EF4-FFF2-40B4-BE49-F238E27FC236}">
                <a16:creationId xmlns:a16="http://schemas.microsoft.com/office/drawing/2014/main" id="{F1228202-8F61-4C5C-A34F-0CA5E0F8DF4E}"/>
              </a:ext>
            </a:extLst>
          </p:cNvPr>
          <p:cNvPicPr>
            <a:picLocks noChangeAspect="1"/>
          </p:cNvPicPr>
          <p:nvPr/>
        </p:nvPicPr>
        <p:blipFill>
          <a:blip r:embed="rId2"/>
          <a:stretch>
            <a:fillRect/>
          </a:stretch>
        </p:blipFill>
        <p:spPr>
          <a:xfrm>
            <a:off x="5289041" y="1825625"/>
            <a:ext cx="6064759" cy="4248004"/>
          </a:xfrm>
          <a:prstGeom prst="rect">
            <a:avLst/>
          </a:prstGeom>
        </p:spPr>
      </p:pic>
      <p:sp>
        <p:nvSpPr>
          <p:cNvPr id="7" name="Textfeld 6">
            <a:extLst>
              <a:ext uri="{FF2B5EF4-FFF2-40B4-BE49-F238E27FC236}">
                <a16:creationId xmlns:a16="http://schemas.microsoft.com/office/drawing/2014/main" id="{F3588070-E346-4AEF-8AE5-D57DCD24F2FC}"/>
              </a:ext>
            </a:extLst>
          </p:cNvPr>
          <p:cNvSpPr txBox="1"/>
          <p:nvPr/>
        </p:nvSpPr>
        <p:spPr>
          <a:xfrm>
            <a:off x="9406265" y="1640959"/>
            <a:ext cx="1947535" cy="369332"/>
          </a:xfrm>
          <a:prstGeom prst="rect">
            <a:avLst/>
          </a:prstGeom>
          <a:noFill/>
        </p:spPr>
        <p:txBody>
          <a:bodyPr wrap="square" rtlCol="0">
            <a:spAutoFit/>
          </a:bodyPr>
          <a:lstStyle/>
          <a:p>
            <a:r>
              <a:rPr lang="en-GB" dirty="0"/>
              <a:t>Source: figure 4A</a:t>
            </a:r>
            <a:endParaRPr lang="de-DE" dirty="0"/>
          </a:p>
        </p:txBody>
      </p:sp>
    </p:spTree>
    <p:extLst>
      <p:ext uri="{BB962C8B-B14F-4D97-AF65-F5344CB8AC3E}">
        <p14:creationId xmlns:p14="http://schemas.microsoft.com/office/powerpoint/2010/main" val="4092314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F916A-F1DC-4C28-962A-5A06EFAB7187}"/>
              </a:ext>
            </a:extLst>
          </p:cNvPr>
          <p:cNvSpPr>
            <a:spLocks noGrp="1"/>
          </p:cNvSpPr>
          <p:nvPr>
            <p:ph type="title"/>
          </p:nvPr>
        </p:nvSpPr>
        <p:spPr/>
        <p:txBody>
          <a:bodyPr/>
          <a:lstStyle/>
          <a:p>
            <a:r>
              <a:rPr lang="en-GB" dirty="0"/>
              <a:t>Current state of work</a:t>
            </a:r>
            <a:endParaRPr lang="de-DE" dirty="0"/>
          </a:p>
        </p:txBody>
      </p:sp>
      <p:sp>
        <p:nvSpPr>
          <p:cNvPr id="3" name="Inhaltsplatzhalter 2">
            <a:extLst>
              <a:ext uri="{FF2B5EF4-FFF2-40B4-BE49-F238E27FC236}">
                <a16:creationId xmlns:a16="http://schemas.microsoft.com/office/drawing/2014/main" id="{F289F792-963A-4511-BEBF-5F2689770F4E}"/>
              </a:ext>
            </a:extLst>
          </p:cNvPr>
          <p:cNvSpPr>
            <a:spLocks noGrp="1"/>
          </p:cNvSpPr>
          <p:nvPr>
            <p:ph idx="1"/>
          </p:nvPr>
        </p:nvSpPr>
        <p:spPr/>
        <p:txBody>
          <a:bodyPr/>
          <a:lstStyle/>
          <a:p>
            <a:r>
              <a:rPr lang="en-GB" dirty="0"/>
              <a:t>Code available online (R, Stan)</a:t>
            </a:r>
          </a:p>
          <a:p>
            <a:pPr marL="0" indent="0">
              <a:buNone/>
            </a:pPr>
            <a:r>
              <a:rPr lang="en-GB" dirty="0"/>
              <a:t>Open questions:</a:t>
            </a:r>
          </a:p>
          <a:p>
            <a:r>
              <a:rPr lang="en-GB" dirty="0"/>
              <a:t>Unclear derivation of the posterior distribution</a:t>
            </a:r>
          </a:p>
          <a:p>
            <a:r>
              <a:rPr lang="en-GB" dirty="0"/>
              <a:t>Unclear role of forcing function to account for control measures</a:t>
            </a:r>
          </a:p>
          <a:p>
            <a:r>
              <a:rPr lang="en-GB" dirty="0"/>
              <a:t>Hamiltonian Monte Carlo Sampling</a:t>
            </a:r>
          </a:p>
          <a:p>
            <a:r>
              <a:rPr lang="en-GB" dirty="0"/>
              <a:t>Sensitivity Analysis</a:t>
            </a:r>
          </a:p>
          <a:p>
            <a:endParaRPr lang="de-DE" dirty="0"/>
          </a:p>
        </p:txBody>
      </p:sp>
    </p:spTree>
    <p:extLst>
      <p:ext uri="{BB962C8B-B14F-4D97-AF65-F5344CB8AC3E}">
        <p14:creationId xmlns:p14="http://schemas.microsoft.com/office/powerpoint/2010/main" val="3347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BB5BA-0032-473E-99A5-AA607F70F0D2}"/>
              </a:ext>
            </a:extLst>
          </p:cNvPr>
          <p:cNvSpPr>
            <a:spLocks noGrp="1"/>
          </p:cNvSpPr>
          <p:nvPr>
            <p:ph type="title"/>
          </p:nvPr>
        </p:nvSpPr>
        <p:spPr/>
        <p:txBody>
          <a:bodyPr/>
          <a:lstStyle/>
          <a:p>
            <a:r>
              <a:rPr lang="en-GB" dirty="0"/>
              <a:t>Preliminary Remarks</a:t>
            </a:r>
            <a:endParaRPr lang="de-DE" dirty="0"/>
          </a:p>
        </p:txBody>
      </p:sp>
      <p:sp>
        <p:nvSpPr>
          <p:cNvPr id="3" name="Inhaltsplatzhalter 2">
            <a:extLst>
              <a:ext uri="{FF2B5EF4-FFF2-40B4-BE49-F238E27FC236}">
                <a16:creationId xmlns:a16="http://schemas.microsoft.com/office/drawing/2014/main" id="{FD5A5C4C-475E-4E11-A3AD-C95F7B1E3C30}"/>
              </a:ext>
            </a:extLst>
          </p:cNvPr>
          <p:cNvSpPr>
            <a:spLocks noGrp="1"/>
          </p:cNvSpPr>
          <p:nvPr>
            <p:ph idx="1"/>
          </p:nvPr>
        </p:nvSpPr>
        <p:spPr/>
        <p:txBody>
          <a:bodyPr>
            <a:normAutofit/>
          </a:bodyPr>
          <a:lstStyle/>
          <a:p>
            <a:r>
              <a:rPr lang="en-GB" dirty="0"/>
              <a:t>First preprint published on 3 March 2020, revised versions on 22 March 2020 and 8 May 2020</a:t>
            </a:r>
          </a:p>
          <a:p>
            <a:r>
              <a:rPr lang="en-GB" dirty="0"/>
              <a:t>We refer to version three from 8 May 2020</a:t>
            </a:r>
          </a:p>
          <a:p>
            <a:r>
              <a:rPr lang="en-GB" dirty="0"/>
              <a:t>All code and data as well as the manuscript available from </a:t>
            </a:r>
            <a:r>
              <a:rPr lang="en-GB" dirty="0">
                <a:hlinkClick r:id="rId2"/>
              </a:rPr>
              <a:t>https://github.com/jriou/covid_adjusted_cfr</a:t>
            </a:r>
            <a:endParaRPr lang="en-GB" dirty="0"/>
          </a:p>
          <a:p>
            <a:r>
              <a:rPr lang="en-GB" dirty="0"/>
              <a:t>Paper and extensive appendix</a:t>
            </a:r>
          </a:p>
          <a:p>
            <a:r>
              <a:rPr lang="en-GB" dirty="0"/>
              <a:t>Work ongoing, likely for more changes to appear</a:t>
            </a:r>
          </a:p>
          <a:p>
            <a:endParaRPr lang="de-DE" dirty="0"/>
          </a:p>
        </p:txBody>
      </p:sp>
    </p:spTree>
    <p:extLst>
      <p:ext uri="{BB962C8B-B14F-4D97-AF65-F5344CB8AC3E}">
        <p14:creationId xmlns:p14="http://schemas.microsoft.com/office/powerpoint/2010/main" val="123529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p:txBody>
      </p:sp>
    </p:spTree>
    <p:extLst>
      <p:ext uri="{BB962C8B-B14F-4D97-AF65-F5344CB8AC3E}">
        <p14:creationId xmlns:p14="http://schemas.microsoft.com/office/powerpoint/2010/main" val="815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a:p>
            <a:pPr marL="914400" lvl="1" indent="-457200">
              <a:buFont typeface="+mj-lt"/>
              <a:buAutoNum type="alphaLcParenR"/>
            </a:pPr>
            <a:r>
              <a:rPr lang="en-GB" dirty="0"/>
              <a:t>Correcting right-censoring</a:t>
            </a:r>
          </a:p>
          <a:p>
            <a:pPr marL="914400" lvl="1" indent="-457200">
              <a:buFont typeface="+mj-lt"/>
              <a:buAutoNum type="alphaLcParenR"/>
            </a:pPr>
            <a:r>
              <a:rPr lang="en-GB" dirty="0"/>
              <a:t>Preferential Ascertainment</a:t>
            </a:r>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417639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a:p>
                <a:pPr marL="914400" lvl="1" indent="-457200">
                  <a:buFont typeface="+mj-lt"/>
                  <a:buAutoNum type="alphaLcParenR"/>
                </a:pPr>
                <a:r>
                  <a:rPr lang="en-GB" dirty="0"/>
                  <a:t>Correcting right-censoring</a:t>
                </a:r>
              </a:p>
              <a:p>
                <a:pPr marL="914400" lvl="1" indent="-457200">
                  <a:buFont typeface="+mj-lt"/>
                  <a:buAutoNum type="alphaLcParenR"/>
                </a:pPr>
                <a:endParaRPr lang="en-GB" dirty="0"/>
              </a:p>
              <a:p>
                <a:pPr marL="896938" lvl="1" indent="0">
                  <a:buNone/>
                </a:pPr>
                <a:r>
                  <a:rPr lang="en-GB" dirty="0"/>
                  <a:t>	Case Fatality Ratio: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𝐶𝐹𝑅</m:t>
                        </m:r>
                      </m:e>
                      <m:sub>
                        <m:r>
                          <a:rPr lang="en-GB" i="1">
                            <a:latin typeface="Cambria Math" panose="02040503050406030204" pitchFamily="18" charset="0"/>
                          </a:rPr>
                          <m:t>𝑡</m:t>
                        </m:r>
                      </m:sub>
                    </m:sSub>
                    <m:r>
                      <a:rPr lang="en-GB" i="1">
                        <a:latin typeface="Cambria Math" panose="02040503050406030204" pitchFamily="18" charset="0"/>
                      </a:rPr>
                      <m:t>=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𝑑𝑒𝑎𝑡h𝑠</m:t>
                            </m:r>
                          </m:e>
                          <m:sub>
                            <m:r>
                              <a:rPr lang="en-GB" i="1">
                                <a:latin typeface="Cambria Math" panose="02040503050406030204" pitchFamily="18" charset="0"/>
                              </a:rPr>
                              <m:t>𝑡</m:t>
                            </m:r>
                          </m:sub>
                        </m:sSub>
                      </m:num>
                      <m:den>
                        <m:sSub>
                          <m:sSubPr>
                            <m:ctrlPr>
                              <a:rPr lang="en-GB" i="1">
                                <a:latin typeface="Cambria Math" panose="02040503050406030204" pitchFamily="18" charset="0"/>
                              </a:rPr>
                            </m:ctrlPr>
                          </m:sSubPr>
                          <m:e>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𝑐𝑎𝑠𝑒𝑠</m:t>
                            </m:r>
                          </m:e>
                          <m:sub>
                            <m:r>
                              <a:rPr lang="en-GB" i="1">
                                <a:latin typeface="Cambria Math" panose="02040503050406030204" pitchFamily="18" charset="0"/>
                              </a:rPr>
                              <m:t>𝑡</m:t>
                            </m:r>
                          </m:sub>
                        </m:sSub>
                      </m:den>
                    </m:f>
                  </m:oMath>
                </a14:m>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de-DE">
                    <a:noFill/>
                  </a:rPr>
                  <a:t> </a:t>
                </a:r>
              </a:p>
            </p:txBody>
          </p:sp>
        </mc:Fallback>
      </mc:AlternateContent>
    </p:spTree>
    <p:extLst>
      <p:ext uri="{BB962C8B-B14F-4D97-AF65-F5344CB8AC3E}">
        <p14:creationId xmlns:p14="http://schemas.microsoft.com/office/powerpoint/2010/main" val="586208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r Verbinder 1">
            <a:extLst>
              <a:ext uri="{FF2B5EF4-FFF2-40B4-BE49-F238E27FC236}">
                <a16:creationId xmlns:a16="http://schemas.microsoft.com/office/drawing/2014/main" id="{D18AD5C9-7470-4ABF-BDD0-B8E05CD69598}"/>
              </a:ext>
            </a:extLst>
          </p:cNvPr>
          <p:cNvCxnSpPr>
            <a:cxnSpLocks/>
          </p:cNvCxnSpPr>
          <p:nvPr/>
        </p:nvCxnSpPr>
        <p:spPr>
          <a:xfrm>
            <a:off x="808382" y="6064134"/>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Gerader Verbinder 2">
            <a:extLst>
              <a:ext uri="{FF2B5EF4-FFF2-40B4-BE49-F238E27FC236}">
                <a16:creationId xmlns:a16="http://schemas.microsoft.com/office/drawing/2014/main" id="{1E68B49B-8F08-4295-BE72-E60DCF7D21B1}"/>
              </a:ext>
            </a:extLst>
          </p:cNvPr>
          <p:cNvCxnSpPr>
            <a:cxnSpLocks/>
          </p:cNvCxnSpPr>
          <p:nvPr/>
        </p:nvCxnSpPr>
        <p:spPr>
          <a:xfrm>
            <a:off x="9173095"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979F0925-4991-4D8C-8B5D-577F0CF43860}"/>
                  </a:ext>
                </a:extLst>
              </p:cNvPr>
              <p:cNvSpPr txBox="1"/>
              <p:nvPr/>
            </p:nvSpPr>
            <p:spPr>
              <a:xfrm>
                <a:off x="9041520" y="6306179"/>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+3</m:t>
                          </m:r>
                        </m:sub>
                      </m:sSub>
                    </m:oMath>
                  </m:oMathPara>
                </a14:m>
                <a:endParaRPr lang="de-DE" dirty="0"/>
              </a:p>
            </p:txBody>
          </p:sp>
        </mc:Choice>
        <mc:Fallback xmlns="">
          <p:sp>
            <p:nvSpPr>
              <p:cNvPr id="4" name="Textfeld 3">
                <a:extLst>
                  <a:ext uri="{FF2B5EF4-FFF2-40B4-BE49-F238E27FC236}">
                    <a16:creationId xmlns:a16="http://schemas.microsoft.com/office/drawing/2014/main" id="{979F0925-4991-4D8C-8B5D-577F0CF43860}"/>
                  </a:ext>
                </a:extLst>
              </p:cNvPr>
              <p:cNvSpPr txBox="1">
                <a:spLocks noRot="1" noChangeAspect="1" noMove="1" noResize="1" noEditPoints="1" noAdjustHandles="1" noChangeArrowheads="1" noChangeShapeType="1" noTextEdit="1"/>
              </p:cNvSpPr>
              <p:nvPr/>
            </p:nvSpPr>
            <p:spPr>
              <a:xfrm>
                <a:off x="9041520" y="6306179"/>
                <a:ext cx="482761" cy="276999"/>
              </a:xfrm>
              <a:prstGeom prst="rect">
                <a:avLst/>
              </a:prstGeom>
              <a:blipFill>
                <a:blip r:embed="rId2"/>
                <a:stretch>
                  <a:fillRect l="-8861" r="-5063" b="-15217"/>
                </a:stretch>
              </a:blipFill>
            </p:spPr>
            <p:txBody>
              <a:bodyPr/>
              <a:lstStyle/>
              <a:p>
                <a:r>
                  <a:rPr lang="de-DE">
                    <a:noFill/>
                  </a:rPr>
                  <a:t> </a:t>
                </a:r>
              </a:p>
            </p:txBody>
          </p:sp>
        </mc:Fallback>
      </mc:AlternateContent>
      <p:cxnSp>
        <p:nvCxnSpPr>
          <p:cNvPr id="5" name="Gerader Verbinder 4">
            <a:extLst>
              <a:ext uri="{FF2B5EF4-FFF2-40B4-BE49-F238E27FC236}">
                <a16:creationId xmlns:a16="http://schemas.microsoft.com/office/drawing/2014/main" id="{7934BC23-9BE4-47AC-82DE-8F412149C5AB}"/>
              </a:ext>
            </a:extLst>
          </p:cNvPr>
          <p:cNvCxnSpPr>
            <a:cxnSpLocks/>
          </p:cNvCxnSpPr>
          <p:nvPr/>
        </p:nvCxnSpPr>
        <p:spPr>
          <a:xfrm>
            <a:off x="7229303"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9ADD14E7-D6CB-4A32-81EF-51F74C32B8A0}"/>
              </a:ext>
            </a:extLst>
          </p:cNvPr>
          <p:cNvCxnSpPr>
            <a:cxnSpLocks/>
          </p:cNvCxnSpPr>
          <p:nvPr/>
        </p:nvCxnSpPr>
        <p:spPr>
          <a:xfrm>
            <a:off x="5285510" y="5931130"/>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uppieren 6">
            <a:extLst>
              <a:ext uri="{FF2B5EF4-FFF2-40B4-BE49-F238E27FC236}">
                <a16:creationId xmlns:a16="http://schemas.microsoft.com/office/drawing/2014/main" id="{DD01BAB9-C1C1-4D4D-9C13-175D5BFF7957}"/>
              </a:ext>
            </a:extLst>
          </p:cNvPr>
          <p:cNvGrpSpPr/>
          <p:nvPr/>
        </p:nvGrpSpPr>
        <p:grpSpPr>
          <a:xfrm>
            <a:off x="641237" y="2710882"/>
            <a:ext cx="1527478" cy="3062590"/>
            <a:chOff x="8407247" y="2694303"/>
            <a:chExt cx="1527478" cy="3062590"/>
          </a:xfrm>
        </p:grpSpPr>
        <p:pic>
          <p:nvPicPr>
            <p:cNvPr id="8" name="Grafik 7" descr="Frau">
              <a:extLst>
                <a:ext uri="{FF2B5EF4-FFF2-40B4-BE49-F238E27FC236}">
                  <a16:creationId xmlns:a16="http://schemas.microsoft.com/office/drawing/2014/main" id="{0AAFBA17-2934-4880-A9F7-F82A7E44F9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247" y="3458200"/>
              <a:ext cx="761630" cy="761630"/>
            </a:xfrm>
            <a:prstGeom prst="rect">
              <a:avLst/>
            </a:prstGeom>
          </p:spPr>
        </p:pic>
        <p:pic>
          <p:nvPicPr>
            <p:cNvPr id="9" name="Grafik 8" descr="Mann">
              <a:extLst>
                <a:ext uri="{FF2B5EF4-FFF2-40B4-BE49-F238E27FC236}">
                  <a16:creationId xmlns:a16="http://schemas.microsoft.com/office/drawing/2014/main" id="{AAA0875D-A489-42E1-94D8-4BC7956BAC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095" y="3458200"/>
              <a:ext cx="761630" cy="761630"/>
            </a:xfrm>
            <a:prstGeom prst="rect">
              <a:avLst/>
            </a:prstGeom>
          </p:spPr>
        </p:pic>
        <p:pic>
          <p:nvPicPr>
            <p:cNvPr id="10" name="Grafik 9" descr="Mann">
              <a:extLst>
                <a:ext uri="{FF2B5EF4-FFF2-40B4-BE49-F238E27FC236}">
                  <a16:creationId xmlns:a16="http://schemas.microsoft.com/office/drawing/2014/main" id="{C1537EC7-58D0-4B32-A2DD-D401F792C0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247" y="4220605"/>
              <a:ext cx="761630" cy="761630"/>
            </a:xfrm>
            <a:prstGeom prst="rect">
              <a:avLst/>
            </a:prstGeom>
          </p:spPr>
        </p:pic>
        <p:pic>
          <p:nvPicPr>
            <p:cNvPr id="11" name="Grafik 10" descr="Frau">
              <a:extLst>
                <a:ext uri="{FF2B5EF4-FFF2-40B4-BE49-F238E27FC236}">
                  <a16:creationId xmlns:a16="http://schemas.microsoft.com/office/drawing/2014/main" id="{26A9C625-D78E-4A98-821D-14B11B322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43" y="4220605"/>
              <a:ext cx="761630" cy="761630"/>
            </a:xfrm>
            <a:prstGeom prst="rect">
              <a:avLst/>
            </a:prstGeom>
          </p:spPr>
        </p:pic>
        <p:pic>
          <p:nvPicPr>
            <p:cNvPr id="12" name="Grafik 11" descr="Frau">
              <a:extLst>
                <a:ext uri="{FF2B5EF4-FFF2-40B4-BE49-F238E27FC236}">
                  <a16:creationId xmlns:a16="http://schemas.microsoft.com/office/drawing/2014/main" id="{67B97BC7-4030-48BF-B000-0132508A05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247" y="2694303"/>
              <a:ext cx="761630" cy="761630"/>
            </a:xfrm>
            <a:prstGeom prst="rect">
              <a:avLst/>
            </a:prstGeom>
          </p:spPr>
        </p:pic>
        <p:pic>
          <p:nvPicPr>
            <p:cNvPr id="13" name="Grafik 12" descr="Mann">
              <a:extLst>
                <a:ext uri="{FF2B5EF4-FFF2-40B4-BE49-F238E27FC236}">
                  <a16:creationId xmlns:a16="http://schemas.microsoft.com/office/drawing/2014/main" id="{E79B80BA-6DCA-452E-9131-BAB255BF01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095" y="2694303"/>
              <a:ext cx="761630" cy="761630"/>
            </a:xfrm>
            <a:prstGeom prst="rect">
              <a:avLst/>
            </a:prstGeom>
          </p:spPr>
        </p:pic>
        <p:pic>
          <p:nvPicPr>
            <p:cNvPr id="14" name="Grafik 13" descr="Frau">
              <a:extLst>
                <a:ext uri="{FF2B5EF4-FFF2-40B4-BE49-F238E27FC236}">
                  <a16:creationId xmlns:a16="http://schemas.microsoft.com/office/drawing/2014/main" id="{C134138C-E28A-455C-97C7-16C46D23CD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095" y="4995263"/>
              <a:ext cx="761630" cy="761630"/>
            </a:xfrm>
            <a:prstGeom prst="rect">
              <a:avLst/>
            </a:prstGeom>
          </p:spPr>
        </p:pic>
        <p:pic>
          <p:nvPicPr>
            <p:cNvPr id="15" name="Grafik 14" descr="Frau">
              <a:extLst>
                <a:ext uri="{FF2B5EF4-FFF2-40B4-BE49-F238E27FC236}">
                  <a16:creationId xmlns:a16="http://schemas.microsoft.com/office/drawing/2014/main" id="{41711AEB-1612-4A4B-BA20-9812A0ADB9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247" y="4995263"/>
              <a:ext cx="761630" cy="761630"/>
            </a:xfrm>
            <a:prstGeom prst="rect">
              <a:avLst/>
            </a:prstGeom>
          </p:spPr>
        </p:pic>
        <p:pic>
          <p:nvPicPr>
            <p:cNvPr id="16" name="Grafik 15" descr="Frau">
              <a:extLst>
                <a:ext uri="{FF2B5EF4-FFF2-40B4-BE49-F238E27FC236}">
                  <a16:creationId xmlns:a16="http://schemas.microsoft.com/office/drawing/2014/main" id="{9BE94934-202B-43C7-9BF1-549C448B4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43" y="3458200"/>
              <a:ext cx="761630" cy="761630"/>
            </a:xfrm>
            <a:prstGeom prst="rect">
              <a:avLst/>
            </a:prstGeom>
          </p:spPr>
        </p:pic>
        <p:pic>
          <p:nvPicPr>
            <p:cNvPr id="17" name="Grafik 16" descr="Mann">
              <a:extLst>
                <a:ext uri="{FF2B5EF4-FFF2-40B4-BE49-F238E27FC236}">
                  <a16:creationId xmlns:a16="http://schemas.microsoft.com/office/drawing/2014/main" id="{BC8845F9-4EFE-41C1-B182-478B7C2103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095" y="4220605"/>
              <a:ext cx="761630" cy="761630"/>
            </a:xfrm>
            <a:prstGeom prst="rect">
              <a:avLst/>
            </a:prstGeom>
          </p:spPr>
        </p:pic>
        <p:pic>
          <p:nvPicPr>
            <p:cNvPr id="18" name="Grafik 17" descr="Mann">
              <a:extLst>
                <a:ext uri="{FF2B5EF4-FFF2-40B4-BE49-F238E27FC236}">
                  <a16:creationId xmlns:a16="http://schemas.microsoft.com/office/drawing/2014/main" id="{00EA4211-CAF9-466E-ADA3-08E9666DD1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43" y="2694303"/>
              <a:ext cx="761630" cy="761630"/>
            </a:xfrm>
            <a:prstGeom prst="rect">
              <a:avLst/>
            </a:prstGeom>
          </p:spPr>
        </p:pic>
        <p:pic>
          <p:nvPicPr>
            <p:cNvPr id="19" name="Grafik 18" descr="Mann">
              <a:extLst>
                <a:ext uri="{FF2B5EF4-FFF2-40B4-BE49-F238E27FC236}">
                  <a16:creationId xmlns:a16="http://schemas.microsoft.com/office/drawing/2014/main" id="{DCFDDDEB-435C-441B-8AD5-5E26ACE206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43" y="4995263"/>
              <a:ext cx="761630" cy="761630"/>
            </a:xfrm>
            <a:prstGeom prst="rect">
              <a:avLst/>
            </a:prstGeom>
          </p:spPr>
        </p:pic>
      </p:grpSp>
      <p:cxnSp>
        <p:nvCxnSpPr>
          <p:cNvPr id="20" name="Gerader Verbinder 19">
            <a:extLst>
              <a:ext uri="{FF2B5EF4-FFF2-40B4-BE49-F238E27FC236}">
                <a16:creationId xmlns:a16="http://schemas.microsoft.com/office/drawing/2014/main" id="{82C5D530-0857-4343-955B-F23D5463ED57}"/>
              </a:ext>
            </a:extLst>
          </p:cNvPr>
          <p:cNvCxnSpPr>
            <a:cxnSpLocks/>
          </p:cNvCxnSpPr>
          <p:nvPr/>
        </p:nvCxnSpPr>
        <p:spPr>
          <a:xfrm>
            <a:off x="3341717" y="5926974"/>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0AF26F32-BFC4-40C3-AD99-8D4BA31F20FC}"/>
              </a:ext>
            </a:extLst>
          </p:cNvPr>
          <p:cNvCxnSpPr>
            <a:cxnSpLocks/>
          </p:cNvCxnSpPr>
          <p:nvPr/>
        </p:nvCxnSpPr>
        <p:spPr>
          <a:xfrm>
            <a:off x="1397924" y="5942213"/>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feld 21">
                <a:extLst>
                  <a:ext uri="{FF2B5EF4-FFF2-40B4-BE49-F238E27FC236}">
                    <a16:creationId xmlns:a16="http://schemas.microsoft.com/office/drawing/2014/main" id="{4385328E-1A32-49A5-B460-34FF795B9F45}"/>
                  </a:ext>
                </a:extLst>
              </p:cNvPr>
              <p:cNvSpPr txBox="1"/>
              <p:nvPr/>
            </p:nvSpPr>
            <p:spPr>
              <a:xfrm>
                <a:off x="6987922" y="6232876"/>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+2</m:t>
                          </m:r>
                        </m:sub>
                      </m:sSub>
                    </m:oMath>
                  </m:oMathPara>
                </a14:m>
                <a:endParaRPr lang="de-DE" dirty="0"/>
              </a:p>
            </p:txBody>
          </p:sp>
        </mc:Choice>
        <mc:Fallback xmlns="">
          <p:sp>
            <p:nvSpPr>
              <p:cNvPr id="22" name="Textfeld 21">
                <a:extLst>
                  <a:ext uri="{FF2B5EF4-FFF2-40B4-BE49-F238E27FC236}">
                    <a16:creationId xmlns:a16="http://schemas.microsoft.com/office/drawing/2014/main" id="{4385328E-1A32-49A5-B460-34FF795B9F45}"/>
                  </a:ext>
                </a:extLst>
              </p:cNvPr>
              <p:cNvSpPr txBox="1">
                <a:spLocks noRot="1" noChangeAspect="1" noMove="1" noResize="1" noEditPoints="1" noAdjustHandles="1" noChangeArrowheads="1" noChangeShapeType="1" noTextEdit="1"/>
              </p:cNvSpPr>
              <p:nvPr/>
            </p:nvSpPr>
            <p:spPr>
              <a:xfrm>
                <a:off x="6987922" y="6232876"/>
                <a:ext cx="482761" cy="276999"/>
              </a:xfrm>
              <a:prstGeom prst="rect">
                <a:avLst/>
              </a:prstGeom>
              <a:blipFill>
                <a:blip r:embed="rId7"/>
                <a:stretch>
                  <a:fillRect l="-8750" r="-3750"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BB17AD9B-EE4B-4637-A2A9-6D4FFC51E2F6}"/>
                  </a:ext>
                </a:extLst>
              </p:cNvPr>
              <p:cNvSpPr txBox="1"/>
              <p:nvPr/>
            </p:nvSpPr>
            <p:spPr>
              <a:xfrm>
                <a:off x="5044129" y="6232875"/>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+1</m:t>
                          </m:r>
                        </m:sub>
                      </m:sSub>
                    </m:oMath>
                  </m:oMathPara>
                </a14:m>
                <a:endParaRPr lang="de-DE" dirty="0"/>
              </a:p>
            </p:txBody>
          </p:sp>
        </mc:Choice>
        <mc:Fallback xmlns="">
          <p:sp>
            <p:nvSpPr>
              <p:cNvPr id="23" name="Textfeld 22">
                <a:extLst>
                  <a:ext uri="{FF2B5EF4-FFF2-40B4-BE49-F238E27FC236}">
                    <a16:creationId xmlns:a16="http://schemas.microsoft.com/office/drawing/2014/main" id="{BB17AD9B-EE4B-4637-A2A9-6D4FFC51E2F6}"/>
                  </a:ext>
                </a:extLst>
              </p:cNvPr>
              <p:cNvSpPr txBox="1">
                <a:spLocks noRot="1" noChangeAspect="1" noMove="1" noResize="1" noEditPoints="1" noAdjustHandles="1" noChangeArrowheads="1" noChangeShapeType="1" noTextEdit="1"/>
              </p:cNvSpPr>
              <p:nvPr/>
            </p:nvSpPr>
            <p:spPr>
              <a:xfrm>
                <a:off x="5044129" y="6232875"/>
                <a:ext cx="482761" cy="276999"/>
              </a:xfrm>
              <a:prstGeom prst="rect">
                <a:avLst/>
              </a:prstGeom>
              <a:blipFill>
                <a:blip r:embed="rId8"/>
                <a:stretch>
                  <a:fillRect l="-8750" r="-3750"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F690F271-6BC7-4A75-A4C7-255947F67EF3}"/>
                  </a:ext>
                </a:extLst>
              </p:cNvPr>
              <p:cNvSpPr txBox="1"/>
              <p:nvPr/>
            </p:nvSpPr>
            <p:spPr>
              <a:xfrm>
                <a:off x="3100336" y="6232875"/>
                <a:ext cx="263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xmlns="">
          <p:sp>
            <p:nvSpPr>
              <p:cNvPr id="24" name="Textfeld 23">
                <a:extLst>
                  <a:ext uri="{FF2B5EF4-FFF2-40B4-BE49-F238E27FC236}">
                    <a16:creationId xmlns:a16="http://schemas.microsoft.com/office/drawing/2014/main" id="{F690F271-6BC7-4A75-A4C7-255947F67EF3}"/>
                  </a:ext>
                </a:extLst>
              </p:cNvPr>
              <p:cNvSpPr txBox="1">
                <a:spLocks noRot="1" noChangeAspect="1" noMove="1" noResize="1" noEditPoints="1" noAdjustHandles="1" noChangeArrowheads="1" noChangeShapeType="1" noTextEdit="1"/>
              </p:cNvSpPr>
              <p:nvPr/>
            </p:nvSpPr>
            <p:spPr>
              <a:xfrm>
                <a:off x="3100336" y="6232875"/>
                <a:ext cx="263149" cy="276999"/>
              </a:xfrm>
              <a:prstGeom prst="rect">
                <a:avLst/>
              </a:prstGeom>
              <a:blipFill>
                <a:blip r:embed="rId9"/>
                <a:stretch>
                  <a:fillRect l="-20930" r="-6977"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C1F5B56C-A68A-479A-8D84-AB9FF74EDB47}"/>
                  </a:ext>
                </a:extLst>
              </p:cNvPr>
              <p:cNvSpPr txBox="1"/>
              <p:nvPr/>
            </p:nvSpPr>
            <p:spPr>
              <a:xfrm>
                <a:off x="1156543" y="6214809"/>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−1</m:t>
                          </m:r>
                        </m:sub>
                      </m:sSub>
                    </m:oMath>
                  </m:oMathPara>
                </a14:m>
                <a:endParaRPr lang="de-DE" dirty="0"/>
              </a:p>
            </p:txBody>
          </p:sp>
        </mc:Choice>
        <mc:Fallback xmlns="">
          <p:sp>
            <p:nvSpPr>
              <p:cNvPr id="29" name="Textfeld 28">
                <a:extLst>
                  <a:ext uri="{FF2B5EF4-FFF2-40B4-BE49-F238E27FC236}">
                    <a16:creationId xmlns:a16="http://schemas.microsoft.com/office/drawing/2014/main" id="{C1F5B56C-A68A-479A-8D84-AB9FF74EDB47}"/>
                  </a:ext>
                </a:extLst>
              </p:cNvPr>
              <p:cNvSpPr txBox="1">
                <a:spLocks noRot="1" noChangeAspect="1" noMove="1" noResize="1" noEditPoints="1" noAdjustHandles="1" noChangeArrowheads="1" noChangeShapeType="1" noTextEdit="1"/>
              </p:cNvSpPr>
              <p:nvPr/>
            </p:nvSpPr>
            <p:spPr>
              <a:xfrm>
                <a:off x="1156543" y="6214809"/>
                <a:ext cx="482761" cy="276999"/>
              </a:xfrm>
              <a:prstGeom prst="rect">
                <a:avLst/>
              </a:prstGeom>
              <a:blipFill>
                <a:blip r:embed="rId10"/>
                <a:stretch>
                  <a:fillRect l="-10127" r="-3797" b="-15217"/>
                </a:stretch>
              </a:blipFill>
            </p:spPr>
            <p:txBody>
              <a:bodyPr/>
              <a:lstStyle/>
              <a:p>
                <a:r>
                  <a:rPr lang="de-DE">
                    <a:noFill/>
                  </a:rPr>
                  <a:t> </a:t>
                </a:r>
              </a:p>
            </p:txBody>
          </p:sp>
        </mc:Fallback>
      </mc:AlternateContent>
      <p:pic>
        <p:nvPicPr>
          <p:cNvPr id="30" name="Grafik 29" descr="Frau">
            <a:extLst>
              <a:ext uri="{FF2B5EF4-FFF2-40B4-BE49-F238E27FC236}">
                <a16:creationId xmlns:a16="http://schemas.microsoft.com/office/drawing/2014/main" id="{FE85C0D2-32C1-4270-8D61-35FC430AD6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2279" y="5014670"/>
            <a:ext cx="761630" cy="761630"/>
          </a:xfrm>
          <a:prstGeom prst="rect">
            <a:avLst/>
          </a:prstGeom>
        </p:spPr>
      </p:pic>
      <p:grpSp>
        <p:nvGrpSpPr>
          <p:cNvPr id="31" name="Gruppieren 30">
            <a:extLst>
              <a:ext uri="{FF2B5EF4-FFF2-40B4-BE49-F238E27FC236}">
                <a16:creationId xmlns:a16="http://schemas.microsoft.com/office/drawing/2014/main" id="{5DCE0C0A-393B-45BF-AA0F-DB124180B483}"/>
              </a:ext>
            </a:extLst>
          </p:cNvPr>
          <p:cNvGrpSpPr/>
          <p:nvPr/>
        </p:nvGrpSpPr>
        <p:grpSpPr>
          <a:xfrm>
            <a:off x="4451682" y="4252376"/>
            <a:ext cx="1527478" cy="1525527"/>
            <a:chOff x="2599126" y="4301857"/>
            <a:chExt cx="1527478" cy="1525527"/>
          </a:xfrm>
        </p:grpSpPr>
        <p:pic>
          <p:nvPicPr>
            <p:cNvPr id="32" name="Grafik 31" descr="Frau">
              <a:extLst>
                <a:ext uri="{FF2B5EF4-FFF2-40B4-BE49-F238E27FC236}">
                  <a16:creationId xmlns:a16="http://schemas.microsoft.com/office/drawing/2014/main" id="{DBFAD201-A982-409F-B76B-289E415835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9126" y="5065754"/>
              <a:ext cx="761630" cy="761630"/>
            </a:xfrm>
            <a:prstGeom prst="rect">
              <a:avLst/>
            </a:prstGeom>
          </p:spPr>
        </p:pic>
        <p:pic>
          <p:nvPicPr>
            <p:cNvPr id="33" name="Grafik 32" descr="Mann">
              <a:extLst>
                <a:ext uri="{FF2B5EF4-FFF2-40B4-BE49-F238E27FC236}">
                  <a16:creationId xmlns:a16="http://schemas.microsoft.com/office/drawing/2014/main" id="{CA55AC71-8A36-471D-82CA-A48681484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4974" y="5065754"/>
              <a:ext cx="761630" cy="761630"/>
            </a:xfrm>
            <a:prstGeom prst="rect">
              <a:avLst/>
            </a:prstGeom>
          </p:spPr>
        </p:pic>
        <p:pic>
          <p:nvPicPr>
            <p:cNvPr id="34" name="Grafik 33" descr="Mann">
              <a:extLst>
                <a:ext uri="{FF2B5EF4-FFF2-40B4-BE49-F238E27FC236}">
                  <a16:creationId xmlns:a16="http://schemas.microsoft.com/office/drawing/2014/main" id="{D695D352-DA44-4A9D-AC23-EA777B842D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4974" y="4301857"/>
              <a:ext cx="761630" cy="761630"/>
            </a:xfrm>
            <a:prstGeom prst="rect">
              <a:avLst/>
            </a:prstGeom>
          </p:spPr>
        </p:pic>
        <p:pic>
          <p:nvPicPr>
            <p:cNvPr id="35" name="Grafik 34" descr="Frau">
              <a:extLst>
                <a:ext uri="{FF2B5EF4-FFF2-40B4-BE49-F238E27FC236}">
                  <a16:creationId xmlns:a16="http://schemas.microsoft.com/office/drawing/2014/main" id="{D23C0359-B356-4D3D-A1DA-326E128F18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2822" y="5065754"/>
              <a:ext cx="761630" cy="761630"/>
            </a:xfrm>
            <a:prstGeom prst="rect">
              <a:avLst/>
            </a:prstGeom>
          </p:spPr>
        </p:pic>
        <p:pic>
          <p:nvPicPr>
            <p:cNvPr id="36" name="Grafik 35" descr="Mann">
              <a:extLst>
                <a:ext uri="{FF2B5EF4-FFF2-40B4-BE49-F238E27FC236}">
                  <a16:creationId xmlns:a16="http://schemas.microsoft.com/office/drawing/2014/main" id="{7D1E99FC-9ED8-447B-98D4-87C8AAD049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2822" y="4301857"/>
              <a:ext cx="761630" cy="761630"/>
            </a:xfrm>
            <a:prstGeom prst="rect">
              <a:avLst/>
            </a:prstGeom>
          </p:spPr>
        </p:pic>
      </p:grpSp>
      <p:grpSp>
        <p:nvGrpSpPr>
          <p:cNvPr id="37" name="Gruppieren 36">
            <a:extLst>
              <a:ext uri="{FF2B5EF4-FFF2-40B4-BE49-F238E27FC236}">
                <a16:creationId xmlns:a16="http://schemas.microsoft.com/office/drawing/2014/main" id="{AEDD8550-4C78-44D0-AED2-63393B14224F}"/>
              </a:ext>
            </a:extLst>
          </p:cNvPr>
          <p:cNvGrpSpPr/>
          <p:nvPr/>
        </p:nvGrpSpPr>
        <p:grpSpPr>
          <a:xfrm>
            <a:off x="6465563" y="5011842"/>
            <a:ext cx="1527478" cy="761630"/>
            <a:chOff x="4508756" y="4280869"/>
            <a:chExt cx="1527478" cy="761630"/>
          </a:xfrm>
        </p:grpSpPr>
        <p:pic>
          <p:nvPicPr>
            <p:cNvPr id="38" name="Grafik 37" descr="Mann">
              <a:extLst>
                <a:ext uri="{FF2B5EF4-FFF2-40B4-BE49-F238E27FC236}">
                  <a16:creationId xmlns:a16="http://schemas.microsoft.com/office/drawing/2014/main" id="{2459AE91-B753-4D92-B35E-7581D5E4AB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8756" y="4280869"/>
              <a:ext cx="761630" cy="761630"/>
            </a:xfrm>
            <a:prstGeom prst="rect">
              <a:avLst/>
            </a:prstGeom>
          </p:spPr>
        </p:pic>
        <p:pic>
          <p:nvPicPr>
            <p:cNvPr id="39" name="Grafik 38" descr="Frau">
              <a:extLst>
                <a:ext uri="{FF2B5EF4-FFF2-40B4-BE49-F238E27FC236}">
                  <a16:creationId xmlns:a16="http://schemas.microsoft.com/office/drawing/2014/main" id="{5BC1C9D5-BEBC-47BB-A8C1-CF1808CAB2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92452" y="4280869"/>
              <a:ext cx="761630" cy="761630"/>
            </a:xfrm>
            <a:prstGeom prst="rect">
              <a:avLst/>
            </a:prstGeom>
          </p:spPr>
        </p:pic>
        <p:pic>
          <p:nvPicPr>
            <p:cNvPr id="40" name="Grafik 39" descr="Mann">
              <a:extLst>
                <a:ext uri="{FF2B5EF4-FFF2-40B4-BE49-F238E27FC236}">
                  <a16:creationId xmlns:a16="http://schemas.microsoft.com/office/drawing/2014/main" id="{3DD7A71E-A88E-475A-AE57-841053B91E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604" y="4280869"/>
              <a:ext cx="761630" cy="761630"/>
            </a:xfrm>
            <a:prstGeom prst="rect">
              <a:avLst/>
            </a:prstGeom>
          </p:spPr>
        </p:pic>
      </p:grpSp>
      <p:grpSp>
        <p:nvGrpSpPr>
          <p:cNvPr id="41" name="Gruppieren 40">
            <a:extLst>
              <a:ext uri="{FF2B5EF4-FFF2-40B4-BE49-F238E27FC236}">
                <a16:creationId xmlns:a16="http://schemas.microsoft.com/office/drawing/2014/main" id="{DB535791-8DE6-4F26-A051-9052566C62A6}"/>
              </a:ext>
            </a:extLst>
          </p:cNvPr>
          <p:cNvGrpSpPr/>
          <p:nvPr/>
        </p:nvGrpSpPr>
        <p:grpSpPr>
          <a:xfrm>
            <a:off x="2769053" y="5016273"/>
            <a:ext cx="1145326" cy="761630"/>
            <a:chOff x="7086987" y="5043283"/>
            <a:chExt cx="1145326" cy="761630"/>
          </a:xfrm>
        </p:grpSpPr>
        <p:pic>
          <p:nvPicPr>
            <p:cNvPr id="42" name="Grafik 41" descr="Frau">
              <a:extLst>
                <a:ext uri="{FF2B5EF4-FFF2-40B4-BE49-F238E27FC236}">
                  <a16:creationId xmlns:a16="http://schemas.microsoft.com/office/drawing/2014/main" id="{8D0AB095-FAD9-482E-9308-F33E33E84C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6987" y="5043283"/>
              <a:ext cx="761630" cy="761630"/>
            </a:xfrm>
            <a:prstGeom prst="rect">
              <a:avLst/>
            </a:prstGeom>
          </p:spPr>
        </p:pic>
        <p:pic>
          <p:nvPicPr>
            <p:cNvPr id="43" name="Grafik 42" descr="Mann">
              <a:extLst>
                <a:ext uri="{FF2B5EF4-FFF2-40B4-BE49-F238E27FC236}">
                  <a16:creationId xmlns:a16="http://schemas.microsoft.com/office/drawing/2014/main" id="{4B6B0920-36F8-4095-AE3F-584889AEE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0683" y="5043283"/>
              <a:ext cx="761630" cy="761630"/>
            </a:xfrm>
            <a:prstGeom prst="rect">
              <a:avLst/>
            </a:prstGeom>
          </p:spPr>
        </p:pic>
      </p:grpSp>
      <p:cxnSp>
        <p:nvCxnSpPr>
          <p:cNvPr id="45" name="Gerade Verbindung mit Pfeil 44">
            <a:extLst>
              <a:ext uri="{FF2B5EF4-FFF2-40B4-BE49-F238E27FC236}">
                <a16:creationId xmlns:a16="http://schemas.microsoft.com/office/drawing/2014/main" id="{EC23C3F8-4AB5-4482-81C6-334634EBFC0C}"/>
              </a:ext>
            </a:extLst>
          </p:cNvPr>
          <p:cNvCxnSpPr>
            <a:cxnSpLocks/>
            <a:stCxn id="14" idx="3"/>
            <a:endCxn id="42" idx="1"/>
          </p:cNvCxnSpPr>
          <p:nvPr/>
        </p:nvCxnSpPr>
        <p:spPr>
          <a:xfrm>
            <a:off x="2168715" y="5392657"/>
            <a:ext cx="600338" cy="4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9C4308F1-FC1D-4EB5-B2A6-728EED27028B}"/>
              </a:ext>
            </a:extLst>
          </p:cNvPr>
          <p:cNvCxnSpPr>
            <a:cxnSpLocks/>
            <a:stCxn id="17" idx="3"/>
            <a:endCxn id="96" idx="1"/>
          </p:cNvCxnSpPr>
          <p:nvPr/>
        </p:nvCxnSpPr>
        <p:spPr>
          <a:xfrm>
            <a:off x="2168715" y="4617999"/>
            <a:ext cx="2659611" cy="135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28A56761-BA28-434F-B004-51B4EFA5CF89}"/>
              </a:ext>
            </a:extLst>
          </p:cNvPr>
          <p:cNvCxnSpPr>
            <a:cxnSpLocks/>
            <a:stCxn id="9" idx="3"/>
          </p:cNvCxnSpPr>
          <p:nvPr/>
        </p:nvCxnSpPr>
        <p:spPr>
          <a:xfrm>
            <a:off x="2168715" y="3855594"/>
            <a:ext cx="5058478" cy="3902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DE82B943-157B-4836-8555-9F403F2220DB}"/>
              </a:ext>
            </a:extLst>
          </p:cNvPr>
          <p:cNvCxnSpPr>
            <a:cxnSpLocks/>
            <a:endCxn id="99" idx="0"/>
          </p:cNvCxnSpPr>
          <p:nvPr/>
        </p:nvCxnSpPr>
        <p:spPr>
          <a:xfrm>
            <a:off x="7220204" y="3894618"/>
            <a:ext cx="2818" cy="1120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5A29F6EE-C5DE-4FF4-83E9-FF97E12742EC}"/>
              </a:ext>
            </a:extLst>
          </p:cNvPr>
          <p:cNvCxnSpPr>
            <a:cxnSpLocks/>
            <a:stCxn id="13" idx="3"/>
          </p:cNvCxnSpPr>
          <p:nvPr/>
        </p:nvCxnSpPr>
        <p:spPr>
          <a:xfrm>
            <a:off x="2168715" y="3091697"/>
            <a:ext cx="7004379" cy="15856"/>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2BB152EE-6C56-4CD0-9815-BA29608F5DA8}"/>
              </a:ext>
            </a:extLst>
          </p:cNvPr>
          <p:cNvCxnSpPr>
            <a:cxnSpLocks/>
            <a:endCxn id="30" idx="0"/>
          </p:cNvCxnSpPr>
          <p:nvPr/>
        </p:nvCxnSpPr>
        <p:spPr>
          <a:xfrm>
            <a:off x="9173094" y="3107553"/>
            <a:ext cx="0" cy="19071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8" name="Gruppieren 77">
            <a:extLst>
              <a:ext uri="{FF2B5EF4-FFF2-40B4-BE49-F238E27FC236}">
                <a16:creationId xmlns:a16="http://schemas.microsoft.com/office/drawing/2014/main" id="{17E6CF0A-86E0-4767-85B8-5CA3DD3365E0}"/>
              </a:ext>
            </a:extLst>
          </p:cNvPr>
          <p:cNvGrpSpPr/>
          <p:nvPr/>
        </p:nvGrpSpPr>
        <p:grpSpPr>
          <a:xfrm>
            <a:off x="634185" y="2713710"/>
            <a:ext cx="1527478" cy="3062590"/>
            <a:chOff x="8407247" y="2694303"/>
            <a:chExt cx="1527478" cy="3062590"/>
          </a:xfrm>
        </p:grpSpPr>
        <p:pic>
          <p:nvPicPr>
            <p:cNvPr id="79" name="Grafik 78" descr="Frau">
              <a:extLst>
                <a:ext uri="{FF2B5EF4-FFF2-40B4-BE49-F238E27FC236}">
                  <a16:creationId xmlns:a16="http://schemas.microsoft.com/office/drawing/2014/main" id="{1538D5D7-E290-4931-9169-0C953FD063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247" y="3458200"/>
              <a:ext cx="761630" cy="761630"/>
            </a:xfrm>
            <a:prstGeom prst="rect">
              <a:avLst/>
            </a:prstGeom>
          </p:spPr>
        </p:pic>
        <p:pic>
          <p:nvPicPr>
            <p:cNvPr id="80" name="Grafik 79" descr="Mann">
              <a:extLst>
                <a:ext uri="{FF2B5EF4-FFF2-40B4-BE49-F238E27FC236}">
                  <a16:creationId xmlns:a16="http://schemas.microsoft.com/office/drawing/2014/main" id="{9E0F0FB8-FD3D-411F-9665-B324153596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095" y="3458200"/>
              <a:ext cx="761630" cy="761630"/>
            </a:xfrm>
            <a:prstGeom prst="rect">
              <a:avLst/>
            </a:prstGeom>
          </p:spPr>
        </p:pic>
        <p:pic>
          <p:nvPicPr>
            <p:cNvPr id="81" name="Grafik 80" descr="Mann">
              <a:extLst>
                <a:ext uri="{FF2B5EF4-FFF2-40B4-BE49-F238E27FC236}">
                  <a16:creationId xmlns:a16="http://schemas.microsoft.com/office/drawing/2014/main" id="{4050965F-1675-47CB-9284-D08725F996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247" y="4220605"/>
              <a:ext cx="761630" cy="761630"/>
            </a:xfrm>
            <a:prstGeom prst="rect">
              <a:avLst/>
            </a:prstGeom>
          </p:spPr>
        </p:pic>
        <p:pic>
          <p:nvPicPr>
            <p:cNvPr id="82" name="Grafik 81" descr="Frau">
              <a:extLst>
                <a:ext uri="{FF2B5EF4-FFF2-40B4-BE49-F238E27FC236}">
                  <a16:creationId xmlns:a16="http://schemas.microsoft.com/office/drawing/2014/main" id="{8C764456-C3B1-448F-9641-BB76671033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43" y="4220605"/>
              <a:ext cx="761630" cy="761630"/>
            </a:xfrm>
            <a:prstGeom prst="rect">
              <a:avLst/>
            </a:prstGeom>
          </p:spPr>
        </p:pic>
        <p:pic>
          <p:nvPicPr>
            <p:cNvPr id="83" name="Grafik 82" descr="Frau">
              <a:extLst>
                <a:ext uri="{FF2B5EF4-FFF2-40B4-BE49-F238E27FC236}">
                  <a16:creationId xmlns:a16="http://schemas.microsoft.com/office/drawing/2014/main" id="{A3E0C6E9-517C-415B-B1F8-388D8A661F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247" y="2694303"/>
              <a:ext cx="761630" cy="761630"/>
            </a:xfrm>
            <a:prstGeom prst="rect">
              <a:avLst/>
            </a:prstGeom>
          </p:spPr>
        </p:pic>
        <p:pic>
          <p:nvPicPr>
            <p:cNvPr id="84" name="Grafik 83" descr="Mann">
              <a:extLst>
                <a:ext uri="{FF2B5EF4-FFF2-40B4-BE49-F238E27FC236}">
                  <a16:creationId xmlns:a16="http://schemas.microsoft.com/office/drawing/2014/main" id="{7B5D2F51-5E65-4F31-8AD2-7545BC7F5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095" y="2694303"/>
              <a:ext cx="761630" cy="761630"/>
            </a:xfrm>
            <a:prstGeom prst="rect">
              <a:avLst/>
            </a:prstGeom>
          </p:spPr>
        </p:pic>
        <p:pic>
          <p:nvPicPr>
            <p:cNvPr id="85" name="Grafik 84" descr="Frau">
              <a:extLst>
                <a:ext uri="{FF2B5EF4-FFF2-40B4-BE49-F238E27FC236}">
                  <a16:creationId xmlns:a16="http://schemas.microsoft.com/office/drawing/2014/main" id="{2A256B46-E7A7-44E1-B454-9CA62DBAE0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095" y="4995263"/>
              <a:ext cx="761630" cy="761630"/>
            </a:xfrm>
            <a:prstGeom prst="rect">
              <a:avLst/>
            </a:prstGeom>
          </p:spPr>
        </p:pic>
        <p:pic>
          <p:nvPicPr>
            <p:cNvPr id="86" name="Grafik 85" descr="Frau">
              <a:extLst>
                <a:ext uri="{FF2B5EF4-FFF2-40B4-BE49-F238E27FC236}">
                  <a16:creationId xmlns:a16="http://schemas.microsoft.com/office/drawing/2014/main" id="{1D228AE2-4CF7-4780-9EF0-5FB6A012EE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7247" y="4995263"/>
              <a:ext cx="761630" cy="761630"/>
            </a:xfrm>
            <a:prstGeom prst="rect">
              <a:avLst/>
            </a:prstGeom>
          </p:spPr>
        </p:pic>
        <p:pic>
          <p:nvPicPr>
            <p:cNvPr id="87" name="Grafik 86" descr="Frau">
              <a:extLst>
                <a:ext uri="{FF2B5EF4-FFF2-40B4-BE49-F238E27FC236}">
                  <a16:creationId xmlns:a16="http://schemas.microsoft.com/office/drawing/2014/main" id="{60BF8C06-43DA-49B3-864C-6BADFA22C3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43" y="3458200"/>
              <a:ext cx="761630" cy="761630"/>
            </a:xfrm>
            <a:prstGeom prst="rect">
              <a:avLst/>
            </a:prstGeom>
          </p:spPr>
        </p:pic>
        <p:pic>
          <p:nvPicPr>
            <p:cNvPr id="88" name="Grafik 87" descr="Mann">
              <a:extLst>
                <a:ext uri="{FF2B5EF4-FFF2-40B4-BE49-F238E27FC236}">
                  <a16:creationId xmlns:a16="http://schemas.microsoft.com/office/drawing/2014/main" id="{0F1D19C7-720A-4BEB-BDF9-B55FA792A4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73095" y="4220605"/>
              <a:ext cx="761630" cy="761630"/>
            </a:xfrm>
            <a:prstGeom prst="rect">
              <a:avLst/>
            </a:prstGeom>
          </p:spPr>
        </p:pic>
        <p:pic>
          <p:nvPicPr>
            <p:cNvPr id="89" name="Grafik 88" descr="Mann">
              <a:extLst>
                <a:ext uri="{FF2B5EF4-FFF2-40B4-BE49-F238E27FC236}">
                  <a16:creationId xmlns:a16="http://schemas.microsoft.com/office/drawing/2014/main" id="{2BB016CE-1A1C-4015-83EE-3E8E27AB78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43" y="2694303"/>
              <a:ext cx="761630" cy="761630"/>
            </a:xfrm>
            <a:prstGeom prst="rect">
              <a:avLst/>
            </a:prstGeom>
          </p:spPr>
        </p:pic>
        <p:pic>
          <p:nvPicPr>
            <p:cNvPr id="90" name="Grafik 89" descr="Mann">
              <a:extLst>
                <a:ext uri="{FF2B5EF4-FFF2-40B4-BE49-F238E27FC236}">
                  <a16:creationId xmlns:a16="http://schemas.microsoft.com/office/drawing/2014/main" id="{7F67D1E7-6472-45DC-A363-891023D8A6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0943" y="4995263"/>
              <a:ext cx="761630" cy="761630"/>
            </a:xfrm>
            <a:prstGeom prst="rect">
              <a:avLst/>
            </a:prstGeom>
          </p:spPr>
        </p:pic>
      </p:grpSp>
      <p:grpSp>
        <p:nvGrpSpPr>
          <p:cNvPr id="91" name="Gruppieren 90">
            <a:extLst>
              <a:ext uri="{FF2B5EF4-FFF2-40B4-BE49-F238E27FC236}">
                <a16:creationId xmlns:a16="http://schemas.microsoft.com/office/drawing/2014/main" id="{66C7433E-37DF-45DF-A6A9-739044FE69E3}"/>
              </a:ext>
            </a:extLst>
          </p:cNvPr>
          <p:cNvGrpSpPr/>
          <p:nvPr/>
        </p:nvGrpSpPr>
        <p:grpSpPr>
          <a:xfrm>
            <a:off x="4444630" y="4250773"/>
            <a:ext cx="1527478" cy="1525527"/>
            <a:chOff x="2599126" y="4301857"/>
            <a:chExt cx="1527478" cy="1525527"/>
          </a:xfrm>
        </p:grpSpPr>
        <p:pic>
          <p:nvPicPr>
            <p:cNvPr id="92" name="Grafik 91" descr="Frau">
              <a:extLst>
                <a:ext uri="{FF2B5EF4-FFF2-40B4-BE49-F238E27FC236}">
                  <a16:creationId xmlns:a16="http://schemas.microsoft.com/office/drawing/2014/main" id="{C24B6CCD-4790-4C05-8226-E0B6FFC3F1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9126" y="5065754"/>
              <a:ext cx="761630" cy="761630"/>
            </a:xfrm>
            <a:prstGeom prst="rect">
              <a:avLst/>
            </a:prstGeom>
          </p:spPr>
        </p:pic>
        <p:pic>
          <p:nvPicPr>
            <p:cNvPr id="93" name="Grafik 92" descr="Mann">
              <a:extLst>
                <a:ext uri="{FF2B5EF4-FFF2-40B4-BE49-F238E27FC236}">
                  <a16:creationId xmlns:a16="http://schemas.microsoft.com/office/drawing/2014/main" id="{1CAD4E2C-FF3B-4877-8117-3D684AB077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4974" y="5065754"/>
              <a:ext cx="761630" cy="761630"/>
            </a:xfrm>
            <a:prstGeom prst="rect">
              <a:avLst/>
            </a:prstGeom>
          </p:spPr>
        </p:pic>
        <p:pic>
          <p:nvPicPr>
            <p:cNvPr id="94" name="Grafik 93" descr="Mann">
              <a:extLst>
                <a:ext uri="{FF2B5EF4-FFF2-40B4-BE49-F238E27FC236}">
                  <a16:creationId xmlns:a16="http://schemas.microsoft.com/office/drawing/2014/main" id="{F2560E34-17D3-404F-A25B-35175566D6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4974" y="4301857"/>
              <a:ext cx="761630" cy="761630"/>
            </a:xfrm>
            <a:prstGeom prst="rect">
              <a:avLst/>
            </a:prstGeom>
          </p:spPr>
        </p:pic>
        <p:pic>
          <p:nvPicPr>
            <p:cNvPr id="95" name="Grafik 94" descr="Frau">
              <a:extLst>
                <a:ext uri="{FF2B5EF4-FFF2-40B4-BE49-F238E27FC236}">
                  <a16:creationId xmlns:a16="http://schemas.microsoft.com/office/drawing/2014/main" id="{5AAE26BA-9114-47AD-BC83-E8DFD97464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2822" y="5065754"/>
              <a:ext cx="761630" cy="761630"/>
            </a:xfrm>
            <a:prstGeom prst="rect">
              <a:avLst/>
            </a:prstGeom>
          </p:spPr>
        </p:pic>
        <p:pic>
          <p:nvPicPr>
            <p:cNvPr id="96" name="Grafik 95" descr="Mann">
              <a:extLst>
                <a:ext uri="{FF2B5EF4-FFF2-40B4-BE49-F238E27FC236}">
                  <a16:creationId xmlns:a16="http://schemas.microsoft.com/office/drawing/2014/main" id="{349CBAAD-CA32-4735-A814-03A67850EB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2822" y="4301857"/>
              <a:ext cx="761630" cy="761630"/>
            </a:xfrm>
            <a:prstGeom prst="rect">
              <a:avLst/>
            </a:prstGeom>
          </p:spPr>
        </p:pic>
      </p:grpSp>
      <p:grpSp>
        <p:nvGrpSpPr>
          <p:cNvPr id="97" name="Gruppieren 96">
            <a:extLst>
              <a:ext uri="{FF2B5EF4-FFF2-40B4-BE49-F238E27FC236}">
                <a16:creationId xmlns:a16="http://schemas.microsoft.com/office/drawing/2014/main" id="{4DB65367-E611-487E-8E96-FFBA8ACFA091}"/>
              </a:ext>
            </a:extLst>
          </p:cNvPr>
          <p:cNvGrpSpPr/>
          <p:nvPr/>
        </p:nvGrpSpPr>
        <p:grpSpPr>
          <a:xfrm>
            <a:off x="6458511" y="5014670"/>
            <a:ext cx="1527478" cy="761630"/>
            <a:chOff x="4508756" y="4280869"/>
            <a:chExt cx="1527478" cy="761630"/>
          </a:xfrm>
        </p:grpSpPr>
        <p:pic>
          <p:nvPicPr>
            <p:cNvPr id="98" name="Grafik 97" descr="Mann">
              <a:extLst>
                <a:ext uri="{FF2B5EF4-FFF2-40B4-BE49-F238E27FC236}">
                  <a16:creationId xmlns:a16="http://schemas.microsoft.com/office/drawing/2014/main" id="{3CB9994D-A4D5-4A9D-9FD6-B424F34CE5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8756" y="4280869"/>
              <a:ext cx="761630" cy="761630"/>
            </a:xfrm>
            <a:prstGeom prst="rect">
              <a:avLst/>
            </a:prstGeom>
          </p:spPr>
        </p:pic>
        <p:pic>
          <p:nvPicPr>
            <p:cNvPr id="99" name="Grafik 98" descr="Frau">
              <a:extLst>
                <a:ext uri="{FF2B5EF4-FFF2-40B4-BE49-F238E27FC236}">
                  <a16:creationId xmlns:a16="http://schemas.microsoft.com/office/drawing/2014/main" id="{A73D1131-FEBF-4951-80A8-59F5D23C59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92452" y="4280869"/>
              <a:ext cx="761630" cy="761630"/>
            </a:xfrm>
            <a:prstGeom prst="rect">
              <a:avLst/>
            </a:prstGeom>
          </p:spPr>
        </p:pic>
        <p:pic>
          <p:nvPicPr>
            <p:cNvPr id="100" name="Grafik 99" descr="Mann">
              <a:extLst>
                <a:ext uri="{FF2B5EF4-FFF2-40B4-BE49-F238E27FC236}">
                  <a16:creationId xmlns:a16="http://schemas.microsoft.com/office/drawing/2014/main" id="{4784DA42-FF62-467D-8EF2-09681ABCB7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604" y="4280869"/>
              <a:ext cx="761630" cy="761630"/>
            </a:xfrm>
            <a:prstGeom prst="rect">
              <a:avLst/>
            </a:prstGeom>
          </p:spPr>
        </p:pic>
      </p:grpSp>
      <p:grpSp>
        <p:nvGrpSpPr>
          <p:cNvPr id="101" name="Gruppieren 100">
            <a:extLst>
              <a:ext uri="{FF2B5EF4-FFF2-40B4-BE49-F238E27FC236}">
                <a16:creationId xmlns:a16="http://schemas.microsoft.com/office/drawing/2014/main" id="{BD9E58E1-CDD5-4BE6-8DB2-1B1B2CF7F2C9}"/>
              </a:ext>
            </a:extLst>
          </p:cNvPr>
          <p:cNvGrpSpPr/>
          <p:nvPr/>
        </p:nvGrpSpPr>
        <p:grpSpPr>
          <a:xfrm>
            <a:off x="2762001" y="5014670"/>
            <a:ext cx="1145326" cy="761630"/>
            <a:chOff x="7086987" y="5043283"/>
            <a:chExt cx="1145326" cy="761630"/>
          </a:xfrm>
        </p:grpSpPr>
        <p:pic>
          <p:nvPicPr>
            <p:cNvPr id="102" name="Grafik 101" descr="Frau">
              <a:extLst>
                <a:ext uri="{FF2B5EF4-FFF2-40B4-BE49-F238E27FC236}">
                  <a16:creationId xmlns:a16="http://schemas.microsoft.com/office/drawing/2014/main" id="{AE4CB795-2ACF-4219-9B94-8A51FE98E6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6987" y="5043283"/>
              <a:ext cx="761630" cy="761630"/>
            </a:xfrm>
            <a:prstGeom prst="rect">
              <a:avLst/>
            </a:prstGeom>
          </p:spPr>
        </p:pic>
        <p:pic>
          <p:nvPicPr>
            <p:cNvPr id="103" name="Grafik 102" descr="Mann">
              <a:extLst>
                <a:ext uri="{FF2B5EF4-FFF2-40B4-BE49-F238E27FC236}">
                  <a16:creationId xmlns:a16="http://schemas.microsoft.com/office/drawing/2014/main" id="{C2D57AA7-E051-4570-BE89-18764EFA5F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70683" y="5043283"/>
              <a:ext cx="761630" cy="761630"/>
            </a:xfrm>
            <a:prstGeom prst="rect">
              <a:avLst/>
            </a:prstGeom>
          </p:spPr>
        </p:pic>
      </p:grpSp>
      <p:sp>
        <p:nvSpPr>
          <p:cNvPr id="109" name="Rechteck 108">
            <a:extLst>
              <a:ext uri="{FF2B5EF4-FFF2-40B4-BE49-F238E27FC236}">
                <a16:creationId xmlns:a16="http://schemas.microsoft.com/office/drawing/2014/main" id="{74D1FCBC-18A7-48CD-9181-BC407D945B8D}"/>
              </a:ext>
            </a:extLst>
          </p:cNvPr>
          <p:cNvSpPr/>
          <p:nvPr/>
        </p:nvSpPr>
        <p:spPr>
          <a:xfrm>
            <a:off x="4081549" y="2485505"/>
            <a:ext cx="7469209" cy="4172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5" name="Grafik 114" descr="Fragezeichen">
            <a:extLst>
              <a:ext uri="{FF2B5EF4-FFF2-40B4-BE49-F238E27FC236}">
                <a16:creationId xmlns:a16="http://schemas.microsoft.com/office/drawing/2014/main" id="{BA1D33A3-79D4-43BB-BC25-E6A0B3CCF7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9533" y="3735380"/>
            <a:ext cx="1673240" cy="1673240"/>
          </a:xfrm>
          <a:prstGeom prst="rect">
            <a:avLst/>
          </a:prstGeom>
        </p:spPr>
      </p:pic>
      <p:sp>
        <p:nvSpPr>
          <p:cNvPr id="116" name="Pfeil: nach unten 115">
            <a:extLst>
              <a:ext uri="{FF2B5EF4-FFF2-40B4-BE49-F238E27FC236}">
                <a16:creationId xmlns:a16="http://schemas.microsoft.com/office/drawing/2014/main" id="{60491D4E-326D-4934-AEA6-CFB6989D9DD0}"/>
              </a:ext>
            </a:extLst>
          </p:cNvPr>
          <p:cNvSpPr/>
          <p:nvPr/>
        </p:nvSpPr>
        <p:spPr>
          <a:xfrm>
            <a:off x="3048332" y="1395703"/>
            <a:ext cx="572664" cy="104313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17" name="Rechteck 116">
                <a:extLst>
                  <a:ext uri="{FF2B5EF4-FFF2-40B4-BE49-F238E27FC236}">
                    <a16:creationId xmlns:a16="http://schemas.microsoft.com/office/drawing/2014/main" id="{89F9F173-1384-4652-A0AE-C71F005C46A3}"/>
                  </a:ext>
                </a:extLst>
              </p:cNvPr>
              <p:cNvSpPr/>
              <p:nvPr/>
            </p:nvSpPr>
            <p:spPr>
              <a:xfrm>
                <a:off x="6011892" y="5636718"/>
                <a:ext cx="3608522" cy="646331"/>
              </a:xfrm>
              <a:prstGeom prst="rect">
                <a:avLst/>
              </a:prstGeom>
            </p:spPr>
            <p:txBody>
              <a:bodyPr wrap="square">
                <a:spAutoFit/>
              </a:bodyPr>
              <a:lstStyle/>
              <a:p>
                <a:r>
                  <a:rPr lang="en-US" dirty="0"/>
                  <a:t>Additional deaths may occur after the days when the </a:t>
                </a:r>
                <a14:m>
                  <m:oMath xmlns:m="http://schemas.openxmlformats.org/officeDocument/2006/math">
                    <m:r>
                      <a:rPr lang="de-DE" b="0" i="1" smtClean="0">
                        <a:latin typeface="Cambria Math" panose="02040503050406030204" pitchFamily="18" charset="0"/>
                      </a:rPr>
                      <m:t>𝐶𝐹𝑅</m:t>
                    </m:r>
                  </m:oMath>
                </a14:m>
                <a:r>
                  <a:rPr lang="en-US" dirty="0"/>
                  <a:t> is measured</a:t>
                </a:r>
                <a:endParaRPr lang="de-DE" dirty="0"/>
              </a:p>
            </p:txBody>
          </p:sp>
        </mc:Choice>
        <mc:Fallback xmlns="">
          <p:sp>
            <p:nvSpPr>
              <p:cNvPr id="117" name="Rechteck 116">
                <a:extLst>
                  <a:ext uri="{FF2B5EF4-FFF2-40B4-BE49-F238E27FC236}">
                    <a16:creationId xmlns:a16="http://schemas.microsoft.com/office/drawing/2014/main" id="{89F9F173-1384-4652-A0AE-C71F005C46A3}"/>
                  </a:ext>
                </a:extLst>
              </p:cNvPr>
              <p:cNvSpPr>
                <a:spLocks noRot="1" noChangeAspect="1" noMove="1" noResize="1" noEditPoints="1" noAdjustHandles="1" noChangeArrowheads="1" noChangeShapeType="1" noTextEdit="1"/>
              </p:cNvSpPr>
              <p:nvPr/>
            </p:nvSpPr>
            <p:spPr>
              <a:xfrm>
                <a:off x="6011892" y="5636718"/>
                <a:ext cx="3608522" cy="646331"/>
              </a:xfrm>
              <a:prstGeom prst="rect">
                <a:avLst/>
              </a:prstGeom>
              <a:blipFill>
                <a:blip r:embed="rId13"/>
                <a:stretch>
                  <a:fillRect l="-1351" t="-5660" r="-169" b="-14151"/>
                </a:stretch>
              </a:blipFill>
            </p:spPr>
            <p:txBody>
              <a:bodyPr/>
              <a:lstStyle/>
              <a:p>
                <a:r>
                  <a:rPr lang="de-DE">
                    <a:noFill/>
                  </a:rPr>
                  <a:t> </a:t>
                </a:r>
              </a:p>
            </p:txBody>
          </p:sp>
        </mc:Fallback>
      </mc:AlternateContent>
      <p:sp>
        <p:nvSpPr>
          <p:cNvPr id="118" name="Titel 117">
            <a:extLst>
              <a:ext uri="{FF2B5EF4-FFF2-40B4-BE49-F238E27FC236}">
                <a16:creationId xmlns:a16="http://schemas.microsoft.com/office/drawing/2014/main" id="{F62695C3-FB4B-46E2-8392-9B9FCC44720C}"/>
              </a:ext>
            </a:extLst>
          </p:cNvPr>
          <p:cNvSpPr>
            <a:spLocks noGrp="1"/>
          </p:cNvSpPr>
          <p:nvPr>
            <p:ph type="title"/>
          </p:nvPr>
        </p:nvSpPr>
        <p:spPr/>
        <p:txBody>
          <a:bodyPr/>
          <a:lstStyle/>
          <a:p>
            <a:r>
              <a:rPr lang="en-GB" dirty="0"/>
              <a:t>Goal of the paper</a:t>
            </a:r>
            <a:endParaRPr lang="de-DE" dirty="0"/>
          </a:p>
        </p:txBody>
      </p:sp>
    </p:spTree>
    <p:extLst>
      <p:ext uri="{BB962C8B-B14F-4D97-AF65-F5344CB8AC3E}">
        <p14:creationId xmlns:p14="http://schemas.microsoft.com/office/powerpoint/2010/main" val="6790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6" grpId="0" animBg="1"/>
      <p:bldP spid="1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estimates of fatality rates</a:t>
                </a:r>
              </a:p>
              <a:p>
                <a:pPr marL="914400" lvl="1" indent="-457200">
                  <a:buFont typeface="+mj-lt"/>
                  <a:buAutoNum type="alphaLcParenR"/>
                </a:pPr>
                <a:r>
                  <a:rPr lang="en-GB" dirty="0"/>
                  <a:t>Correcting right-censoring</a:t>
                </a:r>
              </a:p>
              <a:p>
                <a:pPr marL="914400" lvl="1" indent="-457200">
                  <a:buFont typeface="+mj-lt"/>
                  <a:buAutoNum type="alphaLcParenR"/>
                </a:pPr>
                <a:endParaRPr lang="de-DE" dirty="0"/>
              </a:p>
              <a:p>
                <a:pPr marL="896938" lvl="1" indent="0" defTabSz="896938">
                  <a:buNone/>
                </a:pPr>
                <a:r>
                  <a:rPr lang="de-DE" u="sng" dirty="0" err="1"/>
                  <a:t>S</a:t>
                </a:r>
                <a:r>
                  <a:rPr lang="de-DE" b="0" u="sng" dirty="0" err="1"/>
                  <a:t>ymptomatic</a:t>
                </a:r>
                <a:r>
                  <a:rPr lang="de-DE" b="0" u="sng" dirty="0"/>
                  <a:t> </a:t>
                </a:r>
                <a:r>
                  <a:rPr lang="de-DE" u="sng" dirty="0"/>
                  <a:t>C</a:t>
                </a:r>
                <a:r>
                  <a:rPr lang="de-DE" b="0" u="sng" dirty="0"/>
                  <a:t>ase </a:t>
                </a:r>
                <a:r>
                  <a:rPr lang="de-DE" u="sng" dirty="0" err="1"/>
                  <a:t>Fatality</a:t>
                </a:r>
                <a:r>
                  <a:rPr lang="de-DE" u="sng" dirty="0"/>
                  <a:t> Ratio (</a:t>
                </a:r>
                <a14:m>
                  <m:oMath xmlns:m="http://schemas.openxmlformats.org/officeDocument/2006/math">
                    <m:r>
                      <a:rPr lang="de-DE" b="0" i="1" u="sng" smtClean="0">
                        <a:latin typeface="Cambria Math" panose="02040503050406030204" pitchFamily="18" charset="0"/>
                      </a:rPr>
                      <m:t>𝑠𝐶𝐹𝑅</m:t>
                    </m:r>
                  </m:oMath>
                </a14:m>
                <a:r>
                  <a:rPr lang="de-DE" u="sng" dirty="0"/>
                  <a:t>):</a:t>
                </a:r>
                <a:r>
                  <a:rPr lang="de-DE" dirty="0"/>
                  <a:t> „</a:t>
                </a:r>
                <a:r>
                  <a:rPr lang="en-US" dirty="0"/>
                  <a:t>proportion of infected individuals showing symptoms who die over the course of their SARS-CoV-2 infection</a:t>
                </a:r>
                <a:r>
                  <a:rPr lang="en-GB" dirty="0"/>
                  <a:t>” (app p. 2)</a:t>
                </a:r>
              </a:p>
              <a:p>
                <a:pPr marL="896938" lvl="1" indent="0">
                  <a:buNone/>
                </a:pPr>
                <a:r>
                  <a:rPr lang="en-GB" u="sng" dirty="0"/>
                  <a:t>Infection Fatality Ratio (</a:t>
                </a:r>
                <a14:m>
                  <m:oMath xmlns:m="http://schemas.openxmlformats.org/officeDocument/2006/math">
                    <m:r>
                      <a:rPr lang="de-DE" b="0" i="1" u="sng" smtClean="0">
                        <a:latin typeface="Cambria Math" panose="02040503050406030204" pitchFamily="18" charset="0"/>
                      </a:rPr>
                      <m:t>𝐼𝐹𝑅</m:t>
                    </m:r>
                  </m:oMath>
                </a14:m>
                <a:r>
                  <a:rPr lang="en-GB" u="sng" dirty="0"/>
                  <a:t>):</a:t>
                </a:r>
                <a:r>
                  <a:rPr lang="en-GB" dirty="0"/>
                  <a:t> “</a:t>
                </a:r>
                <a:r>
                  <a:rPr lang="en-US" dirty="0"/>
                  <a:t>proportion of all people with SARS-CoV-2 infection who will eventually die from the disease” (app p. 3)</a:t>
                </a:r>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idx="1"/>
              </p:nvPr>
            </p:nvSpPr>
            <p:spPr>
              <a:blipFill>
                <a:blip r:embed="rId2"/>
                <a:stretch>
                  <a:fillRect l="-1217" t="-2381" r="-348"/>
                </a:stretch>
              </a:blipFill>
            </p:spPr>
            <p:txBody>
              <a:bodyPr/>
              <a:lstStyle/>
              <a:p>
                <a:r>
                  <a:rPr lang="de-DE">
                    <a:noFill/>
                  </a:rPr>
                  <a:t> </a:t>
                </a:r>
              </a:p>
            </p:txBody>
          </p:sp>
        </mc:Fallback>
      </mc:AlternateContent>
    </p:spTree>
    <p:extLst>
      <p:ext uri="{BB962C8B-B14F-4D97-AF65-F5344CB8AC3E}">
        <p14:creationId xmlns:p14="http://schemas.microsoft.com/office/powerpoint/2010/main" val="62414038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1040</Words>
  <Application>Microsoft Office PowerPoint</Application>
  <PresentationFormat>Breitbild</PresentationFormat>
  <Paragraphs>214</Paragraphs>
  <Slides>36</Slides>
  <Notes>0</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36</vt:i4>
      </vt:variant>
    </vt:vector>
  </HeadingPairs>
  <TitlesOfParts>
    <vt:vector size="42" baseType="lpstr">
      <vt:lpstr>Arial</vt:lpstr>
      <vt:lpstr>Calibri</vt:lpstr>
      <vt:lpstr>Calibri Light</vt:lpstr>
      <vt:lpstr>Cambria Math</vt:lpstr>
      <vt:lpstr>Wingdings</vt:lpstr>
      <vt:lpstr>Office</vt:lpstr>
      <vt:lpstr>Hauser et al (2020). Estimation of SARS-CoV-2 mortality during the early stages of an epidemic: a modelling study in Hubei, China and six locations of Europe</vt:lpstr>
      <vt:lpstr>Contents</vt:lpstr>
      <vt:lpstr>Disclaimer</vt:lpstr>
      <vt:lpstr>Preliminary Remarks</vt:lpstr>
      <vt:lpstr>Goal of the Paper</vt:lpstr>
      <vt:lpstr>Goal of the Paper</vt:lpstr>
      <vt:lpstr>Goal of the Paper</vt:lpstr>
      <vt:lpstr>Goal of the paper</vt:lpstr>
      <vt:lpstr>Goal of the Paper</vt:lpstr>
      <vt:lpstr>Goal of the Paper</vt:lpstr>
      <vt:lpstr>Goal of the Paper</vt:lpstr>
      <vt:lpstr>Model Overview</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Simulating Data</vt:lpstr>
      <vt:lpstr>Simulating Data</vt:lpstr>
      <vt:lpstr>Deriving the Posterior</vt:lpstr>
      <vt:lpstr>Deriving the Posterior</vt:lpstr>
      <vt:lpstr>Deriving the Posterior</vt:lpstr>
      <vt:lpstr>Deriving the Posterior</vt:lpstr>
      <vt:lpstr>Deriving Parameters</vt:lpstr>
      <vt:lpstr>Deriving Parameters</vt:lpstr>
      <vt:lpstr>Current state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Hauser et al (2020). Estimation of SARS-CoV-2 mortality during the early stages of an epidemic: a modelling study in hubei, china and six locations of europe</dc:title>
  <dc:creator>Lukas Schmid</dc:creator>
  <cp:lastModifiedBy>Lukas Schmid</cp:lastModifiedBy>
  <cp:revision>14</cp:revision>
  <dcterms:created xsi:type="dcterms:W3CDTF">2020-05-30T08:35:29Z</dcterms:created>
  <dcterms:modified xsi:type="dcterms:W3CDTF">2020-05-30T18:37:52Z</dcterms:modified>
</cp:coreProperties>
</file>