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76" r:id="rId4"/>
    <p:sldId id="264" r:id="rId5"/>
    <p:sldId id="266" r:id="rId6"/>
    <p:sldId id="288" r:id="rId7"/>
    <p:sldId id="287" r:id="rId8"/>
    <p:sldId id="286" r:id="rId9"/>
    <p:sldId id="268" r:id="rId10"/>
    <p:sldId id="270" r:id="rId11"/>
    <p:sldId id="278" r:id="rId12"/>
    <p:sldId id="285" r:id="rId13"/>
    <p:sldId id="272" r:id="rId14"/>
    <p:sldId id="284" r:id="rId15"/>
    <p:sldId id="289" r:id="rId16"/>
    <p:sldId id="290" r:id="rId17"/>
    <p:sldId id="277" r:id="rId18"/>
    <p:sldId id="271" r:id="rId19"/>
    <p:sldId id="283" r:id="rId20"/>
    <p:sldId id="273" r:id="rId21"/>
    <p:sldId id="279" r:id="rId22"/>
    <p:sldId id="280" r:id="rId23"/>
    <p:sldId id="282" r:id="rId24"/>
    <p:sldId id="281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9" autoAdjust="0"/>
  </p:normalViewPr>
  <p:slideViewPr>
    <p:cSldViewPr>
      <p:cViewPr varScale="1">
        <p:scale>
          <a:sx n="80" d="100"/>
          <a:sy n="80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1B1E1-35FF-4DC7-BA96-61552A4E09D5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B0BA7-5E02-4958-8DD3-111EF32AE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7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beautiful-soup-module-scrape-web-pages-tutorial/3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rummy.com/software/BeautifulSoup/bs4/doc.zh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beautiful-soup-module-scrape-web-pages-tutorial/3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rummy.com/software/BeautifulSoup/bs4/doc.zh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sflyingsoar/%E7%AD%86%E8%A8%98-for-python-jieba-wordcloud-b814f5e04e0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dertw.com/%E7%A8%8B%E5%BC%8F%E8%AA%9E%E8%A8%80/632116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ueller/word_clou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flingjie/words_image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140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625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152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625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edium.com/@gau820827/%E6%95%99%E9%9B%BB%E8%85%A6%E7%95%AB%E7%95%AB-%E5%88%9D%E5%BF%83%E8%80%85%E7%9A%84%E7%94%9F%E6%88%90%E5%BC%8F%E5%B0%8D%E6%8A%97%E7%B6%B2%E8%B7%AF-gan-%E5%85%A5%E9%96%80%E7%AD%86%E8%A8%98-tensorflow-python3-dfad71662952" TargetMode="External"/><Relationship Id="rId4" Type="http://schemas.openxmlformats.org/officeDocument/2006/relationships/hyperlink" Target="https://github.com/carpedm20/DCGAN-tensorflo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0BA7-5E02-4958-8DD3-111EF32AEB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62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https://blog.gtwang.org/programming/python-beautiful-soup-module-scrape-web-pages-tutorial/3/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>
                <a:hlinkClick r:id="rId4"/>
              </a:rPr>
              <a:t>https://www.crummy.com/software/BeautifulSoup/bs4/doc.zh/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0BA7-5E02-4958-8DD3-111EF32AEBC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42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https://blog.gtwang.org/programming/python-beautiful-soup-module-scrape-web-pages-tutorial/3/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>
                <a:hlinkClick r:id="rId4"/>
              </a:rPr>
              <a:t>https://www.crummy.com/software/BeautifulSoup/bs4/doc.zh/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0BA7-5E02-4958-8DD3-111EF32AEBC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46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https://medium.com/@fsflyingsoar/%E7%AD%86%E8%A8%98-for-python-jieba-wordcloud-b814f5e04e01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https://codertw.com/%E7%A8%8B%E5%BC%8F%E8%AA%9E%E8%A8%80/632116/</a:t>
            </a:r>
            <a:endParaRPr lang="en-US" altLang="zh-TW" dirty="0"/>
          </a:p>
          <a:p>
            <a:r>
              <a:rPr lang="en-US" altLang="zh-TW"/>
              <a:t>https://colab.research.google.com/drive/1ktMDfg6yWunTRpFqIN2YZlVmCjilav8m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0BA7-5E02-4958-8DD3-111EF32AEBC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92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0BA7-5E02-4958-8DD3-111EF32AEBC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46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0BA7-5E02-4958-8DD3-111EF32AEBC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07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https://github.com/amueller/word_cloud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https://github.com/flingjie/words_image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0BA7-5E02-4958-8DD3-111EF32AEBC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3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來源：</a:t>
            </a:r>
            <a:r>
              <a:rPr lang="en-US" altLang="zh-TW" dirty="0">
                <a:hlinkClick r:id="rId3"/>
              </a:rPr>
              <a:t>https://ithelp.ithome.com.tw/articles/10191404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0BA7-5E02-4958-8DD3-111EF32AEBC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8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https://ithelp.ithome.com.tw/articles/10196257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0BA7-5E02-4958-8DD3-111EF32AEBC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40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https://ithelp.ithome.com.tw/articles/10191528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0BA7-5E02-4958-8DD3-111EF32AEBC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72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來源：</a:t>
            </a:r>
            <a:r>
              <a:rPr lang="en-US" altLang="zh-TW" dirty="0">
                <a:hlinkClick r:id="rId3"/>
              </a:rPr>
              <a:t>https://ithelp.ithome.com.tw/articles/10196257</a:t>
            </a:r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參考資料：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dirty="0">
                <a:hlinkClick r:id="rId4"/>
              </a:rPr>
              <a:t>https://github.com/carpedm20/DCGAN-tensorflow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5"/>
              </a:rPr>
              <a:t>https://medium.com/@gau820827/%E6%95%99%E9%9B%BB%E8%85%A6%E7%95%AB%E7%95%AB-%E5%88%9D%E5%BF%83%E8%80%85%E7%9A%84%E7%94%9F%E6%88%90%E5%BC%8F%E5%B0%8D%E6%8A%97%E7%B6%B2%E8%B7%AF-gan-%E5%85%A5%E9%96%80%E7%AD%86%E8%A8%98-tensorflow-python3-dfad71662952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0BA7-5E02-4958-8DD3-111EF32AEBC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25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tmp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tmp"/><Relationship Id="rId4" Type="http://schemas.openxmlformats.org/officeDocument/2006/relationships/image" Target="../media/image1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152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0375" y="1087403"/>
            <a:ext cx="6143625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190CB3-EB42-4D53-892F-7C13C49E3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0140" y="2744662"/>
            <a:ext cx="4942280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rgbClr val="FFFFFF"/>
                </a:solidFill>
                <a:latin typeface="irohamaru Medium" panose="020B0402020203020207" pitchFamily="34" charset="-120"/>
                <a:ea typeface="irohamaru Medium" panose="020B0402020203020207" pitchFamily="34" charset="-120"/>
                <a:cs typeface="irohamaru Medium" panose="020B0402020203020207" pitchFamily="34" charset="-120"/>
              </a:rPr>
              <a:t>Python </a:t>
            </a:r>
            <a:r>
              <a:rPr lang="zh-TW" altLang="en-US" dirty="0">
                <a:solidFill>
                  <a:srgbClr val="FFFFFF"/>
                </a:solidFill>
                <a:latin typeface="irohamaru Medium" panose="020B0402020203020207" pitchFamily="34" charset="-120"/>
                <a:ea typeface="irohamaru Medium" panose="020B0402020203020207" pitchFamily="34" charset="-120"/>
                <a:cs typeface="irohamaru Medium" panose="020B0402020203020207" pitchFamily="34" charset="-120"/>
              </a:rPr>
              <a:t>套件介紹</a:t>
            </a:r>
            <a:br>
              <a:rPr lang="en-US" altLang="zh-TW" dirty="0">
                <a:solidFill>
                  <a:srgbClr val="FFFFFF"/>
                </a:solidFill>
                <a:latin typeface="irohamaru Medium" panose="020B0402020203020207" pitchFamily="34" charset="-120"/>
                <a:ea typeface="irohamaru Medium" panose="020B0402020203020207" pitchFamily="34" charset="-120"/>
                <a:cs typeface="irohamaru Medium" panose="020B0402020203020207" pitchFamily="34" charset="-120"/>
              </a:rPr>
            </a:br>
            <a:r>
              <a:rPr lang="zh-TW" altLang="en-US" dirty="0">
                <a:solidFill>
                  <a:srgbClr val="FFFFFF"/>
                </a:solidFill>
                <a:latin typeface="irohamaru Medium" panose="020B0402020203020207" pitchFamily="34" charset="-120"/>
                <a:ea typeface="irohamaru Medium" panose="020B0402020203020207" pitchFamily="34" charset="-120"/>
                <a:cs typeface="irohamaru Medium" panose="020B0402020203020207" pitchFamily="34" charset="-120"/>
              </a:rPr>
              <a:t>－ＸＸＸ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8E3199-0973-4BE4-AB21-8AA74C84D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140" y="5589240"/>
            <a:ext cx="4942280" cy="964540"/>
          </a:xfrm>
        </p:spPr>
        <p:txBody>
          <a:bodyPr>
            <a:normAutofit/>
          </a:bodyPr>
          <a:lstStyle/>
          <a:p>
            <a:pPr algn="r"/>
            <a:r>
              <a:rPr lang="zh-TW" altLang="en-US" sz="2400" dirty="0">
                <a:solidFill>
                  <a:srgbClr val="FFFFFF"/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資管</a:t>
            </a:r>
            <a:r>
              <a:rPr lang="en-US" altLang="zh-TW" sz="2400" dirty="0">
                <a:solidFill>
                  <a:srgbClr val="FFFFFF"/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111</a:t>
            </a:r>
            <a:r>
              <a:rPr lang="zh-TW" altLang="en-US" sz="2400" dirty="0">
                <a:solidFill>
                  <a:srgbClr val="FFFFFF"/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A1073316 </a:t>
            </a:r>
            <a:r>
              <a:rPr lang="zh-TW" altLang="en-US" sz="2400" dirty="0">
                <a:solidFill>
                  <a:srgbClr val="FFFFFF"/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蔡琇鈞</a:t>
            </a:r>
            <a:endParaRPr lang="en-US" altLang="zh-TW" sz="2400" dirty="0">
              <a:solidFill>
                <a:srgbClr val="FFFFFF"/>
              </a:solidFill>
              <a:latin typeface="irohamaru Light" panose="020B0003020203020207" pitchFamily="34" charset="-120"/>
              <a:ea typeface="irohamaru Light" panose="020B0003020203020207" pitchFamily="34" charset="-120"/>
              <a:cs typeface="irohamaru Light" panose="020B0003020203020207" pitchFamily="34" charset="-120"/>
            </a:endParaRPr>
          </a:p>
          <a:p>
            <a:pPr algn="r"/>
            <a:r>
              <a:rPr lang="zh-TW" altLang="en-US" sz="2400" dirty="0">
                <a:solidFill>
                  <a:srgbClr val="FFFFFF"/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指導教授</a:t>
            </a:r>
            <a:r>
              <a:rPr lang="en-US" altLang="zh-TW" sz="2400" dirty="0">
                <a:solidFill>
                  <a:srgbClr val="FFFFFF"/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:</a:t>
            </a:r>
            <a:r>
              <a:rPr lang="zh-TW" altLang="en-US" sz="2400" dirty="0">
                <a:solidFill>
                  <a:srgbClr val="FFFFFF"/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蕭漢威 教授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680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9261" y="1"/>
            <a:ext cx="1709806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783" y="514898"/>
            <a:ext cx="1795013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4333" y="4713856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6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AABEBD5-4388-4245-B87C-7E231418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38112"/>
            <a:ext cx="1328738" cy="6091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TW" altLang="en-US" sz="4000" kern="1200" dirty="0">
                <a:solidFill>
                  <a:schemeClr val="tx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功能</a:t>
            </a:r>
            <a:endParaRPr lang="en-US" altLang="zh-TW" sz="4000" kern="1200" dirty="0">
              <a:solidFill>
                <a:schemeClr val="tx1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07" y="165483"/>
            <a:ext cx="554400" cy="5544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4A2E4DD5-A86C-45C5-B8D0-3B7AEC4C760D}"/>
              </a:ext>
            </a:extLst>
          </p:cNvPr>
          <p:cNvSpPr txBox="1"/>
          <p:nvPr/>
        </p:nvSpPr>
        <p:spPr>
          <a:xfrm>
            <a:off x="1009539" y="967512"/>
            <a:ext cx="7058598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defRPr>
            </a:lvl1pPr>
          </a:lstStyle>
          <a:p>
            <a:r>
              <a:rPr lang="zh-TW" altLang="en-US" dirty="0"/>
              <a:t>機器學習Ｘ神經網路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3A76065B-BEE9-48A5-8702-A6A4DAAFF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7" y="2855188"/>
            <a:ext cx="6868626" cy="31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3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AABEBD5-4388-4245-B87C-7E231418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12" y="162347"/>
            <a:ext cx="1156449" cy="5556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TW" altLang="en-US" sz="40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邏輯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407" y="162959"/>
            <a:ext cx="554400" cy="554400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2F582B35-9333-43C5-8F68-479ABC00CAF8}"/>
              </a:ext>
            </a:extLst>
          </p:cNvPr>
          <p:cNvSpPr txBox="1"/>
          <p:nvPr/>
        </p:nvSpPr>
        <p:spPr>
          <a:xfrm>
            <a:off x="1554981" y="470055"/>
            <a:ext cx="7058598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defRPr>
            </a:lvl1pPr>
          </a:lstStyle>
          <a:p>
            <a:r>
              <a:rPr lang="zh-TW" altLang="en-US" dirty="0"/>
              <a:t>訓練</a:t>
            </a:r>
            <a:r>
              <a:rPr lang="en-US" altLang="zh-TW" dirty="0"/>
              <a:t>&gt;</a:t>
            </a:r>
            <a:r>
              <a:rPr lang="zh-TW" altLang="en-US" dirty="0"/>
              <a:t>建立模型</a:t>
            </a:r>
            <a:r>
              <a:rPr lang="en-US" altLang="zh-TW" dirty="0"/>
              <a:t>&gt;</a:t>
            </a:r>
            <a:r>
              <a:rPr lang="zh-TW" altLang="en-US" dirty="0"/>
              <a:t>評估</a:t>
            </a:r>
            <a:r>
              <a:rPr lang="en-US" altLang="zh-TW" dirty="0"/>
              <a:t>&gt;</a:t>
            </a:r>
            <a:r>
              <a:rPr lang="zh-TW" altLang="en-US" dirty="0"/>
              <a:t>預測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B1D4321E-F067-4C5A-822D-98304714B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69" y="2224381"/>
            <a:ext cx="663032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7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07" y="165483"/>
            <a:ext cx="554400" cy="5544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20E7850-F76E-4C44-97AC-8FFAF15A44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883" b="2003"/>
          <a:stretch/>
        </p:blipFill>
        <p:spPr>
          <a:xfrm>
            <a:off x="31156" y="809854"/>
            <a:ext cx="9112844" cy="5176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B2D762-C1A4-4B19-8BE0-647D2125F0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64"/>
          <a:stretch/>
        </p:blipFill>
        <p:spPr>
          <a:xfrm>
            <a:off x="10717" y="1510874"/>
            <a:ext cx="9144000" cy="4654430"/>
          </a:xfrm>
          <a:prstGeom prst="rect">
            <a:avLst/>
          </a:prstGeom>
        </p:spPr>
      </p:pic>
      <p:sp>
        <p:nvSpPr>
          <p:cNvPr id="31" name="標題 1">
            <a:extLst>
              <a:ext uri="{FF2B5EF4-FFF2-40B4-BE49-F238E27FC236}">
                <a16:creationId xmlns:a16="http://schemas.microsoft.com/office/drawing/2014/main" id="{F1CF4486-4273-41EF-ACE5-9065EBCED46D}"/>
              </a:ext>
            </a:extLst>
          </p:cNvPr>
          <p:cNvSpPr txBox="1">
            <a:spLocks/>
          </p:cNvSpPr>
          <p:nvPr/>
        </p:nvSpPr>
        <p:spPr>
          <a:xfrm>
            <a:off x="842612" y="162347"/>
            <a:ext cx="1156449" cy="55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zh-TW" altLang="en-US" sz="400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實作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445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07" y="162959"/>
            <a:ext cx="554400" cy="5544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1B7B4DA8-096F-46F4-9FC4-4B5D0B4C15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r="-2188"/>
          <a:stretch/>
        </p:blipFill>
        <p:spPr>
          <a:xfrm>
            <a:off x="1618" y="2939608"/>
            <a:ext cx="9119762" cy="3879036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59CCABFE-D28B-400C-8B0F-273EFFB49D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01" b="-1"/>
          <a:stretch/>
        </p:blipFill>
        <p:spPr>
          <a:xfrm>
            <a:off x="0" y="960704"/>
            <a:ext cx="9144000" cy="1701669"/>
          </a:xfrm>
          <a:prstGeom prst="rect">
            <a:avLst/>
          </a:prstGeom>
        </p:spPr>
      </p:pic>
      <p:sp>
        <p:nvSpPr>
          <p:cNvPr id="33" name="標題 1">
            <a:extLst>
              <a:ext uri="{FF2B5EF4-FFF2-40B4-BE49-F238E27FC236}">
                <a16:creationId xmlns:a16="http://schemas.microsoft.com/office/drawing/2014/main" id="{47DEF9B8-87E9-433C-A349-B1F068D3D154}"/>
              </a:ext>
            </a:extLst>
          </p:cNvPr>
          <p:cNvSpPr txBox="1">
            <a:spLocks/>
          </p:cNvSpPr>
          <p:nvPr/>
        </p:nvSpPr>
        <p:spPr>
          <a:xfrm>
            <a:off x="842612" y="162347"/>
            <a:ext cx="1156449" cy="55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zh-TW" altLang="en-US" sz="400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實作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254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407" y="162959"/>
            <a:ext cx="554400" cy="55440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1048C61A-8E9A-40C8-AB17-F541E4F84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9" y="897666"/>
            <a:ext cx="3999735" cy="3610287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1BE118D-5BCB-48BE-84DD-070D87F9A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94" y="908720"/>
            <a:ext cx="5325218" cy="4505954"/>
          </a:xfrm>
          <a:prstGeom prst="rect">
            <a:avLst/>
          </a:prstGeom>
        </p:spPr>
      </p:pic>
      <p:sp>
        <p:nvSpPr>
          <p:cNvPr id="31" name="標題 1">
            <a:extLst>
              <a:ext uri="{FF2B5EF4-FFF2-40B4-BE49-F238E27FC236}">
                <a16:creationId xmlns:a16="http://schemas.microsoft.com/office/drawing/2014/main" id="{BFDC060E-D228-45C8-891A-F11F7FD9921C}"/>
              </a:ext>
            </a:extLst>
          </p:cNvPr>
          <p:cNvSpPr txBox="1">
            <a:spLocks/>
          </p:cNvSpPr>
          <p:nvPr/>
        </p:nvSpPr>
        <p:spPr>
          <a:xfrm>
            <a:off x="842612" y="162347"/>
            <a:ext cx="1156449" cy="55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zh-TW" altLang="en-US" sz="400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實作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250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直排標題 6">
            <a:extLst>
              <a:ext uri="{FF2B5EF4-FFF2-40B4-BE49-F238E27FC236}">
                <a16:creationId xmlns:a16="http://schemas.microsoft.com/office/drawing/2014/main" id="{163AD9F3-F361-4874-B3CA-003885439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50521" y="2367910"/>
            <a:ext cx="416886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8000" kern="1200" dirty="0">
                <a:solidFill>
                  <a:schemeClr val="tx1"/>
                </a:solidFill>
                <a:latin typeface="irohamaru Regular" panose="020B0302020203020207" pitchFamily="34" charset="-120"/>
                <a:ea typeface="irohamaru Regular" panose="020B0302020203020207" pitchFamily="34" charset="-120"/>
                <a:cs typeface="irohamaru Regular" panose="020B0302020203020207" pitchFamily="34" charset="-120"/>
              </a:rPr>
              <a:t>GAN</a:t>
            </a:r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直排文字版面配置區 7">
            <a:extLst>
              <a:ext uri="{FF2B5EF4-FFF2-40B4-BE49-F238E27FC236}">
                <a16:creationId xmlns:a16="http://schemas.microsoft.com/office/drawing/2014/main" id="{F557114C-AE7F-435E-938E-9ECC4A676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5576" y="4437112"/>
            <a:ext cx="4168866" cy="108012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生成式對抗網路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irohamaru Light" panose="020B0003020203020207" pitchFamily="34" charset="-120"/>
              <a:ea typeface="irohamaru Light" panose="020B0003020203020207" pitchFamily="34" charset="-120"/>
              <a:cs typeface="irohamaru Light" panose="020B0003020203020207" pitchFamily="34" charset="-120"/>
            </a:endParaRPr>
          </a:p>
          <a:p>
            <a:pPr marL="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優化－尋找最佳解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irohamaru Light" panose="020B0003020203020207" pitchFamily="34" charset="-120"/>
              <a:ea typeface="irohamaru Light" panose="020B0003020203020207" pitchFamily="34" charset="-120"/>
              <a:cs typeface="irohamaru Light" panose="020B0003020203020207" pitchFamily="34" charset="-120"/>
            </a:endParaRP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2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AABEBD5-4388-4245-B87C-7E231418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38112"/>
            <a:ext cx="1328738" cy="6091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TW" altLang="en-US" sz="4000" kern="1200" dirty="0">
                <a:solidFill>
                  <a:schemeClr val="tx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功能</a:t>
            </a:r>
            <a:endParaRPr lang="en-US" altLang="zh-TW" sz="4000" kern="1200" dirty="0">
              <a:solidFill>
                <a:schemeClr val="tx1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07" y="165483"/>
            <a:ext cx="554400" cy="5544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4A2E4DD5-A86C-45C5-B8D0-3B7AEC4C760D}"/>
              </a:ext>
            </a:extLst>
          </p:cNvPr>
          <p:cNvSpPr txBox="1"/>
          <p:nvPr/>
        </p:nvSpPr>
        <p:spPr>
          <a:xfrm>
            <a:off x="1004603" y="958200"/>
            <a:ext cx="7058598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defRPr>
            </a:lvl1pPr>
          </a:lstStyle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b="0" dirty="0"/>
              <a:t>GAN(Generative Adversarial Network</a:t>
            </a:r>
            <a:r>
              <a:rPr lang="zh-TW" altLang="en-US" b="0" dirty="0"/>
              <a:t>，</a:t>
            </a:r>
            <a:r>
              <a:rPr lang="en-US" altLang="zh-TW" b="0" dirty="0"/>
              <a:t>GAN)</a:t>
            </a:r>
            <a:r>
              <a:rPr lang="zh-TW" altLang="en-US" b="0" dirty="0"/>
              <a:t>，經由小量真實資料，產生大量的訓練資料</a:t>
            </a:r>
            <a:endParaRPr lang="en-US" altLang="zh-TW" b="0" dirty="0"/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b="0" dirty="0"/>
              <a:t>『</a:t>
            </a:r>
            <a:r>
              <a:rPr lang="zh-TW" altLang="en-US" b="0" dirty="0"/>
              <a:t>非監督式</a:t>
            </a:r>
            <a:r>
              <a:rPr lang="en-US" altLang="zh-TW" b="0" dirty="0"/>
              <a:t>』(Unsupervised)</a:t>
            </a:r>
            <a:r>
              <a:rPr lang="zh-TW" altLang="en-US" b="0" dirty="0"/>
              <a:t>的模型</a:t>
            </a:r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6963989F-667C-4EF0-8C0B-E40514B4F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9" y="2795332"/>
            <a:ext cx="680179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7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直排標題 6">
            <a:extLst>
              <a:ext uri="{FF2B5EF4-FFF2-40B4-BE49-F238E27FC236}">
                <a16:creationId xmlns:a16="http://schemas.microsoft.com/office/drawing/2014/main" id="{163AD9F3-F361-4874-B3CA-003885439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50521" y="2367910"/>
            <a:ext cx="4168866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kern="1200" dirty="0" err="1">
                <a:solidFill>
                  <a:schemeClr val="tx1"/>
                </a:solidFill>
                <a:latin typeface="irohamaru Regular" panose="020B0302020203020207" pitchFamily="34" charset="-120"/>
                <a:ea typeface="irohamaru Regular" panose="020B0302020203020207" pitchFamily="34" charset="-120"/>
                <a:cs typeface="irohamaru Regular" panose="020B0302020203020207" pitchFamily="34" charset="-120"/>
              </a:rPr>
              <a:t>beautifulsoup</a:t>
            </a:r>
            <a:endParaRPr lang="en-US" altLang="zh-TW" kern="1200" dirty="0">
              <a:solidFill>
                <a:schemeClr val="tx1"/>
              </a:solidFill>
              <a:latin typeface="irohamaru Regular" panose="020B0302020203020207" pitchFamily="34" charset="-120"/>
              <a:ea typeface="irohamaru Regular" panose="020B0302020203020207" pitchFamily="34" charset="-120"/>
              <a:cs typeface="irohamaru Regular" panose="020B0302020203020207" pitchFamily="34" charset="-120"/>
            </a:endParaRPr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直排文字版面配置區 7">
            <a:extLst>
              <a:ext uri="{FF2B5EF4-FFF2-40B4-BE49-F238E27FC236}">
                <a16:creationId xmlns:a16="http://schemas.microsoft.com/office/drawing/2014/main" id="{F557114C-AE7F-435E-938E-9ECC4A676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5576" y="4437112"/>
            <a:ext cx="4168866" cy="33601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網頁爬蟲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irohamaru Light" panose="020B0003020203020207" pitchFamily="34" charset="-120"/>
              <a:ea typeface="irohamaru Light" panose="020B0003020203020207" pitchFamily="34" charset="-120"/>
              <a:cs typeface="irohamaru Light" panose="020B0003020203020207" pitchFamily="34" charset="-120"/>
            </a:endParaRP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AABEBD5-4388-4245-B87C-7E231418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38112"/>
            <a:ext cx="1328738" cy="6091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TW" altLang="en-US" sz="4000" kern="1200" dirty="0">
                <a:solidFill>
                  <a:schemeClr val="tx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功能</a:t>
            </a:r>
            <a:endParaRPr lang="en-US" altLang="zh-TW" sz="4000" kern="1200" dirty="0">
              <a:solidFill>
                <a:schemeClr val="tx1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07" y="165483"/>
            <a:ext cx="554400" cy="55440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04F64DF4-EB00-4288-AB6C-30AD59B594E1}"/>
              </a:ext>
            </a:extLst>
          </p:cNvPr>
          <p:cNvSpPr txBox="1"/>
          <p:nvPr/>
        </p:nvSpPr>
        <p:spPr>
          <a:xfrm>
            <a:off x="1043608" y="1340768"/>
            <a:ext cx="7058598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defRPr>
            </a:lvl1pPr>
          </a:lstStyle>
          <a:p>
            <a:r>
              <a:rPr lang="zh-TW" altLang="en-US" dirty="0"/>
              <a:t>抓取網頁資料</a:t>
            </a:r>
          </a:p>
        </p:txBody>
      </p:sp>
    </p:spTree>
    <p:extLst>
      <p:ext uri="{BB962C8B-B14F-4D97-AF65-F5344CB8AC3E}">
        <p14:creationId xmlns:p14="http://schemas.microsoft.com/office/powerpoint/2010/main" val="3187362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AABEBD5-4388-4245-B87C-7E231418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12" y="162347"/>
            <a:ext cx="1156449" cy="5556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TW" altLang="en-US" sz="40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邏輯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07" y="162959"/>
            <a:ext cx="554400" cy="5544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3E16ACB-FFAA-4686-AA7D-F5436A90A50C}"/>
              </a:ext>
            </a:extLst>
          </p:cNvPr>
          <p:cNvSpPr txBox="1"/>
          <p:nvPr/>
        </p:nvSpPr>
        <p:spPr>
          <a:xfrm>
            <a:off x="1043608" y="1340768"/>
            <a:ext cx="705859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defRPr>
            </a:lvl1pPr>
          </a:lstStyle>
          <a:p>
            <a:r>
              <a:rPr lang="zh-TW" altLang="en-US" dirty="0"/>
              <a:t>利用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  <a:r>
              <a:rPr lang="zh-TW" altLang="en-US" dirty="0"/>
              <a:t>和</a:t>
            </a:r>
            <a:r>
              <a:rPr lang="en-US" altLang="zh-TW" dirty="0" err="1"/>
              <a:t>css</a:t>
            </a:r>
            <a:r>
              <a:rPr lang="zh-TW" altLang="en-US" dirty="0"/>
              <a:t>選擇器</a:t>
            </a:r>
            <a:endParaRPr lang="en-US" altLang="zh-TW" dirty="0"/>
          </a:p>
          <a:p>
            <a:r>
              <a:rPr lang="zh-TW" altLang="en-US" dirty="0"/>
              <a:t>篩選所需資料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7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80B6C4E-CD78-409E-AEF8-34DE4D55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252" y="386695"/>
            <a:ext cx="3710809" cy="9927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6000" u="sng" kern="1200" dirty="0">
                <a:solidFill>
                  <a:schemeClr val="tx1"/>
                </a:solidFill>
                <a:latin typeface="irohamaru Regular" panose="020B0302020203020207" pitchFamily="34" charset="-120"/>
                <a:ea typeface="irohamaru Regular" panose="020B0302020203020207" pitchFamily="34" charset="-120"/>
                <a:cs typeface="irohamaru Regular" panose="020B0302020203020207" pitchFamily="34" charset="-120"/>
              </a:rPr>
              <a:t>目錄</a:t>
            </a:r>
            <a:endParaRPr lang="en-US" altLang="zh-TW" sz="6000" u="sng" kern="1200" dirty="0">
              <a:solidFill>
                <a:schemeClr val="tx1"/>
              </a:solidFill>
              <a:latin typeface="irohamaru Regular" panose="020B0302020203020207" pitchFamily="34" charset="-120"/>
              <a:ea typeface="irohamaru Regular" panose="020B0302020203020207" pitchFamily="34" charset="-120"/>
              <a:cs typeface="irohamaru Regular" panose="020B0302020203020207" pitchFamily="34" charset="-12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4449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2736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5123" y="1680845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23496" y="0"/>
            <a:ext cx="1736439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40094" y="2345836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77421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1732119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117B3C-B68A-445F-BDA6-A5615AFF0279}"/>
              </a:ext>
            </a:extLst>
          </p:cNvPr>
          <p:cNvSpPr txBox="1"/>
          <p:nvPr/>
        </p:nvSpPr>
        <p:spPr>
          <a:xfrm>
            <a:off x="4779252" y="2345836"/>
            <a:ext cx="3710809" cy="34229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功能</a:t>
            </a:r>
            <a:endParaRPr lang="en-US" altLang="zh-TW" sz="2800" dirty="0">
              <a:latin typeface="irohamaru Light" panose="020B0003020203020207" pitchFamily="34" charset="-120"/>
              <a:ea typeface="irohamaru Light" panose="020B0003020203020207" pitchFamily="34" charset="-120"/>
              <a:cs typeface="irohamaru Light" panose="020B0003020203020207" pitchFamily="34" charset="-120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邏輯</a:t>
            </a:r>
            <a:endParaRPr lang="en-US" altLang="zh-TW" sz="2800" dirty="0">
              <a:latin typeface="irohamaru Light" panose="020B0003020203020207" pitchFamily="34" charset="-120"/>
              <a:ea typeface="irohamaru Light" panose="020B0003020203020207" pitchFamily="34" charset="-120"/>
              <a:cs typeface="irohamaru Light" panose="020B0003020203020207" pitchFamily="34" charset="-120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實作</a:t>
            </a:r>
            <a:endParaRPr lang="en-US" altLang="zh-TW" sz="2800" dirty="0">
              <a:latin typeface="irohamaru Light" panose="020B0003020203020207" pitchFamily="34" charset="-120"/>
              <a:ea typeface="irohamaru Light" panose="020B0003020203020207" pitchFamily="34" charset="-120"/>
              <a:cs typeface="irohamaru Light" panose="020B0003020203020207" pitchFamily="34" charset="-120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TW" altLang="en-US" sz="2800" dirty="0">
              <a:latin typeface="irohamaru Light" panose="020B0003020203020207" pitchFamily="34" charset="-120"/>
              <a:ea typeface="irohamaru Light" panose="020B0003020203020207" pitchFamily="34" charset="-120"/>
              <a:cs typeface="irohamaru Light" panose="020B0003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263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07" y="162959"/>
            <a:ext cx="554400" cy="554400"/>
          </a:xfrm>
          <a:prstGeom prst="rect">
            <a:avLst/>
          </a:prstGeom>
        </p:spPr>
      </p:pic>
      <p:sp>
        <p:nvSpPr>
          <p:cNvPr id="31" name="標題 1">
            <a:extLst>
              <a:ext uri="{FF2B5EF4-FFF2-40B4-BE49-F238E27FC236}">
                <a16:creationId xmlns:a16="http://schemas.microsoft.com/office/drawing/2014/main" id="{AE9893C6-7BB9-4DC2-B1AC-A37002B550AF}"/>
              </a:ext>
            </a:extLst>
          </p:cNvPr>
          <p:cNvSpPr txBox="1">
            <a:spLocks/>
          </p:cNvSpPr>
          <p:nvPr/>
        </p:nvSpPr>
        <p:spPr>
          <a:xfrm>
            <a:off x="842612" y="162347"/>
            <a:ext cx="1156449" cy="55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zh-TW" altLang="en-US" sz="400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實作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67CA4D48-2844-48A2-BEE1-3D712A469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" y="1010695"/>
            <a:ext cx="4829849" cy="502990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466F796-7B31-41CB-B850-4FD298DF6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79" y="1988839"/>
            <a:ext cx="13394241" cy="32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6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直排標題 6">
            <a:extLst>
              <a:ext uri="{FF2B5EF4-FFF2-40B4-BE49-F238E27FC236}">
                <a16:creationId xmlns:a16="http://schemas.microsoft.com/office/drawing/2014/main" id="{163AD9F3-F361-4874-B3CA-003885439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50521" y="2367910"/>
            <a:ext cx="4168866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kern="1200" dirty="0" err="1">
                <a:solidFill>
                  <a:schemeClr val="tx1"/>
                </a:solidFill>
                <a:latin typeface="irohamaru Regular" panose="020B0302020203020207" pitchFamily="34" charset="-120"/>
                <a:ea typeface="irohamaru Regular" panose="020B0302020203020207" pitchFamily="34" charset="-120"/>
                <a:cs typeface="irohamaru Regular" panose="020B0302020203020207" pitchFamily="34" charset="-120"/>
              </a:rPr>
              <a:t>logomaker</a:t>
            </a:r>
            <a:endParaRPr lang="en-US" altLang="zh-TW" kern="1200" dirty="0">
              <a:solidFill>
                <a:schemeClr val="tx1"/>
              </a:solidFill>
              <a:latin typeface="irohamaru Regular" panose="020B0302020203020207" pitchFamily="34" charset="-120"/>
              <a:ea typeface="irohamaru Regular" panose="020B0302020203020207" pitchFamily="34" charset="-120"/>
              <a:cs typeface="irohamaru Regular" panose="020B0302020203020207" pitchFamily="34" charset="-120"/>
            </a:endParaRPr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直排文字版面配置區 7">
            <a:extLst>
              <a:ext uri="{FF2B5EF4-FFF2-40B4-BE49-F238E27FC236}">
                <a16:creationId xmlns:a16="http://schemas.microsoft.com/office/drawing/2014/main" id="{F557114C-AE7F-435E-938E-9ECC4A676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5576" y="4437112"/>
            <a:ext cx="4168866" cy="33601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572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irohamaru Light" panose="020B0003020203020207" pitchFamily="34" charset="-120"/>
              <a:ea typeface="irohamaru Light" panose="020B0003020203020207" pitchFamily="34" charset="-120"/>
              <a:cs typeface="irohamaru Light" panose="020B0003020203020207" pitchFamily="34" charset="-120"/>
            </a:endParaRP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AABEBD5-4388-4245-B87C-7E231418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12" y="162347"/>
            <a:ext cx="1156449" cy="5556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TW" altLang="en-US" sz="40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實作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07" y="162959"/>
            <a:ext cx="554400" cy="5544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E7DA0DD-CA15-49DC-8E7D-AF31C257E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" y="847432"/>
            <a:ext cx="5948361" cy="23618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2842737-A1EC-4DBD-AB49-4D544A1EA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10" y="1804283"/>
            <a:ext cx="641122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AABEBD5-4388-4245-B87C-7E231418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12" y="162347"/>
            <a:ext cx="1156449" cy="5556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TW" altLang="en-US" sz="40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實作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07" y="162959"/>
            <a:ext cx="554400" cy="5544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F6D10E08-802C-4013-A738-6330D5AC1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" y="1084237"/>
            <a:ext cx="8436605" cy="405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1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AABEBD5-4388-4245-B87C-7E231418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12" y="162347"/>
            <a:ext cx="1156449" cy="5556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TW" altLang="en-US" sz="40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實作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07" y="162959"/>
            <a:ext cx="554400" cy="5544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BBB7A60C-9DEF-4143-A725-6E97CEF4A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"/>
            <a:ext cx="7039957" cy="6830378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C74869ED-9635-4C21-9234-2C325504A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08" y="1295269"/>
            <a:ext cx="683990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直排標題 6">
            <a:extLst>
              <a:ext uri="{FF2B5EF4-FFF2-40B4-BE49-F238E27FC236}">
                <a16:creationId xmlns:a16="http://schemas.microsoft.com/office/drawing/2014/main" id="{163AD9F3-F361-4874-B3CA-003885439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50521" y="2367910"/>
            <a:ext cx="4168866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 err="1">
                <a:latin typeface="irohamaru Regular" panose="020B0302020203020207" pitchFamily="34" charset="-120"/>
                <a:ea typeface="irohamaru Regular" panose="020B0302020203020207" pitchFamily="34" charset="-120"/>
                <a:cs typeface="irohamaru Regular" panose="020B0302020203020207" pitchFamily="34" charset="-120"/>
              </a:rPr>
              <a:t>wordcloud</a:t>
            </a:r>
            <a:endParaRPr lang="en-US" altLang="zh-TW" sz="5400" kern="1200" dirty="0">
              <a:solidFill>
                <a:schemeClr val="tx1"/>
              </a:solidFill>
              <a:latin typeface="irohamaru Regular" panose="020B0302020203020207" pitchFamily="34" charset="-120"/>
              <a:ea typeface="irohamaru Regular" panose="020B0302020203020207" pitchFamily="34" charset="-120"/>
              <a:cs typeface="irohamaru Regular" panose="020B0302020203020207" pitchFamily="34" charset="-120"/>
            </a:endParaRPr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直排文字版面配置區 7">
            <a:extLst>
              <a:ext uri="{FF2B5EF4-FFF2-40B4-BE49-F238E27FC236}">
                <a16:creationId xmlns:a16="http://schemas.microsoft.com/office/drawing/2014/main" id="{F557114C-AE7F-435E-938E-9ECC4A676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5576" y="4437112"/>
            <a:ext cx="4168866" cy="33601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標籤雲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latin typeface="irohamaru Light" panose="020B0003020203020207" pitchFamily="34" charset="-120"/>
              <a:ea typeface="irohamaru Light" panose="020B0003020203020207" pitchFamily="34" charset="-120"/>
              <a:cs typeface="irohamaru Light" panose="020B0003020203020207" pitchFamily="34" charset="-120"/>
            </a:endParaRP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6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250B805-AFFE-4C5E-9B1C-19F96B412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45" y="44624"/>
            <a:ext cx="5465493" cy="315632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AABEBD5-4388-4245-B87C-7E231418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38112"/>
            <a:ext cx="1328738" cy="6091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TW" altLang="en-US" sz="4000" kern="1200" dirty="0">
                <a:solidFill>
                  <a:schemeClr val="tx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功能</a:t>
            </a:r>
            <a:endParaRPr lang="en-US" altLang="zh-TW" sz="4000" kern="1200" dirty="0">
              <a:solidFill>
                <a:schemeClr val="tx1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407" y="165483"/>
            <a:ext cx="554400" cy="55440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352AA71B-CCF4-4206-9BAD-FBCA96CDAF7B}"/>
              </a:ext>
            </a:extLst>
          </p:cNvPr>
          <p:cNvSpPr txBox="1"/>
          <p:nvPr/>
        </p:nvSpPr>
        <p:spPr>
          <a:xfrm>
            <a:off x="644059" y="1229008"/>
            <a:ext cx="7058598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defRPr>
            </a:lvl1pPr>
          </a:lstStyle>
          <a:p>
            <a:r>
              <a:rPr lang="zh-TW" altLang="en-US" dirty="0"/>
              <a:t>詞雲的製作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42A7CD-3269-4FFB-B2AF-DDB2869F0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6" y="2737975"/>
            <a:ext cx="6096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0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AABEBD5-4388-4245-B87C-7E231418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12" y="162347"/>
            <a:ext cx="1156449" cy="5556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TW" altLang="en-US" sz="40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邏輯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07" y="162959"/>
            <a:ext cx="554400" cy="55440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9A8563-AF79-4AD6-83BA-D015FB39DA83}"/>
              </a:ext>
            </a:extLst>
          </p:cNvPr>
          <p:cNvSpPr txBox="1"/>
          <p:nvPr/>
        </p:nvSpPr>
        <p:spPr>
          <a:xfrm>
            <a:off x="1043608" y="1340768"/>
            <a:ext cx="7058598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defRPr>
            </a:lvl1pPr>
          </a:lstStyle>
          <a:p>
            <a:r>
              <a:rPr lang="en-US" altLang="zh-TW" dirty="0" err="1"/>
              <a:t>jieba</a:t>
            </a:r>
            <a:r>
              <a:rPr lang="zh-TW" altLang="en-US" dirty="0"/>
              <a:t>分詞</a:t>
            </a:r>
            <a:endParaRPr lang="en-US" altLang="zh-TW" dirty="0"/>
          </a:p>
          <a:p>
            <a:r>
              <a:rPr lang="en-US" altLang="zh-TW" dirty="0"/>
              <a:t>pandas/</a:t>
            </a:r>
            <a:r>
              <a:rPr lang="en-US" altLang="zh-TW" dirty="0" err="1"/>
              <a:t>numpy</a:t>
            </a:r>
            <a:r>
              <a:rPr lang="zh-TW" altLang="en-US" dirty="0"/>
              <a:t>統計</a:t>
            </a:r>
            <a:endParaRPr lang="en-US" altLang="zh-TW" dirty="0"/>
          </a:p>
          <a:p>
            <a:r>
              <a:rPr lang="zh-TW" altLang="en-US" dirty="0"/>
              <a:t>用統計分析去畫圖</a:t>
            </a:r>
            <a:r>
              <a:rPr lang="en-US" altLang="zh-TW" dirty="0"/>
              <a:t>(matplotlib)</a:t>
            </a:r>
          </a:p>
        </p:txBody>
      </p:sp>
    </p:spTree>
    <p:extLst>
      <p:ext uri="{BB962C8B-B14F-4D97-AF65-F5344CB8AC3E}">
        <p14:creationId xmlns:p14="http://schemas.microsoft.com/office/powerpoint/2010/main" val="305509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07" y="162959"/>
            <a:ext cx="554400" cy="554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F342BC-0C3B-4402-BC52-182E09081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35"/>
          <a:stretch/>
        </p:blipFill>
        <p:spPr>
          <a:xfrm>
            <a:off x="479607" y="1085636"/>
            <a:ext cx="8283991" cy="42060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2299BA-A04F-45E2-93BA-9C159593C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278" y="4984477"/>
            <a:ext cx="3191320" cy="1600423"/>
          </a:xfrm>
          <a:prstGeom prst="rect">
            <a:avLst/>
          </a:prstGeom>
        </p:spPr>
      </p:pic>
      <p:sp>
        <p:nvSpPr>
          <p:cNvPr id="31" name="標題 1">
            <a:extLst>
              <a:ext uri="{FF2B5EF4-FFF2-40B4-BE49-F238E27FC236}">
                <a16:creationId xmlns:a16="http://schemas.microsoft.com/office/drawing/2014/main" id="{1033112E-C9D3-4135-9864-C3C466421A38}"/>
              </a:ext>
            </a:extLst>
          </p:cNvPr>
          <p:cNvSpPr txBox="1">
            <a:spLocks/>
          </p:cNvSpPr>
          <p:nvPr/>
        </p:nvSpPr>
        <p:spPr>
          <a:xfrm>
            <a:off x="842612" y="162347"/>
            <a:ext cx="1156449" cy="55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zh-TW" altLang="en-US" sz="400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實作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216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407" y="165483"/>
            <a:ext cx="554400" cy="554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91226A-CBF5-43CC-8E8B-AB6DD0612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1" y="76572"/>
            <a:ext cx="3092983" cy="293405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94F6C25-EAB6-45E0-9BC1-139939DD2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3" y="3010627"/>
            <a:ext cx="9176133" cy="3834647"/>
          </a:xfrm>
          <a:prstGeom prst="rect">
            <a:avLst/>
          </a:prstGeom>
        </p:spPr>
      </p:pic>
      <p:sp>
        <p:nvSpPr>
          <p:cNvPr id="31" name="標題 1">
            <a:extLst>
              <a:ext uri="{FF2B5EF4-FFF2-40B4-BE49-F238E27FC236}">
                <a16:creationId xmlns:a16="http://schemas.microsoft.com/office/drawing/2014/main" id="{1B969C27-6E9A-4A30-A5E7-B629161E28BD}"/>
              </a:ext>
            </a:extLst>
          </p:cNvPr>
          <p:cNvSpPr txBox="1">
            <a:spLocks/>
          </p:cNvSpPr>
          <p:nvPr/>
        </p:nvSpPr>
        <p:spPr>
          <a:xfrm>
            <a:off x="842612" y="162347"/>
            <a:ext cx="1156449" cy="555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zh-TW" altLang="en-US" sz="400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實作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765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AABEBD5-4388-4245-B87C-7E231418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12" y="162347"/>
            <a:ext cx="1156449" cy="5556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TW" altLang="en-US" sz="4000" dirty="0">
                <a:latin typeface="華康秀風體W3" panose="03000309000000000000" pitchFamily="65" charset="-120"/>
                <a:ea typeface="華康秀風體W3" panose="03000309000000000000" pitchFamily="65" charset="-120"/>
                <a:cs typeface="irohamaru Light" panose="020B0003020203020207" pitchFamily="34" charset="-120"/>
              </a:rPr>
              <a:t>實作</a:t>
            </a:r>
            <a:endParaRPr lang="en-US" altLang="zh-TW" sz="4000" dirty="0">
              <a:latin typeface="華康秀風體W3" panose="03000309000000000000" pitchFamily="65" charset="-120"/>
              <a:ea typeface="華康秀風體W3" panose="03000309000000000000" pitchFamily="65" charset="-120"/>
              <a:cs typeface="irohamaru Light" panose="020B0003020203020207" pitchFamily="34" charset="-120"/>
            </a:endParaRPr>
          </a:p>
        </p:txBody>
      </p:sp>
      <p:pic>
        <p:nvPicPr>
          <p:cNvPr id="6" name="圖形 5" descr="扳手">
            <a:extLst>
              <a:ext uri="{FF2B5EF4-FFF2-40B4-BE49-F238E27FC236}">
                <a16:creationId xmlns:a16="http://schemas.microsoft.com/office/drawing/2014/main" id="{E4E2ABD1-C1DA-45F3-BD2C-CAA9BDCE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407" y="162959"/>
            <a:ext cx="554400" cy="5544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37A375E-5E46-4AA1-962C-AEE3E09BE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5" y="1466332"/>
            <a:ext cx="8271805" cy="34465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7DAE716-36A2-45CA-BFB3-F83488D1F2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37"/>
          <a:stretch/>
        </p:blipFill>
        <p:spPr>
          <a:xfrm>
            <a:off x="395289" y="4917162"/>
            <a:ext cx="7789104" cy="16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6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直排標題 6">
            <a:extLst>
              <a:ext uri="{FF2B5EF4-FFF2-40B4-BE49-F238E27FC236}">
                <a16:creationId xmlns:a16="http://schemas.microsoft.com/office/drawing/2014/main" id="{163AD9F3-F361-4874-B3CA-003885439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50521" y="2367910"/>
            <a:ext cx="4168866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4800" dirty="0"/>
              <a:t>Neural Network </a:t>
            </a:r>
            <a:endParaRPr lang="en-US" altLang="zh-TW" sz="4800" kern="1200" dirty="0">
              <a:solidFill>
                <a:schemeClr val="tx1"/>
              </a:solidFill>
              <a:latin typeface="irohamaru Regular" panose="020B0302020203020207" pitchFamily="34" charset="-120"/>
              <a:ea typeface="irohamaru Regular" panose="020B0302020203020207" pitchFamily="34" charset="-120"/>
              <a:cs typeface="irohamaru Regular" panose="020B0302020203020207" pitchFamily="34" charset="-120"/>
            </a:endParaRPr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直排文字版面配置區 7">
            <a:extLst>
              <a:ext uri="{FF2B5EF4-FFF2-40B4-BE49-F238E27FC236}">
                <a16:creationId xmlns:a16="http://schemas.microsoft.com/office/drawing/2014/main" id="{F557114C-AE7F-435E-938E-9ECC4A676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5576" y="4437112"/>
            <a:ext cx="4168866" cy="108012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TensorFlow</a:t>
            </a:r>
          </a:p>
          <a:p>
            <a:pPr marL="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irohamaru Light" panose="020B0003020203020207" pitchFamily="34" charset="-120"/>
                <a:ea typeface="irohamaru Light" panose="020B0003020203020207" pitchFamily="34" charset="-120"/>
                <a:cs typeface="irohamaru Light" panose="020B0003020203020207" pitchFamily="34" charset="-120"/>
              </a:rPr>
              <a:t>Keras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irohamaru Light" panose="020B0003020203020207" pitchFamily="34" charset="-120"/>
              <a:ea typeface="irohamaru Light" panose="020B0003020203020207" pitchFamily="34" charset="-120"/>
              <a:cs typeface="irohamaru Light" panose="020B0003020203020207" pitchFamily="34" charset="-120"/>
              <a:hlinkClick r:id="rId3"/>
            </a:endParaRP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3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447</Words>
  <Application>Microsoft Office PowerPoint</Application>
  <PresentationFormat>如螢幕大小 (4:3)</PresentationFormat>
  <Paragraphs>73</Paragraphs>
  <Slides>24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irohamaru Light</vt:lpstr>
      <vt:lpstr>irohamaru Medium</vt:lpstr>
      <vt:lpstr>irohamaru Regular</vt:lpstr>
      <vt:lpstr>華康秀風體W3</vt:lpstr>
      <vt:lpstr>新細明體</vt:lpstr>
      <vt:lpstr>Arial</vt:lpstr>
      <vt:lpstr>Calibri</vt:lpstr>
      <vt:lpstr>Wingdings</vt:lpstr>
      <vt:lpstr>Office 佈景主題</vt:lpstr>
      <vt:lpstr>Python 套件介紹 －ＸＸＸ</vt:lpstr>
      <vt:lpstr>目錄</vt:lpstr>
      <vt:lpstr>wordcloud</vt:lpstr>
      <vt:lpstr>功能</vt:lpstr>
      <vt:lpstr>邏輯</vt:lpstr>
      <vt:lpstr>PowerPoint 簡報</vt:lpstr>
      <vt:lpstr>PowerPoint 簡報</vt:lpstr>
      <vt:lpstr>實作</vt:lpstr>
      <vt:lpstr>Neural Network </vt:lpstr>
      <vt:lpstr>功能</vt:lpstr>
      <vt:lpstr>邏輯</vt:lpstr>
      <vt:lpstr>PowerPoint 簡報</vt:lpstr>
      <vt:lpstr>PowerPoint 簡報</vt:lpstr>
      <vt:lpstr>PowerPoint 簡報</vt:lpstr>
      <vt:lpstr>GAN</vt:lpstr>
      <vt:lpstr>功能</vt:lpstr>
      <vt:lpstr>beautifulsoup</vt:lpstr>
      <vt:lpstr>功能</vt:lpstr>
      <vt:lpstr>邏輯</vt:lpstr>
      <vt:lpstr>PowerPoint 簡報</vt:lpstr>
      <vt:lpstr>logomaker</vt:lpstr>
      <vt:lpstr>實作</vt:lpstr>
      <vt:lpstr>實作</vt:lpstr>
      <vt:lpstr>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套件介紹 －ＸＸＸ</dc:title>
  <dc:creator>蔡琇鈞</dc:creator>
  <cp:lastModifiedBy>蔡琇鈞</cp:lastModifiedBy>
  <cp:revision>37</cp:revision>
  <dcterms:created xsi:type="dcterms:W3CDTF">2020-04-18T04:13:34Z</dcterms:created>
  <dcterms:modified xsi:type="dcterms:W3CDTF">2020-04-28T05:27:46Z</dcterms:modified>
</cp:coreProperties>
</file>