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0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A02F51-3A57-4012-88BF-EA55DC8DD5A3}">
  <a:tblStyle styleId="{B3A02F51-3A57-4012-88BF-EA55DC8DD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0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378d48512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378d48512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37701a2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37701a2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378d48512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378d4851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511f81b5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511f81b5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511f81b5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511f81b5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378d48512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378d48512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378d48512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378d48512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378d48512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378d48512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511f81b5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e511f81b5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511f81b5d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511f81b5d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511f81b5d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511f81b5d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378073a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378073a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378d48512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378d48512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378d4851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7378d485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511f81b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511f81b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511f81b5d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511f81b5d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511f81b5d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e511f81b5d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511f81b5d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e511f81b5d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511f81b5d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e511f81b5d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e511f81b5d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e511f81b5d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511f81b5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e511f81b5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511f81b5d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511f81b5d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37498789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737498789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e511f81b5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e511f81b5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37701a2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37701a2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511f81b5d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511f81b5d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37701a2d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37701a2d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37701a2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37701a2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378d4851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378d4851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378d4851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378d4851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hyperlink" Target="https://arxiv.org/abs/2110.06169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2010.0916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2010.0916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xiv.org/abs/2106.06431" TargetMode="External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xiv.org/abs/2106.0643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rxiv.org/abs/2106.06431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rxiv.org/abs/2106.06431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0" Type="http://schemas.openxmlformats.org/officeDocument/2006/relationships/hyperlink" Target="https://arxiv.org/abs/2110.06169" TargetMode="External"/><Relationship Id="rId9" Type="http://schemas.openxmlformats.org/officeDocument/2006/relationships/image" Target="../media/image3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2110.0616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hyperlink" Target="https://arxiv.org/abs/2110.0616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hyperlink" Target="https://arxiv.org/abs/2110.0616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76249" y="1651050"/>
            <a:ext cx="6391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Implicit Q Learning: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Improvements on Antmaze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6271750" y="3468775"/>
            <a:ext cx="23964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Reporter: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廖修誼 (111652017)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吳泓諺 (111652040)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王裕昕 (111550066)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819150" y="845600"/>
            <a:ext cx="74544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if there is no double Q in implementation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75" y="1930962"/>
            <a:ext cx="2627172" cy="19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325" y="1962475"/>
            <a:ext cx="5040899" cy="191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4088250" y="3990825"/>
            <a:ext cx="1197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 = q - v 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Meaning of </a:t>
            </a:r>
            <a:r>
              <a:rPr i="1" lang="zh-TW"/>
              <a:t>τ</a:t>
            </a:r>
            <a:endParaRPr i="1"/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013" y="1592600"/>
            <a:ext cx="2126950" cy="212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3"/>
          <p:cNvSpPr txBox="1"/>
          <p:nvPr/>
        </p:nvSpPr>
        <p:spPr>
          <a:xfrm>
            <a:off x="202750" y="4609075"/>
            <a:ext cx="2312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 (IQL) </a:t>
            </a:r>
            <a:r>
              <a:rPr lang="zh-TW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https://arxiv.org/abs/2110.06169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@holatex&#10;\begin{document}&#10;\Large&#10;$L_2^\tau(u)=|\tau-\mathbb{1}(u&lt;0)| u^2$&#10;\end{document}" id="237" name="Google Shape;2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025" y="4024350"/>
            <a:ext cx="1996802" cy="27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2363" y="1440000"/>
            <a:ext cx="47053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2375" y="2338475"/>
            <a:ext cx="2256350" cy="16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4775" y="2338475"/>
            <a:ext cx="2176935" cy="16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4199850" y="4246650"/>
            <a:ext cx="1361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expectile = 0.8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6832525" y="4246650"/>
            <a:ext cx="136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expectile = 0.9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819150" y="845600"/>
            <a:ext cx="69630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Evolve from quantile </a:t>
            </a:r>
            <a:r>
              <a:rPr lang="zh-TW"/>
              <a:t>regression</a:t>
            </a:r>
            <a:r>
              <a:rPr lang="zh-TW"/>
              <a:t> loss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25" y="1710225"/>
            <a:ext cx="3908549" cy="27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000" y="3163402"/>
            <a:ext cx="2296287" cy="3587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@holatex&#10;\begin{document}&#10;$L_V(\psi)=\mathbb{E}_{(s, a) \sim \mathcal{D}}\left[L_2^\tau\left(Q_{\hat{\theta}}(s, a)-V_\psi(s)\right)\right]$&#10;\end{document}" id="250" name="Google Shape;2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004" y="2445325"/>
            <a:ext cx="2988987" cy="4252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24"/>
          <p:cNvSpPr txBox="1"/>
          <p:nvPr/>
        </p:nvSpPr>
        <p:spPr>
          <a:xfrm>
            <a:off x="6088725" y="1710225"/>
            <a:ext cx="122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Value loss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747000" y="1748700"/>
            <a:ext cx="76500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III (</a:t>
            </a:r>
            <a:r>
              <a:rPr lang="zh-TW"/>
              <a:t>Tech. 1 - Distribution model</a:t>
            </a:r>
            <a:r>
              <a:rPr lang="zh-TW"/>
              <a:t>)</a:t>
            </a:r>
            <a:endParaRPr/>
          </a:p>
        </p:txBody>
      </p:sp>
      <p:sp>
        <p:nvSpPr>
          <p:cNvPr id="258" name="Google Shape;258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idea</a:t>
            </a:r>
            <a:endParaRPr/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699325"/>
            <a:ext cx="32099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5399325" y="2339375"/>
            <a:ext cx="2647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improve performance with  Distributionalizing  IQL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26"/>
          <p:cNvCxnSpPr/>
          <p:nvPr/>
        </p:nvCxnSpPr>
        <p:spPr>
          <a:xfrm flipH="1" rot="10800000">
            <a:off x="4572000" y="2730363"/>
            <a:ext cx="701400" cy="3585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819150" y="845600"/>
            <a:ext cx="66351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Comparison : our method &amp; quantile </a:t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3">
            <a:alphaModFix/>
          </a:blip>
          <a:srcRect b="-5496" l="0" r="-5496" t="0"/>
          <a:stretch/>
        </p:blipFill>
        <p:spPr>
          <a:xfrm>
            <a:off x="482038" y="2357654"/>
            <a:ext cx="4051225" cy="148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1386249" y="1898125"/>
            <a:ext cx="25884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implicit quantile network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@holatex&#10;\documentclass{article}&#10;\usepackage{amsmath}&#10;&#10;\begin{document}&#10;&#10;\[&#10;\text{mean\_loss} = \frac{1}{N} \sum_{i=1}^{N} \sum_{j=1}^{T} \sum_{k=1}^{T} (q_{ij} - v_{ik})^2 \cdot \left| \tau - \mathbb{1}_{\{ q_{ij} - v_{ik} &lt; 0 \}} \right| \cdot \text{prob}_{ij} \cdot \text{prob}_{ik}&#10;\]&#10;&#10;\end{document}" id="275" name="Google Shape;2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4800" y="3839550"/>
            <a:ext cx="4869576" cy="51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holatex&#10;\begin{document}&#10;$L_Q(\theta)=\mathbb{E}_{\left(s, a, s^{\prime}\right) \sim \mathcal{D}}\left[\left(r(s, a)+\gamma V_\psi\left(s^{\prime}\right)-Q_\theta(s, a)\right)^2\right]$&#10;\end{document}" id="276" name="Google Shape;2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3942" y="3154167"/>
            <a:ext cx="2888583" cy="3918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@holatex&#10;\begin{document}&#10;$L_V(\psi)=\mathbb{E}_{(s, a) \sim \mathcal{D}}\left[L_2^\tau\left(Q_{\hat{\theta}}(s, a)-V_\psi(s)\right)\right]$&#10;\end{document}" id="277" name="Google Shape;27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3942" y="2580798"/>
            <a:ext cx="2307115" cy="3428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27"/>
          <p:cNvSpPr txBox="1"/>
          <p:nvPr/>
        </p:nvSpPr>
        <p:spPr>
          <a:xfrm>
            <a:off x="5620250" y="1956950"/>
            <a:ext cx="1714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Distributional IQL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5991850" y="4547875"/>
            <a:ext cx="2521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 follows from IQN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819150" y="845600"/>
            <a:ext cx="53745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 , </a:t>
            </a:r>
            <a:r>
              <a:rPr lang="zh-TW"/>
              <a:t>benefit</a:t>
            </a:r>
            <a:r>
              <a:rPr lang="zh-TW"/>
              <a:t> of our method 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Two step  policy improvement</a:t>
            </a:r>
            <a:endParaRPr/>
          </a:p>
        </p:txBody>
      </p:sp>
      <p:cxnSp>
        <p:nvCxnSpPr>
          <p:cNvPr id="286" name="Google Shape;286;p28"/>
          <p:cNvCxnSpPr/>
          <p:nvPr/>
        </p:nvCxnSpPr>
        <p:spPr>
          <a:xfrm rot="10800000">
            <a:off x="4151175" y="2361400"/>
            <a:ext cx="1046400" cy="115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8"/>
          <p:cNvCxnSpPr/>
          <p:nvPr/>
        </p:nvCxnSpPr>
        <p:spPr>
          <a:xfrm flipH="1">
            <a:off x="3069625" y="2361388"/>
            <a:ext cx="906600" cy="1248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@holatex&#10;\begin{document}&#10;$L_V(\psi)=\mathbb{E}_{(s, a) \sim \mathcal{D}}\left[L_2^\tau\left(Q_{\hat{\theta}}(s, a)-V_\psi(s)\right)\right]$&#10;\end{document}"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850" y="2465925"/>
            <a:ext cx="3110399" cy="46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100" y="4004539"/>
            <a:ext cx="3731625" cy="52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7751" y="3641425"/>
            <a:ext cx="3731621" cy="462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@holatex&#10;\begin{document}&#10;$L_Q(\theta)=\mathbb{E}_{\left(s, a, s^{\prime}\right) \sim \mathcal{D}}\left[\left(r(s, a)+\gamma V_\psi\left(s^{\prime}\right)-Q_\theta(s, a)\right)^2\right]$&#10;\end{document}" id="291" name="Google Shape;29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025" y="2465925"/>
            <a:ext cx="2949725" cy="400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819150" y="845600"/>
            <a:ext cx="58155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However, experiment result is …</a:t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00" y="1779350"/>
            <a:ext cx="3042175" cy="2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/>
        </p:nvSpPr>
        <p:spPr>
          <a:xfrm>
            <a:off x="596175" y="4139650"/>
            <a:ext cx="3882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antmaze-medium-play-v0 – expectile 0.9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363" y="1756725"/>
            <a:ext cx="3042175" cy="224706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 txBox="1"/>
          <p:nvPr/>
        </p:nvSpPr>
        <p:spPr>
          <a:xfrm>
            <a:off x="4871149" y="4139650"/>
            <a:ext cx="3462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antmaze-large-play-v0, expectile 0.9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IV (Tech. 2 - D2RL)</a:t>
            </a:r>
            <a:endParaRPr/>
          </a:p>
        </p:txBody>
      </p: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idea</a:t>
            </a:r>
            <a:endParaRPr/>
          </a:p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5" name="Google Shape;315;p31"/>
          <p:cNvSpPr txBox="1"/>
          <p:nvPr/>
        </p:nvSpPr>
        <p:spPr>
          <a:xfrm>
            <a:off x="949225" y="1904175"/>
            <a:ext cx="75057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problem of choosing architecture designs has been largely ignored.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Information loss when forwarding through layers.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effective rank of the feature matrix is low.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 skip connections from the input.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359850" y="4481125"/>
            <a:ext cx="414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Ref: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https://arxiv.org/pdf/2010.09163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95350" y="769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895350" y="1571600"/>
            <a:ext cx="4557900" cy="28329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I (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II (Interesting findings)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III (T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ech. 1 - Distribution model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IV (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Tech. 2 - D2RL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V (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Tech. 3 - Bounus Reward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VI (Conclusion)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Skip Connection</a:t>
            </a:r>
            <a:endParaRPr/>
          </a:p>
        </p:txBody>
      </p:sp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6667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original: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nn.Linear(in_dim, hidden_dim)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nn.Linear(hidden_dim, hidden_dim)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nn.Linear(hidden_dim, out_dim)</a:t>
            </a:r>
            <a:endParaRPr sz="1800"/>
          </a:p>
        </p:txBody>
      </p:sp>
      <p:sp>
        <p:nvSpPr>
          <p:cNvPr id="323" name="Google Shape;323;p32"/>
          <p:cNvSpPr txBox="1"/>
          <p:nvPr>
            <p:ph idx="2" type="body"/>
          </p:nvPr>
        </p:nvSpPr>
        <p:spPr>
          <a:xfrm>
            <a:off x="4359500" y="1990725"/>
            <a:ext cx="439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with skip connections</a:t>
            </a:r>
            <a:r>
              <a:rPr lang="zh-TW" sz="1800"/>
              <a:t>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nn.Linear(in_dim, hidden_dim)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nn.Linear(</a:t>
            </a:r>
            <a:r>
              <a:rPr lang="zh-TW" sz="1800">
                <a:solidFill>
                  <a:srgbClr val="FF0000"/>
                </a:solidFill>
              </a:rPr>
              <a:t>in_dim + hidden_dim</a:t>
            </a:r>
            <a:r>
              <a:rPr lang="zh-TW" sz="1800"/>
              <a:t>, hidden_dim)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nn.Linear(hidden_dim, out_dim)</a:t>
            </a:r>
            <a:endParaRPr/>
          </a:p>
        </p:txBody>
      </p:sp>
      <p:sp>
        <p:nvSpPr>
          <p:cNvPr id="324" name="Google Shape;324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25" name="Google Shape;325;p32"/>
          <p:cNvCxnSpPr/>
          <p:nvPr/>
        </p:nvCxnSpPr>
        <p:spPr>
          <a:xfrm>
            <a:off x="4280325" y="1787575"/>
            <a:ext cx="31200" cy="27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2"/>
          <p:cNvSpPr txBox="1"/>
          <p:nvPr/>
        </p:nvSpPr>
        <p:spPr>
          <a:xfrm>
            <a:off x="359850" y="4481125"/>
            <a:ext cx="414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Ref: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https://arxiv.org/pdf/2010.09163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— srank</a:t>
            </a:r>
            <a:endParaRPr/>
          </a:p>
        </p:txBody>
      </p:sp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83145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333" name="Google Shape;333;p33"/>
          <p:cNvGraphicFramePr/>
          <p:nvPr/>
        </p:nvGraphicFramePr>
        <p:xfrm>
          <a:off x="849425" y="235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{B3A02F51-3A57-4012-88BF-EA55DC8DD5A3}</a:tableStyleId>
              </a:tblPr>
              <a:tblGrid>
                <a:gridCol w="1724650"/>
                <a:gridCol w="1293775"/>
                <a:gridCol w="1430900"/>
                <a:gridCol w="1372175"/>
                <a:gridCol w="1372150"/>
              </a:tblGrid>
              <a:tr h="58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antmaze-large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halfcheetah-expert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</a:tr>
              <a:tr h="52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1M-steps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IQL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IQL+SC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IQL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IQL+SC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Policy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232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226</a:t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232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Q-network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223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231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225</a:t>
                      </a:r>
                      <a:endParaRPr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233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@holatex&#10;\begin{document}&#10;&#10;\begin{equation*}&#10;srank_\delta(\Phi) = \min\{k: \frac{\sum_{i=1}^{k}\sigma_i(\Phi)}{\sum_{i=1}^{d}\sigma_i(\Phi)} \geq 1 - \delta \} &#10;\end{equation*}&#10;\end{document}" id="334" name="Google Shape;3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1" y="1377100"/>
            <a:ext cx="4387525" cy="7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742950" y="1328675"/>
            <a:ext cx="69939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competitive </a:t>
            </a:r>
            <a:r>
              <a:rPr lang="zh-TW" sz="1800"/>
              <a:t>performance similar to original IQL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outperforms IQL on antmaze-large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prevent the reduction of effective ranks</a:t>
            </a:r>
            <a:endParaRPr sz="1800"/>
          </a:p>
        </p:txBody>
      </p:sp>
      <p:sp>
        <p:nvSpPr>
          <p:cNvPr id="341" name="Google Shape;341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2" name="Google Shape;3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225" y="2107375"/>
            <a:ext cx="3357675" cy="24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/>
        </p:nvSpPr>
        <p:spPr>
          <a:xfrm>
            <a:off x="3402775" y="3716300"/>
            <a:ext cx="1905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better convergence on antmaze-large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1166398" y="1748700"/>
            <a:ext cx="68112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V (Tech. 3 - Bonus Reward)</a:t>
            </a:r>
            <a:endParaRPr/>
          </a:p>
        </p:txBody>
      </p:sp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idea</a:t>
            </a:r>
            <a:endParaRPr/>
          </a:p>
        </p:txBody>
      </p:sp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6" name="Google Shape;356;p36"/>
          <p:cNvSpPr txBox="1"/>
          <p:nvPr/>
        </p:nvSpPr>
        <p:spPr>
          <a:xfrm>
            <a:off x="202750" y="4609075"/>
            <a:ext cx="31041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(anti-exploration) </a:t>
            </a:r>
            <a:r>
              <a:rPr lang="zh-TW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https://arxiv.org/abs/2106.06431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600747"/>
            <a:ext cx="6400797" cy="20137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(subtractive) </a:t>
            </a:r>
            <a:r>
              <a:rPr lang="zh-TW"/>
              <a:t>Bounus Reward Property</a:t>
            </a:r>
            <a:endParaRPr/>
          </a:p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202750" y="4609075"/>
            <a:ext cx="32382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(anti-exploration) </a:t>
            </a:r>
            <a:r>
              <a:rPr lang="zh-TW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https://arxiv.org/abs/2106.06431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515488" y="2285488"/>
            <a:ext cx="1294500" cy="574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P((s, a) in D)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115713" y="2454213"/>
            <a:ext cx="9135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5334013" y="2283513"/>
            <a:ext cx="1294500" cy="574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b(s, a)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8" name="Google Shape;368;p37"/>
          <p:cNvCxnSpPr/>
          <p:nvPr/>
        </p:nvCxnSpPr>
        <p:spPr>
          <a:xfrm flipH="1" rot="10800000">
            <a:off x="2532000" y="2067175"/>
            <a:ext cx="1261500" cy="108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7"/>
          <p:cNvCxnSpPr/>
          <p:nvPr/>
        </p:nvCxnSpPr>
        <p:spPr>
          <a:xfrm flipH="1">
            <a:off x="5370775" y="2071225"/>
            <a:ext cx="1221000" cy="107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7"/>
          <p:cNvSpPr/>
          <p:nvPr/>
        </p:nvSpPr>
        <p:spPr>
          <a:xfrm>
            <a:off x="819150" y="3149575"/>
            <a:ext cx="1866600" cy="954600"/>
          </a:xfrm>
          <a:prstGeom prst="wedgeEllipseCallout">
            <a:avLst>
              <a:gd fmla="val 46945" name="adj1"/>
              <a:gd fmla="val -8665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less 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probable to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 occur OOD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</a:t>
            </a:r>
            <a:r>
              <a:rPr lang="zh-TW"/>
              <a:t>Bounus Reward (CVAE)</a:t>
            </a:r>
            <a:endParaRPr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7" name="Google Shape;377;p38"/>
          <p:cNvSpPr txBox="1"/>
          <p:nvPr/>
        </p:nvSpPr>
        <p:spPr>
          <a:xfrm>
            <a:off x="202750" y="4609075"/>
            <a:ext cx="39828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(anti-exploration)</a:t>
            </a: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https://arxiv.org/abs/2106.06431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275" y="1600750"/>
            <a:ext cx="6187443" cy="10072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2912809"/>
            <a:ext cx="6400798" cy="1366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0" name="Google Shape;380;p38"/>
          <p:cNvSpPr/>
          <p:nvPr/>
        </p:nvSpPr>
        <p:spPr>
          <a:xfrm>
            <a:off x="6298825" y="2377425"/>
            <a:ext cx="2091900" cy="832500"/>
          </a:xfrm>
          <a:prstGeom prst="wedgeEllipseCallout">
            <a:avLst>
              <a:gd fmla="val -27071" name="adj1"/>
              <a:gd fmla="val 1087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depends on complexity of replicating 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Bounus Reward (RND)</a:t>
            </a:r>
            <a:endParaRPr/>
          </a:p>
        </p:txBody>
      </p:sp>
      <p:sp>
        <p:nvSpPr>
          <p:cNvPr id="386" name="Google Shape;386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7" name="Google Shape;387;p39"/>
          <p:cNvSpPr txBox="1"/>
          <p:nvPr/>
        </p:nvSpPr>
        <p:spPr>
          <a:xfrm>
            <a:off x="202750" y="4609075"/>
            <a:ext cx="36273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(anti-exploration) </a:t>
            </a:r>
            <a:r>
              <a:rPr lang="zh-TW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https://arxiv.org/abs/2106.06431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275" y="1600750"/>
            <a:ext cx="6187443" cy="10072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9" name="Google Shape;3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2912805"/>
            <a:ext cx="6400801" cy="1222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p39"/>
          <p:cNvSpPr/>
          <p:nvPr/>
        </p:nvSpPr>
        <p:spPr>
          <a:xfrm>
            <a:off x="6451225" y="2755688"/>
            <a:ext cx="2091900" cy="832500"/>
          </a:xfrm>
          <a:prstGeom prst="wedgeEllipseCallout">
            <a:avLst>
              <a:gd fmla="val -51597" name="adj1"/>
              <a:gd fmla="val 633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depends on complexity of replicating 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Apply Bounus Reward to IQL</a:t>
            </a:r>
            <a:endParaRPr/>
          </a:p>
        </p:txBody>
      </p:sp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7" name="Google Shape;3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00750"/>
            <a:ext cx="2629045" cy="27503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98" name="Google Shape;398;p40"/>
          <p:cNvGrpSpPr/>
          <p:nvPr/>
        </p:nvGrpSpPr>
        <p:grpSpPr>
          <a:xfrm>
            <a:off x="2979075" y="1600750"/>
            <a:ext cx="4065003" cy="2509200"/>
            <a:chOff x="2979075" y="1600750"/>
            <a:chExt cx="4065003" cy="2509200"/>
          </a:xfrm>
        </p:grpSpPr>
        <p:pic>
          <p:nvPicPr>
            <p:cNvPr descr="@holatex&#10;\begin{document}&#10;$L_\pi(\phi)=\mathbb{E}_{(s, a) \sim \mathcal{D}}\left[\exp \left(\beta\left(Q_{\hat{\theta}}(s, a)-V_\psi(s)\right)\right) \log \pi_\phi(a \mid s)\right]$&#10;\end{document}" id="399" name="Google Shape;399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70475" y="3773950"/>
              <a:ext cx="3273603" cy="336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400" name="Google Shape;400;p40"/>
            <p:cNvCxnSpPr>
              <a:stCxn id="399" idx="1"/>
            </p:cNvCxnSpPr>
            <p:nvPr/>
          </p:nvCxnSpPr>
          <p:spPr>
            <a:xfrm flipH="1">
              <a:off x="2986275" y="3941950"/>
              <a:ext cx="784200" cy="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@holatex&#10;\begin{document}&#10;$L_Q(\theta)=\mathbb{E}_{\left(s, a, s^{\prime}\right) \sim \mathcal{D}}\left[\left(r(s, a)+\gamma V_\psi\left(s^{\prime}\right)-Q_\theta(s, a)\right)^2\right]$&#10;\end{document}" id="401" name="Google Shape;401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70475" y="2676850"/>
              <a:ext cx="2956803" cy="38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402" name="Google Shape;402;p40"/>
            <p:cNvCxnSpPr>
              <a:stCxn id="401" idx="1"/>
            </p:cNvCxnSpPr>
            <p:nvPr/>
          </p:nvCxnSpPr>
          <p:spPr>
            <a:xfrm flipH="1">
              <a:off x="2979075" y="2868850"/>
              <a:ext cx="791400" cy="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@holatex&#10;\begin{document}&#10;$L_V(\psi)=\mathbb{E}_{(s, a) \sim \mathcal{D}}\left[L_2^\tau\left(Q_{\hat{\theta}}(s, a)-V_\psi(s)\right)\right]$&#10;\end{document}" id="403" name="Google Shape;403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70475" y="1600750"/>
              <a:ext cx="2361602" cy="336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404" name="Google Shape;404;p40"/>
            <p:cNvCxnSpPr>
              <a:stCxn id="403" idx="1"/>
            </p:cNvCxnSpPr>
            <p:nvPr/>
          </p:nvCxnSpPr>
          <p:spPr>
            <a:xfrm flipH="1">
              <a:off x="3088575" y="1768750"/>
              <a:ext cx="681900" cy="89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05" name="Google Shape;405;p40"/>
          <p:cNvGrpSpPr/>
          <p:nvPr/>
        </p:nvGrpSpPr>
        <p:grpSpPr>
          <a:xfrm>
            <a:off x="3770475" y="1738550"/>
            <a:ext cx="4608005" cy="2859800"/>
            <a:chOff x="3770475" y="1738550"/>
            <a:chExt cx="4608005" cy="2859800"/>
          </a:xfrm>
        </p:grpSpPr>
        <p:pic>
          <p:nvPicPr>
            <p:cNvPr descr="@holatex&#10;% IQL_V&#10;\begin{document}&#10;$L_V(\psi)=\mathbb{E}_{(s, a) \sim \mathcal{D}}\left[L_2^\tau\left(\textcolor{red}{(Q_{\hat{\theta}}(s, a)-b(s,a))}-V_\psi(s)\right)\right]$&#10;\end{document}" id="406" name="Google Shape;406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70475" y="2089150"/>
              <a:ext cx="2956803" cy="336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407" name="Google Shape;407;p40"/>
            <p:cNvCxnSpPr/>
            <p:nvPr/>
          </p:nvCxnSpPr>
          <p:spPr>
            <a:xfrm>
              <a:off x="5113900" y="1738550"/>
              <a:ext cx="4440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@holatex&#10;\begin{document}&#10;$L_Q(\theta)=\mathbb{E}_{\left(s, a, s^{\prime}\right) \sim \mathcal{D}}\left[\textcolor{blue}{\mathbb{E}_{a^{\prime}=\mu_{theta(s')},\epsilon\sim N(0,\sigma I)}[}\left(r(s, a)+\gamma \textcolor{blue}{\left(Q_\psi\left(s^{\prime},a^{\prime}+\epsilon\right)-b\left(s^{\prime},a^{\prime}\right)\right)}-Q_\theta(s, a)\right)\textcolor{blue}{]}^2\right]$&#10;\end{document}" id="408" name="Google Shape;408;p4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70475" y="3227750"/>
              <a:ext cx="4608005" cy="329732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409" name="Google Shape;409;p40"/>
            <p:cNvCxnSpPr/>
            <p:nvPr/>
          </p:nvCxnSpPr>
          <p:spPr>
            <a:xfrm flipH="1" rot="10800000">
              <a:off x="5599225" y="2854300"/>
              <a:ext cx="337800" cy="2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@holatex&#10;\begin{document}&#10;$L_\pi(\phi)=\mathbb{E}_{(s, a) \sim \mathcal{D}}\left[\exp \left(\beta&#10;\textcolor{teal}{\left(Q_{\hat{\theta}}(s, a)-b(s,a)\right)}&#10;-V_\psi(s)\right) \log \pi_\phi(a \mid s)\right]$&#10;\end{document}&#10;" id="410" name="Google Shape;410;p4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70475" y="4262350"/>
              <a:ext cx="3744004" cy="336000"/>
            </a:xfrm>
            <a:prstGeom prst="rect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411" name="Google Shape;411;p40"/>
            <p:cNvCxnSpPr/>
            <p:nvPr/>
          </p:nvCxnSpPr>
          <p:spPr>
            <a:xfrm>
              <a:off x="5238375" y="3903000"/>
              <a:ext cx="451500" cy="138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2" name="Google Shape;412;p40"/>
          <p:cNvSpPr txBox="1"/>
          <p:nvPr/>
        </p:nvSpPr>
        <p:spPr>
          <a:xfrm>
            <a:off x="202750" y="4609075"/>
            <a:ext cx="2312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 (IQL) </a:t>
            </a:r>
            <a:r>
              <a:rPr lang="zh-TW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https://arxiv.org/abs/2110.06169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VI (Conclusion)</a:t>
            </a:r>
            <a:endParaRPr/>
          </a:p>
        </p:txBody>
      </p:sp>
      <p:sp>
        <p:nvSpPr>
          <p:cNvPr id="418" name="Google Shape;418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 (</a:t>
            </a:r>
            <a:r>
              <a:rPr lang="zh-TW"/>
              <a:t>Introduction</a:t>
            </a:r>
            <a:r>
              <a:rPr lang="zh-TW"/>
              <a:t>)</a:t>
            </a:r>
            <a:endParaRPr/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Recall</a:t>
            </a:r>
            <a:endParaRPr/>
          </a:p>
        </p:txBody>
      </p:sp>
      <p:sp>
        <p:nvSpPr>
          <p:cNvPr id="424" name="Google Shape;424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5" name="Google Shape;425;p42"/>
          <p:cNvSpPr txBox="1"/>
          <p:nvPr/>
        </p:nvSpPr>
        <p:spPr>
          <a:xfrm>
            <a:off x="819150" y="1647800"/>
            <a:ext cx="61092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I (Introduction)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II (interesting findings)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III (Tech. 1 - Distribution model): modify update formulas to distribution form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IV (Tech. 2 - D2RL): modify neural layers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Part V (Tech. 3 - bonus reward): modify reward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800"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IQL Setting</a:t>
            </a:r>
            <a:endParaRPr/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819150" y="1800200"/>
            <a:ext cx="63561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Offline RL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main insight: no 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evaluate OOD actions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method: approx. an upper expectile of distribution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Goal: minimizing the deviation from the behavior policy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02750" y="4609075"/>
            <a:ext cx="2312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 (IQL) </a:t>
            </a:r>
            <a:r>
              <a:rPr lang="zh-TW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https://arxiv.org/abs/2110.06169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IQL algorithm</a:t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00750"/>
            <a:ext cx="2629045" cy="27503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@holatex&#10;\begin{document}&#10;$L_\pi(\phi)=\mathbb{E}_{(s, a) \sim \mathcal{D}}\left[\exp \left(\beta\left(Q_{\hat{\theta}}(s, a)-V_\psi(s)\right)\right) \log \pi_\phi(a \mid s)\right]$&#10;\end{document}"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475" y="3773950"/>
            <a:ext cx="3273603" cy="33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0" name="Google Shape;160;p17"/>
          <p:cNvCxnSpPr>
            <a:stCxn id="159" idx="1"/>
          </p:cNvCxnSpPr>
          <p:nvPr/>
        </p:nvCxnSpPr>
        <p:spPr>
          <a:xfrm rot="10800000">
            <a:off x="3008475" y="3940150"/>
            <a:ext cx="762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@holatex&#10;\begin{document}&#10;$L_Q(\theta)=\mathbb{E}_{\left(s, a, s^{\prime}\right) \sim \mathcal{D}}\left[\left(r(s, a)+\gamma V_\psi\left(s^{\prime}\right)-Q_\theta(s, a)\right)^2\right]$&#10;\end{document}"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0475" y="2663350"/>
            <a:ext cx="2956803" cy="38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2" name="Google Shape;162;p17"/>
          <p:cNvCxnSpPr>
            <a:stCxn id="161" idx="1"/>
          </p:cNvCxnSpPr>
          <p:nvPr/>
        </p:nvCxnSpPr>
        <p:spPr>
          <a:xfrm flipH="1">
            <a:off x="3060975" y="2855350"/>
            <a:ext cx="7095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@holatex&#10;\begin{document}&#10;$L_V(\psi)=\mathbb{E}_{(s, a) \sim \mathcal{D}}\left[L_2^\tau\left(Q_{\hat{\theta}}(s, a)-V_\psi(s)\right)\right]$&#10;\end{document}"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0475" y="1600750"/>
            <a:ext cx="2361602" cy="33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4" name="Google Shape;164;p17"/>
          <p:cNvCxnSpPr>
            <a:stCxn id="163" idx="1"/>
          </p:cNvCxnSpPr>
          <p:nvPr/>
        </p:nvCxnSpPr>
        <p:spPr>
          <a:xfrm flipH="1">
            <a:off x="3088575" y="1768750"/>
            <a:ext cx="681900" cy="8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7"/>
          <p:cNvSpPr txBox="1"/>
          <p:nvPr/>
        </p:nvSpPr>
        <p:spPr>
          <a:xfrm>
            <a:off x="202750" y="4609075"/>
            <a:ext cx="2312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 (IQL) </a:t>
            </a:r>
            <a:r>
              <a:rPr lang="zh-TW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https://arxiv.org/abs/2110.06169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617000"/>
            <a:ext cx="722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</a:t>
            </a:r>
            <a:r>
              <a:rPr lang="zh-TW"/>
              <a:t>Reproduce (antmaze-v0)</a:t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038" y="2572009"/>
            <a:ext cx="2633701" cy="19716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73" name="Google Shape;173;p18"/>
          <p:cNvGrpSpPr/>
          <p:nvPr/>
        </p:nvGrpSpPr>
        <p:grpSpPr>
          <a:xfrm>
            <a:off x="1124538" y="1582988"/>
            <a:ext cx="1935600" cy="1500900"/>
            <a:chOff x="1124538" y="1582988"/>
            <a:chExt cx="1935600" cy="1500900"/>
          </a:xfrm>
        </p:grpSpPr>
        <p:sp>
          <p:nvSpPr>
            <p:cNvPr id="174" name="Google Shape;174;p18"/>
            <p:cNvSpPr txBox="1"/>
            <p:nvPr/>
          </p:nvSpPr>
          <p:spPr>
            <a:xfrm>
              <a:off x="1124538" y="2760188"/>
              <a:ext cx="19356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umaze</a:t>
              </a: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i="1"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τ</a:t>
              </a: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= 0.9</a:t>
              </a:r>
              <a:endPara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5" name="Google Shape;17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1750" y="1582988"/>
              <a:ext cx="1746000" cy="117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p18"/>
            <p:cNvCxnSpPr/>
            <p:nvPr/>
          </p:nvCxnSpPr>
          <p:spPr>
            <a:xfrm rot="10800000">
              <a:off x="1442675" y="1861050"/>
              <a:ext cx="1413000" cy="1500"/>
            </a:xfrm>
            <a:prstGeom prst="straightConnector1">
              <a:avLst/>
            </a:prstGeom>
            <a:noFill/>
            <a:ln cap="flat" cmpd="sng" w="1905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" name="Google Shape;177;p18"/>
          <p:cNvGrpSpPr/>
          <p:nvPr/>
        </p:nvGrpSpPr>
        <p:grpSpPr>
          <a:xfrm>
            <a:off x="1124538" y="3083900"/>
            <a:ext cx="1753041" cy="1510400"/>
            <a:chOff x="1124538" y="3083900"/>
            <a:chExt cx="1753041" cy="1510400"/>
          </a:xfrm>
        </p:grpSpPr>
        <p:pic>
          <p:nvPicPr>
            <p:cNvPr id="178" name="Google Shape;17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1900" y="3083900"/>
              <a:ext cx="1745679" cy="117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8"/>
            <p:cNvSpPr txBox="1"/>
            <p:nvPr/>
          </p:nvSpPr>
          <p:spPr>
            <a:xfrm>
              <a:off x="1124538" y="4270600"/>
              <a:ext cx="14562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medium, </a:t>
              </a:r>
              <a:r>
                <a:rPr i="1"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τ</a:t>
              </a: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= 0.9</a:t>
              </a:r>
              <a:endPara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18"/>
            <p:cNvCxnSpPr/>
            <p:nvPr/>
          </p:nvCxnSpPr>
          <p:spPr>
            <a:xfrm rot="10800000">
              <a:off x="1422688" y="3443975"/>
              <a:ext cx="1413000" cy="1500"/>
            </a:xfrm>
            <a:prstGeom prst="straightConnector1">
              <a:avLst/>
            </a:prstGeom>
            <a:noFill/>
            <a:ln cap="flat" cmpd="sng" w="1905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1" name="Google Shape;181;p18"/>
          <p:cNvGrpSpPr/>
          <p:nvPr/>
        </p:nvGrpSpPr>
        <p:grpSpPr>
          <a:xfrm>
            <a:off x="3258763" y="1583517"/>
            <a:ext cx="1746003" cy="1463458"/>
            <a:chOff x="3258763" y="1583517"/>
            <a:chExt cx="1746003" cy="1463458"/>
          </a:xfrm>
        </p:grpSpPr>
        <p:pic>
          <p:nvPicPr>
            <p:cNvPr id="182" name="Google Shape;182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58766" y="1583517"/>
              <a:ext cx="1746000" cy="11761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8"/>
            <p:cNvSpPr txBox="1"/>
            <p:nvPr/>
          </p:nvSpPr>
          <p:spPr>
            <a:xfrm>
              <a:off x="3258763" y="2723275"/>
              <a:ext cx="14562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large</a:t>
              </a: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i="1"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τ</a:t>
              </a: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= 0.9</a:t>
              </a:r>
              <a:endPara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18"/>
            <p:cNvCxnSpPr/>
            <p:nvPr/>
          </p:nvCxnSpPr>
          <p:spPr>
            <a:xfrm flipH="1">
              <a:off x="3608625" y="1819450"/>
              <a:ext cx="1391700" cy="600"/>
            </a:xfrm>
            <a:prstGeom prst="straightConnector1">
              <a:avLst/>
            </a:prstGeom>
            <a:noFill/>
            <a:ln cap="flat" cmpd="sng" w="1905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" name="Google Shape;185;p18"/>
          <p:cNvGrpSpPr/>
          <p:nvPr/>
        </p:nvGrpSpPr>
        <p:grpSpPr>
          <a:xfrm>
            <a:off x="3258754" y="3084417"/>
            <a:ext cx="1935609" cy="1499845"/>
            <a:chOff x="3258754" y="3084417"/>
            <a:chExt cx="1935609" cy="1499845"/>
          </a:xfrm>
        </p:grpSpPr>
        <p:pic>
          <p:nvPicPr>
            <p:cNvPr id="186" name="Google Shape;186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58754" y="3084417"/>
              <a:ext cx="1746000" cy="11761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8"/>
            <p:cNvSpPr txBox="1"/>
            <p:nvPr/>
          </p:nvSpPr>
          <p:spPr>
            <a:xfrm>
              <a:off x="3258763" y="4260563"/>
              <a:ext cx="19356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large-diverse,</a:t>
              </a: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i="1"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τ</a:t>
              </a:r>
              <a:r>
                <a:rPr lang="zh-TW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= 0.9</a:t>
              </a:r>
              <a:endPara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8" name="Google Shape;188;p18"/>
            <p:cNvCxnSpPr/>
            <p:nvPr/>
          </p:nvCxnSpPr>
          <p:spPr>
            <a:xfrm rot="10800000">
              <a:off x="3608613" y="3397400"/>
              <a:ext cx="1356900" cy="900"/>
            </a:xfrm>
            <a:prstGeom prst="straightConnector1">
              <a:avLst/>
            </a:prstGeom>
            <a:noFill/>
            <a:ln cap="flat" cmpd="sng" w="1905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8"/>
          <p:cNvSpPr/>
          <p:nvPr/>
        </p:nvSpPr>
        <p:spPr>
          <a:xfrm>
            <a:off x="5157175" y="1440000"/>
            <a:ext cx="1474800" cy="939300"/>
          </a:xfrm>
          <a:prstGeom prst="wedgeEllipseCallout">
            <a:avLst>
              <a:gd fmla="val -65853" name="adj1"/>
              <a:gd fmla="val -20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loss hyper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parameter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450" y="1287025"/>
            <a:ext cx="6341901" cy="3256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19"/>
          <p:cNvSpPr txBox="1"/>
          <p:nvPr/>
        </p:nvSpPr>
        <p:spPr>
          <a:xfrm>
            <a:off x="202750" y="4609075"/>
            <a:ext cx="2312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 (IQL) </a:t>
            </a:r>
            <a:r>
              <a:rPr lang="zh-TW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https://arxiv.org/abs/2110.06169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II (Interesting findings)</a:t>
            </a:r>
            <a:endParaRPr/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19150" y="845600"/>
            <a:ext cx="43281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Rethink on the equation</a:t>
            </a:r>
            <a:endParaRPr/>
          </a:p>
        </p:txBody>
      </p:sp>
      <p:pic>
        <p:nvPicPr>
          <p:cNvPr descr="@holatex&#10;\begin{document}&#10;$L_\pi(\phi)=\mathbb{E}_{(s, a) \sim \mathcal{D}}\left[\exp \left(\beta\left(Q_{\hat{\theta}}(s, a)-V_\psi(s)\right)\right) \log \pi_\phi(a \mid s)\right]$&#10;\end{document}"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0" y="3294150"/>
            <a:ext cx="3273603" cy="33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@holatex&#10;\begin{document}&#10;$L_Q(\theta)=\mathbb{E}_{\left(s, a, s^{\prime}\right) \sim \mathcal{D}}\left[\left(r(s, a)+\gamma V_\psi\left(s^{\prime}\right)-Q_\theta(s, a)\right)^2\right]$&#10;\end{document}"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250" y="2576550"/>
            <a:ext cx="2956803" cy="38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@holatex&#10;\begin{document}&#10;$L_V(\psi)=\mathbb{E}_{(s, a) \sim \mathcal{D}}\left[L_2^\tau\left(Q_{\hat{\theta}}(s, a)-V_\psi(s)\right)\right]$&#10;\end{document}" id="211" name="Google Shape;2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250" y="1959875"/>
            <a:ext cx="2361602" cy="33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1"/>
          <p:cNvSpPr txBox="1"/>
          <p:nvPr/>
        </p:nvSpPr>
        <p:spPr>
          <a:xfrm>
            <a:off x="718275" y="1931075"/>
            <a:ext cx="119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value network: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718275" y="2571750"/>
            <a:ext cx="119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 network: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819150" y="3265350"/>
            <a:ext cx="119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Policy: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1"/>
          <p:cNvCxnSpPr/>
          <p:nvPr/>
        </p:nvCxnSpPr>
        <p:spPr>
          <a:xfrm>
            <a:off x="5282850" y="2127875"/>
            <a:ext cx="2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5289300" y="2819163"/>
            <a:ext cx="2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1"/>
          <p:cNvSpPr txBox="1"/>
          <p:nvPr/>
        </p:nvSpPr>
        <p:spPr>
          <a:xfrm>
            <a:off x="5863050" y="1959875"/>
            <a:ext cx="72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 &lt; V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5869500" y="2627163"/>
            <a:ext cx="1288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 -&gt; r + </a:t>
            </a:r>
            <a:r>
              <a:rPr b="1" lang="zh-TW" sz="1300">
                <a:highlight>
                  <a:srgbClr val="FFFFFF"/>
                </a:highlight>
              </a:rPr>
              <a:t>γ * V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