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25" r:id="rId2"/>
    <p:sldId id="851" r:id="rId3"/>
    <p:sldId id="850" r:id="rId4"/>
    <p:sldId id="826" r:id="rId5"/>
    <p:sldId id="853" r:id="rId6"/>
    <p:sldId id="854" r:id="rId7"/>
    <p:sldId id="856" r:id="rId8"/>
    <p:sldId id="858" r:id="rId9"/>
    <p:sldId id="857" r:id="rId10"/>
    <p:sldId id="837" r:id="rId11"/>
    <p:sldId id="838" r:id="rId12"/>
    <p:sldId id="828" r:id="rId13"/>
    <p:sldId id="839" r:id="rId14"/>
    <p:sldId id="846" r:id="rId15"/>
    <p:sldId id="834" r:id="rId16"/>
    <p:sldId id="840" r:id="rId17"/>
    <p:sldId id="835" r:id="rId18"/>
    <p:sldId id="841" r:id="rId19"/>
    <p:sldId id="852" r:id="rId20"/>
    <p:sldId id="843" r:id="rId21"/>
  </p:sldIdLst>
  <p:sldSz cx="9144000" cy="6858000" type="screen4x3"/>
  <p:notesSz cx="10021888" cy="688975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hlink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99"/>
    <a:srgbClr val="008000"/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08" autoAdjust="0"/>
    <p:restoredTop sz="97436" autoAdjust="0"/>
  </p:normalViewPr>
  <p:slideViewPr>
    <p:cSldViewPr snapToGrid="0">
      <p:cViewPr>
        <p:scale>
          <a:sx n="66" d="100"/>
          <a:sy n="66" d="100"/>
        </p:scale>
        <p:origin x="1698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3975" cy="345899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603" y="1"/>
            <a:ext cx="4343973" cy="345899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>
              <a:defRPr sz="1300"/>
            </a:lvl1pPr>
          </a:lstStyle>
          <a:p>
            <a:fld id="{F2C76478-53CD-4BC0-B30B-A2ED5B17570B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3851"/>
            <a:ext cx="4343975" cy="345899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603" y="6543851"/>
            <a:ext cx="4343973" cy="345899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>
              <a:defRPr sz="1300"/>
            </a:lvl1pPr>
          </a:lstStyle>
          <a:p>
            <a:fld id="{B3167118-3F8D-4DF9-82ED-69A3E9840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/>
        </p:nvSpPr>
        <p:spPr bwMode="auto">
          <a:xfrm>
            <a:off x="1335139" y="3273131"/>
            <a:ext cx="7351614" cy="3100277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lIns="94587" tIns="46464" rIns="94587" bIns="46464"/>
          <a:lstStyle/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en-US" sz="1300">
                <a:solidFill>
                  <a:schemeClr val="tx1"/>
                </a:solidFill>
                <a:latin typeface="Arial" pitchFamily="34" charset="0"/>
              </a:rPr>
              <a:t>                                </a:t>
            </a:r>
            <a:endParaRPr lang="en-US" altLang="en-US" sz="1300">
              <a:solidFill>
                <a:schemeClr val="tx1"/>
              </a:solidFill>
              <a:latin typeface="Arial" pitchFamily="34" charset="0"/>
            </a:endParaRP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en-US" sz="1300">
                <a:solidFill>
                  <a:schemeClr val="tx1"/>
                </a:solidFill>
                <a:latin typeface="Arial" pitchFamily="34" charset="0"/>
              </a:rPr>
              <a:t>            </a:t>
            </a:r>
            <a:endParaRPr lang="en-US" altLang="en-US" sz="1300">
              <a:solidFill>
                <a:schemeClr val="tx1"/>
              </a:solidFill>
              <a:latin typeface="Arial" pitchFamily="34" charset="0"/>
            </a:endParaRP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en-US" sz="1300">
                <a:solidFill>
                  <a:schemeClr val="tx1"/>
                </a:solidFill>
                <a:latin typeface="Arial" pitchFamily="34" charset="0"/>
              </a:rPr>
              <a:t>           </a:t>
            </a:r>
            <a:endParaRPr lang="en-US" altLang="en-US" sz="1300">
              <a:solidFill>
                <a:schemeClr val="tx1"/>
              </a:solidFill>
              <a:latin typeface="Arial" pitchFamily="34" charset="0"/>
            </a:endParaRP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en-US" sz="1300">
                <a:solidFill>
                  <a:schemeClr val="tx1"/>
                </a:solidFill>
                <a:latin typeface="Arial" pitchFamily="34" charset="0"/>
              </a:rPr>
              <a:t>            </a:t>
            </a:r>
            <a:endParaRPr lang="en-US" altLang="en-US" sz="1300">
              <a:solidFill>
                <a:schemeClr val="tx1"/>
              </a:solidFill>
              <a:latin typeface="Arial" pitchFamily="34" charset="0"/>
            </a:endParaRP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en-US" sz="1300">
                <a:solidFill>
                  <a:schemeClr val="tx1"/>
                </a:solidFill>
                <a:latin typeface="Arial" pitchFamily="34" charset="0"/>
              </a:rPr>
              <a:t>           </a:t>
            </a:r>
            <a:endParaRPr lang="en-US" altLang="en-US">
              <a:latin typeface="Arial" pitchFamily="34" charset="0"/>
            </a:endParaRP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5650" y="522288"/>
            <a:ext cx="3432175" cy="2573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485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3146" y="3273131"/>
            <a:ext cx="8015599" cy="3100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82" tIns="47791" rIns="95582" bIns="47791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000759" y="3272023"/>
            <a:ext cx="8020377" cy="3100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r>
              <a:rPr lang="en-US">
                <a:latin typeface="Times New Roman" pitchFamily="18" charset="0"/>
                <a:ea typeface="ＭＳ Ｐゴシック" pitchFamily="34" charset="-128"/>
                <a:sym typeface="Wingdings" pitchFamily="2" charset="2"/>
              </a:rPr>
              <a:t>There are three dimensions where we typically look for process metrics: cost, time and quality.</a:t>
            </a:r>
          </a:p>
          <a:p>
            <a:r>
              <a:rPr lang="en-US">
                <a:latin typeface="Times New Roman" pitchFamily="18" charset="0"/>
                <a:ea typeface="ＭＳ Ｐゴシック" pitchFamily="34" charset="-128"/>
                <a:sym typeface="Wingdings" pitchFamily="2" charset="2"/>
              </a:rPr>
              <a:t>Do it faster, do it cheaper, do it better.</a:t>
            </a:r>
          </a:p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37B900E1-C051-48D2-B37E-09BA1B774695}" type="slidenum">
              <a:rPr lang="et-EE">
                <a:latin typeface="Times New Roman" pitchFamily="18" charset="0"/>
              </a:rPr>
              <a:pPr/>
              <a:t>12</a:t>
            </a:fld>
            <a:endParaRPr lang="et-E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8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4C67A9B9-4729-49B1-A5D9-661C71DF6019}" type="slidenum">
              <a:rPr lang="en-AU"/>
              <a:pPr/>
              <a:t>13</a:t>
            </a:fld>
            <a:endParaRPr lang="en-A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21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4C67A9B9-4729-49B1-A5D9-661C71DF6019}" type="slidenum">
              <a:rPr lang="en-AU"/>
              <a:pPr/>
              <a:t>14</a:t>
            </a:fld>
            <a:endParaRPr lang="en-A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9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871AD4CA-633C-4D7A-9BBB-B11A6CB87A19}" type="slidenum">
              <a:rPr lang="en-GB"/>
              <a:pPr/>
              <a:t>15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08363" y="517525"/>
            <a:ext cx="3222625" cy="2417763"/>
          </a:xfrm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759" y="3272023"/>
            <a:ext cx="8020377" cy="3100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154" tIns="48245" rIns="98154" bIns="48245"/>
          <a:lstStyle/>
          <a:p>
            <a:endParaRPr lang="et-EE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74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D118331D-1D1D-4CB5-8EE5-DE77A53D0AE2}" type="slidenum">
              <a:rPr lang="en-AU"/>
              <a:pPr/>
              <a:t>16</a:t>
            </a:fld>
            <a:endParaRPr lang="en-AU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82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86A0D3EA-05C2-4EFD-A6CA-5FA59651A734}" type="slidenum">
              <a:rPr lang="en-AU"/>
              <a:pPr/>
              <a:t>17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7525"/>
            <a:ext cx="3444875" cy="25828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759" y="3272023"/>
            <a:ext cx="8020377" cy="3100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endParaRPr lang="et-EE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6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7CB67862-B7EC-480A-B0F5-C6CE425C5D08}" type="slidenum">
              <a:rPr lang="en-AU"/>
              <a:pPr/>
              <a:t>18</a:t>
            </a:fld>
            <a:endParaRPr lang="en-A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62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7CB67862-B7EC-480A-B0F5-C6CE425C5D08}" type="slidenum">
              <a:rPr lang="en-AU"/>
              <a:pPr/>
              <a:t>19</a:t>
            </a:fld>
            <a:endParaRPr lang="en-A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82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4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11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5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52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6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08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7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00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8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31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91B99A28-20FF-4E9E-832B-0DFAFD2C06C0}" type="slidenum">
              <a:rPr lang="en-AU"/>
              <a:pPr/>
              <a:t>9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5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BA38C36F-D11D-4E39-9603-7F993E8DE24A}" type="slidenum">
              <a:rPr lang="en-AU"/>
              <a:pPr/>
              <a:t>10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48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77319" y="6544044"/>
            <a:ext cx="4342182" cy="344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56" tIns="45578" rIns="91156" bIns="45578"/>
          <a:lstStyle/>
          <a:p>
            <a:fld id="{730C8933-7AFA-407B-8EA5-95D46399CD52}" type="slidenum">
              <a:rPr lang="en-AU"/>
              <a:pPr/>
              <a:t>11</a:t>
            </a:fld>
            <a:endParaRPr lang="en-AU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65713" y="1668463"/>
            <a:ext cx="0" cy="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0362" y="3275347"/>
            <a:ext cx="7361168" cy="3098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285" tIns="47642" rIns="95285" bIns="47642"/>
          <a:lstStyle/>
          <a:p>
            <a:pPr marL="195811" indent="-195811" defTabSz="932591">
              <a:tabLst>
                <a:tab pos="0" algn="l"/>
              </a:tabLst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8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228600"/>
            <a:ext cx="2085975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05525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86750" cy="952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28775"/>
            <a:ext cx="8229600" cy="3989388"/>
          </a:xfrm>
        </p:spPr>
        <p:txBody>
          <a:bodyPr/>
          <a:lstStyle/>
          <a:p>
            <a:pPr lvl="0"/>
            <a:endParaRPr lang="et-EE" noProof="0">
              <a:sym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50" y="1371600"/>
            <a:ext cx="4086225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371600"/>
            <a:ext cx="4086225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867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371600"/>
            <a:ext cx="8324850" cy="505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charset="0"/>
              </a:rPr>
              <a:t>Second level</a:t>
            </a:r>
          </a:p>
          <a:p>
            <a:pPr lvl="2"/>
            <a:r>
              <a:rPr lang="en-US" altLang="zh-CN">
                <a:sym typeface="Arial" charset="0"/>
              </a:rPr>
              <a:t>Third level</a:t>
            </a:r>
          </a:p>
          <a:p>
            <a:pPr lvl="3"/>
            <a:r>
              <a:rPr lang="en-US" altLang="zh-CN">
                <a:sym typeface="Arial" charset="0"/>
              </a:rPr>
              <a:t>Fourth level</a:t>
            </a:r>
          </a:p>
          <a:p>
            <a:pPr lvl="4"/>
            <a:r>
              <a:rPr lang="en-US" altLang="zh-CN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CC0099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25000"/>
        <a:buChar char="•"/>
        <a:defRPr sz="3000" b="1">
          <a:solidFill>
            <a:srgbClr val="0000CC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15000"/>
        <a:buChar char="–"/>
        <a:defRPr sz="2600" b="1">
          <a:solidFill>
            <a:srgbClr val="008080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400" b="1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–"/>
        <a:defRPr sz="2000" b="1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000" b="1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000" b="1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000" b="1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000" b="1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CC0099"/>
        </a:buClr>
        <a:buSzPct val="100000"/>
        <a:buChar char="•"/>
        <a:defRPr sz="2000" b="1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11" Type="http://schemas.openxmlformats.org/officeDocument/2006/relationships/image" Target="../media/image18.png"/><Relationship Id="rId5" Type="http://schemas.openxmlformats.org/officeDocument/2006/relationships/image" Target="../media/image9.emf"/><Relationship Id="rId10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8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11" Type="http://schemas.openxmlformats.org/officeDocument/2006/relationships/image" Target="../media/image18.png"/><Relationship Id="rId5" Type="http://schemas.openxmlformats.org/officeDocument/2006/relationships/image" Target="../media/image9.emf"/><Relationship Id="rId10" Type="http://schemas.openxmlformats.org/officeDocument/2006/relationships/image" Target="../media/image21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11" Type="http://schemas.openxmlformats.org/officeDocument/2006/relationships/image" Target="../media/image23.png"/><Relationship Id="rId5" Type="http://schemas.openxmlformats.org/officeDocument/2006/relationships/image" Target="../media/image9.emf"/><Relationship Id="rId10" Type="http://schemas.openxmlformats.org/officeDocument/2006/relationships/image" Target="../media/image22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26.jpe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BPM,%20ZChapter%205,%205.1bBPM.pptx" TargetMode="Externa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PM,%20ZChapter%205,%205.1aBPM.ppt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372082"/>
            <a:ext cx="6343650" cy="2571750"/>
          </a:xfrm>
        </p:spPr>
        <p:txBody>
          <a:bodyPr/>
          <a:lstStyle/>
          <a:p>
            <a:pPr algn="ctr"/>
            <a:r>
              <a:rPr lang="en-US" altLang="zh-CN" sz="4800" b="0" dirty="0">
                <a:ea typeface="SimSun" pitchFamily="2" charset="-122"/>
              </a:rPr>
              <a:t>Business Process Management </a:t>
            </a:r>
            <a:r>
              <a:rPr lang="en-US" altLang="zh-CN" sz="4800" dirty="0">
                <a:ea typeface="SimSun" pitchFamily="2" charset="-122"/>
              </a:rPr>
              <a:t>(BPM)</a:t>
            </a:r>
            <a:endParaRPr lang="en-US" altLang="zh-CN" sz="2000" u="sng" dirty="0"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64856" y="1102203"/>
            <a:ext cx="6418262" cy="1522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sym typeface="Arial" charset="0"/>
              </a:rPr>
              <a:t>CHAPTER 5</a:t>
            </a:r>
            <a:endParaRPr lang="en-US" sz="4800" b="1" dirty="0">
              <a:solidFill>
                <a:srgbClr val="CC0099"/>
              </a:solidFill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27651" name="Group 26"/>
          <p:cNvGrpSpPr>
            <a:grpSpLocks/>
          </p:cNvGrpSpPr>
          <p:nvPr/>
        </p:nvGrpSpPr>
        <p:grpSpPr bwMode="auto">
          <a:xfrm>
            <a:off x="0" y="1301750"/>
            <a:ext cx="6021388" cy="4953000"/>
            <a:chOff x="1917700" y="1155700"/>
            <a:chExt cx="5308600" cy="4546600"/>
          </a:xfrm>
        </p:grpSpPr>
        <p:pic>
          <p:nvPicPr>
            <p:cNvPr id="27654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7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9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0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1" name="Rounded Rectangle 34"/>
            <p:cNvSpPr>
              <a:spLocks noChangeArrowheads="1"/>
            </p:cNvSpPr>
            <p:nvPr/>
          </p:nvSpPr>
          <p:spPr bwMode="auto">
            <a:xfrm>
              <a:off x="3905403" y="22832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7663" name="Rounded Rectangle 36"/>
            <p:cNvSpPr>
              <a:spLocks noChangeArrowheads="1"/>
            </p:cNvSpPr>
            <p:nvPr/>
          </p:nvSpPr>
          <p:spPr bwMode="auto">
            <a:xfrm>
              <a:off x="3899071" y="11986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7665" name="Rounded Rectangle 38"/>
            <p:cNvSpPr>
              <a:spLocks noChangeArrowheads="1"/>
            </p:cNvSpPr>
            <p:nvPr/>
          </p:nvSpPr>
          <p:spPr bwMode="auto">
            <a:xfrm>
              <a:off x="3903350" y="22818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7662" name="Rounded Rectangle 35"/>
            <p:cNvSpPr>
              <a:spLocks noChangeArrowheads="1"/>
            </p:cNvSpPr>
            <p:nvPr/>
          </p:nvSpPr>
          <p:spPr bwMode="auto">
            <a:xfrm>
              <a:off x="3899071" y="22691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76913" y="552675"/>
            <a:ext cx="3367087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Discovery (PD) </a:t>
            </a:r>
            <a:r>
              <a:rPr lang="en-US" sz="2400" dirty="0">
                <a:solidFill>
                  <a:schemeClr val="tx1"/>
                </a:solidFill>
              </a:rPr>
              <a:t>aka process modeling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state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relevant processes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PD is </a:t>
            </a:r>
          </a:p>
          <a:p>
            <a:pPr>
              <a:defRPr/>
            </a:pPr>
            <a:r>
              <a:rPr lang="en-US" sz="2200" b="1" cap="all" dirty="0">
                <a:solidFill>
                  <a:srgbClr val="CC0099"/>
                </a:solidFill>
              </a:rPr>
              <a:t>as-is</a:t>
            </a:r>
            <a:r>
              <a:rPr lang="en-US" sz="2200" dirty="0">
                <a:solidFill>
                  <a:srgbClr val="CC0099"/>
                </a:solidFill>
              </a:rPr>
              <a:t> </a:t>
            </a:r>
            <a:r>
              <a:rPr lang="en-US" sz="2200" b="1" dirty="0">
                <a:solidFill>
                  <a:srgbClr val="CC0099"/>
                </a:solidFill>
              </a:rPr>
              <a:t>process models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27653" name="Picture 4" descr="ch1_PlantHireInitialFragment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2919" y="3480527"/>
            <a:ext cx="2813050" cy="17176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209702" y="3005882"/>
            <a:ext cx="214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(process modeling)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84863" y="5248802"/>
            <a:ext cx="3256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 AS-IS process model is an illustration of the </a:t>
            </a:r>
            <a:r>
              <a:rPr lang="en-US" b="1" u="sng" dirty="0">
                <a:solidFill>
                  <a:srgbClr val="CC0099"/>
                </a:solidFill>
              </a:rPr>
              <a:t>current</a:t>
            </a:r>
            <a:r>
              <a:rPr lang="en-US" b="1" dirty="0">
                <a:solidFill>
                  <a:srgbClr val="CC0099"/>
                </a:solidFill>
              </a:rPr>
              <a:t> state </a:t>
            </a:r>
            <a:r>
              <a:rPr lang="en-US" dirty="0">
                <a:solidFill>
                  <a:srgbClr val="CC0099"/>
                </a:solidFill>
              </a:rPr>
              <a:t>of an existing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16826" t="26496" r="20476" b="7723"/>
          <a:stretch/>
        </p:blipFill>
        <p:spPr>
          <a:xfrm>
            <a:off x="101600" y="3480526"/>
            <a:ext cx="5653596" cy="3255689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80838" y="3449491"/>
            <a:ext cx="50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e.g.2: Expense Reimbursement (AS-IS)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0626" y="3500091"/>
            <a:ext cx="14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e.g.1: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88257" y="1829844"/>
            <a:ext cx="2513531" cy="646331"/>
            <a:chOff x="3188257" y="1829844"/>
            <a:chExt cx="2513531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188257" y="2177085"/>
              <a:ext cx="171853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4792" y="1829844"/>
              <a:ext cx="2316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 Process architecture</a:t>
              </a:r>
            </a:p>
            <a:p>
              <a:pPr marL="85725" indent="-85725"/>
              <a:r>
                <a:rPr lang="en-US" sz="1200" dirty="0" smtClean="0"/>
                <a:t>- Selected process(</a:t>
              </a:r>
              <a:r>
                <a:rPr lang="en-US" sz="1200" dirty="0" err="1" smtClean="0"/>
                <a:t>es</a:t>
              </a:r>
              <a:r>
                <a:rPr lang="en-US" sz="1200" dirty="0" smtClean="0"/>
                <a:t>) for improvement</a:t>
              </a:r>
              <a:endParaRPr lang="en-GB" sz="1200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28675" name="Group 26"/>
          <p:cNvGrpSpPr>
            <a:grpSpLocks/>
          </p:cNvGrpSpPr>
          <p:nvPr/>
        </p:nvGrpSpPr>
        <p:grpSpPr bwMode="auto">
          <a:xfrm>
            <a:off x="0" y="1301750"/>
            <a:ext cx="6021388" cy="4953000"/>
            <a:chOff x="1917700" y="1155700"/>
            <a:chExt cx="5308600" cy="4546600"/>
          </a:xfrm>
        </p:grpSpPr>
        <p:pic>
          <p:nvPicPr>
            <p:cNvPr id="28677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8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9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0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1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4" name="Rounded Rectangle 34"/>
            <p:cNvSpPr>
              <a:spLocks noChangeArrowheads="1"/>
            </p:cNvSpPr>
            <p:nvPr/>
          </p:nvSpPr>
          <p:spPr bwMode="auto">
            <a:xfrm>
              <a:off x="3905403" y="22832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8686" name="Rounded Rectangle 36"/>
            <p:cNvSpPr>
              <a:spLocks noChangeArrowheads="1"/>
            </p:cNvSpPr>
            <p:nvPr/>
          </p:nvSpPr>
          <p:spPr bwMode="auto">
            <a:xfrm>
              <a:off x="3899071" y="11986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8687" name="Rounded Rectangle 37"/>
            <p:cNvSpPr>
              <a:spLocks noChangeArrowheads="1"/>
            </p:cNvSpPr>
            <p:nvPr/>
          </p:nvSpPr>
          <p:spPr bwMode="auto">
            <a:xfrm>
              <a:off x="5690107" y="3404227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8688" name="Rounded Rectangle 38"/>
            <p:cNvSpPr>
              <a:spLocks noChangeArrowheads="1"/>
            </p:cNvSpPr>
            <p:nvPr/>
          </p:nvSpPr>
          <p:spPr bwMode="auto">
            <a:xfrm>
              <a:off x="3903350" y="22818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78511" y="596223"/>
            <a:ext cx="3367087" cy="58477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Analysis (PA)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and document </a:t>
            </a:r>
            <a:r>
              <a:rPr lang="en-US" sz="2200" b="1" dirty="0">
                <a:solidFill>
                  <a:srgbClr val="CC0099"/>
                </a:solidFill>
              </a:rPr>
              <a:t>issues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sz="2200" b="1" cap="all" dirty="0">
                <a:solidFill>
                  <a:schemeClr val="accent6">
                    <a:lumMod val="75000"/>
                  </a:schemeClr>
                </a:solidFill>
              </a:rPr>
              <a:t>as-is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cap="all" dirty="0">
                <a:solidFill>
                  <a:schemeClr val="accent6">
                    <a:lumMod val="75000"/>
                  </a:schemeClr>
                </a:solidFill>
              </a:rPr>
              <a:t>as-is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 </a:t>
            </a:r>
            <a:r>
              <a:rPr lang="en-US" sz="2200" b="1" dirty="0">
                <a:solidFill>
                  <a:srgbClr val="CC0099"/>
                </a:solidFill>
              </a:rPr>
              <a:t>performance</a:t>
            </a:r>
          </a:p>
          <a:p>
            <a:pPr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PA: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CC0099"/>
                </a:solidFill>
              </a:rPr>
              <a:t>list of issues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(incl. its impact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estimated </a:t>
            </a:r>
            <a:r>
              <a:rPr lang="en-US" sz="2200" b="1" dirty="0">
                <a:solidFill>
                  <a:srgbClr val="CC0099"/>
                </a:solidFill>
              </a:rPr>
              <a:t>efforts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rgbClr val="CC0099"/>
                </a:solidFill>
              </a:rPr>
              <a:t>required to solve those problems</a:t>
            </a:r>
          </a:p>
          <a:p>
            <a:pPr>
              <a:defRPr/>
            </a:pP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/>
          <a:srcRect l="16826" t="26496" r="20476" b="7723"/>
          <a:stretch/>
        </p:blipFill>
        <p:spPr>
          <a:xfrm>
            <a:off x="142240" y="1345478"/>
            <a:ext cx="5653596" cy="3255689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331621" y="1391931"/>
            <a:ext cx="50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e.g.2: Expense Reimbursement (AS-IS)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70415"/>
              </p:ext>
            </p:extLst>
          </p:nvPr>
        </p:nvGraphicFramePr>
        <p:xfrm>
          <a:off x="169971" y="4911471"/>
          <a:ext cx="55852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Issues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 Analysis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’)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600" u="sng" dirty="0">
                <a:solidFill>
                  <a:schemeClr val="tx1"/>
                </a:solidFill>
              </a:rPr>
              <a:t>Measuring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cap="all" dirty="0">
                <a:solidFill>
                  <a:schemeClr val="tx1"/>
                </a:solidFill>
              </a:rPr>
              <a:t>as-is</a:t>
            </a:r>
            <a:r>
              <a:rPr lang="en-US" sz="3600" dirty="0">
                <a:solidFill>
                  <a:schemeClr val="tx1"/>
                </a:solidFill>
              </a:rPr>
              <a:t> process performance</a:t>
            </a:r>
          </a:p>
        </p:txBody>
      </p:sp>
      <p:sp>
        <p:nvSpPr>
          <p:cNvPr id="9" name="Freeform 8"/>
          <p:cNvSpPr/>
          <p:nvPr/>
        </p:nvSpPr>
        <p:spPr>
          <a:xfrm>
            <a:off x="1359623" y="2931529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Cost per execution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1359623" y="4059242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Waste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7903" y="2480669"/>
            <a:ext cx="1127149" cy="1127149"/>
          </a:xfrm>
          <a:custGeom>
            <a:avLst/>
            <a:gdLst>
              <a:gd name="connsiteX0" fmla="*/ 0 w 1127149"/>
              <a:gd name="connsiteY0" fmla="*/ 563575 h 1127149"/>
              <a:gd name="connsiteX1" fmla="*/ 563575 w 1127149"/>
              <a:gd name="connsiteY1" fmla="*/ 0 h 1127149"/>
              <a:gd name="connsiteX2" fmla="*/ 1127150 w 1127149"/>
              <a:gd name="connsiteY2" fmla="*/ 563575 h 1127149"/>
              <a:gd name="connsiteX3" fmla="*/ 563575 w 1127149"/>
              <a:gd name="connsiteY3" fmla="*/ 1127150 h 1127149"/>
              <a:gd name="connsiteX4" fmla="*/ 0 w 1127149"/>
              <a:gd name="connsiteY4" fmla="*/ 563575 h 112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49" h="1127149">
                <a:moveTo>
                  <a:pt x="0" y="563575"/>
                </a:moveTo>
                <a:cubicBezTo>
                  <a:pt x="0" y="252321"/>
                  <a:pt x="252321" y="0"/>
                  <a:pt x="563575" y="0"/>
                </a:cubicBezTo>
                <a:cubicBezTo>
                  <a:pt x="874829" y="0"/>
                  <a:pt x="1127150" y="252321"/>
                  <a:pt x="1127150" y="563575"/>
                </a:cubicBezTo>
                <a:cubicBezTo>
                  <a:pt x="1127150" y="874829"/>
                  <a:pt x="874829" y="1127150"/>
                  <a:pt x="563575" y="1127150"/>
                </a:cubicBezTo>
                <a:cubicBezTo>
                  <a:pt x="252321" y="1127150"/>
                  <a:pt x="0" y="874829"/>
                  <a:pt x="0" y="56357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0099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067" tIns="165067" rIns="165067" bIns="165067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rgbClr val="CC0099"/>
                </a:solidFill>
              </a:rPr>
              <a:t>Cost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77497" y="2931529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Cycle time </a:t>
            </a:r>
            <a:r>
              <a:rPr lang="en-US" sz="1600" i="1" kern="1200" dirty="0"/>
              <a:t>(start-to-finish)</a:t>
            </a:r>
          </a:p>
        </p:txBody>
      </p:sp>
      <p:sp>
        <p:nvSpPr>
          <p:cNvPr id="13" name="Freeform 12"/>
          <p:cNvSpPr/>
          <p:nvPr/>
        </p:nvSpPr>
        <p:spPr>
          <a:xfrm>
            <a:off x="4177497" y="4059242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Waiting time </a:t>
            </a:r>
            <a:r>
              <a:rPr lang="en-US" sz="1600" i="1" dirty="0"/>
              <a:t>(CT=PT+WT)</a:t>
            </a:r>
            <a:endParaRPr lang="en-US" sz="1600" i="1" kern="1200" dirty="0"/>
          </a:p>
        </p:txBody>
      </p:sp>
      <p:sp>
        <p:nvSpPr>
          <p:cNvPr id="14" name="Freeform 13"/>
          <p:cNvSpPr/>
          <p:nvPr/>
        </p:nvSpPr>
        <p:spPr>
          <a:xfrm>
            <a:off x="3275777" y="2480669"/>
            <a:ext cx="1127149" cy="1127149"/>
          </a:xfrm>
          <a:custGeom>
            <a:avLst/>
            <a:gdLst>
              <a:gd name="connsiteX0" fmla="*/ 0 w 1127149"/>
              <a:gd name="connsiteY0" fmla="*/ 563575 h 1127149"/>
              <a:gd name="connsiteX1" fmla="*/ 563575 w 1127149"/>
              <a:gd name="connsiteY1" fmla="*/ 0 h 1127149"/>
              <a:gd name="connsiteX2" fmla="*/ 1127150 w 1127149"/>
              <a:gd name="connsiteY2" fmla="*/ 563575 h 1127149"/>
              <a:gd name="connsiteX3" fmla="*/ 563575 w 1127149"/>
              <a:gd name="connsiteY3" fmla="*/ 1127150 h 1127149"/>
              <a:gd name="connsiteX4" fmla="*/ 0 w 1127149"/>
              <a:gd name="connsiteY4" fmla="*/ 563575 h 112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49" h="1127149">
                <a:moveTo>
                  <a:pt x="0" y="563575"/>
                </a:moveTo>
                <a:cubicBezTo>
                  <a:pt x="0" y="252321"/>
                  <a:pt x="252321" y="0"/>
                  <a:pt x="563575" y="0"/>
                </a:cubicBezTo>
                <a:cubicBezTo>
                  <a:pt x="874829" y="0"/>
                  <a:pt x="1127150" y="252321"/>
                  <a:pt x="1127150" y="563575"/>
                </a:cubicBezTo>
                <a:cubicBezTo>
                  <a:pt x="1127150" y="874829"/>
                  <a:pt x="874829" y="1127150"/>
                  <a:pt x="563575" y="1127150"/>
                </a:cubicBezTo>
                <a:cubicBezTo>
                  <a:pt x="252321" y="1127150"/>
                  <a:pt x="0" y="874829"/>
                  <a:pt x="0" y="56357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0099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067" tIns="165067" rIns="165067" bIns="165067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rgbClr val="CC0099"/>
                </a:solidFill>
              </a:rPr>
              <a:t>Time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995372" y="2931529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Error rates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995372" y="4059242"/>
            <a:ext cx="1690724" cy="1127713"/>
          </a:xfrm>
          <a:custGeom>
            <a:avLst/>
            <a:gdLst>
              <a:gd name="connsiteX0" fmla="*/ 0 w 1690724"/>
              <a:gd name="connsiteY0" fmla="*/ 0 h 1127713"/>
              <a:gd name="connsiteX1" fmla="*/ 1690724 w 1690724"/>
              <a:gd name="connsiteY1" fmla="*/ 0 h 1127713"/>
              <a:gd name="connsiteX2" fmla="*/ 1690724 w 1690724"/>
              <a:gd name="connsiteY2" fmla="*/ 1127713 h 1127713"/>
              <a:gd name="connsiteX3" fmla="*/ 0 w 1690724"/>
              <a:gd name="connsiteY3" fmla="*/ 1127713 h 1127713"/>
              <a:gd name="connsiteX4" fmla="*/ 0 w 1690724"/>
              <a:gd name="connsiteY4" fmla="*/ 0 h 1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724" h="1127713">
                <a:moveTo>
                  <a:pt x="0" y="0"/>
                </a:moveTo>
                <a:lnTo>
                  <a:pt x="1690724" y="0"/>
                </a:lnTo>
                <a:lnTo>
                  <a:pt x="1690724" y="1127713"/>
                </a:lnTo>
                <a:lnTo>
                  <a:pt x="0" y="1127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516" tIns="156464" rIns="156464" bIns="156464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Customer feedback</a:t>
            </a:r>
          </a:p>
        </p:txBody>
      </p:sp>
      <p:sp>
        <p:nvSpPr>
          <p:cNvPr id="17" name="Freeform 16"/>
          <p:cNvSpPr/>
          <p:nvPr/>
        </p:nvSpPr>
        <p:spPr>
          <a:xfrm>
            <a:off x="6093652" y="2480669"/>
            <a:ext cx="1127149" cy="1127149"/>
          </a:xfrm>
          <a:custGeom>
            <a:avLst/>
            <a:gdLst>
              <a:gd name="connsiteX0" fmla="*/ 0 w 1127149"/>
              <a:gd name="connsiteY0" fmla="*/ 563575 h 1127149"/>
              <a:gd name="connsiteX1" fmla="*/ 563575 w 1127149"/>
              <a:gd name="connsiteY1" fmla="*/ 0 h 1127149"/>
              <a:gd name="connsiteX2" fmla="*/ 1127150 w 1127149"/>
              <a:gd name="connsiteY2" fmla="*/ 563575 h 1127149"/>
              <a:gd name="connsiteX3" fmla="*/ 563575 w 1127149"/>
              <a:gd name="connsiteY3" fmla="*/ 1127150 h 1127149"/>
              <a:gd name="connsiteX4" fmla="*/ 0 w 1127149"/>
              <a:gd name="connsiteY4" fmla="*/ 563575 h 112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49" h="1127149">
                <a:moveTo>
                  <a:pt x="0" y="563575"/>
                </a:moveTo>
                <a:cubicBezTo>
                  <a:pt x="0" y="252321"/>
                  <a:pt x="252321" y="0"/>
                  <a:pt x="563575" y="0"/>
                </a:cubicBezTo>
                <a:cubicBezTo>
                  <a:pt x="874829" y="0"/>
                  <a:pt x="1127150" y="252321"/>
                  <a:pt x="1127150" y="563575"/>
                </a:cubicBezTo>
                <a:cubicBezTo>
                  <a:pt x="1127150" y="874829"/>
                  <a:pt x="874829" y="1127150"/>
                  <a:pt x="563575" y="1127150"/>
                </a:cubicBezTo>
                <a:cubicBezTo>
                  <a:pt x="252321" y="1127150"/>
                  <a:pt x="0" y="874829"/>
                  <a:pt x="0" y="56357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0099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067" tIns="165067" rIns="165067" bIns="165067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rgbClr val="CC0099"/>
                </a:solidFill>
              </a:rPr>
              <a:t>Quality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18644" y="5295900"/>
            <a:ext cx="5067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C0099"/>
                </a:solidFill>
              </a:rPr>
              <a:t>Measurement</a:t>
            </a:r>
            <a:r>
              <a:rPr lang="en-US" sz="2400" b="1" dirty="0">
                <a:solidFill>
                  <a:srgbClr val="CC0099"/>
                </a:solidFill>
              </a:rPr>
              <a:t> is important!</a:t>
            </a:r>
            <a:endParaRPr lang="en-MY" sz="2400" b="1" dirty="0">
              <a:solidFill>
                <a:srgbClr val="CC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3158" y="5641453"/>
            <a:ext cx="488224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cap="none" spc="0" dirty="0">
                <a:ln w="0"/>
                <a:solidFill>
                  <a:srgbClr val="008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allow us to make comparison % AS-IS and </a:t>
            </a:r>
            <a:r>
              <a:rPr lang="en-US" sz="2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</a:t>
            </a:r>
            <a:r>
              <a:rPr lang="en-US" sz="22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>
                <a:ln w="0"/>
                <a:solidFill>
                  <a:srgbClr val="008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performance</a:t>
            </a:r>
            <a:r>
              <a:rPr lang="en-US" sz="22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Line Callout 2 6"/>
          <p:cNvSpPr/>
          <p:nvPr/>
        </p:nvSpPr>
        <p:spPr bwMode="auto">
          <a:xfrm>
            <a:off x="851224" y="1556745"/>
            <a:ext cx="8064176" cy="897919"/>
          </a:xfrm>
          <a:prstGeom prst="borderCallout2">
            <a:avLst>
              <a:gd name="adj1" fmla="val 65257"/>
              <a:gd name="adj2" fmla="val 5207"/>
              <a:gd name="adj3" fmla="val 127831"/>
              <a:gd name="adj4" fmla="val 13672"/>
              <a:gd name="adj5" fmla="val 177667"/>
              <a:gd name="adj6" fmla="val 14785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MY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e.g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:</a:t>
            </a:r>
          </a:p>
          <a:p>
            <a:r>
              <a:rPr lang="en-MY" sz="1800" b="1" dirty="0" smtClean="0">
                <a:solidFill>
                  <a:schemeClr val="tx1"/>
                </a:solidFill>
                <a:latin typeface="Arial" pitchFamily="34" charset="0"/>
              </a:rPr>
              <a:t>START</a:t>
            </a:r>
            <a:r>
              <a:rPr lang="en-MY" sz="1800" dirty="0" smtClean="0">
                <a:solidFill>
                  <a:srgbClr val="0000FF"/>
                </a:solidFill>
                <a:latin typeface="Arial" pitchFamily="34" charset="0"/>
              </a:rPr>
              <a:t> -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 Tell </a:t>
            </a:r>
            <a:r>
              <a:rPr kumimoji="0" lang="en-MY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cust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 to buy “</a:t>
            </a:r>
            <a:r>
              <a:rPr kumimoji="0" lang="en-MY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aaa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” stock” … Tell </a:t>
            </a:r>
            <a:r>
              <a:rPr kumimoji="0" lang="en-MY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cust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 to sell “</a:t>
            </a:r>
            <a:r>
              <a:rPr kumimoji="0" lang="en-MY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aaa</a:t>
            </a:r>
            <a:r>
              <a:rPr kumimoji="0" lang="en-MY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SimSun" pitchFamily="2" charset="-122"/>
              </a:rPr>
              <a:t>” stock – </a:t>
            </a:r>
            <a:r>
              <a:rPr kumimoji="0" lang="en-MY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</a:rPr>
              <a:t>END</a:t>
            </a:r>
          </a:p>
          <a:p>
            <a:r>
              <a:rPr lang="en-MY" sz="1800" b="1" dirty="0" smtClean="0">
                <a:solidFill>
                  <a:schemeClr val="tx1"/>
                </a:solidFill>
                <a:latin typeface="Arial" pitchFamily="34" charset="0"/>
              </a:rPr>
              <a:t>               (10€)                                         (</a:t>
            </a:r>
            <a:r>
              <a:rPr lang="en-MY" sz="1800" b="1" dirty="0">
                <a:solidFill>
                  <a:schemeClr val="tx1"/>
                </a:solidFill>
                <a:latin typeface="Arial" pitchFamily="34" charset="0"/>
              </a:rPr>
              <a:t>10€)</a:t>
            </a:r>
            <a:r>
              <a:rPr lang="en-MY" sz="1800" b="1" dirty="0" smtClean="0">
                <a:solidFill>
                  <a:schemeClr val="tx1"/>
                </a:solidFill>
                <a:latin typeface="Arial" pitchFamily="34" charset="0"/>
              </a:rPr>
              <a:t>    </a:t>
            </a:r>
            <a:endParaRPr kumimoji="0" lang="en-MY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pic>
        <p:nvPicPr>
          <p:cNvPr id="1026" name="Picture 2" descr="ReIY: Building Material Reuse Centers for the UK : TreeHugg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4"/>
          <a:stretch/>
        </p:blipFill>
        <p:spPr bwMode="auto">
          <a:xfrm>
            <a:off x="173999" y="4847124"/>
            <a:ext cx="1762378" cy="15564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dbc9f8a6ad8ed8ad9168827f6132cf5fo0&amp;pid=15.1&amp;P=0&amp;w=300&amp;h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29" y="5016647"/>
            <a:ext cx="1703496" cy="172070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29" y="6429573"/>
            <a:ext cx="399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" dirty="0">
                <a:solidFill>
                  <a:schemeClr val="tx1"/>
                </a:solidFill>
              </a:rPr>
              <a:t>https://malaysia.images.search.yahoo.com/yhs/search;_ylt=A2KI9kTdSSZW4yoAf5U2GYpQ;_ylu=X3oDMTBsZ29xY3ZzBHNlYwNzZWFyY2gEc2xrA2J1dHRvbg--;_ylc=X1MDMTM1MTIyNzcwMgRfcgMyBGJjawNmdGh2cXQxYjJjaGQxJTI2YiUzRDMlMjZzJTNEMnIEZnIDeWhzLWF2YXN0LTAwMQRncHJpZANLYnNJNDF2VlM1V0Zyb0tpN3NiM2hBBG10ZXN0aWQDbnVsbARuX3N1Z2cDMTAEb3JpZ2luA21hbGF5c2lhLmltYWdlcy5zZWFyY2gueWFob28uY29tBHBvcwMwBHBxc3RyAwRwcXN0cmwDBHFzdHJsAzE5BHF1ZXJ5A29mZmljZSB3b3JrZXJzIGlkbGUEdF9zdG1wAzE0NDU0MDQxMjUEdnRlc3RpZANudWxs?gprid=KbsI41vVS5WFroKi7sb3hA&amp;pvid=lXFt.zk4LjH.x_roViZFoRD6NjAuNAAAAAC8kPzc&amp;p=office+workers+idle&amp;fr=yhs-avast-001&amp;fr2=sb-top-malaysia.images.search.yahoo.com&amp;ei=UTF-8&amp;n=60&amp;x=wrt&amp;type=avastbcl&amp;hsimp=yhs-001&amp;hspart=av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</a:t>
            </a:r>
            <a:r>
              <a:rPr lang="en-MY" dirty="0" smtClean="0">
                <a:solidFill>
                  <a:schemeClr val="bg1"/>
                </a:solidFill>
              </a:rPr>
              <a:t>(amended</a:t>
            </a:r>
            <a:r>
              <a:rPr lang="en-MY" i="1" dirty="0" smtClean="0">
                <a:solidFill>
                  <a:schemeClr val="bg1"/>
                </a:solidFill>
              </a:rPr>
              <a:t>)(</a:t>
            </a:r>
            <a:r>
              <a:rPr lang="en-MY" i="1" dirty="0">
                <a:solidFill>
                  <a:schemeClr val="bg1"/>
                </a:solidFill>
              </a:rPr>
              <a:t>W4)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5" grpId="0"/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30723" name="Group 26"/>
          <p:cNvGrpSpPr>
            <a:grpSpLocks/>
          </p:cNvGrpSpPr>
          <p:nvPr/>
        </p:nvGrpSpPr>
        <p:grpSpPr bwMode="auto">
          <a:xfrm>
            <a:off x="0" y="1301750"/>
            <a:ext cx="6021388" cy="4953000"/>
            <a:chOff x="1917700" y="1155700"/>
            <a:chExt cx="5308600" cy="4546600"/>
          </a:xfrm>
        </p:grpSpPr>
        <p:pic>
          <p:nvPicPr>
            <p:cNvPr id="30725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8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9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0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1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2" name="Rounded Rectangle 34"/>
            <p:cNvSpPr>
              <a:spLocks noChangeArrowheads="1"/>
            </p:cNvSpPr>
            <p:nvPr/>
          </p:nvSpPr>
          <p:spPr bwMode="auto">
            <a:xfrm>
              <a:off x="3905403" y="22832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734" name="Rounded Rectangle 36"/>
            <p:cNvSpPr>
              <a:spLocks noChangeArrowheads="1"/>
            </p:cNvSpPr>
            <p:nvPr/>
          </p:nvSpPr>
          <p:spPr bwMode="auto">
            <a:xfrm>
              <a:off x="3899071" y="11986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736" name="Rounded Rectangle 38"/>
            <p:cNvSpPr>
              <a:spLocks noChangeArrowheads="1"/>
            </p:cNvSpPr>
            <p:nvPr/>
          </p:nvSpPr>
          <p:spPr bwMode="auto">
            <a:xfrm>
              <a:off x="3903350" y="22818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24550" y="544143"/>
            <a:ext cx="3219450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Redesign (PR)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>
                <a:solidFill>
                  <a:srgbClr val="CC0099"/>
                </a:solidFill>
              </a:rPr>
              <a:t>Identify</a:t>
            </a:r>
            <a:r>
              <a:rPr lang="en-US" sz="2200" dirty="0">
                <a:solidFill>
                  <a:srgbClr val="CC0099"/>
                </a:solidFill>
              </a:rPr>
              <a:t> </a:t>
            </a:r>
            <a:r>
              <a:rPr lang="en-US" sz="2200" b="1" dirty="0">
                <a:solidFill>
                  <a:srgbClr val="CC0099"/>
                </a:solidFill>
              </a:rPr>
              <a:t>possible changes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to the </a:t>
            </a:r>
            <a:r>
              <a:rPr lang="en-US" sz="2200" cap="all" dirty="0">
                <a:solidFill>
                  <a:schemeClr val="accent6">
                    <a:lumMod val="75000"/>
                  </a:schemeClr>
                </a:solidFill>
              </a:rPr>
              <a:t>as-is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 err="1">
                <a:solidFill>
                  <a:schemeClr val="accent6">
                    <a:lumMod val="75000"/>
                  </a:schemeClr>
                </a:solidFill>
              </a:rPr>
              <a:t>Analyse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each option 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select the most promising option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to solve the issues identified in the previous phase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PR is </a:t>
            </a:r>
          </a:p>
          <a:p>
            <a:pPr>
              <a:defRPr/>
            </a:pPr>
            <a:r>
              <a:rPr lang="en-US" sz="2200" b="1" cap="all" dirty="0">
                <a:solidFill>
                  <a:srgbClr val="CC0099"/>
                </a:solidFill>
              </a:rPr>
              <a:t>to-be</a:t>
            </a:r>
            <a:r>
              <a:rPr lang="en-US" sz="2200" b="1" dirty="0">
                <a:solidFill>
                  <a:srgbClr val="CC0099"/>
                </a:solidFill>
              </a:rPr>
              <a:t> process model</a:t>
            </a:r>
          </a:p>
        </p:txBody>
      </p:sp>
      <p:sp>
        <p:nvSpPr>
          <p:cNvPr id="17" name="Rounded Rectangle 37"/>
          <p:cNvSpPr>
            <a:spLocks noChangeArrowheads="1"/>
          </p:cNvSpPr>
          <p:nvPr/>
        </p:nvSpPr>
        <p:spPr bwMode="auto">
          <a:xfrm>
            <a:off x="3539341" y="5446555"/>
            <a:ext cx="1462045" cy="754019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FontTx/>
              <a:buNone/>
            </a:pPr>
            <a:endParaRPr lang="en-AU" sz="2400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3578" y="5221778"/>
            <a:ext cx="3219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To-be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model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>
                <a:solidFill>
                  <a:srgbClr val="CC0099"/>
                </a:solidFill>
              </a:rPr>
              <a:t>documentation of the improved process. </a:t>
            </a:r>
            <a:r>
              <a:rPr lang="en-US" dirty="0">
                <a:solidFill>
                  <a:srgbClr val="0000FF"/>
                </a:solidFill>
              </a:rPr>
              <a:t>It is design to replace the</a:t>
            </a:r>
            <a:r>
              <a:rPr lang="en-US" b="1" dirty="0">
                <a:solidFill>
                  <a:srgbClr val="0000FF"/>
                </a:solidFill>
              </a:rPr>
              <a:t> A</a:t>
            </a:r>
            <a:r>
              <a:rPr lang="en-US" b="1" cap="all" dirty="0">
                <a:solidFill>
                  <a:srgbClr val="0000FF"/>
                </a:solidFill>
              </a:rPr>
              <a:t>s-is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process.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l="16983" t="25932" r="21747" b="7439"/>
          <a:stretch/>
        </p:blipFill>
        <p:spPr>
          <a:xfrm>
            <a:off x="156229" y="3465030"/>
            <a:ext cx="5640047" cy="3255084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142680" y="68681"/>
            <a:ext cx="6214582" cy="3255689"/>
            <a:chOff x="142680" y="97709"/>
            <a:chExt cx="6214582" cy="325568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1"/>
            <a:srcRect l="16826" t="26496" r="20476" b="7723"/>
            <a:stretch/>
          </p:blipFill>
          <p:spPr>
            <a:xfrm>
              <a:off x="142680" y="97709"/>
              <a:ext cx="5653596" cy="32556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2440" y="111211"/>
              <a:ext cx="5074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C0099"/>
                  </a:solidFill>
                </a:rPr>
                <a:t>AS-IS: </a:t>
              </a:r>
              <a:r>
                <a:rPr lang="en-US" b="1" dirty="0">
                  <a:solidFill>
                    <a:schemeClr val="tx1"/>
                  </a:solidFill>
                </a:rPr>
                <a:t>Expense Reimbursement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267818" y="3465457"/>
            <a:ext cx="50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TO-BE: </a:t>
            </a:r>
            <a:r>
              <a:rPr lang="en-US" b="1" dirty="0">
                <a:solidFill>
                  <a:srgbClr val="0000FF"/>
                </a:solidFill>
              </a:rPr>
              <a:t>Expense Reimbursement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94191"/>
              </p:ext>
            </p:extLst>
          </p:nvPr>
        </p:nvGraphicFramePr>
        <p:xfrm>
          <a:off x="522949" y="2601580"/>
          <a:ext cx="520359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11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Issues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1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1460269" y="2258531"/>
            <a:ext cx="0" cy="5401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460269" y="3012092"/>
            <a:ext cx="0" cy="5401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5E1D21-4881-4042-A337-D12094EAAB4A}"/>
              </a:ext>
            </a:extLst>
          </p:cNvPr>
          <p:cNvSpPr txBox="1"/>
          <p:nvPr/>
        </p:nvSpPr>
        <p:spPr>
          <a:xfrm>
            <a:off x="156229" y="3877626"/>
            <a:ext cx="80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CC0099"/>
                </a:solidFill>
              </a:rPr>
              <a:t>e.g.1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30723" name="Group 26"/>
          <p:cNvGrpSpPr>
            <a:grpSpLocks/>
          </p:cNvGrpSpPr>
          <p:nvPr/>
        </p:nvGrpSpPr>
        <p:grpSpPr bwMode="auto">
          <a:xfrm>
            <a:off x="0" y="1301750"/>
            <a:ext cx="6021388" cy="4953000"/>
            <a:chOff x="1917700" y="1155700"/>
            <a:chExt cx="5308600" cy="4546600"/>
          </a:xfrm>
        </p:grpSpPr>
        <p:pic>
          <p:nvPicPr>
            <p:cNvPr id="30725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8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9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0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1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2" name="Rounded Rectangle 34"/>
            <p:cNvSpPr>
              <a:spLocks noChangeArrowheads="1"/>
            </p:cNvSpPr>
            <p:nvPr/>
          </p:nvSpPr>
          <p:spPr bwMode="auto">
            <a:xfrm>
              <a:off x="3905403" y="22832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734" name="Rounded Rectangle 36"/>
            <p:cNvSpPr>
              <a:spLocks noChangeArrowheads="1"/>
            </p:cNvSpPr>
            <p:nvPr/>
          </p:nvSpPr>
          <p:spPr bwMode="auto">
            <a:xfrm>
              <a:off x="3899071" y="11986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736" name="Rounded Rectangle 38"/>
            <p:cNvSpPr>
              <a:spLocks noChangeArrowheads="1"/>
            </p:cNvSpPr>
            <p:nvPr/>
          </p:nvSpPr>
          <p:spPr bwMode="auto">
            <a:xfrm>
              <a:off x="3903350" y="22818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24550" y="1191309"/>
            <a:ext cx="3219450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Redesign (PR)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possible changes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to the </a:t>
            </a:r>
            <a:r>
              <a:rPr lang="en-US" sz="2200" cap="all" dirty="0">
                <a:solidFill>
                  <a:schemeClr val="accent6">
                    <a:lumMod val="75000"/>
                  </a:schemeClr>
                </a:solidFill>
              </a:rPr>
              <a:t>as-is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 err="1">
                <a:solidFill>
                  <a:schemeClr val="accent6">
                    <a:lumMod val="75000"/>
                  </a:schemeClr>
                </a:solidFill>
              </a:rPr>
              <a:t>Analyse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each option 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select the most promising option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to solve the issues identified in the previous phase</a:t>
            </a:r>
          </a:p>
          <a:p>
            <a:pPr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of PR is </a:t>
            </a:r>
          </a:p>
          <a:p>
            <a:pPr>
              <a:defRPr/>
            </a:pPr>
            <a:r>
              <a:rPr lang="en-US" sz="2200" b="1" cap="all" dirty="0">
                <a:solidFill>
                  <a:schemeClr val="accent6">
                    <a:lumMod val="75000"/>
                  </a:schemeClr>
                </a:solidFill>
              </a:rPr>
              <a:t>to-be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process model</a:t>
            </a:r>
          </a:p>
        </p:txBody>
      </p:sp>
      <p:sp>
        <p:nvSpPr>
          <p:cNvPr id="17" name="Rounded Rectangle 37"/>
          <p:cNvSpPr>
            <a:spLocks noChangeArrowheads="1"/>
          </p:cNvSpPr>
          <p:nvPr/>
        </p:nvSpPr>
        <p:spPr bwMode="auto">
          <a:xfrm>
            <a:off x="3539341" y="5446555"/>
            <a:ext cx="1462045" cy="754019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FontTx/>
              <a:buNone/>
            </a:pPr>
            <a:endParaRPr lang="en-AU" sz="24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l="23449" t="41476" r="43456" b="37889"/>
          <a:stretch/>
        </p:blipFill>
        <p:spPr>
          <a:xfrm>
            <a:off x="648962" y="1333306"/>
            <a:ext cx="5098346" cy="1787266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/>
          <a:srcRect l="17760" t="37451" r="49923" b="22073"/>
          <a:stretch/>
        </p:blipFill>
        <p:spPr>
          <a:xfrm>
            <a:off x="699552" y="3542108"/>
            <a:ext cx="5047756" cy="2960916"/>
          </a:xfrm>
          <a:prstGeom prst="rect">
            <a:avLst/>
          </a:prstGeom>
          <a:ln w="38100">
            <a:solidFill>
              <a:srgbClr val="0000FF"/>
            </a:solidFill>
            <a:prstDash val="dash"/>
          </a:ln>
        </p:spPr>
      </p:pic>
      <p:cxnSp>
        <p:nvCxnSpPr>
          <p:cNvPr id="5" name="Straight Arrow Connector 4"/>
          <p:cNvCxnSpPr/>
          <p:nvPr/>
        </p:nvCxnSpPr>
        <p:spPr bwMode="auto">
          <a:xfrm>
            <a:off x="3359590" y="2758312"/>
            <a:ext cx="0" cy="11459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998990" y="1328652"/>
            <a:ext cx="50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AS-IS: </a:t>
            </a:r>
            <a:r>
              <a:rPr lang="en-US" b="1" dirty="0">
                <a:solidFill>
                  <a:srgbClr val="0000FF"/>
                </a:solidFill>
              </a:rPr>
              <a:t>LOAN APP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727" y="3504105"/>
            <a:ext cx="50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TO-BE: </a:t>
            </a:r>
            <a:r>
              <a:rPr lang="en-US" b="1" dirty="0">
                <a:solidFill>
                  <a:srgbClr val="0000FF"/>
                </a:solidFill>
              </a:rPr>
              <a:t>LOAN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E24C7-91C6-4F89-9B00-B4E8C8D6D71F}"/>
              </a:ext>
            </a:extLst>
          </p:cNvPr>
          <p:cNvSpPr txBox="1"/>
          <p:nvPr/>
        </p:nvSpPr>
        <p:spPr>
          <a:xfrm>
            <a:off x="-44341" y="3304539"/>
            <a:ext cx="80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CC0099"/>
                </a:solidFill>
              </a:rPr>
              <a:t>e.g.2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D2DED-A8FE-400D-ABAF-CEB75D4742B4}"/>
              </a:ext>
            </a:extLst>
          </p:cNvPr>
          <p:cNvSpPr txBox="1"/>
          <p:nvPr/>
        </p:nvSpPr>
        <p:spPr>
          <a:xfrm>
            <a:off x="4159726" y="4509388"/>
            <a:ext cx="223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CC0099"/>
                </a:solidFill>
              </a:rPr>
              <a:t>Approved with Terms</a:t>
            </a:r>
          </a:p>
        </p:txBody>
      </p:sp>
    </p:spTree>
    <p:extLst>
      <p:ext uri="{BB962C8B-B14F-4D97-AF65-F5344CB8AC3E}">
        <p14:creationId xmlns:p14="http://schemas.microsoft.com/office/powerpoint/2010/main" val="22748552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3"/>
          <p:cNvSpPr>
            <a:spLocks/>
          </p:cNvSpPr>
          <p:nvPr/>
        </p:nvSpPr>
        <p:spPr bwMode="auto">
          <a:xfrm>
            <a:off x="2154014" y="2762249"/>
            <a:ext cx="2710088" cy="2533717"/>
          </a:xfrm>
          <a:custGeom>
            <a:avLst/>
            <a:gdLst>
              <a:gd name="T0" fmla="*/ 2147483647 w 2593"/>
              <a:gd name="T1" fmla="*/ 0 h 1777"/>
              <a:gd name="T2" fmla="*/ 0 w 2593"/>
              <a:gd name="T3" fmla="*/ 2147483647 h 1777"/>
              <a:gd name="T4" fmla="*/ 2147483647 w 2593"/>
              <a:gd name="T5" fmla="*/ 2147483647 h 1777"/>
              <a:gd name="T6" fmla="*/ 2147483647 w 2593"/>
              <a:gd name="T7" fmla="*/ 2147483647 h 1777"/>
              <a:gd name="T8" fmla="*/ 2147483647 w 2593"/>
              <a:gd name="T9" fmla="*/ 0 h 17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3"/>
              <a:gd name="T16" fmla="*/ 0 h 1777"/>
              <a:gd name="T17" fmla="*/ 2593 w 2593"/>
              <a:gd name="T18" fmla="*/ 1777 h 1777"/>
              <a:gd name="connsiteX0" fmla="*/ 3517 w 8893"/>
              <a:gd name="connsiteY0" fmla="*/ 0 h 9994"/>
              <a:gd name="connsiteX1" fmla="*/ 0 w 8893"/>
              <a:gd name="connsiteY1" fmla="*/ 3512 h 9994"/>
              <a:gd name="connsiteX2" fmla="*/ 2406 w 8893"/>
              <a:gd name="connsiteY2" fmla="*/ 9994 h 9994"/>
              <a:gd name="connsiteX3" fmla="*/ 8893 w 8893"/>
              <a:gd name="connsiteY3" fmla="*/ 6463 h 9994"/>
              <a:gd name="connsiteX4" fmla="*/ 3517 w 8893"/>
              <a:gd name="connsiteY4" fmla="*/ 0 h 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3" h="9994">
                <a:moveTo>
                  <a:pt x="3517" y="0"/>
                </a:moveTo>
                <a:lnTo>
                  <a:pt x="0" y="3512"/>
                </a:lnTo>
                <a:lnTo>
                  <a:pt x="2406" y="9994"/>
                </a:lnTo>
                <a:lnTo>
                  <a:pt x="8893" y="6463"/>
                </a:lnTo>
                <a:cubicBezTo>
                  <a:pt x="6733" y="4662"/>
                  <a:pt x="5677" y="1801"/>
                  <a:pt x="3517" y="0"/>
                </a:cubicBez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3087464" y="2236788"/>
            <a:ext cx="128240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b="1" dirty="0">
                <a:solidFill>
                  <a:srgbClr val="CC0099"/>
                </a:solidFill>
              </a:rPr>
              <a:t>Costs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CC0099"/>
                </a:solidFill>
              </a:rPr>
              <a:t>($)</a:t>
            </a: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1782947" y="5157746"/>
            <a:ext cx="105317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b="1" dirty="0">
                <a:solidFill>
                  <a:srgbClr val="CC0099"/>
                </a:solidFill>
              </a:rPr>
              <a:t>Quality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1411952" y="3396896"/>
            <a:ext cx="77925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b="1" dirty="0">
                <a:solidFill>
                  <a:srgbClr val="CC0099"/>
                </a:solidFill>
              </a:rPr>
              <a:t>Time</a:t>
            </a:r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4616726" y="3494256"/>
            <a:ext cx="136575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b="1" dirty="0">
                <a:solidFill>
                  <a:srgbClr val="CC0099"/>
                </a:solidFill>
              </a:rPr>
              <a:t>Flexibility</a:t>
            </a:r>
          </a:p>
        </p:txBody>
      </p:sp>
      <p:sp>
        <p:nvSpPr>
          <p:cNvPr id="31751" name="Title 1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>
                <a:ea typeface="ＭＳ Ｐゴシック" pitchFamily="34" charset="-128"/>
              </a:rPr>
              <a:t>Process Redesign</a:t>
            </a:r>
            <a:endParaRPr lang="et-EE">
              <a:ea typeface="ＭＳ Ｐゴシック" pitchFamily="34" charset="-128"/>
            </a:endParaRPr>
          </a:p>
        </p:txBody>
      </p:sp>
      <p:sp>
        <p:nvSpPr>
          <p:cNvPr id="31752" name="Notched Right Arrow 11"/>
          <p:cNvSpPr>
            <a:spLocks noChangeArrowheads="1"/>
          </p:cNvSpPr>
          <p:nvPr/>
        </p:nvSpPr>
        <p:spPr bwMode="auto">
          <a:xfrm rot="5400000">
            <a:off x="2573676" y="2207368"/>
            <a:ext cx="552450" cy="514350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1753" name="Notched Right Arrow 12"/>
          <p:cNvSpPr>
            <a:spLocks noChangeArrowheads="1"/>
          </p:cNvSpPr>
          <p:nvPr/>
        </p:nvSpPr>
        <p:spPr bwMode="auto">
          <a:xfrm rot="5400000">
            <a:off x="809156" y="3282735"/>
            <a:ext cx="857250" cy="51435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1754" name="Notched Right Arrow 13"/>
          <p:cNvSpPr>
            <a:spLocks noChangeArrowheads="1"/>
          </p:cNvSpPr>
          <p:nvPr/>
        </p:nvSpPr>
        <p:spPr bwMode="auto">
          <a:xfrm rot="-5400000">
            <a:off x="2574295" y="5418074"/>
            <a:ext cx="551214" cy="51435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1755" name="Notched Right Arrow 14"/>
          <p:cNvSpPr>
            <a:spLocks noChangeArrowheads="1"/>
          </p:cNvSpPr>
          <p:nvPr/>
        </p:nvSpPr>
        <p:spPr bwMode="auto">
          <a:xfrm rot="-5400000">
            <a:off x="4670337" y="4024766"/>
            <a:ext cx="857250" cy="51435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1756" name="TextBox 15"/>
          <p:cNvSpPr txBox="1">
            <a:spLocks noChangeArrowheads="1"/>
          </p:cNvSpPr>
          <p:nvPr/>
        </p:nvSpPr>
        <p:spPr bwMode="auto">
          <a:xfrm>
            <a:off x="4220024" y="2227599"/>
            <a:ext cx="2460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Lower operational costs ($)</a:t>
            </a:r>
            <a:endParaRPr lang="en-MY" dirty="0">
              <a:solidFill>
                <a:srgbClr val="008000"/>
              </a:solidFill>
            </a:endParaRPr>
          </a:p>
        </p:txBody>
      </p:sp>
      <p:sp>
        <p:nvSpPr>
          <p:cNvPr id="31757" name="TextBox 16"/>
          <p:cNvSpPr txBox="1">
            <a:spLocks noChangeArrowheads="1"/>
          </p:cNvSpPr>
          <p:nvPr/>
        </p:nvSpPr>
        <p:spPr bwMode="auto">
          <a:xfrm>
            <a:off x="4384195" y="4659847"/>
            <a:ext cx="193723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Higher process</a:t>
            </a:r>
          </a:p>
          <a:p>
            <a:r>
              <a:rPr lang="en-US" dirty="0">
                <a:solidFill>
                  <a:srgbClr val="008000"/>
                </a:solidFill>
              </a:rPr>
              <a:t>Flexibility (ability to react </a:t>
            </a:r>
            <a:r>
              <a:rPr lang="en-US" dirty="0" err="1">
                <a:solidFill>
                  <a:srgbClr val="008000"/>
                </a:solidFill>
              </a:rPr>
              <a:t>ot</a:t>
            </a:r>
            <a:r>
              <a:rPr lang="en-US" dirty="0">
                <a:solidFill>
                  <a:srgbClr val="008000"/>
                </a:solidFill>
              </a:rPr>
              <a:t> special situation)</a:t>
            </a:r>
            <a:endParaRPr lang="en-MY" dirty="0">
              <a:solidFill>
                <a:srgbClr val="008000"/>
              </a:solidFill>
            </a:endParaRPr>
          </a:p>
        </p:txBody>
      </p:sp>
      <p:sp>
        <p:nvSpPr>
          <p:cNvPr id="31758" name="TextBox 17"/>
          <p:cNvSpPr txBox="1">
            <a:spLocks noChangeArrowheads="1"/>
          </p:cNvSpPr>
          <p:nvPr/>
        </p:nvSpPr>
        <p:spPr bwMode="auto">
          <a:xfrm>
            <a:off x="341088" y="5428126"/>
            <a:ext cx="2301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Higher product/service quality</a:t>
            </a:r>
            <a:endParaRPr lang="en-MY" dirty="0">
              <a:solidFill>
                <a:srgbClr val="008000"/>
              </a:solidFill>
            </a:endParaRPr>
          </a:p>
        </p:txBody>
      </p:sp>
      <p:sp>
        <p:nvSpPr>
          <p:cNvPr id="31759" name="TextBox 18"/>
          <p:cNvSpPr txBox="1">
            <a:spLocks noChangeArrowheads="1"/>
          </p:cNvSpPr>
          <p:nvPr/>
        </p:nvSpPr>
        <p:spPr bwMode="auto">
          <a:xfrm>
            <a:off x="696689" y="3924300"/>
            <a:ext cx="18097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faster production or lower waiting time</a:t>
            </a:r>
            <a:endParaRPr lang="en-MY" dirty="0">
              <a:solidFill>
                <a:srgbClr val="008000"/>
              </a:solidFill>
            </a:endParaRPr>
          </a:p>
        </p:txBody>
      </p:sp>
      <p:sp>
        <p:nvSpPr>
          <p:cNvPr id="31760" name="TextBox 19"/>
          <p:cNvSpPr txBox="1">
            <a:spLocks noChangeArrowheads="1"/>
          </p:cNvSpPr>
          <p:nvPr/>
        </p:nvSpPr>
        <p:spPr bwMode="auto">
          <a:xfrm>
            <a:off x="508747" y="1433231"/>
            <a:ext cx="86487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(Q) When redesigning a process do you think all of the goals below can be achieved at the same time?__</a:t>
            </a:r>
            <a:endParaRPr lang="en-MY" sz="2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8790" y="2251591"/>
            <a:ext cx="255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>
                <a:solidFill>
                  <a:srgbClr val="CC0099"/>
                </a:solidFill>
              </a:rPr>
              <a:t>“</a:t>
            </a:r>
            <a:r>
              <a:rPr lang="en-MY" b="1" i="1" dirty="0">
                <a:solidFill>
                  <a:srgbClr val="CC0099"/>
                </a:solidFill>
              </a:rPr>
              <a:t>Changing a biz process is NOT an easy task” </a:t>
            </a:r>
            <a:r>
              <a:rPr lang="en-MY" dirty="0"/>
              <a:t>Agree?_ </a:t>
            </a:r>
          </a:p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6650513" y="3224989"/>
            <a:ext cx="22979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MY" dirty="0">
                <a:solidFill>
                  <a:schemeClr val="accent6">
                    <a:lumMod val="50000"/>
                  </a:schemeClr>
                </a:solidFill>
              </a:rPr>
              <a:t>- Redesign existing processes to meet 2 or more goals at the same time is even more difficult !</a:t>
            </a:r>
          </a:p>
          <a:p>
            <a:pPr marL="174625" indent="-174625">
              <a:spcBef>
                <a:spcPts val="600"/>
              </a:spcBef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</a:rPr>
              <a:t>- Different people may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</a:rPr>
              <a:t>hv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</a:rPr>
              <a:t> different goal(s) ….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78064" y="1028751"/>
            <a:ext cx="6443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are the goals? _________</a:t>
            </a:r>
          </a:p>
          <a:p>
            <a:endParaRPr lang="en-MY" sz="2400" dirty="0">
              <a:solidFill>
                <a:srgbClr val="C00000"/>
              </a:solidFill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0487794-D920-4E4A-AF8F-ACAA3682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95" y="6353428"/>
            <a:ext cx="4017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Others ______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/>
      <p:bldP spid="31757" grpId="0"/>
      <p:bldP spid="31758" grpId="0"/>
      <p:bldP spid="31759" grpId="0"/>
      <p:bldP spid="31760" grpId="0"/>
      <p:bldP spid="3" grpId="0"/>
      <p:bldP spid="4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32771" name="Group 26"/>
          <p:cNvGrpSpPr>
            <a:grpSpLocks/>
          </p:cNvGrpSpPr>
          <p:nvPr/>
        </p:nvGrpSpPr>
        <p:grpSpPr bwMode="auto">
          <a:xfrm>
            <a:off x="0" y="1301750"/>
            <a:ext cx="6021388" cy="4953000"/>
            <a:chOff x="1917700" y="1155700"/>
            <a:chExt cx="5308600" cy="4546600"/>
          </a:xfrm>
        </p:grpSpPr>
        <p:pic>
          <p:nvPicPr>
            <p:cNvPr id="32773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4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5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6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7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8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9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0" name="Rounded Rectangle 34"/>
            <p:cNvSpPr>
              <a:spLocks noChangeArrowheads="1"/>
            </p:cNvSpPr>
            <p:nvPr/>
          </p:nvSpPr>
          <p:spPr bwMode="auto">
            <a:xfrm>
              <a:off x="3905403" y="22832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2782" name="Rounded Rectangle 36"/>
            <p:cNvSpPr>
              <a:spLocks noChangeArrowheads="1"/>
            </p:cNvSpPr>
            <p:nvPr/>
          </p:nvSpPr>
          <p:spPr bwMode="auto">
            <a:xfrm>
              <a:off x="3899071" y="11986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2783" name="Rounded Rectangle 37"/>
            <p:cNvSpPr>
              <a:spLocks noChangeArrowheads="1"/>
            </p:cNvSpPr>
            <p:nvPr/>
          </p:nvSpPr>
          <p:spPr bwMode="auto">
            <a:xfrm>
              <a:off x="2704226" y="4925502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2784" name="Rounded Rectangle 38"/>
            <p:cNvSpPr>
              <a:spLocks noChangeArrowheads="1"/>
            </p:cNvSpPr>
            <p:nvPr/>
          </p:nvSpPr>
          <p:spPr bwMode="auto">
            <a:xfrm>
              <a:off x="3903350" y="228189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99CC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76913" y="1350963"/>
            <a:ext cx="31922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Implementation (PI)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To replace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cap="all" dirty="0">
                <a:solidFill>
                  <a:schemeClr val="accent6">
                    <a:lumMod val="75000"/>
                  </a:schemeClr>
                </a:solidFill>
              </a:rPr>
              <a:t>as-is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 with </a:t>
            </a:r>
            <a:r>
              <a:rPr lang="en-US" sz="2200" b="1" cap="all" dirty="0">
                <a:solidFill>
                  <a:schemeClr val="accent6">
                    <a:lumMod val="75000"/>
                  </a:schemeClr>
                </a:solidFill>
              </a:rPr>
              <a:t>to-be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process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Cover:</a:t>
            </a:r>
          </a:p>
          <a:p>
            <a:pPr lvl="1" indent="-285750">
              <a:buFont typeface="Courier New" pitchFamily="49" charset="0"/>
              <a:buChar char="o"/>
              <a:defRPr/>
            </a:pPr>
            <a:r>
              <a:rPr lang="en-US" sz="2200" b="1" dirty="0">
                <a:solidFill>
                  <a:srgbClr val="CC0099"/>
                </a:solidFill>
              </a:rPr>
              <a:t>Process</a:t>
            </a:r>
            <a:r>
              <a:rPr lang="en-US" sz="2200" dirty="0">
                <a:solidFill>
                  <a:srgbClr val="CC0099"/>
                </a:solidFill>
              </a:rPr>
              <a:t> </a:t>
            </a:r>
            <a:r>
              <a:rPr lang="en-US" sz="2200" b="1" u="sng" dirty="0">
                <a:solidFill>
                  <a:srgbClr val="CC0099"/>
                </a:solidFill>
              </a:rPr>
              <a:t>automation</a:t>
            </a:r>
            <a:r>
              <a:rPr lang="en-US" sz="2200" dirty="0">
                <a:solidFill>
                  <a:srgbClr val="CC0099"/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(using IT systems e.g. </a:t>
            </a:r>
            <a:r>
              <a:rPr lang="en-US" sz="2200" dirty="0">
                <a:solidFill>
                  <a:srgbClr val="CC0099"/>
                </a:solidFill>
              </a:rPr>
              <a:t>BPMS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 indent="-285750">
              <a:buFont typeface="Courier New" pitchFamily="49" charset="0"/>
              <a:buChar char="o"/>
              <a:defRPr/>
            </a:pP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lvl="1" indent="-285750">
              <a:buFont typeface="Courier New" pitchFamily="49" charset="0"/>
              <a:buChar char="o"/>
              <a:defRPr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u="sng" dirty="0">
                <a:solidFill>
                  <a:srgbClr val="CC0099"/>
                </a:solidFill>
              </a:rPr>
              <a:t>change mgmt</a:t>
            </a:r>
            <a:r>
              <a:rPr lang="en-US" sz="2200" u="sng" dirty="0">
                <a:solidFill>
                  <a:srgbClr val="CC0099"/>
                </a:solidFill>
              </a:rPr>
              <a:t>.</a:t>
            </a:r>
            <a:r>
              <a:rPr lang="en-US" sz="2200" i="1" dirty="0">
                <a:solidFill>
                  <a:srgbClr val="CC0099"/>
                </a:solidFill>
              </a:rPr>
              <a:t> </a:t>
            </a:r>
            <a:r>
              <a:rPr lang="en-US" sz="2200" i="1" dirty="0">
                <a:solidFill>
                  <a:srgbClr val="0000FF"/>
                </a:solidFill>
              </a:rPr>
              <a:t>(to be discussed in last chapter)</a:t>
            </a:r>
          </a:p>
          <a:p>
            <a:pPr lvl="1" indent="-285750">
              <a:buFont typeface="Courier New" pitchFamily="49" charset="0"/>
              <a:buChar char="o"/>
              <a:defRPr/>
            </a:pP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18487" cy="998537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CC"/>
                </a:solidFill>
              </a:rPr>
              <a:t>Process Automation (using IT systems e.g. </a:t>
            </a:r>
            <a:r>
              <a:rPr lang="en-US" u="sng" dirty="0">
                <a:solidFill>
                  <a:srgbClr val="CC00CC"/>
                </a:solidFill>
              </a:rPr>
              <a:t>BPMS</a:t>
            </a:r>
            <a:r>
              <a:rPr lang="en-US" dirty="0">
                <a:solidFill>
                  <a:srgbClr val="CC00CC"/>
                </a:solidFill>
              </a:rPr>
              <a:t> )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597603"/>
            <a:ext cx="3146425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9088" y="2616653"/>
            <a:ext cx="3144837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3904343" y="3425371"/>
            <a:ext cx="1466170" cy="18370"/>
          </a:xfrm>
          <a:prstGeom prst="line">
            <a:avLst/>
          </a:prstGeom>
          <a:noFill/>
          <a:ln w="18000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" name="TextBox 1"/>
          <p:cNvSpPr txBox="1"/>
          <p:nvPr/>
        </p:nvSpPr>
        <p:spPr>
          <a:xfrm>
            <a:off x="468313" y="1673620"/>
            <a:ext cx="343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e.g. </a:t>
            </a:r>
            <a:r>
              <a:rPr lang="en-US" sz="2400" b="1" dirty="0" err="1">
                <a:solidFill>
                  <a:schemeClr val="tx1"/>
                </a:solidFill>
              </a:rPr>
              <a:t>Signavio</a:t>
            </a:r>
            <a:r>
              <a:rPr lang="en-US" sz="2400" b="1" dirty="0">
                <a:solidFill>
                  <a:schemeClr val="tx1"/>
                </a:solidFill>
              </a:rPr>
              <a:t> process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3490" y="1673620"/>
            <a:ext cx="389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e.g. </a:t>
            </a:r>
            <a:r>
              <a:rPr lang="en-US" sz="2400" b="1" dirty="0" err="1">
                <a:solidFill>
                  <a:schemeClr val="tx1"/>
                </a:solidFill>
              </a:rPr>
              <a:t>Signavio</a:t>
            </a:r>
            <a:r>
              <a:rPr lang="en-US" sz="2400" b="1" dirty="0">
                <a:solidFill>
                  <a:schemeClr val="tx1"/>
                </a:solidFill>
              </a:rPr>
              <a:t> workflow accelerator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6"/>
          <p:cNvGrpSpPr>
            <a:grpSpLocks/>
          </p:cNvGrpSpPr>
          <p:nvPr/>
        </p:nvGrpSpPr>
        <p:grpSpPr bwMode="auto">
          <a:xfrm>
            <a:off x="3377035" y="590248"/>
            <a:ext cx="6021388" cy="4953000"/>
            <a:chOff x="1917700" y="1155700"/>
            <a:chExt cx="5308600" cy="4546600"/>
          </a:xfrm>
        </p:grpSpPr>
        <p:pic>
          <p:nvPicPr>
            <p:cNvPr id="34823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6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7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8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9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3" name="Rounded Rectangle 37"/>
            <p:cNvSpPr>
              <a:spLocks noChangeArrowheads="1"/>
            </p:cNvSpPr>
            <p:nvPr/>
          </p:nvSpPr>
          <p:spPr bwMode="auto">
            <a:xfrm>
              <a:off x="2119239" y="3422650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886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sp>
        <p:nvSpPr>
          <p:cNvPr id="32773" name="TextBox 16"/>
          <p:cNvSpPr txBox="1">
            <a:spLocks noChangeArrowheads="1"/>
          </p:cNvSpPr>
          <p:nvPr/>
        </p:nvSpPr>
        <p:spPr bwMode="auto">
          <a:xfrm>
            <a:off x="407309" y="5568042"/>
            <a:ext cx="8896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</a:rPr>
              <a:t>New problems may arise</a:t>
            </a:r>
            <a:r>
              <a:rPr lang="en-US" b="1" dirty="0">
                <a:solidFill>
                  <a:srgbClr val="0000FF"/>
                </a:solidFill>
              </a:rPr>
              <a:t> in the new process or in other processes, </a:t>
            </a:r>
            <a:r>
              <a:rPr lang="en-US" dirty="0">
                <a:solidFill>
                  <a:srgbClr val="0000FF"/>
                </a:solidFill>
              </a:rPr>
              <a:t>requiring the </a:t>
            </a:r>
            <a:r>
              <a:rPr lang="en-US" b="1" dirty="0">
                <a:solidFill>
                  <a:srgbClr val="CC00CC"/>
                </a:solidFill>
              </a:rPr>
              <a:t>cycle to be repeated </a:t>
            </a:r>
            <a:r>
              <a:rPr lang="en-US" dirty="0">
                <a:solidFill>
                  <a:srgbClr val="0000FF"/>
                </a:solidFill>
              </a:rPr>
              <a:t>on a continuous basis.</a:t>
            </a:r>
            <a:endParaRPr lang="en-MY" dirty="0">
              <a:solidFill>
                <a:srgbClr val="0000FF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388259" y="6174467"/>
            <a:ext cx="889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 pitchFamily="34" charset="0"/>
              </a:rPr>
              <a:t>Therefore, </a:t>
            </a:r>
            <a:r>
              <a:rPr lang="en-US" b="1" dirty="0">
                <a:solidFill>
                  <a:srgbClr val="0000FF"/>
                </a:solidFill>
              </a:rPr>
              <a:t>Business process improvement is a </a:t>
            </a:r>
            <a:r>
              <a:rPr lang="en-US" b="1" dirty="0">
                <a:solidFill>
                  <a:srgbClr val="C00000"/>
                </a:solidFill>
              </a:rPr>
              <a:t>________ </a:t>
            </a:r>
            <a:r>
              <a:rPr lang="en-US" b="1" dirty="0">
                <a:solidFill>
                  <a:srgbClr val="0000FF"/>
                </a:solidFill>
              </a:rPr>
              <a:t>activity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129" y="1224722"/>
            <a:ext cx="3633787" cy="42319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monitoring and control (PMC)</a:t>
            </a:r>
          </a:p>
          <a:p>
            <a:pPr marL="187325" indent="-187325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To be carried out once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new process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is running.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Cover:</a:t>
            </a:r>
          </a:p>
          <a:p>
            <a:pPr marL="363538" lvl="1" indent="-192088">
              <a:spcBef>
                <a:spcPts val="900"/>
              </a:spcBef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CC0099"/>
                </a:solidFill>
              </a:rPr>
              <a:t>Collection and analysis </a:t>
            </a:r>
            <a:r>
              <a:rPr lang="en-US" b="1" dirty="0">
                <a:solidFill>
                  <a:srgbClr val="CC0099"/>
                </a:solidFill>
              </a:rPr>
              <a:t>performance data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determine how well the new process is performing</a:t>
            </a:r>
          </a:p>
          <a:p>
            <a:pPr marL="363538" lvl="1" indent="-192088">
              <a:spcBef>
                <a:spcPts val="900"/>
              </a:spcBef>
              <a:buFont typeface="Courier New" pitchFamily="49" charset="0"/>
              <a:buChar char="o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recurrent errors and bottlenecks </a:t>
            </a:r>
            <a:r>
              <a:rPr lang="en-US" b="1" dirty="0">
                <a:solidFill>
                  <a:srgbClr val="CC0099"/>
                </a:solidFill>
              </a:rPr>
              <a:t>and take corrective actions.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6"/>
          <p:cNvGrpSpPr>
            <a:grpSpLocks/>
          </p:cNvGrpSpPr>
          <p:nvPr/>
        </p:nvGrpSpPr>
        <p:grpSpPr bwMode="auto">
          <a:xfrm>
            <a:off x="132303" y="1284051"/>
            <a:ext cx="4667739" cy="4054916"/>
            <a:chOff x="1917700" y="1155700"/>
            <a:chExt cx="5308600" cy="4546600"/>
          </a:xfrm>
        </p:grpSpPr>
        <p:pic>
          <p:nvPicPr>
            <p:cNvPr id="34823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6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7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8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9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886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 [ summary…]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E7BCB5C-12BD-4CCD-AF3D-58DAD033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555" y="2279541"/>
            <a:ext cx="363239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00"/>
                </a:solidFill>
                <a:sym typeface="Arial" charset="0"/>
              </a:rPr>
              <a:t>Improvement can be in terms of: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8000"/>
                </a:solidFill>
                <a:sym typeface="Arial" charset="0"/>
              </a:rPr>
              <a:t>To reduce </a:t>
            </a:r>
            <a:r>
              <a:rPr lang="en-US" b="1" dirty="0">
                <a:solidFill>
                  <a:srgbClr val="FF0000"/>
                </a:solidFill>
                <a:sym typeface="Arial" charset="0"/>
              </a:rPr>
              <a:t>costs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8000"/>
                </a:solidFill>
                <a:sym typeface="Arial" charset="0"/>
              </a:rPr>
              <a:t>To reduce execution </a:t>
            </a:r>
            <a:r>
              <a:rPr lang="en-US" b="1" dirty="0">
                <a:solidFill>
                  <a:srgbClr val="FF0000"/>
                </a:solidFill>
                <a:sym typeface="Arial" charset="0"/>
              </a:rPr>
              <a:t>times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8000"/>
                </a:solidFill>
                <a:sym typeface="Arial" charset="0"/>
              </a:rPr>
              <a:t>To reduce </a:t>
            </a:r>
            <a:r>
              <a:rPr lang="en-US" b="1" dirty="0">
                <a:solidFill>
                  <a:srgbClr val="FF0000"/>
                </a:solidFill>
                <a:sym typeface="Arial" charset="0"/>
              </a:rPr>
              <a:t>error</a:t>
            </a:r>
            <a:r>
              <a:rPr lang="en-US" b="1" dirty="0">
                <a:solidFill>
                  <a:srgbClr val="008000"/>
                </a:solidFill>
                <a:sym typeface="Arial" charset="0"/>
              </a:rPr>
              <a:t> rates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8000"/>
                </a:solidFill>
                <a:sym typeface="Arial" charset="0"/>
              </a:rPr>
              <a:t>To reduce/eliminate </a:t>
            </a:r>
            <a:r>
              <a:rPr lang="en-US" b="1" dirty="0">
                <a:solidFill>
                  <a:srgbClr val="FF0000"/>
                </a:solidFill>
                <a:sym typeface="Arial" charset="0"/>
              </a:rPr>
              <a:t>fraud/cheating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008000"/>
                </a:solidFill>
                <a:sym typeface="Arial" charset="0"/>
              </a:rPr>
              <a:t>Etc</a:t>
            </a:r>
            <a:r>
              <a:rPr lang="en-US" b="1" dirty="0">
                <a:solidFill>
                  <a:srgbClr val="008000"/>
                </a:solidFill>
                <a:sym typeface="Arial" charset="0"/>
              </a:rPr>
              <a:t>, </a:t>
            </a:r>
            <a:r>
              <a:rPr lang="en-US" b="1" dirty="0">
                <a:solidFill>
                  <a:srgbClr val="FF0000"/>
                </a:solidFill>
                <a:sym typeface="Arial" charset="0"/>
              </a:rPr>
              <a:t>_________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sym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10D0D-3F98-40BF-9E93-EF5FF8F05B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709" y="1331089"/>
            <a:ext cx="5198380" cy="846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</a:t>
            </a:r>
            <a:r>
              <a:rPr lang="en-MY" dirty="0" smtClean="0">
                <a:solidFill>
                  <a:schemeClr val="bg1"/>
                </a:solidFill>
              </a:rPr>
              <a:t>(new</a:t>
            </a:r>
            <a:r>
              <a:rPr lang="en-MY" i="1" dirty="0" smtClean="0">
                <a:solidFill>
                  <a:schemeClr val="bg1"/>
                </a:solidFill>
              </a:rPr>
              <a:t>)(</a:t>
            </a:r>
            <a:r>
              <a:rPr lang="en-MY" i="1" dirty="0">
                <a:solidFill>
                  <a:schemeClr val="bg1"/>
                </a:solidFill>
              </a:rPr>
              <a:t>W4)</a:t>
            </a:r>
          </a:p>
        </p:txBody>
      </p:sp>
    </p:spTree>
    <p:extLst>
      <p:ext uri="{BB962C8B-B14F-4D97-AF65-F5344CB8AC3E}">
        <p14:creationId xmlns:p14="http://schemas.microsoft.com/office/powerpoint/2010/main" val="1486422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55398"/>
            <a:ext cx="3667685" cy="2514601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3200" u="sng" dirty="0">
                <a:solidFill>
                  <a:schemeClr val="bg1">
                    <a:lumMod val="75000"/>
                  </a:schemeClr>
                </a:solidFill>
              </a:rPr>
              <a:t>Disciplines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Concern With 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Improving Business Processes: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0038" y="2911284"/>
            <a:ext cx="5581650" cy="454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Lean</a:t>
            </a: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1">
                    <a:lumMod val="75000"/>
                  </a:schemeClr>
                </a:solidFill>
              </a:rPr>
              <a:t>Total Quality</a:t>
            </a:r>
          </a:p>
          <a:p>
            <a:pPr>
              <a:spcBef>
                <a:spcPts val="0"/>
              </a:spcBef>
              <a:buClr>
                <a:srgbClr val="822C40"/>
              </a:buClr>
              <a:defRPr/>
            </a:pPr>
            <a:r>
              <a:rPr lang="en-US" sz="2800" kern="0" dirty="0">
                <a:solidFill>
                  <a:schemeClr val="bg1">
                    <a:lumMod val="75000"/>
                  </a:schemeClr>
                </a:solidFill>
              </a:rPr>
              <a:t>    Management (TQM)</a:t>
            </a: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Six Sigma </a:t>
            </a: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1">
                    <a:lumMod val="75000"/>
                  </a:schemeClr>
                </a:solidFill>
              </a:rPr>
              <a:t>Business Process Reengineering (BPR)</a:t>
            </a: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CC0099"/>
                </a:solidFill>
              </a:rPr>
              <a:t>Business Process Management (BPM</a:t>
            </a:r>
            <a:r>
              <a:rPr lang="en-US" sz="2800" b="1" u="sng" kern="0" dirty="0">
                <a:solidFill>
                  <a:srgbClr val="CC0099"/>
                </a:solidFill>
              </a:rPr>
              <a:t>)</a:t>
            </a: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 typeface="Arial" pitchFamily="34" charset="0"/>
              <a:buChar char="•"/>
              <a:defRPr/>
            </a:pPr>
            <a:endParaRPr lang="en-US" sz="2800" b="1" kern="0" dirty="0">
              <a:solidFill>
                <a:srgbClr val="008000"/>
              </a:solidFill>
            </a:endParaRPr>
          </a:p>
          <a:p>
            <a:pPr marL="361950" indent="-36195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defRPr/>
            </a:pPr>
            <a:endParaRPr lang="en-US" sz="2800" b="1" kern="0" dirty="0">
              <a:solidFill>
                <a:srgbClr val="008000"/>
              </a:solidFill>
              <a:latin typeface="+mn-lt"/>
            </a:endParaRPr>
          </a:p>
          <a:p>
            <a:pPr marL="495300" indent="-49530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Tx/>
              <a:buNone/>
              <a:defRPr/>
            </a:pPr>
            <a:endParaRPr lang="en-US" sz="2800" b="1" kern="0" dirty="0">
              <a:solidFill>
                <a:schemeClr val="tx1"/>
              </a:solidFill>
              <a:latin typeface="+mn-lt"/>
            </a:endParaRPr>
          </a:p>
          <a:p>
            <a:pPr marL="495300" indent="-495300">
              <a:lnSpc>
                <a:spcPct val="80000"/>
              </a:lnSpc>
              <a:spcBef>
                <a:spcPct val="50000"/>
              </a:spcBef>
              <a:buClr>
                <a:srgbClr val="822C40"/>
              </a:buClr>
              <a:buFontTx/>
              <a:buNone/>
              <a:defRPr/>
            </a:pPr>
            <a:endParaRPr lang="en-US" sz="2400" b="1" kern="0" dirty="0">
              <a:solidFill>
                <a:srgbClr val="008080"/>
              </a:solidFill>
              <a:latin typeface="+mn-lt"/>
            </a:endParaRPr>
          </a:p>
        </p:txBody>
      </p:sp>
      <p:pic>
        <p:nvPicPr>
          <p:cNvPr id="1026" name="Picture 2" descr="https://images-na.ssl-images-amazon.com/images/I/51C-D1xfh-L._SX32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30" y="403550"/>
            <a:ext cx="1667809" cy="2514311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2" y="403843"/>
            <a:ext cx="1901892" cy="1901893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r="14032"/>
          <a:stretch/>
        </p:blipFill>
        <p:spPr bwMode="auto">
          <a:xfrm>
            <a:off x="5266605" y="418335"/>
            <a:ext cx="1761565" cy="2495549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41kZwTrvtBL._SX330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409" y="2658192"/>
            <a:ext cx="2026784" cy="30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7052" y="6114333"/>
            <a:ext cx="295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(Source:</a:t>
            </a:r>
          </a:p>
          <a:p>
            <a:r>
              <a:rPr lang="en-US" i="1" dirty="0">
                <a:solidFill>
                  <a:srgbClr val="0000FF"/>
                </a:solidFill>
              </a:rPr>
              <a:t>amazon.com)</a:t>
            </a:r>
          </a:p>
        </p:txBody>
      </p:sp>
      <p:pic>
        <p:nvPicPr>
          <p:cNvPr id="4" name="Picture 2" descr="\\psf\Home\Documents\Dropbox\Publications\Book\BPMTextbook\cover\978-3-642-33142-8.t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00917" y="2769999"/>
            <a:ext cx="2768735" cy="3918137"/>
          </a:xfrm>
          <a:prstGeom prst="rect">
            <a:avLst/>
          </a:prstGeom>
          <a:ln w="76200">
            <a:solidFill>
              <a:srgbClr val="CC00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3" name="Picture 2" descr="The ISO 9000 Quality System: Applications in Food and Technolog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03" y="1990421"/>
            <a:ext cx="19145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521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4"/>
          <p:cNvSpPr txBox="1">
            <a:spLocks noGrp="1" noChangeArrowheads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9079212-0989-4771-8860-A3AC1FCE67F1}" type="slidenum">
              <a:rPr lang="en-AU" altLang="en-US" sz="1400">
                <a:latin typeface="Arial Narrow" pitchFamily="34" charset="0"/>
              </a:rPr>
              <a:pPr algn="r"/>
              <a:t>20</a:t>
            </a:fld>
            <a:endParaRPr lang="en-AU" altLang="en-US" sz="140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2133600"/>
            <a:ext cx="7315200" cy="1600200"/>
          </a:xfrm>
        </p:spPr>
        <p:txBody>
          <a:bodyPr/>
          <a:lstStyle/>
          <a:p>
            <a:pPr eaLnBrk="1" hangingPunct="1"/>
            <a:r>
              <a:rPr lang="en-US" dirty="0"/>
              <a:t>End of Chapter 5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878013" y="3952875"/>
            <a:ext cx="2732087" cy="175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FF0000"/>
                </a:solidFill>
                <a:ea typeface="SimSun" pitchFamily="2" charset="-122"/>
              </a:rPr>
              <a:t>Questions?</a:t>
            </a:r>
            <a:endParaRPr lang="en-US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en-US"/>
          </a:p>
        </p:txBody>
      </p:sp>
      <p:pic>
        <p:nvPicPr>
          <p:cNvPr id="39941" name="Picture 6" descr="BD0701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7675" y="3892550"/>
            <a:ext cx="18669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828799" y="750627"/>
            <a:ext cx="556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trike="sngStrike" dirty="0">
                <a:solidFill>
                  <a:schemeClr val="tx1"/>
                </a:solidFill>
              </a:rPr>
              <a:t>Bpm OBJECTIVES</a:t>
            </a:r>
            <a:r>
              <a:rPr lang="en-US" sz="4000" b="1" strike="sngStrike" dirty="0">
                <a:solidFill>
                  <a:schemeClr val="tx1"/>
                </a:solidFill>
                <a:hlinkClick r:id="rId3" action="ppaction://hlinkpres?slideindex=1&amp;slidetitle="/>
              </a:rPr>
              <a:t>…</a:t>
            </a:r>
            <a:endParaRPr lang="en-GB" sz="4000" b="1" strike="sngStrik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4080" y="626410"/>
            <a:ext cx="6343650" cy="2571750"/>
          </a:xfrm>
        </p:spPr>
        <p:txBody>
          <a:bodyPr/>
          <a:lstStyle/>
          <a:p>
            <a:endParaRPr lang="en-US" altLang="zh-CN" sz="2000" u="sng" dirty="0">
              <a:ea typeface="SimSun" pitchFamily="2" charset="-122"/>
            </a:endParaRPr>
          </a:p>
        </p:txBody>
      </p:sp>
      <p:sp>
        <p:nvSpPr>
          <p:cNvPr id="23555" name="TextBox 2"/>
          <p:cNvSpPr>
            <a:spLocks noChangeArrowheads="1"/>
          </p:cNvSpPr>
          <p:nvPr/>
        </p:nvSpPr>
        <p:spPr bwMode="auto">
          <a:xfrm>
            <a:off x="1010108" y="1553110"/>
            <a:ext cx="804152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sym typeface="Arial" charset="0"/>
              </a:rPr>
              <a:t>BPM is the </a:t>
            </a:r>
            <a:r>
              <a:rPr lang="en-US" sz="2400" b="1" cap="all" dirty="0">
                <a:solidFill>
                  <a:srgbClr val="0000FF"/>
                </a:solidFill>
                <a:sym typeface="Arial" charset="0"/>
              </a:rPr>
              <a:t>art</a:t>
            </a:r>
            <a:r>
              <a:rPr lang="en-US" sz="2400" dirty="0">
                <a:solidFill>
                  <a:schemeClr val="tx1"/>
                </a:solidFill>
                <a:sym typeface="Arial" charset="0"/>
              </a:rPr>
              <a:t> and </a:t>
            </a:r>
            <a:r>
              <a:rPr lang="en-US" sz="2400" b="1" cap="all" dirty="0">
                <a:solidFill>
                  <a:srgbClr val="0000FF"/>
                </a:solidFill>
                <a:sym typeface="Arial" charset="0"/>
              </a:rPr>
              <a:t>science</a:t>
            </a:r>
            <a:r>
              <a:rPr lang="en-US" sz="2400" dirty="0">
                <a:solidFill>
                  <a:schemeClr val="tx1"/>
                </a:solidFill>
                <a:sym typeface="Arial" charset="0"/>
              </a:rPr>
              <a:t> of </a:t>
            </a:r>
            <a:r>
              <a:rPr lang="en-US" sz="2400" b="1" u="sng" dirty="0">
                <a:solidFill>
                  <a:schemeClr val="tx1"/>
                </a:solidFill>
                <a:sym typeface="Arial" charset="0"/>
              </a:rPr>
              <a:t>overseeing how work is performed in an </a:t>
            </a:r>
            <a:r>
              <a:rPr lang="en-US" sz="2400" b="1" u="sng" dirty="0" err="1">
                <a:solidFill>
                  <a:schemeClr val="tx1"/>
                </a:solidFill>
                <a:sym typeface="Arial" charset="0"/>
              </a:rPr>
              <a:t>organisation</a:t>
            </a:r>
            <a:r>
              <a:rPr lang="en-US" sz="2400" b="1" u="sng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Arial" charset="0"/>
              </a:rPr>
              <a:t>to ensure consistent outcomes and to take advantage of </a:t>
            </a:r>
            <a:r>
              <a:rPr lang="en-US" sz="2400" b="1" dirty="0">
                <a:solidFill>
                  <a:schemeClr val="tx1"/>
                </a:solidFill>
                <a:sym typeface="Arial" charset="0"/>
              </a:rPr>
              <a:t>improvements</a:t>
            </a:r>
            <a:r>
              <a:rPr lang="en-US" sz="2400" dirty="0">
                <a:solidFill>
                  <a:schemeClr val="tx1"/>
                </a:solidFill>
                <a:sym typeface="Arial" charset="0"/>
              </a:rPr>
              <a:t> opportunities. 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sym typeface="Arial" charset="0"/>
            </a:endParaRPr>
          </a:p>
          <a:p>
            <a:pPr>
              <a:defRPr/>
            </a:pPr>
            <a:r>
              <a:rPr lang="en-US" sz="2400" b="1" u="sng" dirty="0">
                <a:solidFill>
                  <a:srgbClr val="008000"/>
                </a:solidFill>
                <a:sym typeface="Arial" charset="0"/>
              </a:rPr>
              <a:t>Improvement</a:t>
            </a:r>
            <a:r>
              <a:rPr lang="en-US" sz="2400" dirty="0">
                <a:solidFill>
                  <a:srgbClr val="008000"/>
                </a:solidFill>
                <a:sym typeface="Arial" charset="0"/>
              </a:rPr>
              <a:t> can be in</a:t>
            </a: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sym typeface="Arial" charset="0"/>
              </a:rPr>
              <a:t>terms of: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8000"/>
                </a:solidFill>
                <a:sym typeface="Arial" charset="0"/>
              </a:rPr>
              <a:t>Reducing costs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8000"/>
                </a:solidFill>
                <a:sym typeface="Arial" charset="0"/>
              </a:rPr>
              <a:t>Reducing </a:t>
            </a:r>
            <a:r>
              <a:rPr lang="en-US" sz="2400" b="1" dirty="0" smtClean="0">
                <a:solidFill>
                  <a:srgbClr val="008000"/>
                </a:solidFill>
                <a:sym typeface="Arial" charset="0"/>
              </a:rPr>
              <a:t>completion</a:t>
            </a:r>
            <a:endParaRPr lang="en-US" sz="2400" b="1" dirty="0">
              <a:solidFill>
                <a:srgbClr val="008000"/>
              </a:solidFill>
              <a:sym typeface="Arial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8000"/>
                </a:solidFill>
                <a:sym typeface="Arial" charset="0"/>
              </a:rPr>
              <a:t>  times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8000"/>
                </a:solidFill>
                <a:sym typeface="Arial" charset="0"/>
              </a:rPr>
              <a:t>Reducing error rates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sym typeface="Arial" charset="0"/>
              </a:rPr>
              <a:t>_________________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dirty="0" err="1">
                <a:solidFill>
                  <a:srgbClr val="008000"/>
                </a:solidFill>
                <a:sym typeface="Arial" charset="0"/>
              </a:rPr>
              <a:t>Etc</a:t>
            </a:r>
            <a:endParaRPr lang="en-US" sz="2400" b="1" dirty="0">
              <a:solidFill>
                <a:srgbClr val="008000"/>
              </a:solidFill>
              <a:sym typeface="Arial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46037" y="194644"/>
            <a:ext cx="6418262" cy="1522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zh-CN" sz="4800" dirty="0">
                <a:solidFill>
                  <a:srgbClr val="CC0099"/>
                </a:solidFill>
              </a:rPr>
              <a:t>What is </a:t>
            </a:r>
            <a:r>
              <a:rPr lang="en-US" altLang="zh-CN" sz="4800" b="1" u="sng" dirty="0">
                <a:solidFill>
                  <a:srgbClr val="CC0099"/>
                </a:solidFill>
              </a:rPr>
              <a:t>BPM</a:t>
            </a:r>
            <a:r>
              <a:rPr lang="en-US" altLang="zh-CN" sz="4800" u="sng" dirty="0">
                <a:solidFill>
                  <a:srgbClr val="CC0099"/>
                </a:solidFill>
              </a:rPr>
              <a:t>?</a:t>
            </a:r>
            <a:endParaRPr lang="en-US" sz="4800" b="1" dirty="0">
              <a:solidFill>
                <a:srgbClr val="CC0099"/>
              </a:solidFill>
              <a:sym typeface="Arial" charset="0"/>
            </a:endParaRPr>
          </a:p>
        </p:txBody>
      </p:sp>
      <p:sp>
        <p:nvSpPr>
          <p:cNvPr id="6" name="TextBox 2"/>
          <p:cNvSpPr>
            <a:spLocks noChangeArrowheads="1"/>
          </p:cNvSpPr>
          <p:nvPr/>
        </p:nvSpPr>
        <p:spPr bwMode="auto">
          <a:xfrm>
            <a:off x="5144655" y="3154427"/>
            <a:ext cx="3650280" cy="34163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0000FF"/>
                </a:solidFill>
                <a:sym typeface="Arial" charset="0"/>
              </a:rPr>
              <a:t>Or in other words </a:t>
            </a:r>
            <a:r>
              <a:rPr lang="en-US" sz="2400" b="1" i="1" dirty="0">
                <a:solidFill>
                  <a:srgbClr val="0000FF"/>
                </a:solidFill>
                <a:sym typeface="Arial" charset="0"/>
              </a:rPr>
              <a:t>improvement</a:t>
            </a:r>
            <a:r>
              <a:rPr lang="en-US" sz="2400" i="1" dirty="0">
                <a:solidFill>
                  <a:srgbClr val="0000FF"/>
                </a:solidFill>
                <a:sym typeface="Arial" charset="0"/>
              </a:rPr>
              <a:t> can be in terms of: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rgbClr val="0000FF"/>
                </a:solidFill>
                <a:sym typeface="Arial" charset="0"/>
              </a:rPr>
              <a:t>To↑ efficiency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rgbClr val="0000FF"/>
                </a:solidFill>
                <a:sym typeface="Arial" charset="0"/>
              </a:rPr>
              <a:t>To ↑ quality of service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rgbClr val="0000FF"/>
                </a:solidFill>
                <a:sym typeface="Arial" charset="0"/>
              </a:rPr>
              <a:t>To ↑ flexibility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rgbClr val="FF0000"/>
                </a:solidFill>
                <a:sym typeface="Arial" charset="0"/>
              </a:rPr>
              <a:t>___________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2400" b="1" i="1" dirty="0" err="1">
                <a:solidFill>
                  <a:srgbClr val="0000FF"/>
                </a:solidFill>
                <a:sym typeface="Arial" charset="0"/>
              </a:rPr>
              <a:t>Etc</a:t>
            </a:r>
            <a:endParaRPr lang="en-US" sz="2400" b="1" i="1" dirty="0">
              <a:solidFill>
                <a:srgbClr val="0000FF"/>
              </a:solidFill>
              <a:sym typeface="Arial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2400" i="1" dirty="0">
              <a:solidFill>
                <a:srgbClr val="0000FF"/>
              </a:solidFill>
              <a:sym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9386" y="5894478"/>
            <a:ext cx="67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 action="ppaction://hlinkpres?slideindex=1&amp;slidetitle="/>
              </a:rPr>
              <a:t>…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0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allAtOnce"/>
      <p:bldP spid="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>
          <a:xfrm>
            <a:off x="857250" y="791451"/>
            <a:ext cx="4925640" cy="11430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ＭＳ Ｐゴシック" pitchFamily="34" charset="-128"/>
              </a:rPr>
              <a:t>The BPM Lifecycle …</a:t>
            </a:r>
          </a:p>
        </p:txBody>
      </p:sp>
      <p:grpSp>
        <p:nvGrpSpPr>
          <p:cNvPr id="25603" name="Group 26"/>
          <p:cNvGrpSpPr>
            <a:grpSpLocks/>
          </p:cNvGrpSpPr>
          <p:nvPr/>
        </p:nvGrpSpPr>
        <p:grpSpPr bwMode="auto">
          <a:xfrm>
            <a:off x="726140" y="1718608"/>
            <a:ext cx="6021388" cy="4953000"/>
            <a:chOff x="1917700" y="1155700"/>
            <a:chExt cx="5308600" cy="4546600"/>
          </a:xfrm>
        </p:grpSpPr>
        <p:pic>
          <p:nvPicPr>
            <p:cNvPr id="25605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6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7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857250" y="228600"/>
            <a:ext cx="82867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99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</a:pPr>
            <a:r>
              <a:rPr lang="en-US" altLang="zh-CN" kern="0" dirty="0">
                <a:ea typeface="SimSun" pitchFamily="2" charset="-122"/>
              </a:rPr>
              <a:t>In This Chapter You Will Learn…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1190" y="3484851"/>
            <a:ext cx="177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(Aka process modeling)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B987-8C49-485D-ADB1-D47CAE26F020}"/>
              </a:ext>
            </a:extLst>
          </p:cNvPr>
          <p:cNvSpPr txBox="1"/>
          <p:nvPr/>
        </p:nvSpPr>
        <p:spPr>
          <a:xfrm>
            <a:off x="4378036" y="2859192"/>
            <a:ext cx="60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C0099"/>
                </a:solidFill>
              </a:rPr>
              <a:t>5.2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6E597-18F5-4B51-BEE3-332AD8382500}"/>
              </a:ext>
            </a:extLst>
          </p:cNvPr>
          <p:cNvSpPr txBox="1"/>
          <p:nvPr/>
        </p:nvSpPr>
        <p:spPr>
          <a:xfrm>
            <a:off x="6457327" y="4096750"/>
            <a:ext cx="60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C0099"/>
                </a:solidFill>
              </a:rPr>
              <a:t>5.3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552-037C-42F3-91E3-1914A287AF85}"/>
              </a:ext>
            </a:extLst>
          </p:cNvPr>
          <p:cNvSpPr txBox="1"/>
          <p:nvPr/>
        </p:nvSpPr>
        <p:spPr>
          <a:xfrm>
            <a:off x="5670104" y="5732381"/>
            <a:ext cx="60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C0099"/>
                </a:solidFill>
              </a:rPr>
              <a:t>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B13B7-7EF4-4D92-91DB-7F7A9E963186}"/>
              </a:ext>
            </a:extLst>
          </p:cNvPr>
          <p:cNvSpPr txBox="1"/>
          <p:nvPr/>
        </p:nvSpPr>
        <p:spPr>
          <a:xfrm>
            <a:off x="3015464" y="5732381"/>
            <a:ext cx="60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C0099"/>
                </a:solidFill>
              </a:rPr>
              <a:t>5.5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25603" name="Group 26"/>
          <p:cNvGrpSpPr>
            <a:grpSpLocks/>
          </p:cNvGrpSpPr>
          <p:nvPr/>
        </p:nvGrpSpPr>
        <p:grpSpPr bwMode="auto">
          <a:xfrm>
            <a:off x="0" y="1301750"/>
            <a:ext cx="6071328" cy="4953000"/>
            <a:chOff x="1917700" y="1155700"/>
            <a:chExt cx="5352628" cy="4546600"/>
          </a:xfrm>
        </p:grpSpPr>
        <p:pic>
          <p:nvPicPr>
            <p:cNvPr id="25605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6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7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74428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3" name="Rounded Rectangle 35"/>
            <p:cNvSpPr>
              <a:spLocks noChangeArrowheads="1"/>
            </p:cNvSpPr>
            <p:nvPr/>
          </p:nvSpPr>
          <p:spPr bwMode="auto">
            <a:xfrm>
              <a:off x="3886372" y="12113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rgbClr val="CC0099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41258" y="654289"/>
            <a:ext cx="3302742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Identification (PI)</a:t>
            </a:r>
          </a:p>
          <a:p>
            <a:pPr marL="261938" indent="-261938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Identify and define the processes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EXIST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61938" indent="-261938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process(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for improvement: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e.g. choose process(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that </a:t>
            </a:r>
            <a:r>
              <a:rPr lang="en-US" dirty="0">
                <a:solidFill>
                  <a:srgbClr val="008000"/>
                </a:solidFill>
              </a:rPr>
              <a:t>caused </a:t>
            </a:r>
            <a:r>
              <a:rPr lang="en-US" dirty="0" smtClean="0">
                <a:solidFill>
                  <a:srgbClr val="008000"/>
                </a:solidFill>
              </a:rPr>
              <a:t>problems to the business</a:t>
            </a:r>
            <a:endParaRPr lang="en-US" dirty="0">
              <a:solidFill>
                <a:srgbClr val="008000"/>
              </a:solidFill>
            </a:endParaRPr>
          </a:p>
          <a:p>
            <a:pPr marL="261938">
              <a:defRPr/>
            </a:pPr>
            <a:r>
              <a:rPr lang="en-US" dirty="0">
                <a:solidFill>
                  <a:srgbClr val="FF0000"/>
                </a:solidFill>
              </a:rPr>
              <a:t>(e.g. long WT,</a:t>
            </a:r>
          </a:p>
          <a:p>
            <a:pPr marL="261938">
              <a:defRPr/>
            </a:pPr>
            <a:r>
              <a:rPr lang="en-US" dirty="0">
                <a:solidFill>
                  <a:srgbClr val="FF0000"/>
                </a:solidFill>
              </a:rPr>
              <a:t>product defects,</a:t>
            </a:r>
          </a:p>
          <a:p>
            <a:pPr marL="261938">
              <a:defRPr/>
            </a:pPr>
            <a:r>
              <a:rPr lang="en-US" dirty="0" err="1">
                <a:solidFill>
                  <a:srgbClr val="FF0000"/>
                </a:solidFill>
              </a:rPr>
              <a:t>cust</a:t>
            </a:r>
            <a:r>
              <a:rPr lang="en-US" dirty="0">
                <a:solidFill>
                  <a:srgbClr val="FF0000"/>
                </a:solidFill>
              </a:rPr>
              <a:t> complaints, </a:t>
            </a:r>
          </a:p>
          <a:p>
            <a:pPr marL="261938">
              <a:defRPr/>
            </a:pPr>
            <a:r>
              <a:rPr lang="en-US" dirty="0">
                <a:solidFill>
                  <a:srgbClr val="FF0000"/>
                </a:solidFill>
              </a:rPr>
              <a:t>_________ ) 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702" y="3020396"/>
            <a:ext cx="214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(process modeling)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4141" y="3974254"/>
            <a:ext cx="86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</a:rPr>
              <a:t>e.g. biz problems </a:t>
            </a:r>
            <a:endParaRPr lang="en-MY" sz="1800" i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8116647" y="4093692"/>
            <a:ext cx="143905" cy="109572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MY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(amended</a:t>
            </a:r>
            <a:r>
              <a:rPr lang="en-MY" i="1" dirty="0">
                <a:solidFill>
                  <a:schemeClr val="bg1"/>
                </a:solidFill>
              </a:rPr>
              <a:t>)(W4)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158FB-3F0E-4C36-BC39-6F0737CD9DDD}"/>
              </a:ext>
            </a:extLst>
          </p:cNvPr>
          <p:cNvSpPr txBox="1"/>
          <p:nvPr/>
        </p:nvSpPr>
        <p:spPr>
          <a:xfrm>
            <a:off x="306399" y="5244314"/>
            <a:ext cx="853120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of PI: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New/</a:t>
            </a:r>
            <a:r>
              <a:rPr lang="en-US" dirty="0">
                <a:solidFill>
                  <a:srgbClr val="008000"/>
                </a:solidFill>
              </a:rPr>
              <a:t>updated</a:t>
            </a:r>
            <a:r>
              <a:rPr lang="en-US" b="1" dirty="0">
                <a:solidFill>
                  <a:srgbClr val="008000"/>
                </a:solidFill>
              </a:rPr>
              <a:t> process architecture (PA).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 provides an </a:t>
            </a:r>
            <a:r>
              <a:rPr lang="en-US" dirty="0">
                <a:solidFill>
                  <a:srgbClr val="CC0099"/>
                </a:solidFill>
              </a:rPr>
              <a:t>overall view of the </a:t>
            </a:r>
            <a:r>
              <a:rPr lang="en-US" b="1" dirty="0">
                <a:solidFill>
                  <a:srgbClr val="CC0099"/>
                </a:solidFill>
              </a:rPr>
              <a:t>processes that exist in an </a:t>
            </a:r>
            <a:r>
              <a:rPr lang="en-US" b="1" dirty="0" err="1">
                <a:solidFill>
                  <a:srgbClr val="CC0099"/>
                </a:solidFill>
              </a:rPr>
              <a:t>organisation</a:t>
            </a:r>
            <a:r>
              <a:rPr lang="en-US" b="1" dirty="0">
                <a:solidFill>
                  <a:srgbClr val="CC0099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their relationships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selected process(es)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improvement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37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(new</a:t>
            </a:r>
            <a:r>
              <a:rPr lang="en-MY" i="1" dirty="0">
                <a:solidFill>
                  <a:schemeClr val="bg1"/>
                </a:solidFill>
              </a:rPr>
              <a:t>)(W4)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158FB-3F0E-4C36-BC39-6F0737CD9DDD}"/>
              </a:ext>
            </a:extLst>
          </p:cNvPr>
          <p:cNvSpPr txBox="1"/>
          <p:nvPr/>
        </p:nvSpPr>
        <p:spPr>
          <a:xfrm>
            <a:off x="548453" y="1081441"/>
            <a:ext cx="853120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of PI: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New/</a:t>
            </a:r>
            <a:r>
              <a:rPr lang="en-US" dirty="0">
                <a:solidFill>
                  <a:srgbClr val="008000"/>
                </a:solidFill>
              </a:rPr>
              <a:t>updated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CC0099"/>
                </a:solidFill>
              </a:rPr>
              <a:t>process architecture (PA).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 </a:t>
            </a:r>
            <a:r>
              <a:rPr lang="en-US" dirty="0">
                <a:solidFill>
                  <a:srgbClr val="008000"/>
                </a:solidFill>
              </a:rPr>
              <a:t>provides an overall view of the </a:t>
            </a:r>
            <a:r>
              <a:rPr lang="en-US" b="1" dirty="0">
                <a:solidFill>
                  <a:srgbClr val="008000"/>
                </a:solidFill>
              </a:rPr>
              <a:t>processes that exist in an </a:t>
            </a:r>
            <a:r>
              <a:rPr lang="en-US" b="1" dirty="0" err="1">
                <a:solidFill>
                  <a:srgbClr val="008000"/>
                </a:solidFill>
              </a:rPr>
              <a:t>organisation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and their relationships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8000"/>
                </a:solidFill>
              </a:rPr>
              <a:t>The selected process(es) for improvement</a:t>
            </a:r>
          </a:p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2196F-23DE-46CC-9F49-9D4397C682BB}"/>
              </a:ext>
            </a:extLst>
          </p:cNvPr>
          <p:cNvSpPr txBox="1"/>
          <p:nvPr/>
        </p:nvSpPr>
        <p:spPr>
          <a:xfrm>
            <a:off x="6226630" y="6064740"/>
            <a:ext cx="375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i="1" dirty="0">
                <a:solidFill>
                  <a:schemeClr val="tx1"/>
                </a:solidFill>
              </a:rPr>
              <a:t>(Source: Dumas et al, 2018)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857" t="18957" r="3690" b="19287"/>
          <a:stretch/>
        </p:blipFill>
        <p:spPr>
          <a:xfrm>
            <a:off x="548453" y="3009968"/>
            <a:ext cx="5529944" cy="3719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2196F-23DE-46CC-9F49-9D4397C682BB}"/>
              </a:ext>
            </a:extLst>
          </p:cNvPr>
          <p:cNvSpPr txBox="1"/>
          <p:nvPr/>
        </p:nvSpPr>
        <p:spPr>
          <a:xfrm>
            <a:off x="674915" y="2564208"/>
            <a:ext cx="375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 dirty="0" smtClean="0">
                <a:solidFill>
                  <a:srgbClr val="FF0000"/>
                </a:solidFill>
              </a:rPr>
              <a:t>E.g. 1:Sap’s Process Architecture</a:t>
            </a:r>
            <a:endParaRPr lang="en-MY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783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(new</a:t>
            </a:r>
            <a:r>
              <a:rPr lang="en-MY" i="1" dirty="0">
                <a:solidFill>
                  <a:schemeClr val="bg1"/>
                </a:solidFill>
              </a:rPr>
              <a:t>)(W4)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158FB-3F0E-4C36-BC39-6F0737CD9DDD}"/>
              </a:ext>
            </a:extLst>
          </p:cNvPr>
          <p:cNvSpPr txBox="1"/>
          <p:nvPr/>
        </p:nvSpPr>
        <p:spPr>
          <a:xfrm>
            <a:off x="548453" y="1081441"/>
            <a:ext cx="2354404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of PI: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New/</a:t>
            </a:r>
            <a:r>
              <a:rPr lang="en-US" dirty="0">
                <a:solidFill>
                  <a:srgbClr val="008000"/>
                </a:solidFill>
              </a:rPr>
              <a:t>updated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CC0099"/>
                </a:solidFill>
              </a:rPr>
              <a:t>process architecture (PA).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 </a:t>
            </a:r>
            <a:r>
              <a:rPr lang="en-US" dirty="0">
                <a:solidFill>
                  <a:srgbClr val="008000"/>
                </a:solidFill>
              </a:rPr>
              <a:t>provides an overall view of the </a:t>
            </a:r>
            <a:r>
              <a:rPr lang="en-US" b="1" dirty="0">
                <a:solidFill>
                  <a:srgbClr val="008000"/>
                </a:solidFill>
              </a:rPr>
              <a:t>processes that exist in an </a:t>
            </a:r>
            <a:r>
              <a:rPr lang="en-US" b="1" dirty="0" err="1">
                <a:solidFill>
                  <a:srgbClr val="008000"/>
                </a:solidFill>
              </a:rPr>
              <a:t>organisation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and their relationships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8000"/>
                </a:solidFill>
              </a:rPr>
              <a:t>The selected process(es) for improvement</a:t>
            </a:r>
          </a:p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2196F-23DE-46CC-9F49-9D4397C682BB}"/>
              </a:ext>
            </a:extLst>
          </p:cNvPr>
          <p:cNvSpPr txBox="1"/>
          <p:nvPr/>
        </p:nvSpPr>
        <p:spPr>
          <a:xfrm>
            <a:off x="5910943" y="6125029"/>
            <a:ext cx="3070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i="1" dirty="0">
                <a:solidFill>
                  <a:schemeClr val="tx1"/>
                </a:solidFill>
              </a:rPr>
              <a:t>(Source: Dumas et al, 2018)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667" t="18266" r="6666" b="31734"/>
          <a:stretch/>
        </p:blipFill>
        <p:spPr>
          <a:xfrm>
            <a:off x="2902857" y="2110901"/>
            <a:ext cx="6016172" cy="3609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158FB-3F0E-4C36-BC39-6F0737CD9DDD}"/>
              </a:ext>
            </a:extLst>
          </p:cNvPr>
          <p:cNvSpPr txBox="1"/>
          <p:nvPr/>
        </p:nvSpPr>
        <p:spPr>
          <a:xfrm>
            <a:off x="2863479" y="1446557"/>
            <a:ext cx="637583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E.g. 2: Process Architecture of a manufacturing co</a:t>
            </a:r>
            <a:endParaRPr lang="en-US" dirty="0">
              <a:solidFill>
                <a:srgbClr val="FF0000"/>
              </a:solidFill>
            </a:endParaRPr>
          </a:p>
          <a:p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202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</a:t>
            </a:r>
            <a:r>
              <a:rPr lang="en-MY" dirty="0" smtClean="0">
                <a:solidFill>
                  <a:schemeClr val="bg1"/>
                </a:solidFill>
              </a:rPr>
              <a:t>(new</a:t>
            </a:r>
            <a:r>
              <a:rPr lang="en-MY" i="1" dirty="0" smtClean="0">
                <a:solidFill>
                  <a:schemeClr val="bg1"/>
                </a:solidFill>
              </a:rPr>
              <a:t>)(</a:t>
            </a:r>
            <a:r>
              <a:rPr lang="en-MY" i="1" dirty="0">
                <a:solidFill>
                  <a:schemeClr val="bg1"/>
                </a:solidFill>
              </a:rPr>
              <a:t>W4)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158FB-3F0E-4C36-BC39-6F0737CD9DDD}"/>
              </a:ext>
            </a:extLst>
          </p:cNvPr>
          <p:cNvSpPr txBox="1"/>
          <p:nvPr/>
        </p:nvSpPr>
        <p:spPr>
          <a:xfrm>
            <a:off x="548453" y="1081441"/>
            <a:ext cx="2137597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of PI: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New/</a:t>
            </a:r>
            <a:r>
              <a:rPr lang="en-US" dirty="0">
                <a:solidFill>
                  <a:srgbClr val="008000"/>
                </a:solidFill>
              </a:rPr>
              <a:t>updated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CC0099"/>
                </a:solidFill>
              </a:rPr>
              <a:t>process architecture (PA).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 </a:t>
            </a:r>
            <a:r>
              <a:rPr lang="en-US" dirty="0">
                <a:solidFill>
                  <a:srgbClr val="008000"/>
                </a:solidFill>
              </a:rPr>
              <a:t>provides an overall view of the </a:t>
            </a:r>
            <a:r>
              <a:rPr lang="en-US" b="1" dirty="0">
                <a:solidFill>
                  <a:srgbClr val="008000"/>
                </a:solidFill>
              </a:rPr>
              <a:t>processes that exist in an </a:t>
            </a:r>
            <a:r>
              <a:rPr lang="en-US" b="1" dirty="0" err="1">
                <a:solidFill>
                  <a:srgbClr val="008000"/>
                </a:solidFill>
              </a:rPr>
              <a:t>organisation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and their relationships</a:t>
            </a:r>
          </a:p>
          <a:p>
            <a:pPr marL="174625" indent="-174625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8000"/>
                </a:solidFill>
              </a:rPr>
              <a:t>The selected process(es) for improvement</a:t>
            </a:r>
          </a:p>
          <a:p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382" t="5376" r="1423" b="3490"/>
          <a:stretch/>
        </p:blipFill>
        <p:spPr>
          <a:xfrm>
            <a:off x="3043451" y="1723578"/>
            <a:ext cx="5854889" cy="45720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23422" y="1323468"/>
            <a:ext cx="113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C0099"/>
                </a:solidFill>
              </a:rPr>
              <a:t>E.g</a:t>
            </a:r>
            <a:r>
              <a:rPr lang="en-US" b="1" dirty="0" smtClean="0">
                <a:solidFill>
                  <a:srgbClr val="CC0099"/>
                </a:solidFill>
              </a:rPr>
              <a:t>: 3</a:t>
            </a:r>
            <a:endParaRPr lang="en-GB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627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BPM Lifecycle</a:t>
            </a:r>
          </a:p>
        </p:txBody>
      </p:sp>
      <p:grpSp>
        <p:nvGrpSpPr>
          <p:cNvPr id="25603" name="Group 26"/>
          <p:cNvGrpSpPr>
            <a:grpSpLocks/>
          </p:cNvGrpSpPr>
          <p:nvPr/>
        </p:nvGrpSpPr>
        <p:grpSpPr bwMode="auto">
          <a:xfrm>
            <a:off x="0" y="1301750"/>
            <a:ext cx="6071328" cy="4953000"/>
            <a:chOff x="1917700" y="1155700"/>
            <a:chExt cx="5352628" cy="4546600"/>
          </a:xfrm>
        </p:grpSpPr>
        <p:pic>
          <p:nvPicPr>
            <p:cNvPr id="25605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6" name="Object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7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0400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Object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04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Object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Object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17700" y="11684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Object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74428" y="1155700"/>
              <a:ext cx="529590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3" name="Rounded Rectangle 35"/>
            <p:cNvSpPr>
              <a:spLocks noChangeArrowheads="1"/>
            </p:cNvSpPr>
            <p:nvPr/>
          </p:nvSpPr>
          <p:spPr bwMode="auto">
            <a:xfrm>
              <a:off x="3886372" y="1211355"/>
              <a:ext cx="1288974" cy="692151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buFontTx/>
                <a:buNone/>
              </a:pPr>
              <a:endParaRPr lang="en-AU" sz="2400">
                <a:solidFill>
                  <a:srgbClr val="CC0099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41258" y="654289"/>
            <a:ext cx="3302742" cy="294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Process Identification (PI)</a:t>
            </a:r>
          </a:p>
          <a:p>
            <a:pPr marL="261938" indent="-261938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Identify and define the processes that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61938" indent="-261938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the process(es) that </a:t>
            </a:r>
            <a:r>
              <a:rPr lang="en-US" dirty="0">
                <a:solidFill>
                  <a:srgbClr val="008000"/>
                </a:solidFill>
              </a:rPr>
              <a:t>caused </a:t>
            </a:r>
            <a:r>
              <a:rPr lang="en-US" b="1" dirty="0">
                <a:solidFill>
                  <a:srgbClr val="008000"/>
                </a:solidFill>
              </a:rPr>
              <a:t>business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problems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702" y="3020396"/>
            <a:ext cx="214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(process modeling)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517CD-D9F4-4C7E-B764-9DCA46713848}"/>
              </a:ext>
            </a:extLst>
          </p:cNvPr>
          <p:cNvSpPr txBox="1"/>
          <p:nvPr/>
        </p:nvSpPr>
        <p:spPr>
          <a:xfrm>
            <a:off x="5776913" y="168753"/>
            <a:ext cx="330274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* (new</a:t>
            </a:r>
            <a:r>
              <a:rPr lang="en-MY" i="1" dirty="0">
                <a:solidFill>
                  <a:schemeClr val="bg1"/>
                </a:solidFill>
              </a:rPr>
              <a:t>)(W4)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934E46-8F5C-419A-A714-36B63AA1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33013"/>
              </p:ext>
            </p:extLst>
          </p:nvPr>
        </p:nvGraphicFramePr>
        <p:xfrm>
          <a:off x="152385" y="2579052"/>
          <a:ext cx="882016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165">
                  <a:extLst>
                    <a:ext uri="{9D8B030D-6E8A-4147-A177-3AD203B41FA5}">
                      <a16:colId xmlns:a16="http://schemas.microsoft.com/office/drawing/2014/main" val="253127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3200" u="sng" dirty="0">
                          <a:solidFill>
                            <a:srgbClr val="FF0000"/>
                          </a:solidFill>
                        </a:rPr>
                        <a:t>Exercise</a:t>
                      </a:r>
                    </a:p>
                    <a:p>
                      <a:r>
                        <a:rPr lang="en-MY" sz="2400" dirty="0">
                          <a:solidFill>
                            <a:srgbClr val="FF0000"/>
                          </a:solidFill>
                        </a:rPr>
                        <a:t>Define the processes that exist in a University </a:t>
                      </a:r>
                    </a:p>
                    <a:p>
                      <a:r>
                        <a:rPr lang="en-MY" sz="2400" b="0" dirty="0">
                          <a:solidFill>
                            <a:srgbClr val="FF0000"/>
                          </a:solidFill>
                        </a:rPr>
                        <a:t>(hints: Strategic management, Quality management, Risk management, research &amp; teaching, admission, information tech </a:t>
                      </a:r>
                      <a:r>
                        <a:rPr lang="en-MY" sz="2400" b="0" dirty="0" err="1">
                          <a:solidFill>
                            <a:srgbClr val="FF0000"/>
                          </a:solidFill>
                        </a:rPr>
                        <a:t>mgmt</a:t>
                      </a:r>
                      <a:r>
                        <a:rPr lang="en-MY" sz="2400" b="0" dirty="0">
                          <a:solidFill>
                            <a:srgbClr val="FF0000"/>
                          </a:solidFill>
                        </a:rPr>
                        <a:t>, infrastructure </a:t>
                      </a:r>
                      <a:r>
                        <a:rPr lang="en-MY" sz="2400" b="0" dirty="0" err="1">
                          <a:solidFill>
                            <a:srgbClr val="FF0000"/>
                          </a:solidFill>
                        </a:rPr>
                        <a:t>mgmt</a:t>
                      </a:r>
                      <a:r>
                        <a:rPr lang="en-MY" sz="2400" b="0" dirty="0">
                          <a:solidFill>
                            <a:srgbClr val="FF0000"/>
                          </a:solidFill>
                        </a:rPr>
                        <a:t>, financial aid)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</a:rPr>
                        <a:t>Management Processes</a:t>
                      </a:r>
                    </a:p>
                    <a:p>
                      <a:endParaRPr lang="en-MY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8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</a:rPr>
                        <a:t>Core Processes</a:t>
                      </a:r>
                    </a:p>
                    <a:p>
                      <a:endParaRPr lang="en-MY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4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</a:rPr>
                        <a:t>Support Processes</a:t>
                      </a:r>
                    </a:p>
                    <a:p>
                      <a:endParaRPr lang="en-MY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159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udonF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udonF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Pages>0</Pages>
  <Words>1140</Words>
  <Characters>0</Characters>
  <Application>Microsoft Office PowerPoint</Application>
  <DocSecurity>0</DocSecurity>
  <PresentationFormat>On-screen Show (4:3)</PresentationFormat>
  <Lines>0</Lines>
  <Paragraphs>229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SimSun</vt:lpstr>
      <vt:lpstr>Arial</vt:lpstr>
      <vt:lpstr>Arial Narrow</vt:lpstr>
      <vt:lpstr>Courier New</vt:lpstr>
      <vt:lpstr>Times New Roman</vt:lpstr>
      <vt:lpstr>Wingdings</vt:lpstr>
      <vt:lpstr>LaudonF3</vt:lpstr>
      <vt:lpstr>Business Process Management (BPM)</vt:lpstr>
      <vt:lpstr>Disciplines Concern With  Improving Business Processes:</vt:lpstr>
      <vt:lpstr>PowerPoint Presentation</vt:lpstr>
      <vt:lpstr>The BPM Lifecycle …</vt:lpstr>
      <vt:lpstr>The BPM Lifecycle</vt:lpstr>
      <vt:lpstr>The BPM Lifecycle</vt:lpstr>
      <vt:lpstr>The BPM Lifecycle</vt:lpstr>
      <vt:lpstr>The BPM Lifecycle</vt:lpstr>
      <vt:lpstr>The BPM Lifecycle</vt:lpstr>
      <vt:lpstr>The BPM Lifecycle</vt:lpstr>
      <vt:lpstr>The BPM Lifecycle</vt:lpstr>
      <vt:lpstr>Process Analysis (cont’) Measuring as-is process performance</vt:lpstr>
      <vt:lpstr>The BPM Lifecycle</vt:lpstr>
      <vt:lpstr>The BPM Lifecycle</vt:lpstr>
      <vt:lpstr>Process Redesign</vt:lpstr>
      <vt:lpstr>The BPM Lifecycle</vt:lpstr>
      <vt:lpstr>Process Automation (using IT systems e.g. BPMS )</vt:lpstr>
      <vt:lpstr>The BPM Lifecycle</vt:lpstr>
      <vt:lpstr>The BPM Lifecycle [ summary…]</vt:lpstr>
      <vt:lpstr>End of Chapter 5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ORGANIZATIONAL FOUNDATIONS OF INFORMATION SYSTEMS</dc:title>
  <dc:creator>Edward Fisher</dc:creator>
  <cp:lastModifiedBy>taruc</cp:lastModifiedBy>
  <cp:revision>887</cp:revision>
  <cp:lastPrinted>2019-11-03T05:00:17Z</cp:lastPrinted>
  <dcterms:created xsi:type="dcterms:W3CDTF">1997-10-14T10:51:00Z</dcterms:created>
  <dcterms:modified xsi:type="dcterms:W3CDTF">2019-11-06T08:57:09Z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1033-9.1.0.4480</vt:lpwstr>
  </property>
</Properties>
</file>