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5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E54C8-33D9-E04A-9546-B7DBA0E82E9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9221-5981-6044-8060-E56D3B58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AF5B-A4E0-624C-8DF0-E8ADF23B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C3D3-C4E8-BD41-AFD8-1FC0ACBCC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AB1C-470F-A849-96A4-FD98F036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DA8-6114-D549-97C8-4138117C0926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52CE-E45A-6942-8A82-9E2A8FA5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DB75-C419-0940-8DBB-E42F783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A723-63BF-2C4D-8107-3A724E5C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0692-3001-D843-8BCD-97CB71B5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41A5-9557-6D4B-AEDB-60FECBD2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9F75-ECBE-1E47-B607-9269BBDD7DAD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92BB-FC6A-6D48-B1A0-91750745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6DE7-D805-B044-B101-9F807242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152DE-B920-DB4D-A4A4-9B1C0B994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3613A-A37E-0047-ACCA-341635D6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EF37-172A-1C41-8ADF-5711BFE9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ED1-9A4C-2F4E-A9DC-05EEB5EBBB33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5F5C-4305-8947-AFAF-6F9D9AB1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093C-716C-C743-AD8A-F220A49B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7431-5EF7-9747-BBE4-637F44F2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7DB4-90B4-3C46-AE08-4C224376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B29C-619D-0145-BA7B-609D2131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0E3D-F619-C240-A571-F45E38626213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BBC9-8AF4-FE4D-AD9A-917D46A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BC76-4973-DB4B-8043-289DBFE7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55B-2960-F041-92C0-96C707B8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58CE-F6FF-4D43-BBD1-9CD75BB8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A0EA-D309-AF4B-8A67-D6BBAE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506A-DA1D-704C-B6D0-743CD800EBE0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8320-731F-B74E-BDE2-FA1EA966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E70F-CF70-A04E-A5F4-C9EDA4E0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8B4E-AC70-3942-8B3F-041E51B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E2D3-34B0-834D-A6DD-16061AC27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36D6-FF91-D94F-B8F0-DA591507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63E09-30C2-0543-AD73-722C423A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B701-ADB9-BE4C-9FA2-6D605609E9E4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A2A5-0E52-B649-AE1E-F47E0D1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6216-32F3-3448-B3C1-A72CB551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F595-270E-3349-97E2-9042D185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ECC8F-ED59-DF42-911E-B439A231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BFFA-7C8E-4244-90DB-D3ACFC06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68FA0-015D-D94E-A8C8-8DCE727B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C045-D1EF-D344-AD16-703ABD1DE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16D1D-17AF-E24E-AA6C-B773AB67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E6C4-77C9-AA4A-9B23-2A20B533BE53}" type="datetime1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6EA7-DE7D-3548-8829-757A0EF5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0645E-4930-C143-9329-D2CCCE26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D7EB-D2B4-674B-A67E-35EDCC9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610BF-7365-6840-95A6-E7D863E2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F75-8E26-3243-8978-66D0132E7FC9}" type="datetime1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99642-C33F-974D-A887-1FDC0BA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7ABB-EA43-1643-8BCA-E49D2B4E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9B202-0ED4-3C47-9950-39722B8B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181F-1012-AC45-897D-02C9618596B6}" type="datetime1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E5EEA-B848-F54F-A3DA-A0083DB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422F8-7DEE-2D4D-B01D-64B82477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4907-72C7-DD47-B919-8F91AF06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7C4B-C6BA-9246-9610-31E5BD3E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1F33-A4BD-A940-8D17-CF40ABE6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8CAB-2AC9-0E49-BC72-2EBF0559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898A-6FAF-4440-981B-67A24CE0B0A0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8EF9-62BE-A741-A277-C682237C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E167-054E-3B4E-A567-05602DB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74A3-45F2-FC45-97FA-38EB01B0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8FC3-328A-744A-A0A7-817A7009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2F678-EB11-A749-A316-BD712345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0BAC-574F-DB4D-A727-3A08248C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854-2D11-DE42-9ADF-6C4F9F247D05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08D6-C066-5948-BF6B-7D92156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72929-8984-C741-B0EB-094D09B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971C8-8785-0647-96E5-01CCC56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0A96-6ED6-8849-8BED-FE59176F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E17C-8D94-8046-B4FD-FE2276410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0CEF-4FAD-8D4B-ACBA-7CEC466562FA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FFE6-8A3F-1E43-8F2C-72E23C3D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D274-52A9-844B-95F7-04E516E3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F2A-0A63-DA4D-A795-54F8DB3C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785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dirty="0"/>
              <a:t>G440/540 Terrestrial Ecosystem Modeling</a:t>
            </a:r>
            <a:br>
              <a:rPr lang="en-US" dirty="0"/>
            </a:br>
            <a:r>
              <a:rPr lang="en-US" b="1" dirty="0"/>
              <a:t>Uncertainty and Data Assimilation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100A2-25C1-DB42-9AF3-A2A5DE7C5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7289"/>
            <a:ext cx="9144000" cy="1655762"/>
          </a:xfrm>
        </p:spPr>
        <p:txBody>
          <a:bodyPr/>
          <a:lstStyle/>
          <a:p>
            <a:r>
              <a:rPr lang="en-US" dirty="0"/>
              <a:t>Instructor</a:t>
            </a:r>
            <a:r>
              <a:rPr lang="en-US"/>
              <a:t>: Dr </a:t>
            </a:r>
            <a:r>
              <a:rPr lang="en-US" dirty="0"/>
              <a:t>Natasha </a:t>
            </a:r>
            <a:r>
              <a:rPr lang="en-US" dirty="0" err="1"/>
              <a:t>MacBean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3FCB-45CC-5648-9BD6-0ECE5E6A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0EC-71E5-0043-8521-6C8F44E9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047A-3DAF-2B49-9370-676BC99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6CFC4-140C-9C46-8181-46208E2F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17" y="1194099"/>
            <a:ext cx="8668596" cy="5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CD0-9CF7-0C40-8589-6984D5E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1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7D6B-CFF4-9C48-B88A-19CA76A4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FBE06-BE8E-144D-8639-CE48DFEE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"/>
          <a:stretch/>
        </p:blipFill>
        <p:spPr>
          <a:xfrm>
            <a:off x="1646668" y="1164450"/>
            <a:ext cx="8562339" cy="56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CD0-9CF7-0C40-8589-6984D5E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1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7D6B-CFF4-9C48-B88A-19CA76A4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1C1F0-5495-B54A-803A-35F29210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07" y="1211860"/>
            <a:ext cx="8600888" cy="55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2640-4053-6F4C-9678-D2186496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DE47-AD6C-7A4C-A231-9A938D81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Uncertain parameter values are one source of model error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we don’t know how big a source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optimize the parameter values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get a better estimation of the uncertainty on the model simulations</a:t>
            </a:r>
          </a:p>
          <a:p>
            <a:pPr>
              <a:spcAft>
                <a:spcPts val="1200"/>
              </a:spcAft>
            </a:pPr>
            <a:r>
              <a:rPr lang="en-US" dirty="0"/>
              <a:t>Make better predictions (e.g. C pools into future)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improve the models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DA can help us figure out where there might be important structural errors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improve DA techniques </a:t>
            </a:r>
            <a:r>
              <a:rPr lang="en-US" dirty="0">
                <a:sym typeface="Wingdings" pitchFamily="2" charset="2"/>
              </a:rPr>
              <a:t> use new/novel data sources</a:t>
            </a:r>
          </a:p>
          <a:p>
            <a:pPr>
              <a:spcAft>
                <a:spcPts val="1200"/>
              </a:spcAft>
            </a:pPr>
            <a:endParaRPr lang="en-US" dirty="0">
              <a:sym typeface="Wingdings" pitchFamily="2" charset="2"/>
            </a:endParaRPr>
          </a:p>
          <a:p>
            <a:pPr algn="ctr">
              <a:spcAft>
                <a:spcPts val="1200"/>
              </a:spcAft>
              <a:buFont typeface="Wingdings" pitchFamily="2" charset="2"/>
              <a:buChar char="à"/>
            </a:pP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Important to first get an idea of model sensitivity to parameters/initial conditions</a:t>
            </a:r>
          </a:p>
          <a:p>
            <a:pPr algn="ctr">
              <a:spcAft>
                <a:spcPts val="1200"/>
              </a:spcAft>
              <a:buFont typeface="Wingdings" pitchFamily="2" charset="2"/>
              <a:buChar char="à"/>
            </a:pPr>
            <a:r>
              <a:rPr lang="en-US" i="1" dirty="0">
                <a:solidFill>
                  <a:srgbClr val="C00000"/>
                </a:solidFill>
              </a:rPr>
              <a:t>Several methods: Morris, Sobel etc.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36FE-C8CA-3840-B235-DFB3DB3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86AF-0127-6A45-BC2E-62DE9725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4" y="-140485"/>
            <a:ext cx="10515600" cy="1325563"/>
          </a:xfrm>
        </p:spPr>
        <p:txBody>
          <a:bodyPr/>
          <a:lstStyle/>
          <a:p>
            <a:r>
              <a:rPr lang="en-US" dirty="0"/>
              <a:t>Examples with the 2 pool 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27D0-A225-1C4C-B61C-1947D116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5" y="1595045"/>
            <a:ext cx="463027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3 years of </a:t>
            </a:r>
            <a:r>
              <a:rPr lang="en-US" sz="2000" i="1" dirty="0" err="1"/>
              <a:t>Rh</a:t>
            </a:r>
            <a:r>
              <a:rPr lang="en-US" sz="2000" i="1" baseline="-25000" dirty="0" err="1"/>
              <a:t>tot</a:t>
            </a:r>
            <a:r>
              <a:rPr lang="en-US" sz="2000" dirty="0"/>
              <a:t> data and 1 year of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tot</a:t>
            </a:r>
            <a:r>
              <a:rPr lang="en-US" sz="2000" dirty="0"/>
              <a:t> data included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Synthetic or “pseudo-</a:t>
            </a:r>
            <a:r>
              <a:rPr lang="en-US" sz="2000" dirty="0" err="1"/>
              <a:t>obs</a:t>
            </a:r>
            <a:r>
              <a:rPr lang="en-US" sz="2000" dirty="0"/>
              <a:t>” experiment </a:t>
            </a:r>
            <a:r>
              <a:rPr lang="en-US" sz="2000" dirty="0">
                <a:sym typeface="Wingdings" pitchFamily="2" charset="2"/>
              </a:rPr>
              <a:t> we know the true parameter value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Optimize all parameters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Initial values of parameters are perturbed </a:t>
            </a:r>
            <a:r>
              <a:rPr lang="en-US" sz="2000" dirty="0">
                <a:sym typeface="Wingdings" pitchFamily="2" charset="2"/>
              </a:rPr>
              <a:t> try to find the true parameter values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Compare “prior” to “posterior” simulations to observations…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54C81-1B0A-644C-AE11-432C4254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A689E-5EAF-F142-9389-D2C814E8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819" y="3782752"/>
            <a:ext cx="4750404" cy="3009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77F97B-C032-5747-9E8D-3131A9C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02" y="703107"/>
            <a:ext cx="4848421" cy="30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54911-77F7-A641-896C-2D42C26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1B4EA-EC4D-6748-98B1-46579C71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" y="136526"/>
            <a:ext cx="5303360" cy="324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5828D-EB8A-3240-9E73-FB4DC165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5" y="3306776"/>
            <a:ext cx="5271603" cy="324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F421A-B475-4145-9362-8D75FDFE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30" y="136526"/>
            <a:ext cx="5181074" cy="3267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F6B65-DB10-EC4C-A386-D8D93345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16" y="3248693"/>
            <a:ext cx="5021902" cy="326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61CC49-64BF-F74F-9AF6-A2C7E86C47FF}"/>
              </a:ext>
            </a:extLst>
          </p:cNvPr>
          <p:cNvSpPr txBox="1"/>
          <p:nvPr/>
        </p:nvSpPr>
        <p:spPr>
          <a:xfrm>
            <a:off x="2830609" y="6491263"/>
            <a:ext cx="6758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Ract</a:t>
            </a:r>
            <a:r>
              <a:rPr lang="en-US" dirty="0"/>
              <a:t> = </a:t>
            </a:r>
            <a:r>
              <a:rPr lang="en-US" i="1" dirty="0" err="1"/>
              <a:t>Rh</a:t>
            </a:r>
            <a:r>
              <a:rPr lang="en-US" i="1" baseline="-25000" dirty="0" err="1"/>
              <a:t>litter</a:t>
            </a:r>
            <a:r>
              <a:rPr lang="en-US" i="1" dirty="0"/>
              <a:t>         </a:t>
            </a:r>
            <a:r>
              <a:rPr lang="en-US" i="1" dirty="0" err="1"/>
              <a:t>Rpas</a:t>
            </a:r>
            <a:r>
              <a:rPr lang="en-US" dirty="0"/>
              <a:t> = </a:t>
            </a:r>
            <a:r>
              <a:rPr lang="en-US" i="1" dirty="0" err="1"/>
              <a:t>Rh</a:t>
            </a:r>
            <a:r>
              <a:rPr lang="en-US" i="1" baseline="-25000" dirty="0" err="1"/>
              <a:t>soil</a:t>
            </a:r>
            <a:r>
              <a:rPr lang="en-US" i="1" dirty="0"/>
              <a:t>          </a:t>
            </a:r>
            <a:r>
              <a:rPr lang="en-US" i="1" dirty="0" err="1"/>
              <a:t>Cact</a:t>
            </a:r>
            <a:r>
              <a:rPr lang="en-US" dirty="0"/>
              <a:t> = </a:t>
            </a:r>
            <a:r>
              <a:rPr lang="en-US" i="1" dirty="0" err="1"/>
              <a:t>C</a:t>
            </a:r>
            <a:r>
              <a:rPr lang="en-US" i="1" baseline="-25000" dirty="0" err="1"/>
              <a:t>litter</a:t>
            </a:r>
            <a:r>
              <a:rPr lang="en-US" dirty="0"/>
              <a:t>         </a:t>
            </a:r>
            <a:r>
              <a:rPr lang="en-US" i="1" dirty="0" err="1"/>
              <a:t>Cpas</a:t>
            </a:r>
            <a:r>
              <a:rPr lang="en-US" dirty="0"/>
              <a:t> = </a:t>
            </a:r>
            <a:r>
              <a:rPr lang="en-US" i="1" dirty="0" err="1"/>
              <a:t>C</a:t>
            </a:r>
            <a:r>
              <a:rPr lang="en-US" i="1" baseline="-25000" dirty="0" err="1"/>
              <a:t>soil</a:t>
            </a:r>
            <a:endParaRPr lang="en-US" i="1" baseline="-25000" dirty="0"/>
          </a:p>
          <a:p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29895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A4B7-55D3-BB47-A770-B1A82B86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9726"/>
            <a:ext cx="10515600" cy="1325563"/>
          </a:xfrm>
        </p:spPr>
        <p:txBody>
          <a:bodyPr/>
          <a:lstStyle/>
          <a:p>
            <a:r>
              <a:rPr lang="en-US" dirty="0"/>
              <a:t>Parameter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EB836-9C86-264D-AF3A-80585F9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664ED-24C0-C44C-9013-C539781C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1" y="1195837"/>
            <a:ext cx="1862606" cy="2607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6C59A-411A-F442-A7FE-BC2F442A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55" y="1217353"/>
            <a:ext cx="1923426" cy="2683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E04E7B-4001-7C46-B191-703BC65C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959" y="1373176"/>
            <a:ext cx="1969041" cy="2600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C0CC32-3642-2149-A54F-B97BD1290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828" y="1315269"/>
            <a:ext cx="1923426" cy="2630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43B55E-6911-BE4C-845E-B13AFBE25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649" y="4157346"/>
            <a:ext cx="1908221" cy="26456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8E2C5-2436-6E44-A074-B48D9ABC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353" y="4197134"/>
            <a:ext cx="1893016" cy="2660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4EF9AE-1D3B-1042-B9B8-80ECBE145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083" y="4109241"/>
            <a:ext cx="1976643" cy="26000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9DBB9E-B6B9-6045-8599-14B7B7AE0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560" y="4129031"/>
            <a:ext cx="1946234" cy="2592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3A58CD-C26B-624C-BD26-C096CD0AD3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247" y="1194407"/>
            <a:ext cx="1946234" cy="2592444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483FC2-0220-F944-BF4B-50975706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527" y="-18369"/>
            <a:ext cx="6281867" cy="1197113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C00000"/>
                </a:solidFill>
              </a:rPr>
              <a:t>Red dashed line = true value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C00000"/>
                </a:solidFill>
              </a:rPr>
              <a:t>Black line is each step of the DA algorithm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C00000"/>
                </a:solidFill>
              </a:rPr>
              <a:t>Final value is the “posterior”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0AD1B-F5D4-8341-A0EE-729B4111E074}"/>
              </a:ext>
            </a:extLst>
          </p:cNvPr>
          <p:cNvSpPr txBox="1"/>
          <p:nvPr/>
        </p:nvSpPr>
        <p:spPr>
          <a:xfrm>
            <a:off x="4172725" y="6526008"/>
            <a:ext cx="3497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</a:t>
            </a:r>
            <a:r>
              <a:rPr lang="en-US" dirty="0"/>
              <a:t> = </a:t>
            </a:r>
            <a:r>
              <a:rPr lang="en-US" i="1" dirty="0"/>
              <a:t>litter pool         pas</a:t>
            </a:r>
            <a:r>
              <a:rPr lang="en-US" dirty="0"/>
              <a:t> = </a:t>
            </a:r>
            <a:r>
              <a:rPr lang="en-US" i="1" dirty="0"/>
              <a:t>soil pool</a:t>
            </a:r>
            <a:endParaRPr lang="en-US" i="1" baseline="-25000" dirty="0"/>
          </a:p>
          <a:p>
            <a:endParaRPr lang="en-US" i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1D5AD-4626-E64A-90F0-8F79FEA7A47B}"/>
              </a:ext>
            </a:extLst>
          </p:cNvPr>
          <p:cNvSpPr txBox="1"/>
          <p:nvPr/>
        </p:nvSpPr>
        <p:spPr>
          <a:xfrm>
            <a:off x="2547843" y="1572525"/>
            <a:ext cx="25954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Parameters for temp. and moisture limitation functions</a:t>
            </a:r>
            <a:endParaRPr lang="en-US" sz="1600" i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0D273-24F8-8C4E-B300-BD719F470BCE}"/>
              </a:ext>
            </a:extLst>
          </p:cNvPr>
          <p:cNvSpPr txBox="1"/>
          <p:nvPr/>
        </p:nvSpPr>
        <p:spPr>
          <a:xfrm>
            <a:off x="9108003" y="1632315"/>
            <a:ext cx="25954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Microbial efficiency parameters</a:t>
            </a:r>
            <a:endParaRPr lang="en-US" sz="1600" i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CC753-9FF3-4545-825E-7020AC27D15D}"/>
              </a:ext>
            </a:extLst>
          </p:cNvPr>
          <p:cNvSpPr txBox="1"/>
          <p:nvPr/>
        </p:nvSpPr>
        <p:spPr>
          <a:xfrm>
            <a:off x="2645995" y="4366327"/>
            <a:ext cx="12772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Turnover time parameters</a:t>
            </a:r>
            <a:endParaRPr lang="en-US" sz="1600" i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E800DC-8599-2D40-9E68-6F4D4350296F}"/>
              </a:ext>
            </a:extLst>
          </p:cNvPr>
          <p:cNvSpPr txBox="1"/>
          <p:nvPr/>
        </p:nvSpPr>
        <p:spPr>
          <a:xfrm>
            <a:off x="8139134" y="4510308"/>
            <a:ext cx="25364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Initial C stock parameters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49534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9" y="1459865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DA algorithm reduces model-data misfit </a:t>
            </a:r>
            <a:r>
              <a:rPr lang="en-US" i="1" dirty="0"/>
              <a:t>even if not all the true parameters are found correctly!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can’t assume you have the right parameters even if uncertainty (RMSE) is reduced </a:t>
            </a:r>
            <a:r>
              <a:rPr lang="en-US" dirty="0">
                <a:sym typeface="Wingdings" pitchFamily="2" charset="2"/>
              </a:rPr>
              <a:t> beware for future simulations</a:t>
            </a:r>
          </a:p>
          <a:p>
            <a:pPr>
              <a:spcAft>
                <a:spcPts val="1200"/>
              </a:spcAft>
            </a:pPr>
            <a:r>
              <a:rPr lang="en-US" dirty="0">
                <a:sym typeface="Wingdings" pitchFamily="2" charset="2"/>
              </a:rPr>
              <a:t>Therefore, need to test parameter values for different times/locations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8" y="1459866"/>
            <a:ext cx="10644691" cy="212243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highly correlated (errors correlated)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cannot separate out values (combination of multiple values could work just as well  model equifinality)</a:t>
            </a:r>
            <a:endParaRPr lang="en-US" dirty="0">
              <a:solidFill>
                <a:schemeClr val="accent5"/>
              </a:solidFill>
            </a:endParaRP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9" y="1459865"/>
            <a:ext cx="10515600" cy="3101377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highly correlated (errors correlated)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cannot separate out values (combination of multiple values could work just as well  model equifinality)</a:t>
            </a:r>
            <a:endParaRPr lang="en-US" dirty="0">
              <a:solidFill>
                <a:schemeClr val="accent5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/>
              <a:t>True value  of initial soil C pool content easily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soil C pool much larger contributor to total C stock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2F26-158F-2043-B38F-A5541486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Assimilation?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FDC4-4FAB-7C49-9714-A4F0384F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Also referred to as “Model-Data Fusion” (MDF) or model-data integration or model optimization.</a:t>
            </a:r>
          </a:p>
          <a:p>
            <a:pPr algn="just">
              <a:buFont typeface="Wingdings" pitchFamily="2" charset="2"/>
              <a:buChar char="Ø"/>
            </a:pPr>
            <a:endParaRPr lang="en-US" altLang="en-US" dirty="0"/>
          </a:p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Data assimilation comprises of a set of statistical techniques aimed at integrating models (prior knowledge of a system) and observations (new information) to improve model predictions and to obtain an estimate of the distribution of the model prediction (i.e. the uncertainty)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Basis of DA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the process of combining data with prior knowledge of the variables of a physical system to obtain an improved estimate of the variables. </a:t>
            </a:r>
          </a:p>
          <a:p>
            <a:pPr algn="just"/>
            <a:endParaRPr lang="en-US" altLang="en-US" dirty="0"/>
          </a:p>
          <a:p>
            <a:pPr algn="ctr"/>
            <a:r>
              <a:rPr lang="en-US" altLang="en-US" sz="3200" i="1" dirty="0">
                <a:latin typeface="Times New Roman" panose="02020603050405020304" pitchFamily="18" charset="0"/>
              </a:rPr>
              <a:t>P(model, given the data) α P(model) x P(observations given the model) 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Based on Bayes’ Theorem </a:t>
            </a:r>
            <a:r>
              <a:rPr lang="en-US" altLang="en-US" dirty="0">
                <a:sym typeface="Wingdings" pitchFamily="2" charset="2"/>
              </a:rPr>
              <a:t> update t</a:t>
            </a:r>
            <a:r>
              <a:rPr lang="en-US" altLang="en-US" dirty="0"/>
              <a:t>he prior probability of a hypothesis given new observations or evidence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9DC7-8E07-DD48-BF74-B28F0C4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9" y="1459865"/>
            <a:ext cx="10515600" cy="378986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highly correlated (errors correlated)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cannot separate out values (combination of multiple values could work just as well  model equifinality)</a:t>
            </a:r>
            <a:endParaRPr lang="en-US" dirty="0">
              <a:solidFill>
                <a:schemeClr val="accent5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/>
              <a:t>True value  of initial soil C pool content easily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soil C pool much larger contributor to total C stock</a:t>
            </a:r>
          </a:p>
          <a:p>
            <a:pPr>
              <a:spcAft>
                <a:spcPts val="1200"/>
              </a:spcAft>
            </a:pPr>
            <a:r>
              <a:rPr lang="en-US" dirty="0"/>
              <a:t>True value of initial litter C pool content not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litter C pool not as large contributor to total C stock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8" y="1459865"/>
            <a:ext cx="10644691" cy="4693509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highly correlated (errors correlated)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cannot separate out values (combination of multiple values could work just as well  model equifinality)</a:t>
            </a:r>
            <a:endParaRPr lang="en-US" dirty="0">
              <a:solidFill>
                <a:schemeClr val="accent5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/>
              <a:t>True value  of initial soil C pool content easily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soil C pool much larger contributor to total C stock</a:t>
            </a:r>
          </a:p>
          <a:p>
            <a:pPr>
              <a:spcAft>
                <a:spcPts val="1200"/>
              </a:spcAft>
            </a:pPr>
            <a:r>
              <a:rPr lang="en-US" dirty="0"/>
              <a:t>True value of initial litter C pool content not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litter C pool not as large contributor to total C stock</a:t>
            </a:r>
          </a:p>
          <a:p>
            <a:pPr>
              <a:spcAft>
                <a:spcPts val="1200"/>
              </a:spcAft>
            </a:pPr>
            <a:r>
              <a:rPr lang="en-US" dirty="0"/>
              <a:t>Microbial efficiency and turnover time parameters not as accurately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not as sensitive as others or </a:t>
            </a:r>
            <a:r>
              <a:rPr lang="en-US" u="sng" dirty="0">
                <a:solidFill>
                  <a:schemeClr val="accent5"/>
                </a:solidFill>
              </a:rPr>
              <a:t>highly correlated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0F48-A848-5C48-97A2-E7615F3B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4" y="136525"/>
            <a:ext cx="10515600" cy="1325563"/>
          </a:xfrm>
        </p:spPr>
        <p:txBody>
          <a:bodyPr/>
          <a:lstStyle/>
          <a:p>
            <a:r>
              <a:rPr lang="en-US" dirty="0"/>
              <a:t>Parameter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45F2-9CA4-AF4C-A170-2529B368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BD7D4-45AB-D54C-A98C-38FA61F3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79" y="1325563"/>
            <a:ext cx="2931112" cy="5395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4CB93-000E-F74F-9DE4-FB4B0EE5A465}"/>
              </a:ext>
            </a:extLst>
          </p:cNvPr>
          <p:cNvSpPr txBox="1"/>
          <p:nvPr/>
        </p:nvSpPr>
        <p:spPr>
          <a:xfrm>
            <a:off x="9798975" y="265058"/>
            <a:ext cx="192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</a:t>
            </a:r>
            <a:r>
              <a:rPr lang="en-US" dirty="0"/>
              <a:t> = </a:t>
            </a:r>
            <a:r>
              <a:rPr lang="en-US" i="1" dirty="0"/>
              <a:t>litter pool         pas</a:t>
            </a:r>
            <a:r>
              <a:rPr lang="en-US" dirty="0"/>
              <a:t> = </a:t>
            </a:r>
            <a:r>
              <a:rPr lang="en-US" i="1" dirty="0"/>
              <a:t>soil pool</a:t>
            </a:r>
            <a:endParaRPr lang="en-US" i="1" baseline="-25000" dirty="0"/>
          </a:p>
          <a:p>
            <a:endParaRPr lang="en-US" i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63AB9-69E4-2F4F-98BE-918EAD87D30B}"/>
              </a:ext>
            </a:extLst>
          </p:cNvPr>
          <p:cNvSpPr txBox="1"/>
          <p:nvPr/>
        </p:nvSpPr>
        <p:spPr>
          <a:xfrm>
            <a:off x="7078533" y="2248348"/>
            <a:ext cx="3484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Number of high correlations (both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Can result in multiple combinations of parameter values that reduce model-data misfit (especially if observation or model error is quite high)</a:t>
            </a:r>
          </a:p>
        </p:txBody>
      </p:sp>
    </p:spTree>
    <p:extLst>
      <p:ext uri="{BB962C8B-B14F-4D97-AF65-F5344CB8AC3E}">
        <p14:creationId xmlns:p14="http://schemas.microsoft.com/office/powerpoint/2010/main" val="227830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5C4-E6EC-254F-A7AA-DA87DD5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alter the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B056-0AF8-7846-BBA1-38DE477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Different uncertainty on the model or observations (lower initial uncertainty = more constraint in optimization)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Higher number of observations (more years, more C pool measurements)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Lower “degrees of freedom” </a:t>
            </a:r>
            <a:r>
              <a:rPr lang="en-US" sz="2400" dirty="0">
                <a:sym typeface="Wingdings" pitchFamily="2" charset="2"/>
              </a:rPr>
              <a:t> decrease number of parameters in optimization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Wingdings" pitchFamily="2" charset="2"/>
              </a:rPr>
              <a:t>OR better prior information on parameters (e.g. if knew turnover time for one pool)</a:t>
            </a: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057D-D449-5B44-BF69-31A6246E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89B6-5BA0-1B42-8FDF-7638C0C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E711-7549-3A49-8048-E7A4EE2C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Compare these results (called “test1.pdf”) to results from three other tests: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Test 2: Only </a:t>
            </a:r>
            <a:r>
              <a:rPr lang="en-US" i="1" dirty="0" err="1"/>
              <a:t>Rh</a:t>
            </a:r>
            <a:r>
              <a:rPr lang="en-US" i="1" baseline="-25000" dirty="0" err="1"/>
              <a:t>tot</a:t>
            </a:r>
            <a:r>
              <a:rPr lang="en-US" dirty="0"/>
              <a:t> observations included in optimization/DA experiment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Test 3: Only </a:t>
            </a:r>
            <a:r>
              <a:rPr lang="en-US" i="1" dirty="0" err="1"/>
              <a:t>C</a:t>
            </a:r>
            <a:r>
              <a:rPr lang="en-US" i="1" baseline="-25000" dirty="0" err="1"/>
              <a:t>tot</a:t>
            </a:r>
            <a:r>
              <a:rPr lang="en-US" dirty="0"/>
              <a:t> observations included in optimization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Test 4: Only </a:t>
            </a:r>
            <a:r>
              <a:rPr lang="en-US" dirty="0" err="1"/>
              <a:t>Rpas</a:t>
            </a:r>
            <a:r>
              <a:rPr lang="en-US" dirty="0"/>
              <a:t>, </a:t>
            </a:r>
            <a:r>
              <a:rPr lang="en-US" dirty="0" err="1"/>
              <a:t>Ract</a:t>
            </a:r>
            <a:r>
              <a:rPr lang="en-US" dirty="0"/>
              <a:t>, </a:t>
            </a:r>
            <a:r>
              <a:rPr lang="en-US" dirty="0" err="1"/>
              <a:t>Cpas</a:t>
            </a:r>
            <a:r>
              <a:rPr lang="en-US" dirty="0"/>
              <a:t>, </a:t>
            </a:r>
            <a:r>
              <a:rPr lang="en-US" dirty="0" err="1"/>
              <a:t>Cact</a:t>
            </a:r>
            <a:r>
              <a:rPr lang="en-US" dirty="0"/>
              <a:t> (i.e. </a:t>
            </a:r>
            <a:r>
              <a:rPr lang="en-US" i="1" dirty="0" err="1"/>
              <a:t>Rh</a:t>
            </a:r>
            <a:r>
              <a:rPr lang="en-US" i="1" baseline="-25000" dirty="0" err="1"/>
              <a:t>litter</a:t>
            </a:r>
            <a:r>
              <a:rPr lang="en-US" i="1" dirty="0"/>
              <a:t>, </a:t>
            </a:r>
            <a:r>
              <a:rPr lang="en-US" i="1" dirty="0" err="1"/>
              <a:t>Rh</a:t>
            </a:r>
            <a:r>
              <a:rPr lang="en-US" i="1" baseline="-25000" dirty="0" err="1"/>
              <a:t>soil</a:t>
            </a:r>
            <a:r>
              <a:rPr lang="en-US" i="1" dirty="0"/>
              <a:t>, </a:t>
            </a:r>
            <a:r>
              <a:rPr lang="en-US" i="1" dirty="0" err="1"/>
              <a:t>C</a:t>
            </a:r>
            <a:r>
              <a:rPr lang="en-US" i="1" baseline="-25000" dirty="0" err="1"/>
              <a:t>litter</a:t>
            </a:r>
            <a:r>
              <a:rPr lang="en-US" i="1" dirty="0"/>
              <a:t>, </a:t>
            </a:r>
            <a:r>
              <a:rPr lang="en-US" i="1" dirty="0" err="1"/>
              <a:t>C</a:t>
            </a:r>
            <a:r>
              <a:rPr lang="en-US" i="1" baseline="-25000" dirty="0" err="1"/>
              <a:t>soil</a:t>
            </a:r>
            <a:r>
              <a:rPr lang="en-US" dirty="0"/>
              <a:t>) included in  optimization and NOT total Rh or C)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When answering the questions, think about which variables will be sensitive to which parameters.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example, </a:t>
            </a:r>
            <a:r>
              <a:rPr lang="en-US" i="1" dirty="0" err="1"/>
              <a:t>Rh</a:t>
            </a:r>
            <a:r>
              <a:rPr lang="en-US" i="1" baseline="-25000" dirty="0" err="1"/>
              <a:t>litter</a:t>
            </a:r>
            <a:r>
              <a:rPr lang="en-US" i="1" baseline="-25000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C</a:t>
            </a:r>
            <a:r>
              <a:rPr lang="en-US" i="1" baseline="-25000" dirty="0" err="1"/>
              <a:t>litter</a:t>
            </a:r>
            <a:r>
              <a:rPr lang="en-US" i="1" baseline="-25000" dirty="0"/>
              <a:t> </a:t>
            </a:r>
            <a:r>
              <a:rPr lang="en-US" dirty="0"/>
              <a:t>probably more sensitive to litter pool-related parameters.</a:t>
            </a:r>
          </a:p>
          <a:p>
            <a:r>
              <a:rPr lang="en-US" dirty="0"/>
              <a:t>Also think about what might have a stronger impact on the optimization.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highlight>
                  <a:srgbClr val="00FFFF"/>
                </a:highlight>
              </a:rPr>
              <a:t>For example, soil C pool bigger than litter C pool; therefore, could dominate…</a:t>
            </a:r>
          </a:p>
          <a:p>
            <a:pPr lvl="1"/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8C5CC-2BC2-DF48-859C-82D3D6D6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EBF7-4ECC-1344-A004-F494B86C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3" y="136525"/>
            <a:ext cx="10515600" cy="1325563"/>
          </a:xfrm>
        </p:spPr>
        <p:txBody>
          <a:bodyPr/>
          <a:lstStyle/>
          <a:p>
            <a:r>
              <a:rPr lang="en-US" dirty="0"/>
              <a:t>What is Data Assimilation?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941E8-736F-EE4B-8496-750A7EAA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3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BA9A40-CB2E-7A4C-B3A9-9165BC4A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06" y="3958808"/>
            <a:ext cx="7207587" cy="28991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0F53-0D42-1A43-B66B-020296F9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4555"/>
            <a:ext cx="10515600" cy="257425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Can optimize model state variables, initial conditions, or parameters</a:t>
            </a:r>
          </a:p>
          <a:p>
            <a:pPr>
              <a:buFont typeface="Wingdings" pitchFamily="2" charset="2"/>
              <a:buChar char="Ø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In this exercise, we are talking about parameter (and initial condition) optimization</a:t>
            </a:r>
          </a:p>
          <a:p>
            <a:pPr>
              <a:buFont typeface="Wingdings" pitchFamily="2" charset="2"/>
              <a:buChar char="Ø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Describe the misfit between the observations and the model simulations, </a:t>
            </a:r>
            <a:r>
              <a:rPr lang="en-US" altLang="en-US" i="1" dirty="0">
                <a:solidFill>
                  <a:srgbClr val="000000"/>
                </a:solidFill>
              </a:rPr>
              <a:t>accounting for the uncertainty in both</a:t>
            </a:r>
          </a:p>
          <a:p>
            <a:endParaRPr lang="en-US" altLang="en-US" i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AIM: try to MINIMIZE this misfit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5A408-01D1-1848-B272-A235E88195CB}"/>
              </a:ext>
            </a:extLst>
          </p:cNvPr>
          <p:cNvSpPr txBox="1"/>
          <p:nvPr/>
        </p:nvSpPr>
        <p:spPr>
          <a:xfrm>
            <a:off x="7906871" y="4313818"/>
            <a:ext cx="116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28305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6CA-9A4F-6E40-9FC0-50DCBE6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0"/>
            <a:ext cx="10515600" cy="1325563"/>
          </a:xfrm>
        </p:spPr>
        <p:txBody>
          <a:bodyPr/>
          <a:lstStyle/>
          <a:p>
            <a:r>
              <a:rPr lang="en-US" dirty="0"/>
              <a:t>Estimating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A022-F123-E742-B8E5-BDDCE2E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5DBD6-C332-0D40-97C1-8ED3D9E96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09390" y="1224111"/>
            <a:ext cx="8822612" cy="1245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3EA18-D39C-BA43-B321-43C357BCC2FA}"/>
              </a:ext>
            </a:extLst>
          </p:cNvPr>
          <p:cNvSpPr txBox="1"/>
          <p:nvPr/>
        </p:nvSpPr>
        <p:spPr>
          <a:xfrm>
            <a:off x="10772887" y="1325563"/>
            <a:ext cx="11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</p:spTree>
    <p:extLst>
      <p:ext uri="{BB962C8B-B14F-4D97-AF65-F5344CB8AC3E}">
        <p14:creationId xmlns:p14="http://schemas.microsoft.com/office/powerpoint/2010/main" val="42672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6CA-9A4F-6E40-9FC0-50DCBE6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0"/>
            <a:ext cx="10515600" cy="1325563"/>
          </a:xfrm>
        </p:spPr>
        <p:txBody>
          <a:bodyPr/>
          <a:lstStyle/>
          <a:p>
            <a:r>
              <a:rPr lang="en-US" dirty="0"/>
              <a:t>Misfit or cost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A022-F123-E742-B8E5-BDDCE2E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B65DF-5756-B649-93F8-F04A9F82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09390" y="1224111"/>
            <a:ext cx="8822612" cy="1245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2648B-CA14-194C-B9B9-07FD653B7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6"/>
          <a:stretch/>
        </p:blipFill>
        <p:spPr>
          <a:xfrm>
            <a:off x="1215613" y="2605933"/>
            <a:ext cx="9291693" cy="4252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040DB5-4AB8-5845-94D2-6CC1A444AC12}"/>
              </a:ext>
            </a:extLst>
          </p:cNvPr>
          <p:cNvSpPr txBox="1"/>
          <p:nvPr/>
        </p:nvSpPr>
        <p:spPr>
          <a:xfrm>
            <a:off x="10772887" y="1325563"/>
            <a:ext cx="11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</p:spTree>
    <p:extLst>
      <p:ext uri="{BB962C8B-B14F-4D97-AF65-F5344CB8AC3E}">
        <p14:creationId xmlns:p14="http://schemas.microsoft.com/office/powerpoint/2010/main" val="387809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6CA-9A4F-6E40-9FC0-50DCBE6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0"/>
            <a:ext cx="10515600" cy="1325563"/>
          </a:xfrm>
        </p:spPr>
        <p:txBody>
          <a:bodyPr/>
          <a:lstStyle/>
          <a:p>
            <a:r>
              <a:rPr lang="en-US" dirty="0"/>
              <a:t>Finding the minimum of the cost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A022-F123-E742-B8E5-BDDCE2E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B65DF-5756-B649-93F8-F04A9F82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09390" y="1224111"/>
            <a:ext cx="8822612" cy="1245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040DB5-4AB8-5845-94D2-6CC1A444AC12}"/>
              </a:ext>
            </a:extLst>
          </p:cNvPr>
          <p:cNvSpPr txBox="1"/>
          <p:nvPr/>
        </p:nvSpPr>
        <p:spPr>
          <a:xfrm>
            <a:off x="10772887" y="1325563"/>
            <a:ext cx="11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B3B-BCB5-5444-A7EF-25565F71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4" y="2632261"/>
            <a:ext cx="9159458" cy="42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6C-C7FD-C545-B520-CC3FE57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" y="6957"/>
            <a:ext cx="10515600" cy="1325563"/>
          </a:xfrm>
        </p:spPr>
        <p:txBody>
          <a:bodyPr/>
          <a:lstStyle/>
          <a:p>
            <a:r>
              <a:rPr lang="en-US" dirty="0"/>
              <a:t>Finding the minimum of the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E7CC-4218-2A41-A306-1B69C052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98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We want to find the MINIMUM of the misfit function…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BUT! Your misfit function may look like this…!!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825F-A50F-EC4F-997D-7A9EE31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42994-68ED-114F-9648-02C14F9D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47" y="2668572"/>
            <a:ext cx="8746041" cy="39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6C-C7FD-C545-B520-CC3FE57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" y="6957"/>
            <a:ext cx="10515600" cy="1325563"/>
          </a:xfrm>
        </p:spPr>
        <p:txBody>
          <a:bodyPr/>
          <a:lstStyle/>
          <a:p>
            <a:r>
              <a:rPr lang="en-US" dirty="0"/>
              <a:t>Finding the minimum of the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E7CC-4218-2A41-A306-1B69C052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98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We want to find the MINIMUM of the misfit function…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BUT! Your misfit function may look like this…!!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How do we find the minimum </a:t>
            </a:r>
            <a:r>
              <a:rPr lang="en-US" altLang="en-US" sz="2400" i="1" dirty="0">
                <a:solidFill>
                  <a:srgbClr val="000000"/>
                </a:solidFill>
              </a:rPr>
              <a:t>numerically?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825F-A50F-EC4F-997D-7A9EE31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42994-68ED-114F-9648-02C14F9D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2884202"/>
            <a:ext cx="8746041" cy="396684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BD3528EC-F071-C944-B8EA-0427DECA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358" y="2383008"/>
            <a:ext cx="309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rgbClr val="FF0000"/>
                </a:solidFill>
              </a:rPr>
              <a:t>Not as easy to find the minimum now!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0D095E-F330-C247-9ECA-45757EA1183B}"/>
              </a:ext>
            </a:extLst>
          </p:cNvPr>
          <p:cNvCxnSpPr/>
          <p:nvPr/>
        </p:nvCxnSpPr>
        <p:spPr>
          <a:xfrm>
            <a:off x="4862457" y="4637023"/>
            <a:ext cx="0" cy="11211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D293EE-2B2C-7847-BEC5-45C65F5DB2C2}"/>
              </a:ext>
            </a:extLst>
          </p:cNvPr>
          <p:cNvCxnSpPr>
            <a:cxnSpLocks/>
          </p:cNvCxnSpPr>
          <p:nvPr/>
        </p:nvCxnSpPr>
        <p:spPr>
          <a:xfrm>
            <a:off x="6434867" y="4647095"/>
            <a:ext cx="0" cy="125685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34695B-E8D8-F34F-AA07-A7EE0F62B346}"/>
              </a:ext>
            </a:extLst>
          </p:cNvPr>
          <p:cNvCxnSpPr>
            <a:cxnSpLocks/>
          </p:cNvCxnSpPr>
          <p:nvPr/>
        </p:nvCxnSpPr>
        <p:spPr>
          <a:xfrm>
            <a:off x="8018034" y="4647095"/>
            <a:ext cx="0" cy="125685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E8CA0-2CD7-884C-9E5F-A1CEAC08FCBE}"/>
              </a:ext>
            </a:extLst>
          </p:cNvPr>
          <p:cNvSpPr txBox="1"/>
          <p:nvPr/>
        </p:nvSpPr>
        <p:spPr>
          <a:xfrm>
            <a:off x="4260033" y="3446766"/>
            <a:ext cx="469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There may be several different parameter values that </a:t>
            </a:r>
            <a:r>
              <a:rPr lang="en-US" u="sng" dirty="0">
                <a:solidFill>
                  <a:schemeClr val="accent5"/>
                </a:solidFill>
              </a:rPr>
              <a:t>all</a:t>
            </a:r>
            <a:r>
              <a:rPr lang="en-US" dirty="0">
                <a:solidFill>
                  <a:schemeClr val="accent5"/>
                </a:solidFill>
              </a:rPr>
              <a:t> result in as good a fit between the model and the data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“model equifinality”</a:t>
            </a:r>
          </a:p>
          <a:p>
            <a:pPr algn="ctr"/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(often the case with correlated parameters)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0EC-71E5-0043-8521-6C8F44E9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047A-3DAF-2B49-9370-676BC99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5AC57-7F6C-764E-A90B-8BB79D87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17" y="1170313"/>
            <a:ext cx="8646965" cy="5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1361</Words>
  <Application>Microsoft Macintosh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G440/540 Terrestrial Ecosystem Modeling Uncertainty and Data Assimilation</vt:lpstr>
      <vt:lpstr>What is Data Assimilation?</vt:lpstr>
      <vt:lpstr>What is Data Assimilation?</vt:lpstr>
      <vt:lpstr>Estimating parameter values</vt:lpstr>
      <vt:lpstr>Misfit or cost function</vt:lpstr>
      <vt:lpstr>Finding the minimum of the cost function</vt:lpstr>
      <vt:lpstr>Finding the minimum of the cost function</vt:lpstr>
      <vt:lpstr>Finding the minimum of the cost function</vt:lpstr>
      <vt:lpstr>Finding the minimum</vt:lpstr>
      <vt:lpstr>Finding the minimum</vt:lpstr>
      <vt:lpstr>Finding the minimum</vt:lpstr>
      <vt:lpstr>Finding the minimum</vt:lpstr>
      <vt:lpstr>Why do we do DA?</vt:lpstr>
      <vt:lpstr>Examples with the 2 pool C model</vt:lpstr>
      <vt:lpstr>PowerPoint Presentation</vt:lpstr>
      <vt:lpstr>Parameter results</vt:lpstr>
      <vt:lpstr>What can we infer from the DA results?</vt:lpstr>
      <vt:lpstr>What can we infer from the DA results?</vt:lpstr>
      <vt:lpstr>What can we infer from the DA results?</vt:lpstr>
      <vt:lpstr>What can we infer from the DA results?</vt:lpstr>
      <vt:lpstr>What can we infer from the DA results?</vt:lpstr>
      <vt:lpstr>Parameter correlations</vt:lpstr>
      <vt:lpstr>What would alter the results?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G440/540: Terrestrial Ecosystem Modeling</dc:title>
  <dc:creator>Microsoft Office User</dc:creator>
  <cp:lastModifiedBy>Microsoft Office User</cp:lastModifiedBy>
  <cp:revision>80</cp:revision>
  <dcterms:created xsi:type="dcterms:W3CDTF">2020-01-06T21:00:45Z</dcterms:created>
  <dcterms:modified xsi:type="dcterms:W3CDTF">2020-03-10T18:50:00Z</dcterms:modified>
</cp:coreProperties>
</file>