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56" r:id="rId3"/>
    <p:sldId id="257" r:id="rId4"/>
    <p:sldId id="258" r:id="rId5"/>
    <p:sldId id="260" r:id="rId6"/>
    <p:sldId id="262" r:id="rId7"/>
    <p:sldId id="259" r:id="rId8"/>
    <p:sldId id="265" r:id="rId9"/>
    <p:sldId id="263" r:id="rId10"/>
    <p:sldId id="274" r:id="rId11"/>
    <p:sldId id="267" r:id="rId12"/>
    <p:sldId id="268" r:id="rId13"/>
    <p:sldId id="275" r:id="rId14"/>
    <p:sldId id="273"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9" autoAdjust="0"/>
    <p:restoredTop sz="58641" autoAdjust="0"/>
  </p:normalViewPr>
  <p:slideViewPr>
    <p:cSldViewPr>
      <p:cViewPr varScale="1">
        <p:scale>
          <a:sx n="42" d="100"/>
          <a:sy n="42" d="100"/>
        </p:scale>
        <p:origin x="2292" y="48"/>
      </p:cViewPr>
      <p:guideLst>
        <p:guide orient="horz" pos="2160"/>
        <p:guide pos="2880"/>
      </p:guideLst>
    </p:cSldViewPr>
  </p:slideViewPr>
  <p:outlineViewPr>
    <p:cViewPr>
      <p:scale>
        <a:sx n="33" d="100"/>
        <a:sy n="33" d="100"/>
      </p:scale>
      <p:origin x="42" y="3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114BAE-FAE6-4175-BAE2-867795FFA6C5}" type="datetimeFigureOut">
              <a:rPr lang="zh-CN" altLang="en-US" smtClean="0"/>
              <a:t>2017/9/5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573717-D0CC-4D5D-A057-26D27CBAA6D0}" type="slidenum">
              <a:rPr lang="zh-CN" altLang="en-US" smtClean="0"/>
              <a:t>‹#›</a:t>
            </a:fld>
            <a:endParaRPr lang="zh-CN" altLang="en-US"/>
          </a:p>
        </p:txBody>
      </p:sp>
    </p:spTree>
    <p:extLst>
      <p:ext uri="{BB962C8B-B14F-4D97-AF65-F5344CB8AC3E}">
        <p14:creationId xmlns:p14="http://schemas.microsoft.com/office/powerpoint/2010/main" val="264647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Turing_Award" TargetMode="External"/><Relationship Id="rId3" Type="http://schemas.openxmlformats.org/officeDocument/2006/relationships/hyperlink" Target="https://en.wikipedia.org/wiki/Dijkstra_Prize" TargetMode="External"/><Relationship Id="rId7" Type="http://schemas.openxmlformats.org/officeDocument/2006/relationships/hyperlink" Target="https://en.wikipedia.org/wiki/IEEE_John_von_Neumann_Medal"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IEEE_Emanuel_R._Piore_Award" TargetMode="External"/><Relationship Id="rId11" Type="http://schemas.openxmlformats.org/officeDocument/2006/relationships/hyperlink" Target="https://www.microsoft.com/en-us/research/publication/paxos-made-simple/" TargetMode="External"/><Relationship Id="rId5" Type="http://schemas.openxmlformats.org/officeDocument/2006/relationships/hyperlink" Target="https://www.microsoft.com/en-us/research/publication/time-clocks-ordering-events-distributed-system/" TargetMode="External"/><Relationship Id="rId10" Type="http://schemas.openxmlformats.org/officeDocument/2006/relationships/hyperlink" Target="https://www.microsoft.com/en-us/research/publication/part-time-parliament/" TargetMode="External"/><Relationship Id="rId4" Type="http://schemas.openxmlformats.org/officeDocument/2006/relationships/hyperlink" Target="https://baike.baidu.com/item/%E5%9B%BE%E7%81%B5%E5%A5%96" TargetMode="External"/><Relationship Id="rId9" Type="http://schemas.openxmlformats.org/officeDocument/2006/relationships/hyperlink" Target="https://en.wikipedia.org/wiki/Association_for_Computing_Machinery"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smtClean="0"/>
              <a:t>小的方面：出去旅游，去哪儿玩</a:t>
            </a:r>
            <a:endParaRPr lang="en-US" altLang="zh-CN" dirty="0" smtClean="0"/>
          </a:p>
          <a:p>
            <a:r>
              <a:rPr lang="zh-CN" altLang="en-US" dirty="0" smtClean="0"/>
              <a:t>大的：</a:t>
            </a:r>
            <a:r>
              <a:rPr lang="en-US" altLang="zh-CN" dirty="0" err="1" smtClean="0"/>
              <a:t>bitcoin</a:t>
            </a:r>
            <a:endParaRPr lang="en-US" altLang="zh-CN" dirty="0" smtClean="0"/>
          </a:p>
          <a:p>
            <a:endParaRPr lang="en-US" altLang="zh-CN" dirty="0" smtClean="0"/>
          </a:p>
          <a:p>
            <a:endParaRPr lang="en-US" altLang="zh-CN" dirty="0" smtClean="0"/>
          </a:p>
          <a:p>
            <a:r>
              <a:rPr lang="zh-CN" altLang="en-US" dirty="0" smtClean="0"/>
              <a:t>理解</a:t>
            </a:r>
            <a:r>
              <a:rPr lang="en-US" altLang="zh-CN" dirty="0" smtClean="0"/>
              <a:t>Consensus</a:t>
            </a:r>
            <a:r>
              <a:rPr lang="zh-CN" altLang="en-US" dirty="0" smtClean="0"/>
              <a:t>问题的关键</a:t>
            </a:r>
            <a:endParaRPr lang="en-US" altLang="zh-CN" dirty="0" smtClean="0"/>
          </a:p>
          <a:p>
            <a:r>
              <a:rPr lang="zh-CN" altLang="en-US" dirty="0" smtClean="0"/>
              <a:t>绝对公平，相互独立：所有参与者均可以提案，均可以参与提案的决策</a:t>
            </a:r>
            <a:endParaRPr lang="en-US" altLang="zh-CN" dirty="0" smtClean="0"/>
          </a:p>
          <a:p>
            <a:r>
              <a:rPr lang="zh-CN" altLang="en-US" dirty="0" smtClean="0"/>
              <a:t>正对某一件事达成完全一致：一件事，一个结论</a:t>
            </a:r>
            <a:endParaRPr lang="en-US" altLang="zh-CN" dirty="0" smtClean="0"/>
          </a:p>
          <a:p>
            <a:r>
              <a:rPr lang="zh-CN" altLang="en-US" dirty="0" smtClean="0"/>
              <a:t>已达成一致的结论，不可以被推翻</a:t>
            </a:r>
            <a:endParaRPr lang="en-US" altLang="zh-CN" dirty="0" smtClean="0"/>
          </a:p>
          <a:p>
            <a:r>
              <a:rPr lang="zh-CN" altLang="en-US" dirty="0" smtClean="0"/>
              <a:t>整个决策的过程中，么有参与者说谎（</a:t>
            </a:r>
            <a:r>
              <a:rPr lang="en-US" altLang="zh-CN" dirty="0" smtClean="0"/>
              <a:t>Non Byzantine  Problem</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fld id="{A6573717-D0CC-4D5D-A057-26D27CBAA6D0}" type="slidenum">
              <a:rPr lang="zh-CN" altLang="en-US" smtClean="0"/>
              <a:t>2</a:t>
            </a:fld>
            <a:endParaRPr lang="zh-CN" altLang="en-US"/>
          </a:p>
        </p:txBody>
      </p:sp>
    </p:spTree>
    <p:extLst>
      <p:ext uri="{BB962C8B-B14F-4D97-AF65-F5344CB8AC3E}">
        <p14:creationId xmlns:p14="http://schemas.microsoft.com/office/powerpoint/2010/main" val="4271185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New Leader</a:t>
            </a:r>
            <a:r>
              <a:rPr lang="zh-CN" altLang="en-US" sz="1200" b="1" i="0" kern="1200" dirty="0" smtClean="0">
                <a:solidFill>
                  <a:schemeClr val="tx1"/>
                </a:solidFill>
                <a:effectLst/>
                <a:latin typeface="+mn-lt"/>
                <a:ea typeface="+mn-ea"/>
                <a:cs typeface="+mn-cs"/>
              </a:rPr>
              <a:t>选取原则</a:t>
            </a:r>
            <a:br>
              <a:rPr lang="zh-CN" altLang="en-US" sz="1200" b="1"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最大提交原则</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During elections, choose candidate with log most likely to</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contain all committed entries</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Voting server V denies vote if its log is “more complete”:</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lastTermV</a:t>
            </a:r>
            <a:r>
              <a:rPr lang="en-US" altLang="zh-CN" sz="1200" b="0" i="0" kern="1200" dirty="0" smtClean="0">
                <a:solidFill>
                  <a:schemeClr val="tx1"/>
                </a:solidFill>
                <a:effectLst/>
                <a:latin typeface="+mn-lt"/>
                <a:ea typeface="+mn-ea"/>
                <a:cs typeface="+mn-cs"/>
              </a:rPr>
              <a:t> &gt; </a:t>
            </a:r>
            <a:r>
              <a:rPr lang="en-US" altLang="zh-CN" sz="1200" b="0" i="0" kern="1200" dirty="0" err="1" smtClean="0">
                <a:solidFill>
                  <a:schemeClr val="tx1"/>
                </a:solidFill>
                <a:effectLst/>
                <a:latin typeface="+mn-lt"/>
                <a:ea typeface="+mn-ea"/>
                <a:cs typeface="+mn-cs"/>
              </a:rPr>
              <a:t>lastTermC</a:t>
            </a:r>
            <a:r>
              <a:rPr lang="en-US" altLang="zh-CN" sz="1200" b="0" i="0" kern="1200" dirty="0" smtClean="0">
                <a:solidFill>
                  <a:schemeClr val="tx1"/>
                </a:solidFill>
                <a:effectLst/>
                <a:latin typeface="+mn-lt"/>
                <a:ea typeface="+mn-ea"/>
                <a:cs typeface="+mn-cs"/>
              </a:rPr>
              <a:t>)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lastTermV</a:t>
            </a:r>
            <a:r>
              <a:rPr lang="en-US" altLang="zh-CN" sz="1200" b="0" i="0" kern="1200" dirty="0" smtClean="0">
                <a:solidFill>
                  <a:schemeClr val="tx1"/>
                </a:solidFill>
                <a:effectLst/>
                <a:latin typeface="+mn-lt"/>
                <a:ea typeface="+mn-ea"/>
                <a:cs typeface="+mn-cs"/>
              </a:rPr>
              <a:t> == </a:t>
            </a:r>
            <a:r>
              <a:rPr lang="en-US" altLang="zh-CN" sz="1200" b="0" i="0" kern="1200" dirty="0" err="1" smtClean="0">
                <a:solidFill>
                  <a:schemeClr val="tx1"/>
                </a:solidFill>
                <a:effectLst/>
                <a:latin typeface="+mn-lt"/>
                <a:ea typeface="+mn-ea"/>
                <a:cs typeface="+mn-cs"/>
              </a:rPr>
              <a:t>lastTermC</a:t>
            </a:r>
            <a:r>
              <a:rPr lang="en-US" altLang="zh-CN" sz="1200" b="0" i="0" kern="1200" dirty="0" smtClean="0">
                <a:solidFill>
                  <a:schemeClr val="tx1"/>
                </a:solidFill>
                <a:effectLst/>
                <a:latin typeface="+mn-lt"/>
                <a:ea typeface="+mn-ea"/>
                <a:cs typeface="+mn-cs"/>
              </a:rPr>
              <a:t>) &amp;&amp; (</a:t>
            </a:r>
            <a:r>
              <a:rPr lang="en-US" altLang="zh-CN" sz="1200" b="0" i="0" kern="1200" dirty="0" err="1" smtClean="0">
                <a:solidFill>
                  <a:schemeClr val="tx1"/>
                </a:solidFill>
                <a:effectLst/>
                <a:latin typeface="+mn-lt"/>
                <a:ea typeface="+mn-ea"/>
                <a:cs typeface="+mn-cs"/>
              </a:rPr>
              <a:t>lastIndexV</a:t>
            </a:r>
            <a:r>
              <a:rPr lang="en-US" altLang="zh-CN" sz="1200" b="0" i="0" kern="1200" dirty="0" smtClean="0">
                <a:solidFill>
                  <a:schemeClr val="tx1"/>
                </a:solidFill>
                <a:effectLst/>
                <a:latin typeface="+mn-lt"/>
                <a:ea typeface="+mn-ea"/>
                <a:cs typeface="+mn-cs"/>
              </a:rPr>
              <a:t> &gt; </a:t>
            </a:r>
            <a:r>
              <a:rPr lang="en-US" altLang="zh-CN" sz="1200" b="0" i="0" kern="1200" dirty="0" err="1" smtClean="0">
                <a:solidFill>
                  <a:schemeClr val="tx1"/>
                </a:solidFill>
                <a:effectLst/>
                <a:latin typeface="+mn-lt"/>
                <a:ea typeface="+mn-ea"/>
                <a:cs typeface="+mn-cs"/>
              </a:rPr>
              <a:t>lastIndexC</a:t>
            </a:r>
            <a:r>
              <a:rPr lang="en-US" altLang="zh-CN" sz="1200" b="0" i="0" kern="1200" dirty="0" smtClean="0">
                <a:solidFill>
                  <a:schemeClr val="tx1"/>
                </a:solidFill>
                <a:effectLst/>
                <a:latin typeface="+mn-lt"/>
                <a:ea typeface="+mn-ea"/>
                <a:cs typeface="+mn-cs"/>
              </a:rPr>
              <a:t>)</a:t>
            </a:r>
            <a:r>
              <a:rPr lang="en-US" altLang="zh-CN" dirty="0" smtClean="0"/>
              <a:t>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A6573717-D0CC-4D5D-A057-26D27CBAA6D0}" type="slidenum">
              <a:rPr lang="zh-CN" altLang="en-US" smtClean="0"/>
              <a:t>11</a:t>
            </a:fld>
            <a:endParaRPr lang="zh-CN" altLang="en-US"/>
          </a:p>
        </p:txBody>
      </p:sp>
    </p:spTree>
    <p:extLst>
      <p:ext uri="{BB962C8B-B14F-4D97-AF65-F5344CB8AC3E}">
        <p14:creationId xmlns:p14="http://schemas.microsoft.com/office/powerpoint/2010/main" val="3664496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399CAF-EAB0-4D3C-BFF8-67F7FC70F030}" type="slidenum">
              <a:rPr lang="zh-CN" altLang="en-US" smtClean="0"/>
              <a:t>13</a:t>
            </a:fld>
            <a:endParaRPr lang="zh-CN" altLang="en-US"/>
          </a:p>
        </p:txBody>
      </p:sp>
    </p:spTree>
    <p:extLst>
      <p:ext uri="{BB962C8B-B14F-4D97-AF65-F5344CB8AC3E}">
        <p14:creationId xmlns:p14="http://schemas.microsoft.com/office/powerpoint/2010/main" val="2254137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err="1" smtClean="0"/>
              <a:t>Lamport</a:t>
            </a:r>
            <a:r>
              <a:rPr lang="en-US" altLang="zh-CN" dirty="0" smtClean="0"/>
              <a:t> </a:t>
            </a:r>
            <a:r>
              <a:rPr lang="en-US" altLang="zh-CN" sz="1200" b="0" i="0" kern="1200" dirty="0" smtClean="0">
                <a:solidFill>
                  <a:schemeClr val="tx1"/>
                </a:solidFill>
                <a:effectLst/>
                <a:latin typeface="+mn-lt"/>
                <a:ea typeface="+mn-ea"/>
                <a:cs typeface="+mn-cs"/>
              </a:rPr>
              <a:t>1941</a:t>
            </a:r>
          </a:p>
          <a:p>
            <a:endParaRPr lang="en-US" altLang="zh-CN" sz="1200" u="none" strike="noStrike" kern="1200" dirty="0" smtClean="0">
              <a:solidFill>
                <a:schemeClr val="tx1"/>
              </a:solidFill>
              <a:effectLst/>
              <a:latin typeface="+mn-lt"/>
              <a:ea typeface="+mn-ea"/>
              <a:cs typeface="+mn-cs"/>
              <a:hlinkClick r:id="rId3" tooltip="Dijkstra Prize"/>
            </a:endParaRPr>
          </a:p>
          <a:p>
            <a:r>
              <a:rPr lang="en-US" altLang="zh-CN" sz="1200" b="0" i="0" kern="1200" dirty="0" err="1" smtClean="0">
                <a:solidFill>
                  <a:schemeClr val="tx1"/>
                </a:solidFill>
                <a:effectLst/>
                <a:latin typeface="+mn-lt"/>
                <a:ea typeface="+mn-ea"/>
                <a:cs typeface="+mn-cs"/>
              </a:rPr>
              <a:t>LaTeX</a:t>
            </a:r>
            <a:r>
              <a:rPr lang="en-US" altLang="zh-CN" sz="1200" b="0" i="0" kern="1200" dirty="0" smtClean="0">
                <a:solidFill>
                  <a:schemeClr val="tx1"/>
                </a:solidFill>
                <a:effectLst/>
                <a:latin typeface="+mn-lt"/>
                <a:ea typeface="+mn-ea"/>
                <a:cs typeface="+mn-cs"/>
              </a:rPr>
              <a:t>  Donald E. Knuth</a:t>
            </a:r>
            <a:r>
              <a:rPr lang="zh-CN" altLang="en-US" sz="1200" b="0" i="0" kern="1200" dirty="0" smtClean="0">
                <a:solidFill>
                  <a:schemeClr val="tx1"/>
                </a:solidFill>
                <a:effectLst/>
                <a:latin typeface="+mn-lt"/>
                <a:ea typeface="+mn-ea"/>
                <a:cs typeface="+mn-cs"/>
              </a:rPr>
              <a:t>（高德纳） </a:t>
            </a:r>
            <a:r>
              <a:rPr lang="en-US" altLang="zh-CN" sz="1200" b="0" i="0" kern="1200" dirty="0" smtClean="0">
                <a:solidFill>
                  <a:schemeClr val="tx1"/>
                </a:solidFill>
                <a:effectLst/>
                <a:latin typeface="+mn-lt"/>
                <a:ea typeface="+mn-ea"/>
                <a:cs typeface="+mn-cs"/>
              </a:rPr>
              <a:t>The Art of Computer Programming  1974</a:t>
            </a:r>
            <a:r>
              <a:rPr lang="zh-CN" altLang="en-US" sz="1200" b="0" i="0" kern="1200" dirty="0" smtClean="0">
                <a:solidFill>
                  <a:schemeClr val="tx1"/>
                </a:solidFill>
                <a:effectLst/>
                <a:latin typeface="+mn-lt"/>
                <a:ea typeface="+mn-ea"/>
                <a:cs typeface="+mn-cs"/>
              </a:rPr>
              <a:t>年度的</a:t>
            </a:r>
            <a:r>
              <a:rPr lang="zh-CN" altLang="en-US" sz="1200" b="0" i="0" u="none" strike="noStrike" kern="1200" dirty="0" smtClean="0">
                <a:solidFill>
                  <a:schemeClr val="tx1"/>
                </a:solidFill>
                <a:effectLst/>
                <a:latin typeface="+mn-lt"/>
                <a:ea typeface="+mn-ea"/>
                <a:cs typeface="+mn-cs"/>
                <a:hlinkClick r:id="rId4"/>
              </a:rPr>
              <a:t>图灵奖</a:t>
            </a:r>
            <a:r>
              <a:rPr lang="zh-CN" altLang="en-US" sz="1200" b="0" i="0" kern="1200" dirty="0" smtClean="0">
                <a:solidFill>
                  <a:schemeClr val="tx1"/>
                </a:solidFill>
                <a:effectLst/>
                <a:latin typeface="+mn-lt"/>
                <a:ea typeface="+mn-ea"/>
                <a:cs typeface="+mn-cs"/>
              </a:rPr>
              <a:t>。</a:t>
            </a:r>
            <a:endParaRPr lang="en-US" altLang="zh-CN" sz="1200" u="none" strike="noStrike" kern="1200" dirty="0" smtClean="0">
              <a:solidFill>
                <a:schemeClr val="tx1"/>
              </a:solidFill>
              <a:effectLst/>
              <a:latin typeface="+mn-lt"/>
              <a:ea typeface="+mn-ea"/>
              <a:cs typeface="+mn-cs"/>
              <a:hlinkClick r:id="rId3" tooltip="Dijkstra Prize"/>
            </a:endParaRPr>
          </a:p>
          <a:p>
            <a:endParaRPr lang="en-US" altLang="zh-CN" sz="1200" u="none" strike="noStrike" kern="1200" dirty="0" smtClean="0">
              <a:solidFill>
                <a:schemeClr val="tx1"/>
              </a:solidFill>
              <a:effectLst/>
              <a:latin typeface="+mn-lt"/>
              <a:ea typeface="+mn-ea"/>
              <a:cs typeface="+mn-cs"/>
              <a:hlinkClick r:id="rId3" tooltip="Dijkstra Prize"/>
            </a:endParaRPr>
          </a:p>
          <a:p>
            <a:r>
              <a:rPr lang="en-US" altLang="zh-CN" sz="1200" b="1" i="0" u="sng" kern="1200" dirty="0" smtClean="0">
                <a:solidFill>
                  <a:schemeClr val="tx1"/>
                </a:solidFill>
                <a:effectLst/>
                <a:latin typeface="+mn-lt"/>
                <a:ea typeface="+mn-ea"/>
                <a:cs typeface="+mn-cs"/>
                <a:hlinkClick r:id="rId5"/>
              </a:rPr>
              <a:t>Time, Clocks and the Ordering of Events in a Distributed System </a:t>
            </a:r>
            <a:endParaRPr lang="en-US" altLang="zh-CN" sz="1200" u="none" strike="noStrike" kern="1200" dirty="0" smtClean="0">
              <a:solidFill>
                <a:schemeClr val="tx1"/>
              </a:solidFill>
              <a:effectLst/>
              <a:latin typeface="+mn-lt"/>
              <a:ea typeface="+mn-ea"/>
              <a:cs typeface="+mn-cs"/>
              <a:hlinkClick r:id="rId3" tooltip="Dijkstra Prize"/>
            </a:endParaRPr>
          </a:p>
          <a:p>
            <a:r>
              <a:rPr lang="en-US" altLang="zh-CN" sz="1200" u="none" strike="noStrike" kern="1200" dirty="0" smtClean="0">
                <a:solidFill>
                  <a:schemeClr val="tx1"/>
                </a:solidFill>
                <a:effectLst/>
                <a:latin typeface="+mn-lt"/>
                <a:ea typeface="+mn-ea"/>
                <a:cs typeface="+mn-cs"/>
                <a:hlinkClick r:id="rId3" tooltip="Dijkstra Prize"/>
              </a:rPr>
              <a:t/>
            </a:r>
            <a:br>
              <a:rPr lang="en-US" altLang="zh-CN" sz="1200" u="none" strike="noStrike" kern="1200" dirty="0" smtClean="0">
                <a:solidFill>
                  <a:schemeClr val="tx1"/>
                </a:solidFill>
                <a:effectLst/>
                <a:latin typeface="+mn-lt"/>
                <a:ea typeface="+mn-ea"/>
                <a:cs typeface="+mn-cs"/>
                <a:hlinkClick r:id="rId3" tooltip="Dijkstra Prize"/>
              </a:rPr>
            </a:br>
            <a:r>
              <a:rPr lang="en-US" altLang="zh-CN" sz="1200" u="none" strike="noStrike" kern="1200" dirty="0" err="1" smtClean="0">
                <a:solidFill>
                  <a:schemeClr val="tx1"/>
                </a:solidFill>
                <a:effectLst/>
                <a:latin typeface="+mn-lt"/>
                <a:ea typeface="+mn-ea"/>
                <a:cs typeface="+mn-cs"/>
                <a:hlinkClick r:id="rId3" tooltip="Dijkstra Prize"/>
              </a:rPr>
              <a:t>Dijkstra</a:t>
            </a:r>
            <a:r>
              <a:rPr lang="en-US" altLang="zh-CN" sz="1200" u="none" strike="noStrike" kern="1200" dirty="0" smtClean="0">
                <a:solidFill>
                  <a:schemeClr val="tx1"/>
                </a:solidFill>
                <a:effectLst/>
                <a:latin typeface="+mn-lt"/>
                <a:ea typeface="+mn-ea"/>
                <a:cs typeface="+mn-cs"/>
                <a:hlinkClick r:id="rId3" tooltip="Dijkstra Prize"/>
              </a:rPr>
              <a:t> Prize</a:t>
            </a:r>
            <a:r>
              <a:rPr lang="en-US" altLang="zh-CN" dirty="0" smtClean="0">
                <a:effectLst/>
              </a:rPr>
              <a:t> (2000, 2005, and 2014)</a:t>
            </a:r>
            <a:br>
              <a:rPr lang="en-US" altLang="zh-CN" dirty="0" smtClean="0">
                <a:effectLst/>
              </a:rPr>
            </a:br>
            <a:r>
              <a:rPr lang="en-US" altLang="zh-CN" sz="1200" u="none" strike="noStrike" kern="1200" dirty="0" smtClean="0">
                <a:solidFill>
                  <a:schemeClr val="tx1"/>
                </a:solidFill>
                <a:effectLst/>
                <a:latin typeface="+mn-lt"/>
                <a:ea typeface="+mn-ea"/>
                <a:cs typeface="+mn-cs"/>
                <a:hlinkClick r:id="rId6" tooltip="IEEE Emanuel R. Piore Award"/>
              </a:rPr>
              <a:t>IEEE Emanuel R. </a:t>
            </a:r>
            <a:r>
              <a:rPr lang="en-US" altLang="zh-CN" sz="1200" u="none" strike="noStrike" kern="1200" dirty="0" err="1" smtClean="0">
                <a:solidFill>
                  <a:schemeClr val="tx1"/>
                </a:solidFill>
                <a:effectLst/>
                <a:latin typeface="+mn-lt"/>
                <a:ea typeface="+mn-ea"/>
                <a:cs typeface="+mn-cs"/>
                <a:hlinkClick r:id="rId6" tooltip="IEEE Emanuel R. Piore Award"/>
              </a:rPr>
              <a:t>Piore</a:t>
            </a:r>
            <a:r>
              <a:rPr lang="en-US" altLang="zh-CN" sz="1200" u="none" strike="noStrike" kern="1200" dirty="0" smtClean="0">
                <a:solidFill>
                  <a:schemeClr val="tx1"/>
                </a:solidFill>
                <a:effectLst/>
                <a:latin typeface="+mn-lt"/>
                <a:ea typeface="+mn-ea"/>
                <a:cs typeface="+mn-cs"/>
                <a:hlinkClick r:id="rId6" tooltip="IEEE Emanuel R. Piore Award"/>
              </a:rPr>
              <a:t> Award</a:t>
            </a:r>
            <a:r>
              <a:rPr lang="en-US" altLang="zh-CN" dirty="0" smtClean="0">
                <a:effectLst/>
              </a:rPr>
              <a:t> (2004)</a:t>
            </a:r>
            <a:br>
              <a:rPr lang="en-US" altLang="zh-CN" dirty="0" smtClean="0">
                <a:effectLst/>
              </a:rPr>
            </a:br>
            <a:r>
              <a:rPr lang="en-US" altLang="zh-CN" sz="1200" u="none" strike="noStrike" kern="1200" dirty="0" smtClean="0">
                <a:solidFill>
                  <a:schemeClr val="tx1"/>
                </a:solidFill>
                <a:effectLst/>
                <a:latin typeface="+mn-lt"/>
                <a:ea typeface="+mn-ea"/>
                <a:cs typeface="+mn-cs"/>
                <a:hlinkClick r:id="rId7" tooltip="IEEE John von Neumann Medal"/>
              </a:rPr>
              <a:t>IEEE John von Neumann Medal</a:t>
            </a:r>
            <a:r>
              <a:rPr lang="en-US" altLang="zh-CN" dirty="0" smtClean="0">
                <a:effectLst/>
              </a:rPr>
              <a:t> (2008)</a:t>
            </a:r>
            <a:br>
              <a:rPr lang="en-US" altLang="zh-CN" dirty="0" smtClean="0">
                <a:effectLst/>
              </a:rPr>
            </a:br>
            <a:r>
              <a:rPr lang="en-US" altLang="zh-CN" sz="1200" u="none" strike="noStrike" kern="1200" dirty="0" smtClean="0">
                <a:solidFill>
                  <a:schemeClr val="tx1"/>
                </a:solidFill>
                <a:effectLst/>
                <a:latin typeface="+mn-lt"/>
                <a:ea typeface="+mn-ea"/>
                <a:cs typeface="+mn-cs"/>
                <a:hlinkClick r:id="rId8" tooltip="Turing Award"/>
              </a:rPr>
              <a:t>ACM Turing Award</a:t>
            </a:r>
            <a:r>
              <a:rPr lang="en-US" altLang="zh-CN" dirty="0" smtClean="0">
                <a:effectLst/>
              </a:rPr>
              <a:t> (2013)</a:t>
            </a:r>
            <a:br>
              <a:rPr lang="en-US" altLang="zh-CN" dirty="0" smtClean="0">
                <a:effectLst/>
              </a:rPr>
            </a:br>
            <a:r>
              <a:rPr lang="en-US" altLang="zh-CN" sz="1200" u="none" strike="noStrike" kern="1200" dirty="0" smtClean="0">
                <a:solidFill>
                  <a:schemeClr val="tx1"/>
                </a:solidFill>
                <a:effectLst/>
                <a:latin typeface="+mn-lt"/>
                <a:ea typeface="+mn-ea"/>
                <a:cs typeface="+mn-cs"/>
                <a:hlinkClick r:id="rId9" tooltip="Association for Computing Machinery"/>
              </a:rPr>
              <a:t>ACM</a:t>
            </a:r>
            <a:r>
              <a:rPr lang="en-US" altLang="zh-CN" dirty="0" smtClean="0">
                <a:effectLst/>
              </a:rPr>
              <a:t> Fellow (2014)</a:t>
            </a:r>
          </a:p>
          <a:p>
            <a:endParaRPr lang="en-US" altLang="zh-CN" dirty="0" smtClean="0"/>
          </a:p>
          <a:p>
            <a:r>
              <a:rPr lang="en-US" altLang="zh-CN" sz="1200" b="1" i="0" u="none" strike="noStrike" kern="1200" dirty="0" smtClean="0">
                <a:solidFill>
                  <a:schemeClr val="tx1"/>
                </a:solidFill>
                <a:effectLst/>
                <a:latin typeface="+mn-lt"/>
                <a:ea typeface="+mn-ea"/>
                <a:cs typeface="+mn-cs"/>
                <a:hlinkClick r:id="rId10"/>
              </a:rPr>
              <a:t>The Part-Time Parliament</a:t>
            </a:r>
            <a:r>
              <a:rPr lang="en-US" altLang="zh-CN" sz="1200" b="1" i="0" u="none" strike="noStrike"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兼职 </a:t>
            </a:r>
            <a:r>
              <a:rPr lang="zh-CN" altLang="en-US" sz="1200" b="1" i="0" u="none" strike="noStrike" kern="1200" dirty="0" smtClean="0">
                <a:solidFill>
                  <a:schemeClr val="tx1"/>
                </a:solidFill>
                <a:effectLst/>
                <a:latin typeface="+mn-lt"/>
                <a:ea typeface="+mn-ea"/>
                <a:cs typeface="+mn-cs"/>
              </a:rPr>
              <a:t>议会  </a:t>
            </a:r>
            <a:r>
              <a:rPr lang="en-US" altLang="zh-CN" sz="1200" b="1" i="0" u="none" strike="noStrike" kern="1200" dirty="0" smtClean="0">
                <a:solidFill>
                  <a:schemeClr val="tx1"/>
                </a:solidFill>
                <a:effectLst/>
                <a:latin typeface="+mn-lt"/>
                <a:ea typeface="+mn-ea"/>
                <a:cs typeface="+mn-cs"/>
              </a:rPr>
              <a:t>1998 </a:t>
            </a:r>
          </a:p>
          <a:p>
            <a:r>
              <a:rPr lang="en-US" altLang="zh-CN" sz="1200" b="1" i="0" u="sng" kern="1200" dirty="0" err="1" smtClean="0">
                <a:solidFill>
                  <a:schemeClr val="tx1"/>
                </a:solidFill>
                <a:effectLst/>
                <a:latin typeface="+mn-lt"/>
                <a:ea typeface="+mn-ea"/>
                <a:cs typeface="+mn-cs"/>
                <a:hlinkClick r:id="rId11"/>
              </a:rPr>
              <a:t>Paxos</a:t>
            </a:r>
            <a:r>
              <a:rPr lang="en-US" altLang="zh-CN" sz="1200" b="1" i="0" u="sng" kern="1200" dirty="0" smtClean="0">
                <a:solidFill>
                  <a:schemeClr val="tx1"/>
                </a:solidFill>
                <a:effectLst/>
                <a:latin typeface="+mn-lt"/>
                <a:ea typeface="+mn-ea"/>
                <a:cs typeface="+mn-cs"/>
                <a:hlinkClick r:id="rId11"/>
              </a:rPr>
              <a:t> Made Simple </a:t>
            </a:r>
            <a:r>
              <a:rPr lang="en-US" altLang="zh-CN" sz="1200" b="1" i="0" u="sng" kern="1200" dirty="0" smtClean="0">
                <a:solidFill>
                  <a:schemeClr val="tx1"/>
                </a:solidFill>
                <a:effectLst/>
                <a:latin typeface="+mn-lt"/>
                <a:ea typeface="+mn-ea"/>
                <a:cs typeface="+mn-cs"/>
              </a:rPr>
              <a:t>  2001</a:t>
            </a:r>
          </a:p>
          <a:p>
            <a:endParaRPr lang="zh-CN" altLang="en-US" dirty="0"/>
          </a:p>
        </p:txBody>
      </p:sp>
      <p:sp>
        <p:nvSpPr>
          <p:cNvPr id="4" name="灯片编号占位符 3"/>
          <p:cNvSpPr>
            <a:spLocks noGrp="1"/>
          </p:cNvSpPr>
          <p:nvPr>
            <p:ph type="sldNum" sz="quarter" idx="10"/>
          </p:nvPr>
        </p:nvSpPr>
        <p:spPr/>
        <p:txBody>
          <a:bodyPr/>
          <a:lstStyle/>
          <a:p>
            <a:fld id="{A6573717-D0CC-4D5D-A057-26D27CBAA6D0}" type="slidenum">
              <a:rPr lang="zh-CN" altLang="en-US" smtClean="0"/>
              <a:t>3</a:t>
            </a:fld>
            <a:endParaRPr lang="zh-CN" altLang="en-US"/>
          </a:p>
        </p:txBody>
      </p:sp>
    </p:spTree>
    <p:extLst>
      <p:ext uri="{BB962C8B-B14F-4D97-AF65-F5344CB8AC3E}">
        <p14:creationId xmlns:p14="http://schemas.microsoft.com/office/powerpoint/2010/main" val="326533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smtClean="0"/>
              <a:t>与</a:t>
            </a:r>
            <a:r>
              <a:rPr lang="en-US" altLang="zh-CN" dirty="0" err="1" smtClean="0"/>
              <a:t>zab</a:t>
            </a:r>
            <a:r>
              <a:rPr lang="zh-CN" altLang="en-US" dirty="0" smtClean="0"/>
              <a:t>的区别</a:t>
            </a:r>
            <a:endParaRPr lang="en-US" altLang="zh-CN" dirty="0" smtClean="0"/>
          </a:p>
          <a:p>
            <a:r>
              <a:rPr lang="zh-CN" altLang="en-US" dirty="0" smtClean="0"/>
              <a:t/>
            </a:r>
            <a:br>
              <a:rPr lang="zh-CN" altLang="en-US" dirty="0" smtClean="0"/>
            </a:br>
            <a:r>
              <a:rPr lang="zh-CN" altLang="en-US" dirty="0" smtClean="0"/>
              <a:t/>
            </a:r>
            <a:br>
              <a:rPr lang="zh-CN" altLang="en-US" dirty="0" smtClean="0"/>
            </a:br>
            <a:r>
              <a:rPr lang="zh-CN" altLang="en-US" dirty="0" smtClean="0"/>
              <a:t>相同点</a:t>
            </a:r>
            <a:r>
              <a:rPr lang="en-US" altLang="zh-CN" dirty="0" smtClean="0"/>
              <a:t>(</a:t>
            </a:r>
            <a:r>
              <a:rPr lang="zh-CN" altLang="en-US" dirty="0" smtClean="0"/>
              <a:t>不全</a:t>
            </a:r>
            <a:r>
              <a:rPr lang="en-US" altLang="zh-CN" dirty="0" smtClean="0"/>
              <a:t>,</a:t>
            </a:r>
            <a:r>
              <a:rPr lang="zh-CN" altLang="en-US" dirty="0" smtClean="0"/>
              <a:t>没有实现过</a:t>
            </a:r>
            <a:r>
              <a:rPr lang="en-US" altLang="zh-CN" dirty="0" err="1" smtClean="0"/>
              <a:t>zab</a:t>
            </a:r>
            <a:r>
              <a:rPr lang="en-US" altLang="zh-CN" dirty="0" smtClean="0"/>
              <a:t>):</a:t>
            </a:r>
            <a:br>
              <a:rPr lang="en-US" altLang="zh-CN" dirty="0" smtClean="0"/>
            </a:br>
            <a:r>
              <a:rPr lang="zh-CN" altLang="en-US" dirty="0" smtClean="0"/>
              <a:t>都使用</a:t>
            </a:r>
            <a:r>
              <a:rPr lang="en-US" altLang="zh-CN" dirty="0" smtClean="0"/>
              <a:t>timeout</a:t>
            </a:r>
            <a:r>
              <a:rPr lang="zh-CN" altLang="en-US" dirty="0" smtClean="0"/>
              <a:t>来重新选择</a:t>
            </a:r>
            <a:r>
              <a:rPr lang="en-US" altLang="zh-CN" dirty="0" smtClean="0"/>
              <a:t>leader.</a:t>
            </a:r>
            <a:br>
              <a:rPr lang="en-US" altLang="zh-CN" dirty="0" smtClean="0"/>
            </a:br>
            <a:endParaRPr lang="en-US" altLang="zh-CN" dirty="0" smtClean="0"/>
          </a:p>
          <a:p>
            <a:r>
              <a:rPr lang="zh-CN" altLang="en-US" dirty="0" smtClean="0"/>
              <a:t>采用</a:t>
            </a:r>
            <a:r>
              <a:rPr lang="en-US" altLang="zh-CN" dirty="0" smtClean="0"/>
              <a:t>quorum</a:t>
            </a:r>
            <a:r>
              <a:rPr lang="zh-CN" altLang="en-US" dirty="0" smtClean="0"/>
              <a:t>来确定整个系统的一致性</a:t>
            </a:r>
            <a:r>
              <a:rPr lang="en-US" altLang="zh-CN" dirty="0" smtClean="0"/>
              <a:t>(</a:t>
            </a:r>
            <a:r>
              <a:rPr lang="zh-CN" altLang="en-US" dirty="0" smtClean="0"/>
              <a:t>也就是对某一个值的认可</a:t>
            </a:r>
            <a:r>
              <a:rPr lang="en-US" altLang="zh-CN" dirty="0" smtClean="0"/>
              <a:t>),</a:t>
            </a:r>
            <a:r>
              <a:rPr lang="zh-CN" altLang="en-US" dirty="0" smtClean="0"/>
              <a:t>这个</a:t>
            </a:r>
            <a:r>
              <a:rPr lang="en-US" altLang="zh-CN" dirty="0" smtClean="0"/>
              <a:t>quorum</a:t>
            </a:r>
            <a:r>
              <a:rPr lang="zh-CN" altLang="en-US" dirty="0" smtClean="0"/>
              <a:t>一般实现是集群中半数以上的服务器</a:t>
            </a:r>
            <a:r>
              <a:rPr lang="en-US" altLang="zh-CN" dirty="0" smtClean="0"/>
              <a:t>,zookeeper</a:t>
            </a:r>
            <a:r>
              <a:rPr lang="zh-CN" altLang="en-US" dirty="0" smtClean="0"/>
              <a:t>里还提供了带权重的</a:t>
            </a:r>
            <a:r>
              <a:rPr lang="en-US" altLang="zh-CN" dirty="0" smtClean="0"/>
              <a:t>quorum</a:t>
            </a:r>
            <a:r>
              <a:rPr lang="zh-CN" altLang="en-US" dirty="0" smtClean="0"/>
              <a:t>实现</a:t>
            </a:r>
            <a:r>
              <a:rPr lang="en-US" altLang="zh-CN" dirty="0" smtClean="0"/>
              <a:t>.</a:t>
            </a:r>
          </a:p>
          <a:p>
            <a:r>
              <a:rPr lang="zh-CN" altLang="en-US" dirty="0" smtClean="0"/>
              <a:t>都由</a:t>
            </a:r>
            <a:r>
              <a:rPr lang="en-US" altLang="zh-CN" dirty="0" smtClean="0"/>
              <a:t>leader</a:t>
            </a:r>
            <a:r>
              <a:rPr lang="zh-CN" altLang="en-US" dirty="0" smtClean="0"/>
              <a:t>来发起写操作</a:t>
            </a:r>
            <a:r>
              <a:rPr lang="en-US" altLang="zh-CN" dirty="0" smtClean="0"/>
              <a:t>.</a:t>
            </a:r>
          </a:p>
          <a:p>
            <a:r>
              <a:rPr lang="zh-CN" altLang="en-US" dirty="0" smtClean="0"/>
              <a:t>都采用心跳检测存活性</a:t>
            </a:r>
            <a:r>
              <a:rPr lang="en-US" altLang="zh-CN" dirty="0" smtClean="0"/>
              <a:t>.</a:t>
            </a:r>
          </a:p>
          <a:p>
            <a:r>
              <a:rPr lang="en-US" altLang="zh-CN" dirty="0" smtClean="0"/>
              <a:t>leader election</a:t>
            </a:r>
            <a:r>
              <a:rPr lang="zh-CN" altLang="en-US" dirty="0" smtClean="0"/>
              <a:t>都采用先到先得的投票方式</a:t>
            </a:r>
            <a:r>
              <a:rPr lang="en-US" altLang="zh-CN" dirty="0" smtClean="0"/>
              <a:t>.</a:t>
            </a:r>
          </a:p>
          <a:p>
            <a:endParaRPr lang="en-US" altLang="zh-CN" dirty="0" smtClean="0"/>
          </a:p>
          <a:p>
            <a:pPr marL="171450" indent="-171450">
              <a:buFont typeface="Arial" pitchFamily="34" charset="0"/>
              <a:buChar char="•"/>
            </a:pPr>
            <a:r>
              <a:rPr lang="zh-CN" altLang="en-US" dirty="0" smtClean="0"/>
              <a:t>不同点</a:t>
            </a:r>
            <a:r>
              <a:rPr lang="en-US" altLang="zh-CN" dirty="0" smtClean="0"/>
              <a:t>(</a:t>
            </a:r>
            <a:r>
              <a:rPr lang="zh-CN" altLang="en-US" dirty="0" smtClean="0"/>
              <a:t>不全</a:t>
            </a:r>
            <a:r>
              <a:rPr lang="en-US" altLang="zh-CN" dirty="0" smtClean="0"/>
              <a:t>,</a:t>
            </a:r>
            <a:r>
              <a:rPr lang="zh-CN" altLang="en-US" dirty="0" smtClean="0"/>
              <a:t>没有实现过</a:t>
            </a:r>
            <a:r>
              <a:rPr lang="en-US" altLang="zh-CN" dirty="0" err="1" smtClean="0"/>
              <a:t>zab</a:t>
            </a:r>
            <a:r>
              <a:rPr lang="en-US" altLang="zh-CN" dirty="0" smtClean="0"/>
              <a:t>):</a:t>
            </a:r>
            <a:br>
              <a:rPr lang="en-US" altLang="zh-CN" dirty="0" smtClean="0"/>
            </a:br>
            <a:r>
              <a:rPr lang="en-US" altLang="zh-CN" dirty="0" err="1" smtClean="0"/>
              <a:t>zab</a:t>
            </a:r>
            <a:r>
              <a:rPr lang="zh-CN" altLang="en-US" dirty="0" smtClean="0"/>
              <a:t>用的是</a:t>
            </a:r>
            <a:r>
              <a:rPr lang="en-US" altLang="zh-CN" dirty="0" smtClean="0"/>
              <a:t>epoch</a:t>
            </a:r>
            <a:r>
              <a:rPr lang="zh-CN" altLang="en-US" dirty="0" smtClean="0"/>
              <a:t>和</a:t>
            </a:r>
            <a:r>
              <a:rPr lang="en-US" altLang="zh-CN" dirty="0" smtClean="0"/>
              <a:t>count</a:t>
            </a:r>
            <a:r>
              <a:rPr lang="zh-CN" altLang="en-US" dirty="0" smtClean="0"/>
              <a:t>的组合来唯一表示一个值</a:t>
            </a:r>
            <a:r>
              <a:rPr lang="en-US" altLang="zh-CN" dirty="0" smtClean="0"/>
              <a:t>, </a:t>
            </a:r>
            <a:r>
              <a:rPr lang="zh-CN" altLang="en-US" dirty="0" smtClean="0"/>
              <a:t>而</a:t>
            </a:r>
            <a:r>
              <a:rPr lang="en-US" altLang="zh-CN" dirty="0" smtClean="0"/>
              <a:t>raft</a:t>
            </a:r>
            <a:r>
              <a:rPr lang="zh-CN" altLang="en-US" dirty="0" smtClean="0"/>
              <a:t>用的是</a:t>
            </a:r>
            <a:r>
              <a:rPr lang="en-US" altLang="zh-CN" dirty="0" smtClean="0"/>
              <a:t>term</a:t>
            </a:r>
            <a:r>
              <a:rPr lang="zh-CN" altLang="en-US" dirty="0" smtClean="0"/>
              <a:t>和</a:t>
            </a:r>
            <a:r>
              <a:rPr lang="en-US" altLang="zh-CN" dirty="0" smtClean="0"/>
              <a:t>index.</a:t>
            </a:r>
            <a:br>
              <a:rPr lang="en-US" altLang="zh-CN" dirty="0" smtClean="0"/>
            </a:br>
            <a:endParaRPr lang="en-US" altLang="zh-CN" dirty="0" smtClean="0"/>
          </a:p>
          <a:p>
            <a:pPr marL="171450" indent="-171450">
              <a:buFont typeface="Arial" pitchFamily="34" charset="0"/>
              <a:buChar char="•"/>
            </a:pPr>
            <a:r>
              <a:rPr lang="en-US" altLang="zh-CN" dirty="0" err="1" smtClean="0"/>
              <a:t>zab</a:t>
            </a:r>
            <a:r>
              <a:rPr lang="zh-CN" altLang="en-US" dirty="0" smtClean="0"/>
              <a:t>的</a:t>
            </a:r>
            <a:r>
              <a:rPr lang="en-US" altLang="zh-CN" dirty="0" smtClean="0"/>
              <a:t>follower</a:t>
            </a:r>
            <a:r>
              <a:rPr lang="zh-CN" altLang="en-US" dirty="0" smtClean="0"/>
              <a:t>在投票给一个</a:t>
            </a:r>
            <a:r>
              <a:rPr lang="en-US" altLang="zh-CN" dirty="0" smtClean="0"/>
              <a:t>leader</a:t>
            </a:r>
            <a:r>
              <a:rPr lang="zh-CN" altLang="en-US" dirty="0" smtClean="0"/>
              <a:t>之前必须和</a:t>
            </a:r>
            <a:r>
              <a:rPr lang="en-US" altLang="zh-CN" dirty="0" smtClean="0"/>
              <a:t>leader</a:t>
            </a:r>
            <a:r>
              <a:rPr lang="zh-CN" altLang="en-US" dirty="0" smtClean="0"/>
              <a:t>的日志达成一致</a:t>
            </a:r>
            <a:r>
              <a:rPr lang="en-US" altLang="zh-CN" dirty="0" smtClean="0"/>
              <a:t>,</a:t>
            </a:r>
            <a:r>
              <a:rPr lang="zh-CN" altLang="en-US" dirty="0" smtClean="0"/>
              <a:t>而</a:t>
            </a:r>
            <a:r>
              <a:rPr lang="en-US" altLang="zh-CN" dirty="0" smtClean="0"/>
              <a:t>raft</a:t>
            </a:r>
            <a:r>
              <a:rPr lang="zh-CN" altLang="en-US" dirty="0" smtClean="0"/>
              <a:t>的</a:t>
            </a:r>
            <a:r>
              <a:rPr lang="en-US" altLang="zh-CN" dirty="0" smtClean="0"/>
              <a:t>follower</a:t>
            </a:r>
            <a:r>
              <a:rPr lang="zh-CN" altLang="en-US" dirty="0" smtClean="0"/>
              <a:t>则简单地说是谁的</a:t>
            </a:r>
            <a:r>
              <a:rPr lang="en-US" altLang="zh-CN" dirty="0" smtClean="0"/>
              <a:t>term</a:t>
            </a:r>
            <a:r>
              <a:rPr lang="zh-CN" altLang="en-US" dirty="0" smtClean="0"/>
              <a:t>高就投票给谁</a:t>
            </a:r>
            <a:r>
              <a:rPr lang="en-US" altLang="zh-CN" dirty="0" smtClean="0"/>
              <a:t>.</a:t>
            </a:r>
          </a:p>
          <a:p>
            <a:pPr marL="171450" indent="-171450">
              <a:buFont typeface="Arial" pitchFamily="34" charset="0"/>
              <a:buChar char="•"/>
            </a:pPr>
            <a:r>
              <a:rPr lang="en-US" altLang="zh-CN" dirty="0" smtClean="0"/>
              <a:t>raft</a:t>
            </a:r>
            <a:r>
              <a:rPr lang="zh-CN" altLang="en-US" dirty="0" smtClean="0"/>
              <a:t>协议的心跳是从</a:t>
            </a:r>
            <a:r>
              <a:rPr lang="en-US" altLang="zh-CN" dirty="0" smtClean="0"/>
              <a:t>leader</a:t>
            </a:r>
            <a:r>
              <a:rPr lang="zh-CN" altLang="en-US" dirty="0" smtClean="0"/>
              <a:t>到</a:t>
            </a:r>
            <a:r>
              <a:rPr lang="en-US" altLang="zh-CN" dirty="0" smtClean="0"/>
              <a:t>follower, </a:t>
            </a:r>
            <a:r>
              <a:rPr lang="zh-CN" altLang="en-US" dirty="0" smtClean="0"/>
              <a:t>而</a:t>
            </a:r>
            <a:r>
              <a:rPr lang="en-US" altLang="zh-CN" dirty="0" err="1" smtClean="0"/>
              <a:t>zab</a:t>
            </a:r>
            <a:r>
              <a:rPr lang="zh-CN" altLang="en-US" dirty="0" smtClean="0"/>
              <a:t>协议则相反</a:t>
            </a:r>
            <a:r>
              <a:rPr lang="en-US" altLang="zh-CN" dirty="0" smtClean="0"/>
              <a:t>. </a:t>
            </a:r>
          </a:p>
          <a:p>
            <a:pPr marL="171450" indent="-171450">
              <a:buFont typeface="Arial" pitchFamily="34" charset="0"/>
              <a:buChar char="•"/>
            </a:pPr>
            <a:r>
              <a:rPr lang="en-US" altLang="zh-CN" dirty="0" smtClean="0"/>
              <a:t>raft</a:t>
            </a:r>
            <a:r>
              <a:rPr lang="zh-CN" altLang="en-US" dirty="0" smtClean="0"/>
              <a:t>协议数据只有单向地从</a:t>
            </a:r>
            <a:r>
              <a:rPr lang="en-US" altLang="zh-CN" dirty="0" smtClean="0"/>
              <a:t>leader</a:t>
            </a:r>
            <a:r>
              <a:rPr lang="zh-CN" altLang="en-US" dirty="0" smtClean="0"/>
              <a:t>到</a:t>
            </a:r>
            <a:r>
              <a:rPr lang="en-US" altLang="zh-CN" dirty="0" smtClean="0"/>
              <a:t>follower(</a:t>
            </a:r>
            <a:r>
              <a:rPr lang="zh-CN" altLang="en-US" dirty="0" smtClean="0"/>
              <a:t>成为</a:t>
            </a:r>
            <a:r>
              <a:rPr lang="en-US" altLang="zh-CN" dirty="0" smtClean="0"/>
              <a:t>leader</a:t>
            </a:r>
            <a:r>
              <a:rPr lang="zh-CN" altLang="en-US" dirty="0" smtClean="0"/>
              <a:t>的条件之一就是拥有最新的</a:t>
            </a:r>
            <a:r>
              <a:rPr lang="en-US" altLang="zh-CN" dirty="0" smtClean="0"/>
              <a:t>log), </a:t>
            </a:r>
            <a:r>
              <a:rPr lang="zh-CN" altLang="en-US" dirty="0" smtClean="0"/>
              <a:t>而</a:t>
            </a:r>
            <a:r>
              <a:rPr lang="en-US" altLang="zh-CN" dirty="0" err="1" smtClean="0"/>
              <a:t>zab</a:t>
            </a:r>
            <a:r>
              <a:rPr lang="zh-CN" altLang="en-US" dirty="0" smtClean="0"/>
              <a:t>协议在</a:t>
            </a:r>
            <a:r>
              <a:rPr lang="en-US" altLang="zh-CN" dirty="0" smtClean="0"/>
              <a:t>discovery</a:t>
            </a:r>
            <a:r>
              <a:rPr lang="zh-CN" altLang="en-US" dirty="0" smtClean="0"/>
              <a:t>阶段</a:t>
            </a:r>
            <a:r>
              <a:rPr lang="en-US" altLang="zh-CN" dirty="0" smtClean="0"/>
              <a:t>, </a:t>
            </a:r>
            <a:r>
              <a:rPr lang="zh-CN" altLang="en-US" dirty="0" smtClean="0"/>
              <a:t>一个</a:t>
            </a:r>
            <a:r>
              <a:rPr lang="en-US" altLang="zh-CN" dirty="0" smtClean="0"/>
              <a:t>prospective leader</a:t>
            </a:r>
            <a:r>
              <a:rPr lang="zh-CN" altLang="en-US" dirty="0" smtClean="0"/>
              <a:t>需要将自己的</a:t>
            </a:r>
            <a:r>
              <a:rPr lang="en-US" altLang="zh-CN" dirty="0" smtClean="0"/>
              <a:t>log</a:t>
            </a:r>
            <a:r>
              <a:rPr lang="zh-CN" altLang="en-US" dirty="0" smtClean="0"/>
              <a:t>更新为</a:t>
            </a:r>
            <a:r>
              <a:rPr lang="en-US" altLang="zh-CN" dirty="0" smtClean="0"/>
              <a:t>quorum</a:t>
            </a:r>
            <a:r>
              <a:rPr lang="zh-CN" altLang="en-US" dirty="0" smtClean="0"/>
              <a:t>里面最新的</a:t>
            </a:r>
            <a:r>
              <a:rPr lang="en-US" altLang="zh-CN" dirty="0" smtClean="0"/>
              <a:t>log,</a:t>
            </a:r>
            <a:r>
              <a:rPr lang="zh-CN" altLang="en-US" dirty="0" smtClean="0"/>
              <a:t>然后才好在</a:t>
            </a:r>
            <a:r>
              <a:rPr lang="en-US" altLang="zh-CN" dirty="0" smtClean="0"/>
              <a:t>synchronization</a:t>
            </a:r>
            <a:r>
              <a:rPr lang="zh-CN" altLang="en-US" dirty="0" smtClean="0"/>
              <a:t>阶段将</a:t>
            </a:r>
            <a:r>
              <a:rPr lang="en-US" altLang="zh-CN" dirty="0" smtClean="0"/>
              <a:t>quorum</a:t>
            </a:r>
            <a:r>
              <a:rPr lang="zh-CN" altLang="en-US" dirty="0" smtClean="0"/>
              <a:t>里的其他机器的</a:t>
            </a:r>
            <a:r>
              <a:rPr lang="en-US" altLang="zh-CN" dirty="0" smtClean="0"/>
              <a:t>log</a:t>
            </a:r>
            <a:r>
              <a:rPr lang="zh-CN" altLang="en-US" dirty="0" smtClean="0"/>
              <a:t>都同步到一致</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A6573717-D0CC-4D5D-A057-26D27CBAA6D0}" type="slidenum">
              <a:rPr lang="zh-CN" altLang="en-US" smtClean="0"/>
              <a:t>4</a:t>
            </a:fld>
            <a:endParaRPr lang="zh-CN" altLang="en-US"/>
          </a:p>
        </p:txBody>
      </p:sp>
    </p:spTree>
    <p:extLst>
      <p:ext uri="{BB962C8B-B14F-4D97-AF65-F5344CB8AC3E}">
        <p14:creationId xmlns:p14="http://schemas.microsoft.com/office/powerpoint/2010/main" val="1629736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Chubby   is a fault-tolerant system at Google that provides a distributed locking mechanism and stores small files. Typically there is one Chubby instance, or “cell”, per data center. Several Google systems – such as the Google </a:t>
            </a:r>
            <a:r>
              <a:rPr lang="en-US" altLang="zh-CN" dirty="0" err="1" smtClean="0"/>
              <a:t>Filesystem</a:t>
            </a:r>
            <a:r>
              <a:rPr lang="en-US" altLang="zh-CN" dirty="0" smtClean="0"/>
              <a:t> (GFS) [4] and </a:t>
            </a:r>
            <a:r>
              <a:rPr lang="en-US" altLang="zh-CN" dirty="0" err="1" smtClean="0"/>
              <a:t>Bigtable</a:t>
            </a:r>
            <a:r>
              <a:rPr lang="en-US" altLang="zh-CN" dirty="0" smtClean="0"/>
              <a:t> [2] – use Chubby for distributed coordination and to store a small amount of metadata</a:t>
            </a:r>
            <a:endParaRPr lang="zh-CN" altLang="en-US" dirty="0"/>
          </a:p>
        </p:txBody>
      </p:sp>
      <p:sp>
        <p:nvSpPr>
          <p:cNvPr id="4" name="灯片编号占位符 3"/>
          <p:cNvSpPr>
            <a:spLocks noGrp="1"/>
          </p:cNvSpPr>
          <p:nvPr>
            <p:ph type="sldNum" sz="quarter" idx="10"/>
          </p:nvPr>
        </p:nvSpPr>
        <p:spPr/>
        <p:txBody>
          <a:bodyPr/>
          <a:lstStyle/>
          <a:p>
            <a:fld id="{A6573717-D0CC-4D5D-A057-26D27CBAA6D0}" type="slidenum">
              <a:rPr lang="zh-CN" altLang="en-US" smtClean="0"/>
              <a:t>5</a:t>
            </a:fld>
            <a:endParaRPr lang="zh-CN" altLang="en-US"/>
          </a:p>
        </p:txBody>
      </p:sp>
    </p:spTree>
    <p:extLst>
      <p:ext uri="{BB962C8B-B14F-4D97-AF65-F5344CB8AC3E}">
        <p14:creationId xmlns:p14="http://schemas.microsoft.com/office/powerpoint/2010/main" val="4269628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smtClean="0"/>
              <a:t>近代科学的产生  </a:t>
            </a:r>
            <a:r>
              <a:rPr lang="en-US" altLang="zh-CN" dirty="0" smtClean="0"/>
              <a:t>1600</a:t>
            </a:r>
            <a:r>
              <a:rPr lang="zh-CN" altLang="en-US" dirty="0" smtClean="0"/>
              <a:t>年欧洲</a:t>
            </a:r>
            <a:r>
              <a:rPr lang="zh-CN" altLang="en-US" sz="1200" b="0" i="0" kern="1200" dirty="0" smtClean="0">
                <a:solidFill>
                  <a:schemeClr val="tx1"/>
                </a:solidFill>
                <a:effectLst/>
                <a:latin typeface="+mn-lt"/>
                <a:ea typeface="+mn-ea"/>
                <a:cs typeface="+mn-cs"/>
              </a:rPr>
              <a:t>伽利略、开普勒、笛卡尔  </a:t>
            </a:r>
            <a:r>
              <a:rPr lang="zh-CN" altLang="en-US" baseline="0" dirty="0" smtClean="0"/>
              <a:t>牛顿</a:t>
            </a:r>
            <a:endParaRPr lang="en-US" altLang="zh-CN" baseline="0" dirty="0" smtClean="0"/>
          </a:p>
          <a:p>
            <a:r>
              <a:rPr lang="zh-CN" altLang="en-US" baseline="0" dirty="0" smtClean="0"/>
              <a:t>把问题拆分：第一步 第二步 第三步</a:t>
            </a:r>
            <a:endParaRPr lang="en-US" altLang="zh-CN" baseline="0" dirty="0" smtClean="0"/>
          </a:p>
          <a:p>
            <a:r>
              <a:rPr lang="zh-CN" altLang="en-US" baseline="0" dirty="0" smtClean="0"/>
              <a:t>如何把大象放进冰箱</a:t>
            </a:r>
            <a:r>
              <a:rPr lang="en-US" altLang="zh-CN" baseline="0" dirty="0" smtClean="0"/>
              <a:t>----</a:t>
            </a:r>
            <a:r>
              <a:rPr lang="zh-CN" altLang="en-US" sz="1200" b="0" i="0" kern="1200" dirty="0" smtClean="0">
                <a:solidFill>
                  <a:schemeClr val="tx1"/>
                </a:solidFill>
                <a:effectLst/>
                <a:latin typeface="+mn-lt"/>
                <a:ea typeface="+mn-ea"/>
                <a:cs typeface="+mn-cs"/>
              </a:rPr>
              <a:t>赵本山、宋丹丹的小品</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钟点工</a:t>
            </a:r>
            <a:r>
              <a:rPr lang="en-US" altLang="zh-CN" sz="1200" b="0" i="0" kern="1200" dirty="0" smtClean="0">
                <a:solidFill>
                  <a:schemeClr val="tx1"/>
                </a:solidFill>
                <a:effectLst/>
                <a:latin typeface="+mn-lt"/>
                <a:ea typeface="+mn-ea"/>
                <a:cs typeface="+mn-cs"/>
              </a:rPr>
              <a:t>》</a:t>
            </a:r>
            <a:endParaRPr lang="en-US" altLang="zh-CN" baseline="0" dirty="0" smtClean="0"/>
          </a:p>
          <a:p>
            <a:r>
              <a:rPr lang="zh-CN" altLang="en-US" baseline="0" dirty="0" smtClean="0"/>
              <a:t>第一步：打开冰箱</a:t>
            </a:r>
            <a:endParaRPr lang="en-US" altLang="zh-CN" baseline="0" dirty="0" smtClean="0"/>
          </a:p>
          <a:p>
            <a:r>
              <a:rPr lang="zh-CN" altLang="en-US" baseline="0" dirty="0" smtClean="0"/>
              <a:t>第二步：把大象放入冰箱</a:t>
            </a:r>
            <a:endParaRPr lang="en-US" altLang="zh-CN" baseline="0" dirty="0" smtClean="0"/>
          </a:p>
          <a:p>
            <a:r>
              <a:rPr lang="zh-CN" altLang="en-US" baseline="0" dirty="0" smtClean="0"/>
              <a:t>第三步：把冰箱门关上</a:t>
            </a:r>
            <a:endParaRPr lang="en-US" altLang="zh-CN" baseline="0" dirty="0" smtClean="0"/>
          </a:p>
          <a:p>
            <a:endParaRPr lang="en-US" altLang="zh-CN" baseline="0" dirty="0" smtClean="0"/>
          </a:p>
          <a:p>
            <a:r>
              <a:rPr lang="en-US" altLang="zh-CN" sz="1200" b="0" i="0" kern="1200" dirty="0" smtClean="0">
                <a:solidFill>
                  <a:schemeClr val="tx1"/>
                </a:solidFill>
                <a:effectLst/>
                <a:latin typeface="+mn-lt"/>
                <a:ea typeface="+mn-ea"/>
                <a:cs typeface="+mn-cs"/>
              </a:rPr>
              <a:t>Given the leader approach, Raft decomposes the consensus problem into three relatively independent </a:t>
            </a:r>
            <a:r>
              <a:rPr lang="en-US" altLang="zh-CN" sz="1200" b="0" i="0" kern="1200" dirty="0" err="1" smtClean="0">
                <a:solidFill>
                  <a:schemeClr val="tx1"/>
                </a:solidFill>
                <a:effectLst/>
                <a:latin typeface="+mn-lt"/>
                <a:ea typeface="+mn-ea"/>
                <a:cs typeface="+mn-cs"/>
              </a:rPr>
              <a:t>subproblems</a:t>
            </a:r>
            <a:r>
              <a:rPr lang="en-US" altLang="zh-CN" sz="1200" b="0" i="0" kern="1200" dirty="0" smtClean="0">
                <a:solidFill>
                  <a:schemeClr val="tx1"/>
                </a:solidFill>
                <a:effectLst/>
                <a:latin typeface="+mn-lt"/>
                <a:ea typeface="+mn-ea"/>
                <a:cs typeface="+mn-cs"/>
              </a:rPr>
              <a:t>, which are discussed in the subsections that follow</a:t>
            </a:r>
            <a:r>
              <a:rPr lang="en-US" altLang="zh-CN" dirty="0" smtClean="0"/>
              <a:t> </a:t>
            </a:r>
            <a:br>
              <a:rPr lang="en-US" altLang="zh-CN" dirty="0" smtClean="0"/>
            </a:br>
            <a:endParaRPr lang="en-US" altLang="zh-CN" baseline="0" dirty="0" smtClean="0"/>
          </a:p>
          <a:p>
            <a:r>
              <a:rPr lang="en-US" altLang="zh-CN" sz="1200" b="0" i="0" kern="1200" dirty="0" smtClean="0">
                <a:solidFill>
                  <a:schemeClr val="tx1"/>
                </a:solidFill>
                <a:effectLst/>
                <a:latin typeface="+mn-lt"/>
                <a:ea typeface="+mn-ea"/>
                <a:cs typeface="+mn-cs"/>
              </a:rPr>
              <a:t>Cluster membership changes</a:t>
            </a:r>
            <a:r>
              <a:rPr lang="en-US" altLang="zh-CN" dirty="0" smtClean="0"/>
              <a:t> </a:t>
            </a:r>
            <a:br>
              <a:rPr lang="en-US" altLang="zh-CN" dirty="0" smtClean="0"/>
            </a:br>
            <a:r>
              <a:rPr lang="en-US" altLang="zh-CN" sz="1200" b="0" i="0" kern="1200" dirty="0" smtClean="0">
                <a:solidFill>
                  <a:schemeClr val="tx1"/>
                </a:solidFill>
                <a:effectLst/>
                <a:latin typeface="+mn-lt"/>
                <a:ea typeface="+mn-ea"/>
                <a:cs typeface="+mn-cs"/>
              </a:rPr>
              <a:t>Log compaction</a:t>
            </a:r>
            <a:r>
              <a:rPr lang="en-US" altLang="zh-CN" dirty="0" smtClean="0"/>
              <a:t> </a:t>
            </a:r>
            <a:br>
              <a:rPr lang="en-US" altLang="zh-CN" dirty="0" smtClean="0"/>
            </a:b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A6573717-D0CC-4D5D-A057-26D27CBAA6D0}" type="slidenum">
              <a:rPr lang="zh-CN" altLang="en-US" smtClean="0"/>
              <a:t>6</a:t>
            </a:fld>
            <a:endParaRPr lang="zh-CN" altLang="en-US"/>
          </a:p>
        </p:txBody>
      </p:sp>
    </p:spTree>
    <p:extLst>
      <p:ext uri="{BB962C8B-B14F-4D97-AF65-F5344CB8AC3E}">
        <p14:creationId xmlns:p14="http://schemas.microsoft.com/office/powerpoint/2010/main" val="2387831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Server state</a:t>
            </a:r>
            <a:r>
              <a:rPr lang="zh-CN" altLang="en-US" b="1" dirty="0" smtClean="0"/>
              <a:t/>
            </a:r>
            <a:br>
              <a:rPr lang="zh-CN" altLang="en-US" b="1" dirty="0" smtClean="0"/>
            </a:br>
            <a:r>
              <a:rPr lang="zh-CN" altLang="en-US" dirty="0" smtClean="0"/>
              <a:t> </a:t>
            </a:r>
            <a:r>
              <a:rPr lang="en-US" altLang="zh-CN" dirty="0" smtClean="0"/>
              <a:t>Follower</a:t>
            </a:r>
            <a:r>
              <a:rPr lang="zh-CN" altLang="en-US" dirty="0" smtClean="0"/>
              <a:t>： </a:t>
            </a:r>
            <a:r>
              <a:rPr lang="en-US" altLang="zh-CN" dirty="0" smtClean="0"/>
              <a:t>Completely Passive</a:t>
            </a:r>
            <a:r>
              <a:rPr lang="zh-CN" altLang="en-US" dirty="0" smtClean="0"/>
              <a:t>。 接收来自</a:t>
            </a:r>
            <a:r>
              <a:rPr lang="en-US" altLang="zh-CN" dirty="0" smtClean="0"/>
              <a:t>Leader</a:t>
            </a:r>
            <a:r>
              <a:rPr lang="zh-CN" altLang="en-US" dirty="0" smtClean="0"/>
              <a:t>或者是</a:t>
            </a:r>
            <a:r>
              <a:rPr lang="en-US" altLang="zh-CN" dirty="0" smtClean="0"/>
              <a:t>Candidate</a:t>
            </a:r>
            <a:r>
              <a:rPr lang="zh-CN" altLang="en-US" dirty="0" smtClean="0"/>
              <a:t>的</a:t>
            </a:r>
            <a:r>
              <a:rPr lang="en-US" altLang="zh-CN" dirty="0" smtClean="0"/>
              <a:t>message</a:t>
            </a:r>
            <a:r>
              <a:rPr lang="zh-CN" altLang="en-US" dirty="0" smtClean="0"/>
              <a:t>，并响应</a:t>
            </a:r>
            <a:br>
              <a:rPr lang="zh-CN" altLang="en-US" dirty="0" smtClean="0"/>
            </a:br>
            <a:r>
              <a:rPr lang="zh-CN" altLang="en-US" dirty="0" smtClean="0"/>
              <a:t> </a:t>
            </a:r>
            <a:r>
              <a:rPr lang="en-US" altLang="zh-CN" dirty="0" smtClean="0"/>
              <a:t>Leader</a:t>
            </a:r>
            <a:r>
              <a:rPr lang="zh-CN" altLang="en-US" dirty="0" smtClean="0"/>
              <a:t>：处理所有来自客户端的请求，以及日志的复制（</a:t>
            </a:r>
            <a:r>
              <a:rPr lang="en-US" altLang="zh-CN" dirty="0" smtClean="0"/>
              <a:t>Log Replication</a:t>
            </a:r>
            <a:r>
              <a:rPr lang="zh-CN" altLang="en-US" dirty="0" smtClean="0"/>
              <a:t>）</a:t>
            </a:r>
            <a:br>
              <a:rPr lang="zh-CN" altLang="en-US" dirty="0" smtClean="0"/>
            </a:br>
            <a:r>
              <a:rPr lang="en-US" altLang="zh-CN" dirty="0" smtClean="0"/>
              <a:t> Candidate</a:t>
            </a:r>
            <a:r>
              <a:rPr lang="zh-CN" altLang="en-US" dirty="0" smtClean="0"/>
              <a:t>：用于选主的中间状态</a:t>
            </a:r>
            <a:br>
              <a:rPr lang="zh-CN" altLang="en-US" dirty="0" smtClean="0"/>
            </a:br>
            <a:r>
              <a:rPr lang="zh-CN" altLang="en-US" dirty="0" smtClean="0"/>
              <a:t></a:t>
            </a:r>
            <a:r>
              <a:rPr lang="en-US" altLang="zh-CN" b="1" dirty="0" smtClean="0"/>
              <a:t>Message</a:t>
            </a:r>
            <a:r>
              <a:rPr lang="zh-CN" altLang="en-US" b="1" dirty="0" smtClean="0"/>
              <a:t>类型</a:t>
            </a:r>
            <a:br>
              <a:rPr lang="zh-CN" altLang="en-US" b="1" dirty="0" smtClean="0"/>
            </a:br>
            <a:r>
              <a:rPr lang="zh-CN" altLang="en-US" dirty="0" smtClean="0"/>
              <a:t> </a:t>
            </a:r>
            <a:r>
              <a:rPr lang="en-US" altLang="zh-CN" dirty="0" err="1" smtClean="0"/>
              <a:t>RequestVote</a:t>
            </a:r>
            <a:r>
              <a:rPr lang="en-US" altLang="zh-CN" dirty="0" smtClean="0"/>
              <a:t/>
            </a:r>
            <a:br>
              <a:rPr lang="en-US" altLang="zh-CN" dirty="0" smtClean="0"/>
            </a:br>
            <a:r>
              <a:rPr lang="en-US" altLang="zh-CN" dirty="0" smtClean="0"/>
              <a:t> </a:t>
            </a:r>
            <a:r>
              <a:rPr lang="en-US" altLang="zh-CN" dirty="0" err="1" smtClean="0"/>
              <a:t>AppendEntries</a:t>
            </a:r>
            <a:r>
              <a:rPr lang="zh-CN" altLang="en-US" dirty="0" smtClean="0"/>
              <a:t>（</a:t>
            </a:r>
            <a:r>
              <a:rPr lang="en-US" altLang="zh-CN" dirty="0" err="1" smtClean="0"/>
              <a:t>HeartBeat</a:t>
            </a:r>
            <a:r>
              <a:rPr lang="zh-CN" altLang="en-US" dirty="0" smtClean="0"/>
              <a:t>）</a:t>
            </a:r>
            <a:br>
              <a:rPr lang="zh-CN" altLang="en-US" dirty="0" smtClean="0"/>
            </a:br>
            <a:r>
              <a:rPr lang="en-US" altLang="zh-CN" dirty="0" smtClean="0"/>
              <a:t> </a:t>
            </a:r>
            <a:r>
              <a:rPr lang="en-US" altLang="zh-CN" dirty="0" err="1" smtClean="0"/>
              <a:t>InstallSnapshot</a:t>
            </a:r>
            <a:r>
              <a:rPr lang="en-US" altLang="zh-CN" dirty="0" smtClean="0"/>
              <a:t> </a:t>
            </a:r>
            <a:br>
              <a:rPr lang="en-US" altLang="zh-CN" dirty="0" smtClean="0"/>
            </a:br>
            <a:r>
              <a:rPr lang="en-US" altLang="zh-CN" b="1" dirty="0" smtClean="0"/>
              <a:t>Terms</a:t>
            </a:r>
            <a:br>
              <a:rPr lang="en-US" altLang="zh-CN" b="1" dirty="0" smtClean="0"/>
            </a:br>
            <a:r>
              <a:rPr lang="en-US" altLang="zh-CN" dirty="0" smtClean="0"/>
              <a:t> </a:t>
            </a:r>
            <a:r>
              <a:rPr lang="zh-CN" altLang="en-US" dirty="0" smtClean="0"/>
              <a:t>时间轴被划分为多个</a:t>
            </a:r>
            <a:r>
              <a:rPr lang="en-US" altLang="zh-CN" dirty="0" smtClean="0"/>
              <a:t>Terms</a:t>
            </a:r>
            <a:br>
              <a:rPr lang="en-US" altLang="zh-CN" dirty="0" smtClean="0"/>
            </a:br>
            <a:r>
              <a:rPr lang="en-US" altLang="zh-CN" dirty="0" smtClean="0"/>
              <a:t> Term ID</a:t>
            </a:r>
            <a:r>
              <a:rPr lang="zh-CN" altLang="en-US" dirty="0" smtClean="0"/>
              <a:t>：每个</a:t>
            </a:r>
            <a:r>
              <a:rPr lang="en-US" altLang="zh-CN" dirty="0" smtClean="0"/>
              <a:t>Term</a:t>
            </a:r>
            <a:r>
              <a:rPr lang="zh-CN" altLang="en-US" dirty="0" smtClean="0"/>
              <a:t>的唯一标识，</a:t>
            </a:r>
            <a:br>
              <a:rPr lang="zh-CN" altLang="en-US" dirty="0" smtClean="0"/>
            </a:br>
            <a:r>
              <a:rPr lang="zh-CN" altLang="en-US" dirty="0" smtClean="0"/>
              <a:t>按时间轴递增</a:t>
            </a:r>
            <a:br>
              <a:rPr lang="zh-CN" altLang="en-US" dirty="0" smtClean="0"/>
            </a:br>
            <a:r>
              <a:rPr lang="zh-CN" altLang="en-US" dirty="0" smtClean="0"/>
              <a:t> 新</a:t>
            </a:r>
            <a:r>
              <a:rPr lang="en-US" altLang="zh-CN" dirty="0" smtClean="0"/>
              <a:t>Term</a:t>
            </a:r>
            <a:r>
              <a:rPr lang="zh-CN" altLang="en-US" dirty="0" smtClean="0"/>
              <a:t>随着</a:t>
            </a:r>
            <a:r>
              <a:rPr lang="en-US" altLang="zh-CN" dirty="0" smtClean="0"/>
              <a:t>Leader</a:t>
            </a:r>
            <a:r>
              <a:rPr lang="zh-CN" altLang="en-US" dirty="0" smtClean="0"/>
              <a:t>选举而开始</a:t>
            </a:r>
            <a:br>
              <a:rPr lang="zh-CN" altLang="en-US" dirty="0" smtClean="0"/>
            </a:br>
            <a:r>
              <a:rPr lang="zh-CN" altLang="en-US" dirty="0" smtClean="0"/>
              <a:t> 每个</a:t>
            </a:r>
            <a:r>
              <a:rPr lang="en-US" altLang="zh-CN" dirty="0" smtClean="0"/>
              <a:t>Term</a:t>
            </a:r>
            <a:r>
              <a:rPr lang="zh-CN" altLang="en-US" dirty="0" smtClean="0"/>
              <a:t>，最多只有一个</a:t>
            </a:r>
            <a:r>
              <a:rPr lang="en-US" altLang="zh-CN" dirty="0" smtClean="0"/>
              <a:t>Leader</a:t>
            </a:r>
            <a:br>
              <a:rPr lang="en-US" altLang="zh-CN" dirty="0" smtClean="0"/>
            </a:br>
            <a:r>
              <a:rPr lang="zh-CN" altLang="en-US" dirty="0" smtClean="0"/>
              <a:t>（可能没有</a:t>
            </a:r>
            <a:r>
              <a:rPr lang="en-US" altLang="zh-CN" dirty="0" smtClean="0"/>
              <a:t>Leader</a:t>
            </a:r>
            <a:r>
              <a:rPr lang="zh-CN" altLang="en-US" dirty="0" smtClean="0"/>
              <a:t>，</a:t>
            </a:r>
            <a:r>
              <a:rPr lang="en-US" altLang="zh-CN" dirty="0" smtClean="0"/>
              <a:t>split vote</a:t>
            </a:r>
            <a:r>
              <a:rPr lang="zh-CN" altLang="en-US" dirty="0" smtClean="0"/>
              <a:t>）</a:t>
            </a:r>
            <a:r>
              <a:rPr lang="en-US" altLang="zh-CN" dirty="0" smtClean="0"/>
              <a:t> </a:t>
            </a:r>
            <a:br>
              <a:rPr lang="en-US" altLang="zh-CN" dirty="0" smtClean="0"/>
            </a:b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6573717-D0CC-4D5D-A057-26D27CBAA6D0}" type="slidenum">
              <a:rPr lang="zh-CN" altLang="en-US" smtClean="0"/>
              <a:t>7</a:t>
            </a:fld>
            <a:endParaRPr lang="zh-CN" altLang="en-US"/>
          </a:p>
        </p:txBody>
      </p:sp>
    </p:spTree>
    <p:extLst>
      <p:ext uri="{BB962C8B-B14F-4D97-AF65-F5344CB8AC3E}">
        <p14:creationId xmlns:p14="http://schemas.microsoft.com/office/powerpoint/2010/main" val="4280081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Server states. Followers only respond to requests</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from other servers. If a follower receives no communication,</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it becomes a candidate and initiates an election. A candidate</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that receives votes from a majority of the full cluster becomes</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the new leader. Leaders typically operate until they fail.</a:t>
            </a:r>
            <a:r>
              <a:rPr lang="en-US" altLang="zh-CN" dirty="0" smtClean="0"/>
              <a:t> </a:t>
            </a:r>
          </a:p>
          <a:p>
            <a:r>
              <a:rPr lang="en-US" altLang="zh-CN" dirty="0" smtClean="0"/>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A6573717-D0CC-4D5D-A057-26D27CBAA6D0}" type="slidenum">
              <a:rPr lang="zh-CN" altLang="en-US" smtClean="0"/>
              <a:t>8</a:t>
            </a:fld>
            <a:endParaRPr lang="zh-CN" altLang="en-US"/>
          </a:p>
        </p:txBody>
      </p:sp>
    </p:spTree>
    <p:extLst>
      <p:ext uri="{BB962C8B-B14F-4D97-AF65-F5344CB8AC3E}">
        <p14:creationId xmlns:p14="http://schemas.microsoft.com/office/powerpoint/2010/main" val="1581186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超时驱动</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Heartbeat Message / Election Timeout</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随机开始</a:t>
            </a:r>
            <a:r>
              <a:rPr lang="zh-CN" altLang="en-US" sz="1200" b="0" i="0" kern="1200" dirty="0" smtClean="0">
                <a:solidFill>
                  <a:schemeClr val="tx1"/>
                </a:solidFill>
                <a:effectLst/>
                <a:latin typeface="+mn-lt"/>
                <a:ea typeface="+mn-ea"/>
                <a:cs typeface="+mn-cs"/>
              </a:rPr>
              <a:t>：降低选举碰撞（</a:t>
            </a:r>
            <a:r>
              <a:rPr lang="en-US" altLang="zh-CN" sz="1200" b="0" i="0" kern="1200" dirty="0" smtClean="0">
                <a:solidFill>
                  <a:schemeClr val="tx1"/>
                </a:solidFill>
                <a:effectLst/>
                <a:latin typeface="+mn-lt"/>
                <a:ea typeface="+mn-ea"/>
                <a:cs typeface="+mn-cs"/>
              </a:rPr>
              <a:t>Vote Split</a:t>
            </a:r>
            <a:r>
              <a:rPr lang="zh-CN" altLang="en-US" sz="1200" b="0" i="0" kern="1200" dirty="0" smtClean="0">
                <a:solidFill>
                  <a:schemeClr val="tx1"/>
                </a:solidFill>
                <a:effectLst/>
                <a:latin typeface="+mn-lt"/>
                <a:ea typeface="+mn-ea"/>
                <a:cs typeface="+mn-cs"/>
              </a:rPr>
              <a:t>）导致的无主概率</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选举动作</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current term++</a:t>
            </a:r>
            <a:r>
              <a:rPr lang="zh-CN" altLang="en-US" sz="1200" b="0" i="0" kern="1200" dirty="0" smtClean="0">
                <a:solidFill>
                  <a:schemeClr val="tx1"/>
                </a:solidFill>
                <a:effectLst/>
                <a:latin typeface="+mn-lt"/>
                <a:ea typeface="+mn-ea"/>
                <a:cs typeface="+mn-cs"/>
              </a:rPr>
              <a:t>，然后发出</a:t>
            </a:r>
            <a:r>
              <a:rPr lang="en-US" altLang="zh-CN" sz="1200" b="0" i="0" kern="1200" dirty="0" err="1" smtClean="0">
                <a:solidFill>
                  <a:schemeClr val="tx1"/>
                </a:solidFill>
                <a:effectLst/>
                <a:latin typeface="+mn-lt"/>
                <a:ea typeface="+mn-ea"/>
                <a:cs typeface="+mn-cs"/>
              </a:rPr>
              <a:t>RequestVote</a:t>
            </a:r>
            <a:r>
              <a:rPr lang="en-US" altLang="zh-CN" sz="1200" b="0" i="0" kern="1200" dirty="0" smtClean="0">
                <a:solidFill>
                  <a:schemeClr val="tx1"/>
                </a:solidFill>
                <a:effectLst/>
                <a:latin typeface="+mn-lt"/>
                <a:ea typeface="+mn-ea"/>
                <a:cs typeface="+mn-cs"/>
              </a:rPr>
              <a:t> RPC</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t>
            </a:r>
            <a:r>
              <a:rPr lang="en-US" altLang="zh-CN" sz="1200" b="1" i="0" kern="1200" dirty="0" err="1" smtClean="0">
                <a:solidFill>
                  <a:schemeClr val="tx1"/>
                </a:solidFill>
                <a:effectLst/>
                <a:latin typeface="+mn-lt"/>
                <a:ea typeface="+mn-ea"/>
                <a:cs typeface="+mn-cs"/>
              </a:rPr>
              <a:t>Safty</a:t>
            </a:r>
            <a:r>
              <a:rPr lang="zh-CN" altLang="en-US" sz="1200" b="0" i="0" kern="1200" dirty="0" smtClean="0">
                <a:solidFill>
                  <a:schemeClr val="tx1"/>
                </a:solidFill>
                <a:effectLst/>
                <a:latin typeface="+mn-lt"/>
                <a:ea typeface="+mn-ea"/>
                <a:cs typeface="+mn-cs"/>
              </a:rPr>
              <a:t>：同一</a:t>
            </a:r>
            <a:r>
              <a:rPr lang="en-US" altLang="zh-CN" sz="1200" b="0" i="0" kern="1200" dirty="0" smtClean="0">
                <a:solidFill>
                  <a:schemeClr val="tx1"/>
                </a:solidFill>
                <a:effectLst/>
                <a:latin typeface="+mn-lt"/>
                <a:ea typeface="+mn-ea"/>
                <a:cs typeface="+mn-cs"/>
              </a:rPr>
              <a:t>Term</a:t>
            </a:r>
            <a:r>
              <a:rPr lang="zh-CN" altLang="en-US" sz="1200" b="0" i="0" kern="1200" dirty="0" smtClean="0">
                <a:solidFill>
                  <a:schemeClr val="tx1"/>
                </a:solidFill>
                <a:effectLst/>
                <a:latin typeface="+mn-lt"/>
                <a:ea typeface="+mn-ea"/>
                <a:cs typeface="+mn-cs"/>
              </a:rPr>
              <a:t>，最多只会选出一个</a:t>
            </a:r>
            <a:r>
              <a:rPr lang="en-US" altLang="zh-CN" sz="1200" b="0" i="0" kern="1200" dirty="0" smtClean="0">
                <a:solidFill>
                  <a:schemeClr val="tx1"/>
                </a:solidFill>
                <a:effectLst/>
                <a:latin typeface="+mn-lt"/>
                <a:ea typeface="+mn-ea"/>
                <a:cs typeface="+mn-cs"/>
              </a:rPr>
              <a:t>Leader</a:t>
            </a:r>
            <a:r>
              <a:rPr lang="zh-CN" altLang="en-US" sz="1200" b="0" i="0" kern="1200" dirty="0" smtClean="0">
                <a:solidFill>
                  <a:schemeClr val="tx1"/>
                </a:solidFill>
                <a:effectLst/>
                <a:latin typeface="+mn-lt"/>
                <a:ea typeface="+mn-ea"/>
                <a:cs typeface="+mn-cs"/>
              </a:rPr>
              <a:t>，可以没有</a:t>
            </a:r>
            <a:r>
              <a:rPr lang="en-US" altLang="zh-CN" sz="1200" b="0" i="0" kern="1200" dirty="0" smtClean="0">
                <a:solidFill>
                  <a:schemeClr val="tx1"/>
                </a:solidFill>
                <a:effectLst/>
                <a:latin typeface="+mn-lt"/>
                <a:ea typeface="+mn-ea"/>
                <a:cs typeface="+mn-cs"/>
              </a:rPr>
              <a:t>Leader</a:t>
            </a:r>
            <a:r>
              <a:rPr lang="en-US" altLang="zh-CN" dirty="0" smtClean="0"/>
              <a:t> </a:t>
            </a:r>
            <a:br>
              <a:rPr lang="en-US" altLang="zh-CN" dirty="0" smtClean="0"/>
            </a:br>
            <a:endParaRPr lang="en-US" altLang="zh-CN" dirty="0" smtClean="0"/>
          </a:p>
          <a:p>
            <a:endParaRPr lang="en-US" altLang="zh-CN" dirty="0" smtClean="0"/>
          </a:p>
          <a:p>
            <a:endParaRPr lang="en-US" altLang="zh-CN" dirty="0" smtClean="0"/>
          </a:p>
          <a:p>
            <a:r>
              <a:rPr lang="zh-CN" altLang="en-US" dirty="0" smtClean="0"/>
              <a:t>避免 </a:t>
            </a:r>
            <a:r>
              <a:rPr lang="en-US" altLang="zh-CN" dirty="0" smtClean="0"/>
              <a:t>live lock </a:t>
            </a:r>
            <a:r>
              <a:rPr lang="zh-CN" altLang="en-US" dirty="0" smtClean="0"/>
              <a:t>活锁</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活锁，其实和锁没有必然关系。活锁就像小猫追着自己的尾巴咬，虽然它一直在咬却一直没有咬到！活锁就是指线程一直处于运行（</a:t>
            </a:r>
            <a:r>
              <a:rPr lang="en-US" altLang="zh-CN" sz="1200" b="0" i="0" kern="1200" dirty="0" smtClean="0">
                <a:solidFill>
                  <a:schemeClr val="tx1"/>
                </a:solidFill>
                <a:effectLst/>
                <a:latin typeface="+mn-lt"/>
                <a:ea typeface="+mn-ea"/>
                <a:cs typeface="+mn-cs"/>
              </a:rPr>
              <a:t>RUNNABLE</a:t>
            </a:r>
            <a:r>
              <a:rPr lang="zh-CN" altLang="en-US" sz="1200" b="0" i="0" kern="1200" dirty="0" smtClean="0">
                <a:solidFill>
                  <a:schemeClr val="tx1"/>
                </a:solidFill>
                <a:effectLst/>
                <a:latin typeface="+mn-lt"/>
                <a:ea typeface="+mn-ea"/>
                <a:cs typeface="+mn-cs"/>
              </a:rPr>
              <a:t>）状态，但却是在做无用功，而这个线程本身要完成的任务却一直无法进展。活锁的一个典型例子是某些重试机制（实现地有问题）导致一个交易（请求）被不断地重试，而每次重试都是失败的（线程在最无用功），这就导致其他失败的交易无法得到重试的机会（任务无法进展）。</a:t>
            </a:r>
            <a:endParaRPr lang="en-US" altLang="zh-CN" sz="1200" b="0" i="0" kern="1200" dirty="0" smtClean="0">
              <a:solidFill>
                <a:schemeClr val="tx1"/>
              </a:solidFill>
              <a:effectLst/>
              <a:latin typeface="+mn-lt"/>
              <a:ea typeface="+mn-ea"/>
              <a:cs typeface="+mn-cs"/>
            </a:endParaRPr>
          </a:p>
          <a:p>
            <a:endParaRPr lang="en-US" altLang="zh-CN" dirty="0" smtClean="0"/>
          </a:p>
          <a:p>
            <a:endParaRPr lang="en-US" altLang="zh-CN" dirty="0" smtClean="0"/>
          </a:p>
          <a:p>
            <a:endParaRPr lang="en-US" altLang="zh-CN" dirty="0" smtClean="0"/>
          </a:p>
          <a:p>
            <a:r>
              <a:rPr lang="zh-CN" altLang="en-US" dirty="0" smtClean="0"/>
              <a:t/>
            </a:r>
            <a:br>
              <a:rPr lang="zh-CN" altLang="en-US" dirty="0" smtClean="0"/>
            </a:br>
            <a:r>
              <a:rPr lang="en-US" altLang="zh-CN" sz="1200" b="1" i="0" kern="1200" dirty="0" smtClean="0">
                <a:solidFill>
                  <a:schemeClr val="tx1"/>
                </a:solidFill>
                <a:effectLst/>
                <a:latin typeface="+mn-lt"/>
                <a:ea typeface="+mn-ea"/>
                <a:cs typeface="+mn-cs"/>
              </a:rPr>
              <a:t>New Leader</a:t>
            </a:r>
            <a:r>
              <a:rPr lang="zh-CN" altLang="en-US" sz="1200" b="1" i="0" kern="1200" dirty="0" smtClean="0">
                <a:solidFill>
                  <a:schemeClr val="tx1"/>
                </a:solidFill>
                <a:effectLst/>
                <a:latin typeface="+mn-lt"/>
                <a:ea typeface="+mn-ea"/>
                <a:cs typeface="+mn-cs"/>
              </a:rPr>
              <a:t>选取原则</a:t>
            </a:r>
            <a:br>
              <a:rPr lang="zh-CN" altLang="en-US" sz="1200" b="1"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最大提交原则</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During elections, choose candidate with log most likely to</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contain all committed entries</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Voting server V denies vote if its log is “more complete”:</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lastTermV</a:t>
            </a:r>
            <a:r>
              <a:rPr lang="en-US" altLang="zh-CN" sz="1200" b="0" i="0" kern="1200" dirty="0" smtClean="0">
                <a:solidFill>
                  <a:schemeClr val="tx1"/>
                </a:solidFill>
                <a:effectLst/>
                <a:latin typeface="+mn-lt"/>
                <a:ea typeface="+mn-ea"/>
                <a:cs typeface="+mn-cs"/>
              </a:rPr>
              <a:t> &gt; </a:t>
            </a:r>
            <a:r>
              <a:rPr lang="en-US" altLang="zh-CN" sz="1200" b="0" i="0" kern="1200" dirty="0" err="1" smtClean="0">
                <a:solidFill>
                  <a:schemeClr val="tx1"/>
                </a:solidFill>
                <a:effectLst/>
                <a:latin typeface="+mn-lt"/>
                <a:ea typeface="+mn-ea"/>
                <a:cs typeface="+mn-cs"/>
              </a:rPr>
              <a:t>lastTermC</a:t>
            </a:r>
            <a:r>
              <a:rPr lang="en-US" altLang="zh-CN" sz="1200" b="0" i="0" kern="1200" dirty="0" smtClean="0">
                <a:solidFill>
                  <a:schemeClr val="tx1"/>
                </a:solidFill>
                <a:effectLst/>
                <a:latin typeface="+mn-lt"/>
                <a:ea typeface="+mn-ea"/>
                <a:cs typeface="+mn-cs"/>
              </a:rPr>
              <a:t>)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lastTermV</a:t>
            </a:r>
            <a:r>
              <a:rPr lang="en-US" altLang="zh-CN" sz="1200" b="0" i="0" kern="1200" dirty="0" smtClean="0">
                <a:solidFill>
                  <a:schemeClr val="tx1"/>
                </a:solidFill>
                <a:effectLst/>
                <a:latin typeface="+mn-lt"/>
                <a:ea typeface="+mn-ea"/>
                <a:cs typeface="+mn-cs"/>
              </a:rPr>
              <a:t> == </a:t>
            </a:r>
            <a:r>
              <a:rPr lang="en-US" altLang="zh-CN" sz="1200" b="0" i="0" kern="1200" dirty="0" err="1" smtClean="0">
                <a:solidFill>
                  <a:schemeClr val="tx1"/>
                </a:solidFill>
                <a:effectLst/>
                <a:latin typeface="+mn-lt"/>
                <a:ea typeface="+mn-ea"/>
                <a:cs typeface="+mn-cs"/>
              </a:rPr>
              <a:t>lastTermC</a:t>
            </a:r>
            <a:r>
              <a:rPr lang="en-US" altLang="zh-CN" sz="1200" b="0" i="0" kern="1200" dirty="0" smtClean="0">
                <a:solidFill>
                  <a:schemeClr val="tx1"/>
                </a:solidFill>
                <a:effectLst/>
                <a:latin typeface="+mn-lt"/>
                <a:ea typeface="+mn-ea"/>
                <a:cs typeface="+mn-cs"/>
              </a:rPr>
              <a:t>) &amp;&amp; (</a:t>
            </a:r>
            <a:r>
              <a:rPr lang="en-US" altLang="zh-CN" sz="1200" b="0" i="0" kern="1200" dirty="0" err="1" smtClean="0">
                <a:solidFill>
                  <a:schemeClr val="tx1"/>
                </a:solidFill>
                <a:effectLst/>
                <a:latin typeface="+mn-lt"/>
                <a:ea typeface="+mn-ea"/>
                <a:cs typeface="+mn-cs"/>
              </a:rPr>
              <a:t>lastIndexV</a:t>
            </a:r>
            <a:r>
              <a:rPr lang="en-US" altLang="zh-CN" sz="1200" b="0" i="0" kern="1200" dirty="0" smtClean="0">
                <a:solidFill>
                  <a:schemeClr val="tx1"/>
                </a:solidFill>
                <a:effectLst/>
                <a:latin typeface="+mn-lt"/>
                <a:ea typeface="+mn-ea"/>
                <a:cs typeface="+mn-cs"/>
              </a:rPr>
              <a:t> &gt; </a:t>
            </a:r>
            <a:r>
              <a:rPr lang="en-US" altLang="zh-CN" sz="1200" b="0" i="0" kern="1200" dirty="0" err="1" smtClean="0">
                <a:solidFill>
                  <a:schemeClr val="tx1"/>
                </a:solidFill>
                <a:effectLst/>
                <a:latin typeface="+mn-lt"/>
                <a:ea typeface="+mn-ea"/>
                <a:cs typeface="+mn-cs"/>
              </a:rPr>
              <a:t>lastIndexC</a:t>
            </a:r>
            <a:r>
              <a:rPr lang="en-US" altLang="zh-CN" sz="1200" b="0" i="0" kern="1200" dirty="0" smtClean="0">
                <a:solidFill>
                  <a:schemeClr val="tx1"/>
                </a:solidFill>
                <a:effectLst/>
                <a:latin typeface="+mn-lt"/>
                <a:ea typeface="+mn-ea"/>
                <a:cs typeface="+mn-cs"/>
              </a:rPr>
              <a:t>)</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A6573717-D0CC-4D5D-A057-26D27CBAA6D0}" type="slidenum">
              <a:rPr lang="zh-CN" altLang="en-US" smtClean="0"/>
              <a:t>9</a:t>
            </a:fld>
            <a:endParaRPr lang="zh-CN" altLang="en-US"/>
          </a:p>
        </p:txBody>
      </p:sp>
    </p:spTree>
    <p:extLst>
      <p:ext uri="{BB962C8B-B14F-4D97-AF65-F5344CB8AC3E}">
        <p14:creationId xmlns:p14="http://schemas.microsoft.com/office/powerpoint/2010/main" val="805042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Logs are composed of entries, which are numbered</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sequentially. Each entry contains the term in which it was</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created (the number in each box) and a command for the state</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machine. An entry is considered </a:t>
            </a:r>
            <a:r>
              <a:rPr lang="en-US" altLang="zh-CN" sz="1200" b="0" i="1" kern="1200" dirty="0" smtClean="0">
                <a:solidFill>
                  <a:schemeClr val="tx1"/>
                </a:solidFill>
                <a:effectLst/>
                <a:latin typeface="+mn-lt"/>
                <a:ea typeface="+mn-ea"/>
                <a:cs typeface="+mn-cs"/>
              </a:rPr>
              <a:t>committed </a:t>
            </a:r>
            <a:r>
              <a:rPr lang="en-US" altLang="zh-CN" sz="1200" b="0" i="0" kern="1200" dirty="0" smtClean="0">
                <a:solidFill>
                  <a:schemeClr val="tx1"/>
                </a:solidFill>
                <a:effectLst/>
                <a:latin typeface="+mn-lt"/>
                <a:ea typeface="+mn-ea"/>
                <a:cs typeface="+mn-cs"/>
              </a:rPr>
              <a:t>if it is safe for that</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entry to be applied to state machines.</a:t>
            </a:r>
          </a:p>
          <a:p>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Raft</a:t>
            </a:r>
            <a:r>
              <a:rPr lang="zh-CN" altLang="en-US" sz="1200" b="1" i="0" kern="1200" dirty="0" smtClean="0">
                <a:solidFill>
                  <a:schemeClr val="tx1"/>
                </a:solidFill>
                <a:effectLst/>
                <a:latin typeface="+mn-lt"/>
                <a:ea typeface="+mn-ea"/>
                <a:cs typeface="+mn-cs"/>
              </a:rPr>
              <a:t>日志格式</a:t>
            </a:r>
            <a:br>
              <a:rPr lang="zh-CN" altLang="en-US" sz="1200" b="1"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Raft Log</a:t>
            </a:r>
            <a:r>
              <a:rPr lang="zh-CN" altLang="en-US"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TermID</a:t>
            </a:r>
            <a:r>
              <a:rPr lang="zh-CN" altLang="en-US" sz="1200" b="1" i="0" kern="1200" dirty="0" smtClean="0">
                <a:solidFill>
                  <a:schemeClr val="tx1"/>
                </a:solidFill>
                <a:effectLst/>
                <a:latin typeface="+mn-lt"/>
                <a:ea typeface="+mn-ea"/>
                <a:cs typeface="+mn-cs"/>
              </a:rPr>
              <a:t>，</a:t>
            </a:r>
            <a:br>
              <a:rPr lang="zh-CN" altLang="en-US" sz="1200" b="1" i="0" kern="1200" dirty="0" smtClean="0">
                <a:solidFill>
                  <a:schemeClr val="tx1"/>
                </a:solidFill>
                <a:effectLst/>
                <a:latin typeface="+mn-lt"/>
                <a:ea typeface="+mn-ea"/>
                <a:cs typeface="+mn-cs"/>
              </a:rPr>
            </a:br>
            <a:r>
              <a:rPr lang="en-US" altLang="zh-CN" sz="1200" b="1" i="0" kern="1200" dirty="0" err="1" smtClean="0">
                <a:solidFill>
                  <a:schemeClr val="tx1"/>
                </a:solidFill>
                <a:effectLst/>
                <a:latin typeface="+mn-lt"/>
                <a:ea typeface="+mn-ea"/>
                <a:cs typeface="+mn-cs"/>
              </a:rPr>
              <a:t>LogIndex</a:t>
            </a:r>
            <a:r>
              <a:rPr lang="zh-CN" altLang="en-US"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LogValue</a:t>
            </a:r>
            <a:r>
              <a:rPr lang="zh-CN" altLang="en-US" sz="1200" b="1" i="0" kern="1200" dirty="0" smtClean="0">
                <a:solidFill>
                  <a:schemeClr val="tx1"/>
                </a:solidFill>
                <a:effectLst/>
                <a:latin typeface="+mn-lt"/>
                <a:ea typeface="+mn-ea"/>
                <a:cs typeface="+mn-cs"/>
              </a:rPr>
              <a:t>）</a:t>
            </a:r>
            <a:br>
              <a:rPr lang="zh-CN" altLang="en-US" sz="1200" b="1"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TermID</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LogIndex</a:t>
            </a:r>
            <a:r>
              <a:rPr lang="zh-CN" altLang="en-US" sz="1200" b="0" i="0" kern="1200" dirty="0" smtClean="0">
                <a:solidFill>
                  <a:schemeClr val="tx1"/>
                </a:solidFill>
                <a:effectLst/>
                <a:latin typeface="+mn-lt"/>
                <a:ea typeface="+mn-ea"/>
                <a:cs typeface="+mn-cs"/>
              </a:rPr>
              <a:t>用</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来标识日志的唯一性</a:t>
            </a:r>
            <a:r>
              <a:rPr lang="zh-CN" altLang="en-US" dirty="0" smtClean="0"/>
              <a:t> </a:t>
            </a:r>
            <a:br>
              <a:rPr lang="zh-CN" altLang="en-US" dirty="0" smtClean="0"/>
            </a:br>
            <a:endParaRPr lang="en-US" altLang="zh-CN" dirty="0" smtClean="0"/>
          </a:p>
          <a:p>
            <a:r>
              <a:rPr lang="en-US" altLang="zh-CN" sz="1200" b="1" i="0" kern="1200" dirty="0" smtClean="0">
                <a:solidFill>
                  <a:schemeClr val="tx1"/>
                </a:solidFill>
                <a:effectLst/>
                <a:latin typeface="+mn-lt"/>
                <a:ea typeface="+mn-ea"/>
                <a:cs typeface="+mn-cs"/>
              </a:rPr>
              <a:t>Log Replication</a:t>
            </a:r>
            <a:r>
              <a:rPr lang="zh-CN" altLang="en-US" sz="1200" b="1" i="0" kern="1200" dirty="0" smtClean="0">
                <a:solidFill>
                  <a:schemeClr val="tx1"/>
                </a:solidFill>
                <a:effectLst/>
                <a:latin typeface="+mn-lt"/>
                <a:ea typeface="+mn-ea"/>
                <a:cs typeface="+mn-cs"/>
              </a:rPr>
              <a:t>关键点</a:t>
            </a:r>
            <a:br>
              <a:rPr lang="zh-CN" altLang="en-US" sz="1200" b="1"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连续性：</a:t>
            </a:r>
            <a:r>
              <a:rPr lang="en-US" altLang="zh-CN" sz="1200" b="0" i="0" kern="1200" dirty="0" smtClean="0">
                <a:solidFill>
                  <a:schemeClr val="tx1"/>
                </a:solidFill>
                <a:effectLst/>
                <a:latin typeface="+mn-lt"/>
                <a:ea typeface="+mn-ea"/>
                <a:cs typeface="+mn-cs"/>
              </a:rPr>
              <a:t>Raft</a:t>
            </a:r>
            <a:r>
              <a:rPr lang="zh-CN" altLang="en-US" sz="1200" b="0" i="0" kern="1200" dirty="0" smtClean="0">
                <a:solidFill>
                  <a:schemeClr val="tx1"/>
                </a:solidFill>
                <a:effectLst/>
                <a:latin typeface="+mn-lt"/>
                <a:ea typeface="+mn-ea"/>
                <a:cs typeface="+mn-cs"/>
              </a:rPr>
              <a:t>日志不能存在空洞</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有效性：</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不同节点，拥有相同</a:t>
            </a:r>
            <a:r>
              <a:rPr lang="en-US" altLang="zh-CN" sz="1200" b="0" i="0" kern="1200" dirty="0" smtClean="0">
                <a:solidFill>
                  <a:schemeClr val="tx1"/>
                </a:solidFill>
                <a:effectLst/>
                <a:latin typeface="+mn-lt"/>
                <a:ea typeface="+mn-ea"/>
                <a:cs typeface="+mn-cs"/>
              </a:rPr>
              <a:t>Term</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LogIndex</a:t>
            </a:r>
            <a:r>
              <a:rPr lang="zh-CN" altLang="en-US" sz="1200" b="0" i="0" kern="1200" dirty="0" smtClean="0">
                <a:solidFill>
                  <a:schemeClr val="tx1"/>
                </a:solidFill>
                <a:effectLst/>
                <a:latin typeface="+mn-lt"/>
                <a:ea typeface="+mn-ea"/>
                <a:cs typeface="+mn-cs"/>
              </a:rPr>
              <a:t>的日志</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Value</a:t>
            </a:r>
            <a:r>
              <a:rPr lang="zh-CN" altLang="en-US" sz="1200" b="0" i="0" kern="1200" dirty="0" smtClean="0">
                <a:solidFill>
                  <a:schemeClr val="tx1"/>
                </a:solidFill>
                <a:effectLst/>
                <a:latin typeface="+mn-lt"/>
                <a:ea typeface="+mn-ea"/>
                <a:cs typeface="+mn-cs"/>
              </a:rPr>
              <a:t>一定相同</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Leader</a:t>
            </a:r>
            <a:r>
              <a:rPr lang="zh-CN" altLang="en-US" sz="1200" b="0" i="0" kern="1200" dirty="0" smtClean="0">
                <a:solidFill>
                  <a:schemeClr val="tx1"/>
                </a:solidFill>
                <a:effectLst/>
                <a:latin typeface="+mn-lt"/>
                <a:ea typeface="+mn-ea"/>
                <a:cs typeface="+mn-cs"/>
              </a:rPr>
              <a:t>上的日志都是有效的</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Followers</a:t>
            </a:r>
            <a:r>
              <a:rPr lang="zh-CN" altLang="en-US" sz="1200" b="0" i="0" kern="1200" dirty="0" smtClean="0">
                <a:solidFill>
                  <a:schemeClr val="tx1"/>
                </a:solidFill>
                <a:effectLst/>
                <a:latin typeface="+mn-lt"/>
                <a:ea typeface="+mn-ea"/>
                <a:cs typeface="+mn-cs"/>
              </a:rPr>
              <a:t>日志是否有效，通过与</a:t>
            </a:r>
            <a:r>
              <a:rPr lang="en-US" altLang="zh-CN" sz="1200" b="0" i="0" kern="1200" dirty="0" smtClean="0">
                <a:solidFill>
                  <a:schemeClr val="tx1"/>
                </a:solidFill>
                <a:effectLst/>
                <a:latin typeface="+mn-lt"/>
                <a:ea typeface="+mn-ea"/>
                <a:cs typeface="+mn-cs"/>
              </a:rPr>
              <a:t>Leader</a:t>
            </a:r>
            <a:r>
              <a:rPr lang="zh-CN" altLang="en-US" sz="1200" b="0" i="0" kern="1200" dirty="0" smtClean="0">
                <a:solidFill>
                  <a:schemeClr val="tx1"/>
                </a:solidFill>
                <a:effectLst/>
                <a:latin typeface="+mn-lt"/>
                <a:ea typeface="+mn-ea"/>
                <a:cs typeface="+mn-cs"/>
              </a:rPr>
              <a:t>日志对</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比来判断。 </a:t>
            </a:r>
            <a:r>
              <a:rPr lang="en-US" altLang="zh-CN" sz="1200" b="0" i="0" kern="1200" dirty="0" smtClean="0">
                <a:solidFill>
                  <a:schemeClr val="tx1"/>
                </a:solidFill>
                <a:effectLst/>
                <a:latin typeface="+mn-lt"/>
                <a:ea typeface="+mn-ea"/>
                <a:cs typeface="+mn-cs"/>
              </a:rPr>
              <a:t>How</a:t>
            </a:r>
            <a:r>
              <a:rPr lang="zh-CN" altLang="en-US" sz="1200" b="0" i="0" kern="1200" dirty="0" smtClean="0">
                <a:solidFill>
                  <a:schemeClr val="tx1"/>
                </a:solidFill>
                <a:effectLst/>
                <a:latin typeface="+mn-lt"/>
                <a:ea typeface="+mn-ea"/>
                <a:cs typeface="+mn-cs"/>
              </a:rPr>
              <a:t>？</a:t>
            </a:r>
            <a:r>
              <a:rPr lang="en-US" altLang="zh-CN" dirty="0" smtClean="0"/>
              <a:t> </a:t>
            </a:r>
            <a:br>
              <a:rPr lang="en-US" altLang="zh-CN" dirty="0" smtClean="0"/>
            </a:br>
            <a:r>
              <a:rPr lang="en-US" altLang="zh-CN" dirty="0" smtClean="0"/>
              <a:t> </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Followers</a:t>
            </a:r>
            <a:r>
              <a:rPr lang="zh-CN" altLang="en-US" sz="1200" b="1" i="0" kern="1200" dirty="0" smtClean="0">
                <a:solidFill>
                  <a:schemeClr val="tx1"/>
                </a:solidFill>
                <a:effectLst/>
                <a:latin typeface="+mn-lt"/>
                <a:ea typeface="+mn-ea"/>
                <a:cs typeface="+mn-cs"/>
              </a:rPr>
              <a:t>日志有效性检查</a:t>
            </a:r>
            <a:br>
              <a:rPr lang="zh-CN" altLang="en-US" sz="1200" b="1"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AppendEntries</a:t>
            </a:r>
            <a:r>
              <a:rPr lang="en-US" altLang="zh-CN" sz="1200" b="0" i="0" kern="1200" dirty="0" smtClean="0">
                <a:solidFill>
                  <a:schemeClr val="tx1"/>
                </a:solidFill>
                <a:effectLst/>
                <a:latin typeface="+mn-lt"/>
                <a:ea typeface="+mn-ea"/>
                <a:cs typeface="+mn-cs"/>
              </a:rPr>
              <a:t> RPC</a:t>
            </a:r>
            <a:r>
              <a:rPr lang="zh-CN" altLang="en-US" sz="1200" b="0" i="0" kern="1200" dirty="0" smtClean="0">
                <a:solidFill>
                  <a:schemeClr val="tx1"/>
                </a:solidFill>
                <a:effectLst/>
                <a:latin typeface="+mn-lt"/>
                <a:ea typeface="+mn-ea"/>
                <a:cs typeface="+mn-cs"/>
              </a:rPr>
              <a:t>中，除了待复制的日志之外，还带有前一个日志的唯一标识</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prevTermID</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prevLogIndex</a:t>
            </a:r>
            <a:r>
              <a:rPr lang="zh-CN" altLang="en-US" sz="1200" b="0" i="0" kern="1200" dirty="0" smtClean="0">
                <a:solidFill>
                  <a:schemeClr val="tx1"/>
                </a:solidFill>
                <a:effectLst/>
                <a:latin typeface="+mn-lt"/>
                <a:ea typeface="+mn-ea"/>
                <a:cs typeface="+mn-cs"/>
              </a:rPr>
              <a:t>）</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Follower</a:t>
            </a:r>
            <a:r>
              <a:rPr lang="zh-CN" altLang="en-US" sz="1200" b="0" i="0" kern="1200" dirty="0" smtClean="0">
                <a:solidFill>
                  <a:schemeClr val="tx1"/>
                </a:solidFill>
                <a:effectLst/>
                <a:latin typeface="+mn-lt"/>
                <a:ea typeface="+mn-ea"/>
                <a:cs typeface="+mn-cs"/>
              </a:rPr>
              <a:t>在收到</a:t>
            </a:r>
            <a:r>
              <a:rPr lang="en-US" altLang="zh-CN" sz="1200" b="0" i="0" kern="1200" dirty="0" err="1" smtClean="0">
                <a:solidFill>
                  <a:schemeClr val="tx1"/>
                </a:solidFill>
                <a:effectLst/>
                <a:latin typeface="+mn-lt"/>
                <a:ea typeface="+mn-ea"/>
                <a:cs typeface="+mn-cs"/>
              </a:rPr>
              <a:t>AppendEntries</a:t>
            </a:r>
            <a:r>
              <a:rPr lang="en-US" altLang="zh-CN" sz="1200" b="0" i="0" kern="1200" dirty="0" smtClean="0">
                <a:solidFill>
                  <a:schemeClr val="tx1"/>
                </a:solidFill>
                <a:effectLst/>
                <a:latin typeface="+mn-lt"/>
                <a:ea typeface="+mn-ea"/>
                <a:cs typeface="+mn-cs"/>
              </a:rPr>
              <a:t> RPC</a:t>
            </a:r>
            <a:r>
              <a:rPr lang="zh-CN" altLang="en-US" sz="1200" b="0" i="0" kern="1200" dirty="0" smtClean="0">
                <a:solidFill>
                  <a:schemeClr val="tx1"/>
                </a:solidFill>
                <a:effectLst/>
                <a:latin typeface="+mn-lt"/>
                <a:ea typeface="+mn-ea"/>
                <a:cs typeface="+mn-cs"/>
              </a:rPr>
              <a:t>之后，检查（</a:t>
            </a:r>
            <a:r>
              <a:rPr lang="en-US" altLang="zh-CN" sz="1200" b="0" i="0" kern="1200" dirty="0" err="1" smtClean="0">
                <a:solidFill>
                  <a:schemeClr val="tx1"/>
                </a:solidFill>
                <a:effectLst/>
                <a:latin typeface="+mn-lt"/>
                <a:ea typeface="+mn-ea"/>
                <a:cs typeface="+mn-cs"/>
              </a:rPr>
              <a:t>prevTermID</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prevLogIndex</a:t>
            </a:r>
            <a:r>
              <a:rPr lang="zh-CN" altLang="en-US" sz="1200" b="0" i="0" kern="1200" dirty="0" smtClean="0">
                <a:solidFill>
                  <a:schemeClr val="tx1"/>
                </a:solidFill>
                <a:effectLst/>
                <a:latin typeface="+mn-lt"/>
                <a:ea typeface="+mn-ea"/>
                <a:cs typeface="+mn-cs"/>
              </a:rPr>
              <a:t>）与本地的</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日志是否</a:t>
            </a:r>
            <a:r>
              <a:rPr lang="en-US" altLang="zh-CN" sz="1200" b="0" i="0" kern="1200" dirty="0" smtClean="0">
                <a:solidFill>
                  <a:schemeClr val="tx1"/>
                </a:solidFill>
                <a:effectLst/>
                <a:latin typeface="+mn-lt"/>
                <a:ea typeface="+mn-ea"/>
                <a:cs typeface="+mn-cs"/>
              </a:rPr>
              <a:t>Match</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Match</a:t>
            </a:r>
            <a:r>
              <a:rPr lang="zh-CN" altLang="en-US" sz="1200" b="0" i="0" kern="1200" dirty="0" smtClean="0">
                <a:solidFill>
                  <a:schemeClr val="tx1"/>
                </a:solidFill>
                <a:effectLst/>
                <a:latin typeface="+mn-lt"/>
                <a:ea typeface="+mn-ea"/>
                <a:cs typeface="+mn-cs"/>
              </a:rPr>
              <a:t>则接受，不</a:t>
            </a:r>
            <a:r>
              <a:rPr lang="en-US" altLang="zh-CN" sz="1200" b="0" i="0" kern="1200" dirty="0" smtClean="0">
                <a:solidFill>
                  <a:schemeClr val="tx1"/>
                </a:solidFill>
                <a:effectLst/>
                <a:latin typeface="+mn-lt"/>
                <a:ea typeface="+mn-ea"/>
                <a:cs typeface="+mn-cs"/>
              </a:rPr>
              <a:t>match</a:t>
            </a:r>
            <a:r>
              <a:rPr lang="zh-CN" altLang="en-US" sz="1200" b="0" i="0" kern="1200" dirty="0" smtClean="0">
                <a:solidFill>
                  <a:schemeClr val="tx1"/>
                </a:solidFill>
                <a:effectLst/>
                <a:latin typeface="+mn-lt"/>
                <a:ea typeface="+mn-ea"/>
                <a:cs typeface="+mn-cs"/>
              </a:rPr>
              <a:t>则拒绝</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递归推导，证明</a:t>
            </a:r>
            <a:r>
              <a:rPr lang="en-US" altLang="zh-CN" sz="1200" b="0" i="0" kern="1200" dirty="0" smtClean="0">
                <a:solidFill>
                  <a:schemeClr val="tx1"/>
                </a:solidFill>
                <a:effectLst/>
                <a:latin typeface="+mn-lt"/>
                <a:ea typeface="+mn-ea"/>
                <a:cs typeface="+mn-cs"/>
              </a:rPr>
              <a:t>Follower</a:t>
            </a:r>
            <a:r>
              <a:rPr lang="zh-CN" altLang="en-US" sz="1200" b="0" i="0" kern="1200" dirty="0" smtClean="0">
                <a:solidFill>
                  <a:schemeClr val="tx1"/>
                </a:solidFill>
                <a:effectLst/>
                <a:latin typeface="+mn-lt"/>
                <a:ea typeface="+mn-ea"/>
                <a:cs typeface="+mn-cs"/>
              </a:rPr>
              <a:t>上（</a:t>
            </a:r>
            <a:r>
              <a:rPr lang="en-US" altLang="zh-CN" sz="1200" b="0" i="0" kern="1200" dirty="0" err="1" smtClean="0">
                <a:solidFill>
                  <a:schemeClr val="tx1"/>
                </a:solidFill>
                <a:effectLst/>
                <a:latin typeface="+mn-lt"/>
                <a:ea typeface="+mn-ea"/>
                <a:cs typeface="+mn-cs"/>
              </a:rPr>
              <a:t>prevTermID</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prevLogIndex</a:t>
            </a:r>
            <a:r>
              <a:rPr lang="zh-CN" altLang="en-US" sz="1200" b="0" i="0" kern="1200" dirty="0" smtClean="0">
                <a:solidFill>
                  <a:schemeClr val="tx1"/>
                </a:solidFill>
                <a:effectLst/>
                <a:latin typeface="+mn-lt"/>
                <a:ea typeface="+mn-ea"/>
                <a:cs typeface="+mn-cs"/>
              </a:rPr>
              <a:t>）之前的所有日志，与</a:t>
            </a:r>
            <a:r>
              <a:rPr lang="en-US" altLang="zh-CN" sz="1200" b="0" i="0" kern="1200" dirty="0" smtClean="0">
                <a:solidFill>
                  <a:schemeClr val="tx1"/>
                </a:solidFill>
                <a:effectLst/>
                <a:latin typeface="+mn-lt"/>
                <a:ea typeface="+mn-ea"/>
                <a:cs typeface="+mn-cs"/>
              </a:rPr>
              <a:t>Leader</a:t>
            </a:r>
            <a:r>
              <a:rPr lang="zh-CN" altLang="en-US" sz="1200" b="0" i="0" kern="1200" dirty="0" smtClean="0">
                <a:solidFill>
                  <a:schemeClr val="tx1"/>
                </a:solidFill>
                <a:effectLst/>
                <a:latin typeface="+mn-lt"/>
                <a:ea typeface="+mn-ea"/>
                <a:cs typeface="+mn-cs"/>
              </a:rPr>
              <a:t>均</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相同</a:t>
            </a:r>
            <a:r>
              <a:rPr lang="zh-CN" altLang="en-US" dirty="0" smtClean="0"/>
              <a:t> </a:t>
            </a:r>
            <a:endParaRPr lang="en-US" altLang="zh-CN" dirty="0" smtClean="0"/>
          </a:p>
          <a:p>
            <a:r>
              <a:rPr lang="zh-CN" altLang="en-US" dirty="0" smtClean="0"/>
              <a:t/>
            </a:r>
            <a:br>
              <a:rPr lang="zh-CN" altLang="en-US" dirty="0" smtClean="0"/>
            </a:br>
            <a:r>
              <a:rPr lang="en-US" altLang="zh-CN" sz="1200" b="1" i="0" kern="1200" dirty="0" smtClean="0">
                <a:solidFill>
                  <a:schemeClr val="tx1"/>
                </a:solidFill>
                <a:effectLst/>
                <a:latin typeface="+mn-lt"/>
                <a:ea typeface="+mn-ea"/>
                <a:cs typeface="+mn-cs"/>
              </a:rPr>
              <a:t>Multi-</a:t>
            </a:r>
            <a:r>
              <a:rPr lang="en-US" altLang="zh-CN" sz="1200" b="1" i="0" kern="1200" dirty="0" err="1" smtClean="0">
                <a:solidFill>
                  <a:schemeClr val="tx1"/>
                </a:solidFill>
                <a:effectLst/>
                <a:latin typeface="+mn-lt"/>
                <a:ea typeface="+mn-ea"/>
                <a:cs typeface="+mn-cs"/>
              </a:rPr>
              <a:t>Paxos</a:t>
            </a:r>
            <a:r>
              <a:rPr lang="zh-CN" altLang="en-US" sz="1200" b="1" i="0" kern="1200" dirty="0" smtClean="0">
                <a:solidFill>
                  <a:schemeClr val="tx1"/>
                </a:solidFill>
                <a:effectLst/>
                <a:latin typeface="+mn-lt"/>
                <a:ea typeface="+mn-ea"/>
                <a:cs typeface="+mn-cs"/>
              </a:rPr>
              <a:t>与</a:t>
            </a:r>
            <a:r>
              <a:rPr lang="en-US" altLang="zh-CN" sz="1200" b="1" i="0" kern="1200" dirty="0" smtClean="0">
                <a:solidFill>
                  <a:schemeClr val="tx1"/>
                </a:solidFill>
                <a:effectLst/>
                <a:latin typeface="+mn-lt"/>
                <a:ea typeface="+mn-ea"/>
                <a:cs typeface="+mn-cs"/>
              </a:rPr>
              <a:t>Raft</a:t>
            </a:r>
            <a:r>
              <a:rPr lang="zh-CN" altLang="en-US" sz="1200" b="1" i="0" kern="1200" dirty="0" smtClean="0">
                <a:solidFill>
                  <a:schemeClr val="tx1"/>
                </a:solidFill>
                <a:effectLst/>
                <a:latin typeface="+mn-lt"/>
                <a:ea typeface="+mn-ea"/>
                <a:cs typeface="+mn-cs"/>
              </a:rPr>
              <a:t>，在日志</a:t>
            </a:r>
            <a:br>
              <a:rPr lang="zh-CN" altLang="en-US" sz="1200" b="1"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同步上最大的不同</a:t>
            </a:r>
            <a:br>
              <a:rPr lang="zh-CN" altLang="en-US" sz="1200" b="1"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Raft</a:t>
            </a:r>
            <a:r>
              <a:rPr lang="zh-CN" altLang="en-US" sz="1200" b="0" i="0" kern="1200" dirty="0" smtClean="0">
                <a:solidFill>
                  <a:schemeClr val="tx1"/>
                </a:solidFill>
                <a:effectLst/>
                <a:latin typeface="+mn-lt"/>
                <a:ea typeface="+mn-ea"/>
                <a:cs typeface="+mn-cs"/>
              </a:rPr>
              <a:t>需要日志连续，</a:t>
            </a:r>
            <a:r>
              <a:rPr lang="en-US" altLang="zh-CN" sz="1200" b="0" i="0" kern="1200" dirty="0" err="1" smtClean="0">
                <a:solidFill>
                  <a:schemeClr val="tx1"/>
                </a:solidFill>
                <a:effectLst/>
                <a:latin typeface="+mn-lt"/>
                <a:ea typeface="+mn-ea"/>
                <a:cs typeface="+mn-cs"/>
              </a:rPr>
              <a:t>MultiPaxos</a:t>
            </a:r>
            <a:r>
              <a:rPr lang="zh-CN" altLang="en-US" sz="1200" b="1" i="0" kern="1200" dirty="0" smtClean="0">
                <a:solidFill>
                  <a:schemeClr val="tx1"/>
                </a:solidFill>
                <a:effectLst/>
                <a:latin typeface="+mn-lt"/>
                <a:ea typeface="+mn-ea"/>
                <a:cs typeface="+mn-cs"/>
              </a:rPr>
              <a:t>允许日志空洞存在</a:t>
            </a:r>
            <a:r>
              <a:rPr lang="zh-CN" altLang="en-US" dirty="0" smtClean="0"/>
              <a:t>    对于每一个没有</a:t>
            </a:r>
            <a:r>
              <a:rPr lang="en-US" altLang="zh-CN" dirty="0" smtClean="0"/>
              <a:t>commit</a:t>
            </a:r>
            <a:r>
              <a:rPr lang="zh-CN" altLang="en-US" dirty="0" smtClean="0"/>
              <a:t>的日志，需要执行</a:t>
            </a:r>
            <a:r>
              <a:rPr lang="en-US" altLang="zh-CN" dirty="0" smtClean="0"/>
              <a:t>basic-</a:t>
            </a:r>
            <a:r>
              <a:rPr lang="en-US" altLang="zh-CN" dirty="0" err="1" smtClean="0"/>
              <a:t>paxos</a:t>
            </a:r>
            <a:endParaRPr lang="en-US" altLang="zh-CN" dirty="0" smtClean="0"/>
          </a:p>
          <a:p>
            <a:endParaRPr lang="en-US" altLang="zh-CN" dirty="0" smtClean="0"/>
          </a:p>
          <a:p>
            <a:r>
              <a:rPr lang="en-US" altLang="zh-CN" dirty="0" smtClean="0"/>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A6573717-D0CC-4D5D-A057-26D27CBAA6D0}" type="slidenum">
              <a:rPr lang="zh-CN" altLang="en-US" smtClean="0"/>
              <a:t>10</a:t>
            </a:fld>
            <a:endParaRPr lang="zh-CN" altLang="en-US"/>
          </a:p>
        </p:txBody>
      </p:sp>
    </p:spTree>
    <p:extLst>
      <p:ext uri="{BB962C8B-B14F-4D97-AF65-F5344CB8AC3E}">
        <p14:creationId xmlns:p14="http://schemas.microsoft.com/office/powerpoint/2010/main" val="2622964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C610D02-52A2-4838-BD1A-F1762211A865}" type="datetimeFigureOut">
              <a:rPr lang="zh-CN" altLang="en-US" smtClean="0">
                <a:solidFill>
                  <a:prstClr val="black">
                    <a:tint val="75000"/>
                  </a:prstClr>
                </a:solidFill>
              </a:rPr>
              <a:pPr/>
              <a:t>2017/9/5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57BC9EB-0150-4149-BD5B-B4BD5A2A93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0571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610D02-52A2-4838-BD1A-F1762211A865}" type="datetimeFigureOut">
              <a:rPr lang="zh-CN" altLang="en-US" smtClean="0">
                <a:solidFill>
                  <a:prstClr val="black">
                    <a:tint val="75000"/>
                  </a:prstClr>
                </a:solidFill>
              </a:rPr>
              <a:pPr/>
              <a:t>2017/9/5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57BC9EB-0150-4149-BD5B-B4BD5A2A93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27276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C610D02-52A2-4838-BD1A-F1762211A865}" type="datetimeFigureOut">
              <a:rPr lang="zh-CN" altLang="en-US" smtClean="0">
                <a:solidFill>
                  <a:prstClr val="black">
                    <a:tint val="75000"/>
                  </a:prstClr>
                </a:solidFill>
              </a:rPr>
              <a:pPr/>
              <a:t>2017/9/5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57BC9EB-0150-4149-BD5B-B4BD5A2A93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45877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C610D02-52A2-4838-BD1A-F1762211A865}" type="datetimeFigureOut">
              <a:rPr lang="zh-CN" altLang="en-US" smtClean="0">
                <a:solidFill>
                  <a:prstClr val="black">
                    <a:tint val="75000"/>
                  </a:prstClr>
                </a:solidFill>
              </a:rPr>
              <a:pPr/>
              <a:t>2017/9/5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57BC9EB-0150-4149-BD5B-B4BD5A2A93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6076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C610D02-52A2-4838-BD1A-F1762211A865}" type="datetimeFigureOut">
              <a:rPr lang="zh-CN" altLang="en-US" smtClean="0">
                <a:solidFill>
                  <a:prstClr val="black">
                    <a:tint val="75000"/>
                  </a:prstClr>
                </a:solidFill>
              </a:rPr>
              <a:pPr/>
              <a:t>2017/9/5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C57BC9EB-0150-4149-BD5B-B4BD5A2A93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19982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C610D02-52A2-4838-BD1A-F1762211A865}" type="datetimeFigureOut">
              <a:rPr lang="zh-CN" altLang="en-US" smtClean="0">
                <a:solidFill>
                  <a:prstClr val="black">
                    <a:tint val="75000"/>
                  </a:prstClr>
                </a:solidFill>
              </a:rPr>
              <a:pPr/>
              <a:t>2017/9/5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C57BC9EB-0150-4149-BD5B-B4BD5A2A93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53697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610D02-52A2-4838-BD1A-F1762211A865}" type="datetimeFigureOut">
              <a:rPr lang="zh-CN" altLang="en-US" smtClean="0">
                <a:solidFill>
                  <a:prstClr val="black">
                    <a:tint val="75000"/>
                  </a:prstClr>
                </a:solidFill>
              </a:rPr>
              <a:pPr/>
              <a:t>2017/9/5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C57BC9EB-0150-4149-BD5B-B4BD5A2A93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078270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C610D02-52A2-4838-BD1A-F1762211A865}" type="datetimeFigureOut">
              <a:rPr lang="zh-CN" altLang="en-US" smtClean="0">
                <a:solidFill>
                  <a:prstClr val="black">
                    <a:tint val="75000"/>
                  </a:prstClr>
                </a:solidFill>
              </a:rPr>
              <a:pPr/>
              <a:t>2017/9/5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57BC9EB-0150-4149-BD5B-B4BD5A2A93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531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C610D02-52A2-4838-BD1A-F1762211A865}" type="datetimeFigureOut">
              <a:rPr lang="zh-CN" altLang="en-US" smtClean="0">
                <a:solidFill>
                  <a:prstClr val="black">
                    <a:tint val="75000"/>
                  </a:prstClr>
                </a:solidFill>
              </a:rPr>
              <a:pPr/>
              <a:t>2017/9/5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57BC9EB-0150-4149-BD5B-B4BD5A2A93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813884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610D02-52A2-4838-BD1A-F1762211A865}" type="datetimeFigureOut">
              <a:rPr lang="zh-CN" altLang="en-US" smtClean="0">
                <a:solidFill>
                  <a:prstClr val="black">
                    <a:tint val="75000"/>
                  </a:prstClr>
                </a:solidFill>
              </a:rPr>
              <a:pPr/>
              <a:t>2017/9/5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57BC9EB-0150-4149-BD5B-B4BD5A2A93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81107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610D02-52A2-4838-BD1A-F1762211A865}" type="datetimeFigureOut">
              <a:rPr lang="zh-CN" altLang="en-US" smtClean="0">
                <a:solidFill>
                  <a:prstClr val="black">
                    <a:tint val="75000"/>
                  </a:prstClr>
                </a:solidFill>
              </a:rPr>
              <a:pPr/>
              <a:t>2017/9/5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57BC9EB-0150-4149-BD5B-B4BD5A2A93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427770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7C5CD89-30F7-45B4-8090-C78EB4639CA9}" type="datetimeFigureOut">
              <a:rPr lang="zh-CN" altLang="en-US" smtClean="0">
                <a:solidFill>
                  <a:prstClr val="black">
                    <a:tint val="75000"/>
                  </a:prstClr>
                </a:solidFill>
              </a:rPr>
              <a:pPr/>
              <a:t>2017/9/5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F6D08778-69B2-4DB7-8DA3-8884F10573F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616217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75299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 name="Shape 15"/>
          <p:cNvSpPr txBox="1">
            <a:spLocks noGrp="1"/>
          </p:cNvSpPr>
          <p:nvPr>
            <p:ph type="body" idx="1"/>
          </p:nvPr>
        </p:nvSpPr>
        <p:spPr>
          <a:xfrm>
            <a:off x="457200" y="1600201"/>
            <a:ext cx="8229600" cy="4967573"/>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 name="Shape 16"/>
          <p:cNvSpPr txBox="1">
            <a:spLocks noGrp="1"/>
          </p:cNvSpPr>
          <p:nvPr>
            <p:ph type="sldNum" idx="12"/>
          </p:nvPr>
        </p:nvSpPr>
        <p:spPr>
          <a:xfrm>
            <a:off x="8556792" y="6333134"/>
            <a:ext cx="548699" cy="524699"/>
          </a:xfrm>
          <a:prstGeom prst="rect">
            <a:avLst/>
          </a:prstGeom>
        </p:spPr>
        <p:txBody>
          <a:bodyPr lIns="91425" tIns="91425" rIns="91425" bIns="91425" anchor="ctr" anchorCtr="0">
            <a:noAutofit/>
          </a:bodyPr>
          <a:lstStyle/>
          <a:p>
            <a:fld id="{00000000-1234-1234-1234-123412341234}" type="slidenum">
              <a:rPr lang="en-US" altLang="zh-CN"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6351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2017/9/5</a:t>
            </a:fld>
            <a:endParaRPr lang="zh-CN" altLang="en-US"/>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610D02-52A2-4838-BD1A-F1762211A865}" type="datetimeFigureOut">
              <a:rPr lang="zh-CN" altLang="en-US" smtClean="0">
                <a:solidFill>
                  <a:prstClr val="black">
                    <a:tint val="75000"/>
                  </a:prstClr>
                </a:solidFill>
              </a:rPr>
              <a:pPr/>
              <a:t>2017/9/5</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7BC9EB-0150-4149-BD5B-B4BD5A2A93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038989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628801"/>
            <a:ext cx="7772400" cy="1971652"/>
          </a:xfrm>
        </p:spPr>
        <p:txBody>
          <a:bodyPr>
            <a:normAutofit fontScale="90000"/>
          </a:bodyPr>
          <a:lstStyle/>
          <a:p>
            <a:r>
              <a:rPr lang="en-US" altLang="zh-CN" sz="5300" dirty="0" smtClean="0"/>
              <a:t>Raft</a:t>
            </a:r>
            <a:r>
              <a:rPr lang="en-US" altLang="zh-CN" sz="4900" smtClean="0"/>
              <a:t/>
            </a:r>
            <a:br>
              <a:rPr lang="en-US" altLang="zh-CN" sz="4900" smtClean="0"/>
            </a:br>
            <a:r>
              <a:rPr lang="en-US" altLang="zh-CN" sz="3600" b="1" smtClean="0"/>
              <a:t>An </a:t>
            </a:r>
            <a:r>
              <a:rPr lang="en-US" altLang="zh-CN" sz="3600" b="1" dirty="0"/>
              <a:t>Understandable Consensus Algorithm</a:t>
            </a:r>
            <a:r>
              <a:rPr lang="en-US" altLang="zh-CN" sz="3600" dirty="0"/>
              <a:t> </a:t>
            </a:r>
            <a:r>
              <a:rPr lang="en-US" altLang="zh-CN" dirty="0"/>
              <a:t/>
            </a:r>
            <a:br>
              <a:rPr lang="en-US" altLang="zh-CN" dirty="0"/>
            </a:br>
            <a:endParaRPr lang="zh-CN" altLang="en-US" dirty="0"/>
          </a:p>
        </p:txBody>
      </p:sp>
      <p:sp>
        <p:nvSpPr>
          <p:cNvPr id="3" name="副标题 2"/>
          <p:cNvSpPr>
            <a:spLocks noGrp="1"/>
          </p:cNvSpPr>
          <p:nvPr>
            <p:ph type="subTitle" idx="1"/>
          </p:nvPr>
        </p:nvSpPr>
        <p:spPr/>
        <p:txBody>
          <a:bodyPr>
            <a:normAutofit/>
          </a:bodyPr>
          <a:lstStyle/>
          <a:p>
            <a:r>
              <a:rPr lang="en-US" altLang="zh-CN" sz="2800" b="1" dirty="0" err="1" smtClean="0"/>
              <a:t>shaojian.huang</a:t>
            </a:r>
            <a:endParaRPr lang="en-US" altLang="zh-CN" sz="2800" b="1" dirty="0" smtClean="0"/>
          </a:p>
          <a:p>
            <a:r>
              <a:rPr lang="en-US" altLang="zh-CN" sz="2800" b="1" dirty="0" smtClean="0"/>
              <a:t>2017-09</a:t>
            </a:r>
            <a:endParaRPr lang="zh-CN" altLang="en-US" sz="2800" b="1" dirty="0"/>
          </a:p>
        </p:txBody>
      </p:sp>
    </p:spTree>
    <p:extLst>
      <p:ext uri="{BB962C8B-B14F-4D97-AF65-F5344CB8AC3E}">
        <p14:creationId xmlns:p14="http://schemas.microsoft.com/office/powerpoint/2010/main" val="920415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a:t>Log replication</a:t>
            </a:r>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844824"/>
            <a:ext cx="7661651"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01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Safety</a:t>
            </a:r>
            <a:endParaRPr lang="zh-CN" altLang="en-US" dirty="0"/>
          </a:p>
        </p:txBody>
      </p:sp>
      <p:sp>
        <p:nvSpPr>
          <p:cNvPr id="3" name="内容占位符 2"/>
          <p:cNvSpPr>
            <a:spLocks noGrp="1"/>
          </p:cNvSpPr>
          <p:nvPr>
            <p:ph idx="1"/>
          </p:nvPr>
        </p:nvSpPr>
        <p:spPr/>
        <p:txBody>
          <a:bodyPr/>
          <a:lstStyle/>
          <a:p>
            <a:r>
              <a:rPr lang="en-US" altLang="zh-CN" dirty="0"/>
              <a:t>Election restriction </a:t>
            </a:r>
            <a:endParaRPr lang="en-US" altLang="zh-CN" dirty="0" smtClean="0"/>
          </a:p>
          <a:p>
            <a:pPr lvl="1"/>
            <a:r>
              <a:rPr lang="en-US" altLang="zh-CN" dirty="0" smtClean="0"/>
              <a:t>choose more </a:t>
            </a:r>
            <a:r>
              <a:rPr lang="en-US" altLang="zh-CN" dirty="0"/>
              <a:t>complete</a:t>
            </a:r>
            <a:endParaRPr lang="en-US" altLang="zh-CN" dirty="0" smtClean="0"/>
          </a:p>
          <a:p>
            <a:r>
              <a:rPr lang="en-US" altLang="zh-CN" dirty="0" smtClean="0"/>
              <a:t>Committing </a:t>
            </a:r>
            <a:r>
              <a:rPr lang="en-US" altLang="zh-CN" dirty="0"/>
              <a:t>entries from previous terms </a:t>
            </a:r>
            <a:br>
              <a:rPr lang="en-US" altLang="zh-CN" dirty="0"/>
            </a:br>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1" y="3356994"/>
            <a:ext cx="6281996" cy="2958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83788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Reference</a:t>
            </a:r>
            <a:endParaRPr lang="zh-CN" altLang="en-US" dirty="0"/>
          </a:p>
        </p:txBody>
      </p:sp>
      <p:sp>
        <p:nvSpPr>
          <p:cNvPr id="3" name="内容占位符 2"/>
          <p:cNvSpPr>
            <a:spLocks noGrp="1"/>
          </p:cNvSpPr>
          <p:nvPr>
            <p:ph idx="1"/>
          </p:nvPr>
        </p:nvSpPr>
        <p:spPr/>
        <p:txBody>
          <a:bodyPr/>
          <a:lstStyle/>
          <a:p>
            <a:r>
              <a:rPr lang="en-US" altLang="zh-CN" dirty="0" smtClean="0"/>
              <a:t>The-Part-Time-Parliament</a:t>
            </a:r>
          </a:p>
          <a:p>
            <a:r>
              <a:rPr lang="en-US" altLang="zh-CN" dirty="0" err="1"/>
              <a:t>Paxos</a:t>
            </a:r>
            <a:r>
              <a:rPr lang="en-US" altLang="zh-CN" dirty="0"/>
              <a:t> Made </a:t>
            </a:r>
            <a:r>
              <a:rPr lang="en-US" altLang="zh-CN" dirty="0" smtClean="0"/>
              <a:t>Simple</a:t>
            </a:r>
          </a:p>
          <a:p>
            <a:r>
              <a:rPr lang="en-US" altLang="zh-CN" dirty="0" smtClean="0"/>
              <a:t>In </a:t>
            </a:r>
            <a:r>
              <a:rPr lang="en-US" altLang="zh-CN" dirty="0"/>
              <a:t>Search of an Understandable Consensus </a:t>
            </a:r>
            <a:r>
              <a:rPr lang="en-US" altLang="zh-CN" dirty="0" smtClean="0"/>
              <a:t>Algorithm-extend</a:t>
            </a:r>
          </a:p>
          <a:p>
            <a:r>
              <a:rPr lang="en-US" altLang="zh-CN" dirty="0"/>
              <a:t>A simple totally ordered broadcast </a:t>
            </a:r>
            <a:r>
              <a:rPr lang="en-US" altLang="zh-CN" dirty="0" smtClean="0"/>
              <a:t>protocol</a:t>
            </a:r>
          </a:p>
          <a:p>
            <a:endParaRPr lang="zh-CN" altLang="en-US" dirty="0"/>
          </a:p>
        </p:txBody>
      </p:sp>
    </p:spTree>
    <p:extLst>
      <p:ext uri="{BB962C8B-B14F-4D97-AF65-F5344CB8AC3E}">
        <p14:creationId xmlns:p14="http://schemas.microsoft.com/office/powerpoint/2010/main" val="928201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rot="3131087" flipV="1">
            <a:off x="2420572" y="298822"/>
            <a:ext cx="4302856" cy="4866365"/>
          </a:xfrm>
          <a:custGeom>
            <a:avLst/>
            <a:gdLst>
              <a:gd name="connsiteX0" fmla="*/ 1588293 w 3925991"/>
              <a:gd name="connsiteY0" fmla="*/ 2290541 h 4937492"/>
              <a:gd name="connsiteX1" fmla="*/ 2063727 w 3925991"/>
              <a:gd name="connsiteY1" fmla="*/ 1821287 h 4937492"/>
              <a:gd name="connsiteX2" fmla="*/ 2189212 w 3925991"/>
              <a:gd name="connsiteY2" fmla="*/ 2081910 h 4937492"/>
              <a:gd name="connsiteX3" fmla="*/ 1526366 w 3925991"/>
              <a:gd name="connsiteY3" fmla="*/ 2351663 h 4937492"/>
              <a:gd name="connsiteX4" fmla="*/ 1573848 w 3925991"/>
              <a:gd name="connsiteY4" fmla="*/ 2304798 h 4937492"/>
              <a:gd name="connsiteX5" fmla="*/ 2654669 w 3925991"/>
              <a:gd name="connsiteY5" fmla="*/ 2121927 h 4937492"/>
              <a:gd name="connsiteX6" fmla="*/ 2607219 w 3925991"/>
              <a:gd name="connsiteY6" fmla="*/ 1936784 h 4937492"/>
              <a:gd name="connsiteX7" fmla="*/ 2413412 w 3925991"/>
              <a:gd name="connsiteY7" fmla="*/ 2004071 h 4937492"/>
              <a:gd name="connsiteX8" fmla="*/ 2124688 w 3925991"/>
              <a:gd name="connsiteY8" fmla="*/ 1761118 h 4937492"/>
              <a:gd name="connsiteX9" fmla="*/ 2347705 w 3925991"/>
              <a:gd name="connsiteY9" fmla="*/ 1540999 h 4937492"/>
              <a:gd name="connsiteX10" fmla="*/ 2119430 w 3925991"/>
              <a:gd name="connsiteY10" fmla="*/ 1361689 h 4937492"/>
              <a:gd name="connsiteX11" fmla="*/ 1556336 w 3925991"/>
              <a:gd name="connsiteY11" fmla="*/ 2301636 h 4937492"/>
              <a:gd name="connsiteX12" fmla="*/ 1521924 w 3925991"/>
              <a:gd name="connsiteY12" fmla="*/ 2313583 h 4937492"/>
              <a:gd name="connsiteX13" fmla="*/ 1552253 w 3925991"/>
              <a:gd name="connsiteY13" fmla="*/ 2308452 h 4937492"/>
              <a:gd name="connsiteX14" fmla="*/ 0 w 3925991"/>
              <a:gd name="connsiteY14" fmla="*/ 534139 h 4937492"/>
              <a:gd name="connsiteX15" fmla="*/ 748392 w 3925991"/>
              <a:gd name="connsiteY15" fmla="*/ 1253112 h 4937492"/>
              <a:gd name="connsiteX16" fmla="*/ 430781 w 3925991"/>
              <a:gd name="connsiteY16" fmla="*/ 691321 h 4937492"/>
              <a:gd name="connsiteX17" fmla="*/ 1327878 w 3925991"/>
              <a:gd name="connsiteY17" fmla="*/ 298905 h 4937492"/>
              <a:gd name="connsiteX18" fmla="*/ 1138066 w 3925991"/>
              <a:gd name="connsiteY18" fmla="*/ 0 h 4937492"/>
              <a:gd name="connsiteX19" fmla="*/ 403558 w 3925991"/>
              <a:gd name="connsiteY19" fmla="*/ 643170 h 4937492"/>
              <a:gd name="connsiteX20" fmla="*/ 237644 w 3925991"/>
              <a:gd name="connsiteY20" fmla="*/ 349702 h 4937492"/>
              <a:gd name="connsiteX21" fmla="*/ 3259808 w 3925991"/>
              <a:gd name="connsiteY21" fmla="*/ 4769533 h 4937492"/>
              <a:gd name="connsiteX22" fmla="*/ 3326451 w 3925991"/>
              <a:gd name="connsiteY22" fmla="*/ 4769533 h 4937492"/>
              <a:gd name="connsiteX23" fmla="*/ 3259808 w 3925991"/>
              <a:gd name="connsiteY23" fmla="*/ 4546311 h 4937492"/>
              <a:gd name="connsiteX24" fmla="*/ 715016 w 3925991"/>
              <a:gd name="connsiteY24" fmla="*/ 1545812 h 4937492"/>
              <a:gd name="connsiteX25" fmla="*/ 1224662 w 3925991"/>
              <a:gd name="connsiteY25" fmla="*/ 1228640 h 4937492"/>
              <a:gd name="connsiteX26" fmla="*/ 1553185 w 3925991"/>
              <a:gd name="connsiteY26" fmla="*/ 1505082 h 4937492"/>
              <a:gd name="connsiteX27" fmla="*/ 985860 w 3925991"/>
              <a:gd name="connsiteY27" fmla="*/ 1875541 h 4937492"/>
              <a:gd name="connsiteX28" fmla="*/ 1114162 w 3925991"/>
              <a:gd name="connsiteY28" fmla="*/ 2040856 h 4937492"/>
              <a:gd name="connsiteX29" fmla="*/ 1629252 w 3925991"/>
              <a:gd name="connsiteY29" fmla="*/ 1569091 h 4937492"/>
              <a:gd name="connsiteX30" fmla="*/ 1629945 w 3925991"/>
              <a:gd name="connsiteY30" fmla="*/ 1569674 h 4937492"/>
              <a:gd name="connsiteX31" fmla="*/ 1629538 w 3925991"/>
              <a:gd name="connsiteY31" fmla="*/ 1568829 h 4937492"/>
              <a:gd name="connsiteX32" fmla="*/ 2061669 w 3925991"/>
              <a:gd name="connsiteY32" fmla="*/ 1173046 h 4937492"/>
              <a:gd name="connsiteX33" fmla="*/ 1587923 w 3925991"/>
              <a:gd name="connsiteY33" fmla="*/ 1482398 h 4937492"/>
              <a:gd name="connsiteX34" fmla="*/ 1410160 w 3925991"/>
              <a:gd name="connsiteY34" fmla="*/ 1113198 h 4937492"/>
              <a:gd name="connsiteX35" fmla="*/ 1808084 w 3925991"/>
              <a:gd name="connsiteY35" fmla="*/ 865554 h 4937492"/>
              <a:gd name="connsiteX36" fmla="*/ 1645264 w 3925991"/>
              <a:gd name="connsiteY36" fmla="*/ 655764 h 4937492"/>
              <a:gd name="connsiteX37" fmla="*/ 2756171 w 3925991"/>
              <a:gd name="connsiteY37" fmla="*/ 4212531 h 4937492"/>
              <a:gd name="connsiteX38" fmla="*/ 3140506 w 3925991"/>
              <a:gd name="connsiteY38" fmla="*/ 3905777 h 4937492"/>
              <a:gd name="connsiteX39" fmla="*/ 3176620 w 3925991"/>
              <a:gd name="connsiteY39" fmla="*/ 4432247 h 4937492"/>
              <a:gd name="connsiteX40" fmla="*/ 3380443 w 3925991"/>
              <a:gd name="connsiteY40" fmla="*/ 3809456 h 4937492"/>
              <a:gd name="connsiteX41" fmla="*/ 3925991 w 3925991"/>
              <a:gd name="connsiteY41" fmla="*/ 3818061 h 4937492"/>
              <a:gd name="connsiteX42" fmla="*/ 3879334 w 3925991"/>
              <a:gd name="connsiteY42" fmla="*/ 3556633 h 4937492"/>
              <a:gd name="connsiteX43" fmla="*/ 3339029 w 3925991"/>
              <a:gd name="connsiteY43" fmla="*/ 3765576 h 4937492"/>
              <a:gd name="connsiteX44" fmla="*/ 3319251 w 3925991"/>
              <a:gd name="connsiteY44" fmla="*/ 3763113 h 4937492"/>
              <a:gd name="connsiteX45" fmla="*/ 3766016 w 3925991"/>
              <a:gd name="connsiteY45" fmla="*/ 3406530 h 4937492"/>
              <a:gd name="connsiteX46" fmla="*/ 3517889 w 3925991"/>
              <a:gd name="connsiteY46" fmla="*/ 3168879 h 4937492"/>
              <a:gd name="connsiteX47" fmla="*/ 1894465 w 3925991"/>
              <a:gd name="connsiteY47" fmla="*/ 3132813 h 4937492"/>
              <a:gd name="connsiteX48" fmla="*/ 1926278 w 3925991"/>
              <a:gd name="connsiteY48" fmla="*/ 3130130 h 4937492"/>
              <a:gd name="connsiteX49" fmla="*/ 1911336 w 3925991"/>
              <a:gd name="connsiteY49" fmla="*/ 3147018 h 4937492"/>
              <a:gd name="connsiteX50" fmla="*/ 1935017 w 3925991"/>
              <a:gd name="connsiteY50" fmla="*/ 3129393 h 4937492"/>
              <a:gd name="connsiteX51" fmla="*/ 2934976 w 3925991"/>
              <a:gd name="connsiteY51" fmla="*/ 3045067 h 4937492"/>
              <a:gd name="connsiteX52" fmla="*/ 2323478 w 3925991"/>
              <a:gd name="connsiteY52" fmla="*/ 3627121 h 4937492"/>
              <a:gd name="connsiteX53" fmla="*/ 3302960 w 3925991"/>
              <a:gd name="connsiteY53" fmla="*/ 3014035 h 4937492"/>
              <a:gd name="connsiteX54" fmla="*/ 3327171 w 3925991"/>
              <a:gd name="connsiteY54" fmla="*/ 3011993 h 4937492"/>
              <a:gd name="connsiteX55" fmla="*/ 3325066 w 3925991"/>
              <a:gd name="connsiteY55" fmla="*/ 3000198 h 4937492"/>
              <a:gd name="connsiteX56" fmla="*/ 3414494 w 3925991"/>
              <a:gd name="connsiteY56" fmla="*/ 2944223 h 4937492"/>
              <a:gd name="connsiteX57" fmla="*/ 3285386 w 3925991"/>
              <a:gd name="connsiteY57" fmla="*/ 2777869 h 4937492"/>
              <a:gd name="connsiteX58" fmla="*/ 3280513 w 3925991"/>
              <a:gd name="connsiteY58" fmla="*/ 2750563 h 4937492"/>
              <a:gd name="connsiteX59" fmla="*/ 3267071 w 3925991"/>
              <a:gd name="connsiteY59" fmla="*/ 2754270 h 4937492"/>
              <a:gd name="connsiteX60" fmla="*/ 3255775 w 3925991"/>
              <a:gd name="connsiteY60" fmla="*/ 2739715 h 4937492"/>
              <a:gd name="connsiteX61" fmla="*/ 3229637 w 3925991"/>
              <a:gd name="connsiteY61" fmla="*/ 2764594 h 4937492"/>
              <a:gd name="connsiteX62" fmla="*/ 1951589 w 3925991"/>
              <a:gd name="connsiteY62" fmla="*/ 3117059 h 4937492"/>
              <a:gd name="connsiteX63" fmla="*/ 2944142 w 3925991"/>
              <a:gd name="connsiteY63" fmla="*/ 2378348 h 4937492"/>
              <a:gd name="connsiteX64" fmla="*/ 2764465 w 3925991"/>
              <a:gd name="connsiteY64" fmla="*/ 2182801 h 4937492"/>
              <a:gd name="connsiteX65" fmla="*/ 1933406 w 3925991"/>
              <a:gd name="connsiteY65" fmla="*/ 3122074 h 4937492"/>
              <a:gd name="connsiteX66" fmla="*/ 3194103 w 3925991"/>
              <a:gd name="connsiteY66" fmla="*/ 4937492 h 4937492"/>
              <a:gd name="connsiteX67" fmla="*/ 3257914 w 3925991"/>
              <a:gd name="connsiteY67" fmla="*/ 4924012 h 4937492"/>
              <a:gd name="connsiteX68" fmla="*/ 3212759 w 3925991"/>
              <a:gd name="connsiteY68" fmla="*/ 4710275 h 4937492"/>
              <a:gd name="connsiteX69" fmla="*/ 3024632 w 3925991"/>
              <a:gd name="connsiteY69" fmla="*/ 4815933 h 4937492"/>
              <a:gd name="connsiteX70" fmla="*/ 3137795 w 3925991"/>
              <a:gd name="connsiteY70" fmla="*/ 4844962 h 4937492"/>
              <a:gd name="connsiteX71" fmla="*/ 3178445 w 3925991"/>
              <a:gd name="connsiteY71" fmla="*/ 4451404 h 493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925991" h="4937492">
                <a:moveTo>
                  <a:pt x="1588293" y="2290541"/>
                </a:moveTo>
                <a:lnTo>
                  <a:pt x="2063727" y="1821287"/>
                </a:lnTo>
                <a:lnTo>
                  <a:pt x="2189212" y="2081910"/>
                </a:lnTo>
                <a:close/>
                <a:moveTo>
                  <a:pt x="1526366" y="2351663"/>
                </a:moveTo>
                <a:lnTo>
                  <a:pt x="1573848" y="2304798"/>
                </a:lnTo>
                <a:lnTo>
                  <a:pt x="2654669" y="2121927"/>
                </a:lnTo>
                <a:lnTo>
                  <a:pt x="2607219" y="1936784"/>
                </a:lnTo>
                <a:lnTo>
                  <a:pt x="2413412" y="2004071"/>
                </a:lnTo>
                <a:lnTo>
                  <a:pt x="2124688" y="1761118"/>
                </a:lnTo>
                <a:lnTo>
                  <a:pt x="2347705" y="1540999"/>
                </a:lnTo>
                <a:lnTo>
                  <a:pt x="2119430" y="1361689"/>
                </a:lnTo>
                <a:lnTo>
                  <a:pt x="1556336" y="2301636"/>
                </a:lnTo>
                <a:lnTo>
                  <a:pt x="1521924" y="2313583"/>
                </a:lnTo>
                <a:lnTo>
                  <a:pt x="1552253" y="2308452"/>
                </a:lnTo>
                <a:close/>
                <a:moveTo>
                  <a:pt x="0" y="534139"/>
                </a:moveTo>
                <a:lnTo>
                  <a:pt x="748392" y="1253112"/>
                </a:lnTo>
                <a:lnTo>
                  <a:pt x="430781" y="691321"/>
                </a:lnTo>
                <a:lnTo>
                  <a:pt x="1327878" y="298905"/>
                </a:lnTo>
                <a:lnTo>
                  <a:pt x="1138066" y="0"/>
                </a:lnTo>
                <a:lnTo>
                  <a:pt x="403558" y="643170"/>
                </a:lnTo>
                <a:lnTo>
                  <a:pt x="237644" y="349702"/>
                </a:lnTo>
                <a:close/>
                <a:moveTo>
                  <a:pt x="3259808" y="4769533"/>
                </a:moveTo>
                <a:lnTo>
                  <a:pt x="3326451" y="4769533"/>
                </a:lnTo>
                <a:lnTo>
                  <a:pt x="3259808" y="4546311"/>
                </a:lnTo>
                <a:close/>
                <a:moveTo>
                  <a:pt x="715016" y="1545812"/>
                </a:moveTo>
                <a:lnTo>
                  <a:pt x="1224662" y="1228640"/>
                </a:lnTo>
                <a:lnTo>
                  <a:pt x="1553185" y="1505082"/>
                </a:lnTo>
                <a:lnTo>
                  <a:pt x="985860" y="1875541"/>
                </a:lnTo>
                <a:lnTo>
                  <a:pt x="1114162" y="2040856"/>
                </a:lnTo>
                <a:lnTo>
                  <a:pt x="1629252" y="1569091"/>
                </a:lnTo>
                <a:lnTo>
                  <a:pt x="1629945" y="1569674"/>
                </a:lnTo>
                <a:lnTo>
                  <a:pt x="1629538" y="1568829"/>
                </a:lnTo>
                <a:lnTo>
                  <a:pt x="2061669" y="1173046"/>
                </a:lnTo>
                <a:lnTo>
                  <a:pt x="1587923" y="1482398"/>
                </a:lnTo>
                <a:lnTo>
                  <a:pt x="1410160" y="1113198"/>
                </a:lnTo>
                <a:lnTo>
                  <a:pt x="1808084" y="865554"/>
                </a:lnTo>
                <a:lnTo>
                  <a:pt x="1645264" y="655764"/>
                </a:lnTo>
                <a:close/>
                <a:moveTo>
                  <a:pt x="2756171" y="4212531"/>
                </a:moveTo>
                <a:lnTo>
                  <a:pt x="3140506" y="3905777"/>
                </a:lnTo>
                <a:lnTo>
                  <a:pt x="3176620" y="4432247"/>
                </a:lnTo>
                <a:lnTo>
                  <a:pt x="3380443" y="3809456"/>
                </a:lnTo>
                <a:lnTo>
                  <a:pt x="3925991" y="3818061"/>
                </a:lnTo>
                <a:lnTo>
                  <a:pt x="3879334" y="3556633"/>
                </a:lnTo>
                <a:lnTo>
                  <a:pt x="3339029" y="3765576"/>
                </a:lnTo>
                <a:lnTo>
                  <a:pt x="3319251" y="3763113"/>
                </a:lnTo>
                <a:lnTo>
                  <a:pt x="3766016" y="3406530"/>
                </a:lnTo>
                <a:lnTo>
                  <a:pt x="3517889" y="3168879"/>
                </a:lnTo>
                <a:close/>
                <a:moveTo>
                  <a:pt x="1894465" y="3132813"/>
                </a:moveTo>
                <a:lnTo>
                  <a:pt x="1926278" y="3130130"/>
                </a:lnTo>
                <a:lnTo>
                  <a:pt x="1911336" y="3147018"/>
                </a:lnTo>
                <a:lnTo>
                  <a:pt x="1935017" y="3129393"/>
                </a:lnTo>
                <a:lnTo>
                  <a:pt x="2934976" y="3045067"/>
                </a:lnTo>
                <a:lnTo>
                  <a:pt x="2323478" y="3627121"/>
                </a:lnTo>
                <a:lnTo>
                  <a:pt x="3302960" y="3014035"/>
                </a:lnTo>
                <a:lnTo>
                  <a:pt x="3327171" y="3011993"/>
                </a:lnTo>
                <a:lnTo>
                  <a:pt x="3325066" y="3000198"/>
                </a:lnTo>
                <a:lnTo>
                  <a:pt x="3414494" y="2944223"/>
                </a:lnTo>
                <a:lnTo>
                  <a:pt x="3285386" y="2777869"/>
                </a:lnTo>
                <a:lnTo>
                  <a:pt x="3280513" y="2750563"/>
                </a:lnTo>
                <a:lnTo>
                  <a:pt x="3267071" y="2754270"/>
                </a:lnTo>
                <a:lnTo>
                  <a:pt x="3255775" y="2739715"/>
                </a:lnTo>
                <a:lnTo>
                  <a:pt x="3229637" y="2764594"/>
                </a:lnTo>
                <a:lnTo>
                  <a:pt x="1951589" y="3117059"/>
                </a:lnTo>
                <a:lnTo>
                  <a:pt x="2944142" y="2378348"/>
                </a:lnTo>
                <a:lnTo>
                  <a:pt x="2764465" y="2182801"/>
                </a:lnTo>
                <a:lnTo>
                  <a:pt x="1933406" y="3122074"/>
                </a:lnTo>
                <a:close/>
                <a:moveTo>
                  <a:pt x="3194103" y="4937492"/>
                </a:moveTo>
                <a:lnTo>
                  <a:pt x="3257914" y="4924012"/>
                </a:lnTo>
                <a:lnTo>
                  <a:pt x="3212759" y="4710275"/>
                </a:lnTo>
                <a:close/>
                <a:moveTo>
                  <a:pt x="3024632" y="4815933"/>
                </a:moveTo>
                <a:lnTo>
                  <a:pt x="3137795" y="4844962"/>
                </a:lnTo>
                <a:lnTo>
                  <a:pt x="3178445" y="4451404"/>
                </a:lnTo>
                <a:close/>
              </a:path>
            </a:pathLst>
          </a:custGeom>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kern="0">
              <a:solidFill>
                <a:srgbClr val="FFFFFF"/>
              </a:solidFill>
              <a:latin typeface="Calibri"/>
              <a:ea typeface="幼圆"/>
            </a:endParaRPr>
          </a:p>
        </p:txBody>
      </p:sp>
      <p:sp>
        <p:nvSpPr>
          <p:cNvPr id="2" name="矩形 1"/>
          <p:cNvSpPr/>
          <p:nvPr/>
        </p:nvSpPr>
        <p:spPr>
          <a:xfrm>
            <a:off x="3422415" y="4201560"/>
            <a:ext cx="2299169" cy="369332"/>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defRPr/>
            </a:pPr>
            <a:r>
              <a:rPr lang="en-US" altLang="zh-CN" kern="0" dirty="0" smtClean="0">
                <a:solidFill>
                  <a:schemeClr val="tx1"/>
                </a:solidFill>
                <a:latin typeface="Tempus Sans ITC" panose="04020404030D07020202" pitchFamily="82" charset="0"/>
                <a:ea typeface="Adobe Gothic Std B" panose="020B0800000000000000" pitchFamily="34" charset="-128"/>
              </a:rPr>
              <a:t>@</a:t>
            </a:r>
            <a:r>
              <a:rPr lang="en-US" altLang="zh-CN" kern="0" dirty="0" err="1" smtClean="0">
                <a:solidFill>
                  <a:schemeClr val="tx1"/>
                </a:solidFill>
                <a:latin typeface="Tempus Sans ITC" panose="04020404030D07020202" pitchFamily="82" charset="0"/>
                <a:ea typeface="Adobe Gothic Std B" panose="020B0800000000000000" pitchFamily="34" charset="-128"/>
              </a:rPr>
              <a:t>Shaojian.huang</a:t>
            </a:r>
            <a:endParaRPr lang="zh-CN" altLang="en-US" kern="0" dirty="0">
              <a:solidFill>
                <a:schemeClr val="tx1"/>
              </a:solidFill>
              <a:latin typeface="Tempus Sans ITC" panose="04020404030D07020202" pitchFamily="82" charset="0"/>
            </a:endParaRPr>
          </a:p>
        </p:txBody>
      </p:sp>
      <p:cxnSp>
        <p:nvCxnSpPr>
          <p:cNvPr id="10" name="直接连接符 9"/>
          <p:cNvCxnSpPr/>
          <p:nvPr/>
        </p:nvCxnSpPr>
        <p:spPr>
          <a:xfrm rot="5400000">
            <a:off x="4572000" y="1757364"/>
            <a:ext cx="0" cy="4562475"/>
          </a:xfrm>
          <a:prstGeom prst="line">
            <a:avLst/>
          </a:prstGeom>
          <a:ln/>
        </p:spPr>
        <p:style>
          <a:lnRef idx="3">
            <a:schemeClr val="lt1"/>
          </a:lnRef>
          <a:fillRef idx="1">
            <a:schemeClr val="accent6"/>
          </a:fillRef>
          <a:effectRef idx="1">
            <a:schemeClr val="accent6"/>
          </a:effectRef>
          <a:fontRef idx="minor">
            <a:schemeClr val="lt1"/>
          </a:fontRef>
        </p:style>
      </p:cxnSp>
      <p:cxnSp>
        <p:nvCxnSpPr>
          <p:cNvPr id="11" name="直接连接符 10"/>
          <p:cNvCxnSpPr/>
          <p:nvPr/>
        </p:nvCxnSpPr>
        <p:spPr>
          <a:xfrm rot="5400000">
            <a:off x="4572000" y="2447927"/>
            <a:ext cx="0" cy="4562475"/>
          </a:xfrm>
          <a:prstGeom prst="line">
            <a:avLst/>
          </a:prstGeom>
          <a:ln/>
        </p:spPr>
        <p:style>
          <a:lnRef idx="3">
            <a:schemeClr val="lt1"/>
          </a:lnRef>
          <a:fillRef idx="1">
            <a:schemeClr val="accent6"/>
          </a:fillRef>
          <a:effectRef idx="1">
            <a:schemeClr val="accent6"/>
          </a:effectRef>
          <a:fontRef idx="minor">
            <a:schemeClr val="lt1"/>
          </a:fontRef>
        </p:style>
      </p:cxnSp>
    </p:spTree>
    <p:extLst>
      <p:ext uri="{BB962C8B-B14F-4D97-AF65-F5344CB8AC3E}">
        <p14:creationId xmlns:p14="http://schemas.microsoft.com/office/powerpoint/2010/main" val="1891502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consensus </a:t>
            </a:r>
            <a:r>
              <a:rPr lang="en-US" altLang="zh-CN" dirty="0"/>
              <a:t>problem </a:t>
            </a:r>
            <a:endParaRPr lang="zh-CN" altLang="en-US" dirty="0"/>
          </a:p>
        </p:txBody>
      </p:sp>
      <p:sp>
        <p:nvSpPr>
          <p:cNvPr id="3" name="内容占位符 2"/>
          <p:cNvSpPr>
            <a:spLocks noGrp="1"/>
          </p:cNvSpPr>
          <p:nvPr>
            <p:ph idx="1"/>
          </p:nvPr>
        </p:nvSpPr>
        <p:spPr>
          <a:xfrm>
            <a:off x="457200" y="1600202"/>
            <a:ext cx="8229600" cy="5257798"/>
          </a:xfrm>
        </p:spPr>
        <p:txBody>
          <a:bodyPr>
            <a:normAutofit fontScale="85000" lnSpcReduction="20000"/>
          </a:bodyPr>
          <a:lstStyle/>
          <a:p>
            <a:r>
              <a:rPr lang="en-US" altLang="zh-CN" dirty="0"/>
              <a:t>The consensus problem requires agreement among a number of </a:t>
            </a:r>
            <a:r>
              <a:rPr lang="en-US" altLang="zh-CN" dirty="0" smtClean="0"/>
              <a:t>processes (</a:t>
            </a:r>
            <a:r>
              <a:rPr lang="en-US" altLang="zh-CN" dirty="0"/>
              <a:t>or agents) for a </a:t>
            </a:r>
            <a:r>
              <a:rPr lang="en-US" altLang="zh-CN" dirty="0">
                <a:solidFill>
                  <a:srgbClr val="FF0000"/>
                </a:solidFill>
              </a:rPr>
              <a:t>single</a:t>
            </a:r>
            <a:r>
              <a:rPr lang="en-US" altLang="zh-CN" dirty="0"/>
              <a:t> data value </a:t>
            </a:r>
            <a:endParaRPr lang="en-US" altLang="zh-CN" dirty="0" smtClean="0"/>
          </a:p>
          <a:p>
            <a:endParaRPr lang="en-US" altLang="zh-CN" dirty="0"/>
          </a:p>
          <a:p>
            <a:r>
              <a:rPr lang="en-US" altLang="zh-CN" b="1" dirty="0" smtClean="0"/>
              <a:t>Termination</a:t>
            </a:r>
            <a:endParaRPr lang="en-US" altLang="zh-CN" b="1" dirty="0"/>
          </a:p>
          <a:p>
            <a:pPr lvl="1"/>
            <a:r>
              <a:rPr lang="en-US" altLang="zh-CN" dirty="0"/>
              <a:t>Every correct process decides some value.</a:t>
            </a:r>
          </a:p>
          <a:p>
            <a:r>
              <a:rPr lang="en-US" altLang="zh-CN" b="1" dirty="0"/>
              <a:t>Validity</a:t>
            </a:r>
          </a:p>
          <a:p>
            <a:pPr lvl="1"/>
            <a:r>
              <a:rPr lang="en-US" altLang="zh-CN" dirty="0"/>
              <a:t>If all correct processes propose the same value  v, then all correct processes decide v.</a:t>
            </a:r>
          </a:p>
          <a:p>
            <a:r>
              <a:rPr lang="en-US" altLang="zh-CN" b="1" dirty="0"/>
              <a:t>Integrity</a:t>
            </a:r>
          </a:p>
          <a:p>
            <a:pPr lvl="1"/>
            <a:r>
              <a:rPr lang="en-US" altLang="zh-CN" dirty="0"/>
              <a:t>If a correct process decides v, then v must have been proposed by some correct process.</a:t>
            </a:r>
          </a:p>
          <a:p>
            <a:r>
              <a:rPr lang="en-US" altLang="zh-CN" b="1" dirty="0"/>
              <a:t>Agreement</a:t>
            </a:r>
          </a:p>
          <a:p>
            <a:pPr lvl="1"/>
            <a:r>
              <a:rPr lang="en-US" altLang="zh-CN" dirty="0"/>
              <a:t>Every correct process must agree on the same value.</a:t>
            </a:r>
            <a:endParaRPr lang="zh-CN" altLang="en-US" dirty="0"/>
          </a:p>
          <a:p>
            <a:endParaRPr lang="en-US" altLang="zh-CN" dirty="0"/>
          </a:p>
        </p:txBody>
      </p:sp>
    </p:spTree>
    <p:extLst>
      <p:ext uri="{BB962C8B-B14F-4D97-AF65-F5344CB8AC3E}">
        <p14:creationId xmlns:p14="http://schemas.microsoft.com/office/powerpoint/2010/main" val="2389182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Consensus Algorithm </a:t>
            </a:r>
            <a:endParaRPr lang="zh-CN" altLang="en-US" dirty="0"/>
          </a:p>
        </p:txBody>
      </p:sp>
      <p:sp>
        <p:nvSpPr>
          <p:cNvPr id="3" name="内容占位符 2"/>
          <p:cNvSpPr>
            <a:spLocks noGrp="1"/>
          </p:cNvSpPr>
          <p:nvPr>
            <p:ph idx="1"/>
          </p:nvPr>
        </p:nvSpPr>
        <p:spPr/>
        <p:txBody>
          <a:bodyPr/>
          <a:lstStyle/>
          <a:p>
            <a:r>
              <a:rPr lang="en-US" altLang="zh-CN" dirty="0" err="1" smtClean="0"/>
              <a:t>Paxos</a:t>
            </a:r>
            <a:r>
              <a:rPr lang="en-US" altLang="zh-CN" dirty="0" smtClean="0"/>
              <a:t> (1990)</a:t>
            </a:r>
          </a:p>
          <a:p>
            <a:r>
              <a:rPr lang="en-US" altLang="zh-CN" dirty="0" smtClean="0"/>
              <a:t>Raft (</a:t>
            </a:r>
            <a:r>
              <a:rPr lang="en-US" altLang="zh-CN" dirty="0"/>
              <a:t>2013</a:t>
            </a:r>
            <a:r>
              <a:rPr lang="en-US" altLang="zh-CN" dirty="0" smtClean="0"/>
              <a:t>)</a:t>
            </a:r>
          </a:p>
          <a:p>
            <a:endParaRPr lang="zh-CN" altLang="en-US" dirty="0"/>
          </a:p>
        </p:txBody>
      </p:sp>
      <p:pic>
        <p:nvPicPr>
          <p:cNvPr id="7170" name="Picture 2" descr="http://www.lamport.org/lesli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1268760"/>
            <a:ext cx="3563888" cy="45335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649582" y="6165304"/>
            <a:ext cx="3494418" cy="369332"/>
          </a:xfrm>
          <a:prstGeom prst="rect">
            <a:avLst/>
          </a:prstGeom>
          <a:noFill/>
        </p:spPr>
        <p:txBody>
          <a:bodyPr wrap="none" rtlCol="0">
            <a:spAutoFit/>
          </a:bodyPr>
          <a:lstStyle/>
          <a:p>
            <a:r>
              <a:rPr lang="zh-CN" altLang="en-US" dirty="0" smtClean="0"/>
              <a:t>图片来自</a:t>
            </a:r>
            <a:r>
              <a:rPr lang="en-US" altLang="zh-CN" dirty="0"/>
              <a:t>http://www.lamport.org/</a:t>
            </a:r>
            <a:endParaRPr lang="zh-CN" altLang="en-US" dirty="0"/>
          </a:p>
        </p:txBody>
      </p:sp>
    </p:spTree>
    <p:extLst>
      <p:ext uri="{BB962C8B-B14F-4D97-AF65-F5344CB8AC3E}">
        <p14:creationId xmlns:p14="http://schemas.microsoft.com/office/powerpoint/2010/main" val="241827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Why Raft?</a:t>
            </a:r>
            <a:endParaRPr lang="zh-CN" altLang="en-US" dirty="0"/>
          </a:p>
        </p:txBody>
      </p:sp>
      <p:sp>
        <p:nvSpPr>
          <p:cNvPr id="3" name="内容占位符 2"/>
          <p:cNvSpPr>
            <a:spLocks noGrp="1"/>
          </p:cNvSpPr>
          <p:nvPr>
            <p:ph idx="1"/>
          </p:nvPr>
        </p:nvSpPr>
        <p:spPr/>
        <p:txBody>
          <a:bodyPr/>
          <a:lstStyle/>
          <a:p>
            <a:r>
              <a:rPr lang="en-US" altLang="zh-CN" dirty="0"/>
              <a:t>The first drawback is that </a:t>
            </a:r>
            <a:r>
              <a:rPr lang="en-US" altLang="zh-CN" dirty="0" err="1"/>
              <a:t>Paxos</a:t>
            </a:r>
            <a:r>
              <a:rPr lang="en-US" altLang="zh-CN" dirty="0"/>
              <a:t> is exceptionally difficult to </a:t>
            </a:r>
            <a:r>
              <a:rPr lang="en-US" altLang="zh-CN" dirty="0" smtClean="0"/>
              <a:t>understand</a:t>
            </a:r>
          </a:p>
          <a:p>
            <a:r>
              <a:rPr lang="en-US" altLang="zh-CN" dirty="0"/>
              <a:t>The second problem with </a:t>
            </a:r>
            <a:r>
              <a:rPr lang="en-US" altLang="zh-CN" dirty="0" err="1"/>
              <a:t>Paxos</a:t>
            </a:r>
            <a:r>
              <a:rPr lang="en-US" altLang="zh-CN" dirty="0"/>
              <a:t> is that it does not provide a good foundation for building practical implementations </a:t>
            </a:r>
            <a:br>
              <a:rPr lang="en-US" altLang="zh-CN" dirty="0"/>
            </a:br>
            <a:endParaRPr lang="zh-CN" altLang="en-US" dirty="0"/>
          </a:p>
        </p:txBody>
      </p:sp>
    </p:spTree>
    <p:extLst>
      <p:ext uri="{BB962C8B-B14F-4D97-AF65-F5344CB8AC3E}">
        <p14:creationId xmlns:p14="http://schemas.microsoft.com/office/powerpoint/2010/main" val="356862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sz="2800" i="1" dirty="0">
                <a:latin typeface="Courier New" pitchFamily="49" charset="0"/>
                <a:cs typeface="Courier New" pitchFamily="49" charset="0"/>
              </a:rPr>
              <a:t>There are significant </a:t>
            </a:r>
            <a:r>
              <a:rPr lang="en-US" altLang="zh-CN" sz="2800" b="1" i="1" dirty="0">
                <a:latin typeface="Courier New" pitchFamily="49" charset="0"/>
                <a:cs typeface="Courier New" pitchFamily="49" charset="0"/>
              </a:rPr>
              <a:t>gaps</a:t>
            </a:r>
            <a:r>
              <a:rPr lang="en-US" altLang="zh-CN" sz="2800" i="1" dirty="0">
                <a:latin typeface="Courier New" pitchFamily="49" charset="0"/>
                <a:cs typeface="Courier New" pitchFamily="49" charset="0"/>
              </a:rPr>
              <a:t> between the description of the </a:t>
            </a:r>
            <a:r>
              <a:rPr lang="en-US" altLang="zh-CN" sz="2800" i="1" dirty="0" err="1">
                <a:latin typeface="Courier New" pitchFamily="49" charset="0"/>
                <a:cs typeface="Courier New" pitchFamily="49" charset="0"/>
              </a:rPr>
              <a:t>Paxos</a:t>
            </a:r>
            <a:r>
              <a:rPr lang="en-US" altLang="zh-CN" sz="2800" i="1" dirty="0">
                <a:latin typeface="Courier New" pitchFamily="49" charset="0"/>
                <a:cs typeface="Courier New" pitchFamily="49" charset="0"/>
              </a:rPr>
              <a:t> algorithm and the needs of a real-world system. In order to build a real-world system, an expert needs to use numerous ideas scattered in the literature and make several relatively small protocol extensions. The cumulative effort will be substantial and the final system will be based on an unproven protocol.</a:t>
            </a:r>
            <a:r>
              <a:rPr lang="en-US" altLang="zh-CN" dirty="0"/>
              <a:t/>
            </a:r>
            <a:br>
              <a:rPr lang="en-US" altLang="zh-CN" dirty="0"/>
            </a:br>
            <a:endParaRPr lang="en-US" altLang="zh-CN" dirty="0" smtClean="0"/>
          </a:p>
          <a:p>
            <a:pPr marL="0" indent="0" algn="r">
              <a:buNone/>
            </a:pPr>
            <a:r>
              <a:rPr lang="en-US" altLang="zh-CN" dirty="0" err="1" smtClean="0"/>
              <a:t>Paxos</a:t>
            </a:r>
            <a:r>
              <a:rPr lang="en-US" altLang="zh-CN" dirty="0" smtClean="0"/>
              <a:t> </a:t>
            </a:r>
            <a:r>
              <a:rPr lang="en-US" altLang="zh-CN" dirty="0"/>
              <a:t>made live</a:t>
            </a:r>
            <a:endParaRPr lang="zh-CN" altLang="en-US" dirty="0"/>
          </a:p>
        </p:txBody>
      </p:sp>
    </p:spTree>
    <p:extLst>
      <p:ext uri="{BB962C8B-B14F-4D97-AF65-F5344CB8AC3E}">
        <p14:creationId xmlns:p14="http://schemas.microsoft.com/office/powerpoint/2010/main" val="1217115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How</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b="1" dirty="0"/>
              <a:t>Leader election</a:t>
            </a:r>
            <a:r>
              <a:rPr lang="en-US" altLang="zh-CN" dirty="0"/>
              <a:t>: a new leader must be chosen </a:t>
            </a:r>
            <a:r>
              <a:rPr lang="en-US" altLang="zh-CN" dirty="0" smtClean="0"/>
              <a:t>when an </a:t>
            </a:r>
            <a:r>
              <a:rPr lang="en-US" altLang="zh-CN" dirty="0"/>
              <a:t>existing leader fails </a:t>
            </a:r>
            <a:endParaRPr lang="en-US" altLang="zh-CN" dirty="0" smtClean="0"/>
          </a:p>
          <a:p>
            <a:r>
              <a:rPr lang="en-US" altLang="zh-CN" b="1" dirty="0" smtClean="0"/>
              <a:t>Log </a:t>
            </a:r>
            <a:r>
              <a:rPr lang="en-US" altLang="zh-CN" b="1" dirty="0"/>
              <a:t>replication</a:t>
            </a:r>
            <a:r>
              <a:rPr lang="en-US" altLang="zh-CN" dirty="0"/>
              <a:t>: the leader must accept log entries from clients and replicate them across the </a:t>
            </a:r>
            <a:r>
              <a:rPr lang="en-US" altLang="zh-CN" dirty="0" err="1" smtClean="0"/>
              <a:t>cluster,forcing</a:t>
            </a:r>
            <a:r>
              <a:rPr lang="en-US" altLang="zh-CN" dirty="0" smtClean="0"/>
              <a:t> </a:t>
            </a:r>
            <a:r>
              <a:rPr lang="en-US" altLang="zh-CN" dirty="0"/>
              <a:t>the other logs to agree with its own </a:t>
            </a:r>
          </a:p>
          <a:p>
            <a:r>
              <a:rPr lang="en-US" altLang="zh-CN" b="1" dirty="0"/>
              <a:t>Safety</a:t>
            </a:r>
            <a:r>
              <a:rPr lang="en-US" altLang="zh-CN" dirty="0"/>
              <a:t>: the key safety property for Raft is the State</a:t>
            </a:r>
            <a:br>
              <a:rPr lang="en-US" altLang="zh-CN" dirty="0"/>
            </a:br>
            <a:r>
              <a:rPr lang="en-US" altLang="zh-CN" dirty="0"/>
              <a:t>Machine Safety Property in Figure 3: if any server</a:t>
            </a:r>
            <a:br>
              <a:rPr lang="en-US" altLang="zh-CN" dirty="0"/>
            </a:br>
            <a:r>
              <a:rPr lang="en-US" altLang="zh-CN" dirty="0"/>
              <a:t>has applied a particular log entry to its state machine,</a:t>
            </a:r>
            <a:br>
              <a:rPr lang="en-US" altLang="zh-CN" dirty="0"/>
            </a:br>
            <a:r>
              <a:rPr lang="en-US" altLang="zh-CN" dirty="0"/>
              <a:t>then no other server may apply a different command</a:t>
            </a:r>
            <a:br>
              <a:rPr lang="en-US" altLang="zh-CN" dirty="0"/>
            </a:br>
            <a:r>
              <a:rPr lang="en-US" altLang="zh-CN" dirty="0"/>
              <a:t>for the same log index. </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185754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Raft(basic concepts)</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b="1" dirty="0" smtClean="0"/>
              <a:t>Server state</a:t>
            </a:r>
          </a:p>
          <a:p>
            <a:pPr lvl="1">
              <a:buFont typeface="Wingdings" pitchFamily="2" charset="2"/>
              <a:buChar char="Ø"/>
            </a:pPr>
            <a:r>
              <a:rPr lang="en-US" altLang="zh-CN" dirty="0" smtClean="0"/>
              <a:t>Follower</a:t>
            </a:r>
          </a:p>
          <a:p>
            <a:pPr lvl="1">
              <a:buFont typeface="Wingdings" pitchFamily="2" charset="2"/>
              <a:buChar char="Ø"/>
            </a:pPr>
            <a:r>
              <a:rPr lang="en-US" altLang="zh-CN" dirty="0" smtClean="0"/>
              <a:t>Leader</a:t>
            </a:r>
          </a:p>
          <a:p>
            <a:pPr lvl="1">
              <a:buFont typeface="Wingdings" pitchFamily="2" charset="2"/>
              <a:buChar char="Ø"/>
            </a:pPr>
            <a:r>
              <a:rPr lang="en-US" altLang="zh-CN" dirty="0" smtClean="0"/>
              <a:t>Candidate</a:t>
            </a:r>
          </a:p>
          <a:p>
            <a:r>
              <a:rPr lang="en-US" altLang="zh-CN" b="1" dirty="0" smtClean="0"/>
              <a:t>Message(RPC)</a:t>
            </a:r>
          </a:p>
          <a:p>
            <a:pPr lvl="1">
              <a:buFont typeface="Wingdings" pitchFamily="2" charset="2"/>
              <a:buChar char="Ø"/>
            </a:pPr>
            <a:r>
              <a:rPr lang="zh-CN" altLang="en-US" dirty="0" smtClean="0"/>
              <a:t> </a:t>
            </a:r>
            <a:r>
              <a:rPr lang="en-US" altLang="zh-CN" sz="2500" dirty="0" err="1" smtClean="0"/>
              <a:t>RequestVote</a:t>
            </a:r>
            <a:endParaRPr lang="en-US" altLang="zh-CN" sz="2500" dirty="0" smtClean="0"/>
          </a:p>
          <a:p>
            <a:pPr lvl="1">
              <a:buFont typeface="Wingdings" pitchFamily="2" charset="2"/>
              <a:buChar char="Ø"/>
            </a:pPr>
            <a:r>
              <a:rPr lang="en-US" altLang="zh-CN" sz="2500" dirty="0" smtClean="0"/>
              <a:t> </a:t>
            </a:r>
            <a:r>
              <a:rPr lang="en-US" altLang="zh-CN" sz="2500" dirty="0" err="1"/>
              <a:t>AppendEntries</a:t>
            </a:r>
            <a:r>
              <a:rPr lang="zh-CN" altLang="en-US" sz="2500" dirty="0"/>
              <a:t>（</a:t>
            </a:r>
            <a:r>
              <a:rPr lang="en-US" altLang="zh-CN" sz="2500" dirty="0" err="1"/>
              <a:t>HeartBeat</a:t>
            </a:r>
            <a:r>
              <a:rPr lang="zh-CN" altLang="en-US" sz="2500" dirty="0" smtClean="0"/>
              <a:t>）</a:t>
            </a:r>
            <a:endParaRPr lang="en-US" altLang="zh-CN" sz="2500" dirty="0" smtClean="0"/>
          </a:p>
          <a:p>
            <a:pPr lvl="1">
              <a:buFont typeface="Wingdings" pitchFamily="2" charset="2"/>
              <a:buChar char="Ø"/>
            </a:pPr>
            <a:r>
              <a:rPr lang="en-US" altLang="zh-CN" sz="2500" dirty="0" smtClean="0"/>
              <a:t> </a:t>
            </a:r>
            <a:r>
              <a:rPr lang="en-US" altLang="zh-CN" sz="2500" dirty="0" err="1"/>
              <a:t>InstallSnapshot</a:t>
            </a:r>
            <a:r>
              <a:rPr lang="en-US" altLang="zh-CN" sz="2500" dirty="0"/>
              <a:t> </a:t>
            </a:r>
            <a:endParaRPr lang="en-US" altLang="zh-CN" dirty="0" smtClean="0"/>
          </a:p>
          <a:p>
            <a:r>
              <a:rPr lang="en-US" altLang="zh-CN" b="1" dirty="0" smtClean="0"/>
              <a:t>Terms</a:t>
            </a:r>
            <a:endParaRPr lang="en-US" altLang="zh-CN" b="1" dirty="0"/>
          </a:p>
          <a:p>
            <a:pPr lvl="1">
              <a:buFont typeface="Wingdings" pitchFamily="2" charset="2"/>
              <a:buChar char="Ø"/>
            </a:pPr>
            <a:r>
              <a:rPr lang="en-US" altLang="zh-CN" dirty="0" smtClean="0"/>
              <a:t> </a:t>
            </a:r>
            <a:r>
              <a:rPr lang="en-US" altLang="zh-CN" dirty="0"/>
              <a:t>Term </a:t>
            </a:r>
            <a:r>
              <a:rPr lang="en-US" altLang="zh-CN" dirty="0" smtClean="0"/>
              <a:t>ID</a:t>
            </a:r>
            <a:endParaRPr lang="en-US" altLang="zh-CN" dirty="0"/>
          </a:p>
          <a:p>
            <a:pPr lvl="1">
              <a:buFont typeface="Wingdings" pitchFamily="2" charset="2"/>
              <a:buChar char="Ø"/>
            </a:pPr>
            <a:r>
              <a:rPr lang="en-US" altLang="zh-CN" dirty="0" smtClean="0"/>
              <a:t>Log entry</a:t>
            </a:r>
            <a:endParaRPr lang="zh-CN"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1124" y="4724764"/>
            <a:ext cx="5688630" cy="2133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692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dirty="0" smtClean="0"/>
              <a:t>Leader</a:t>
            </a:r>
            <a:r>
              <a:rPr lang="en-US" altLang="zh-CN" dirty="0" smtClean="0"/>
              <a:t> </a:t>
            </a:r>
            <a:r>
              <a:rPr lang="en-US" altLang="zh-CN" b="1" dirty="0"/>
              <a:t>election </a:t>
            </a:r>
            <a:r>
              <a:rPr lang="en-US" altLang="zh-CN" b="1" dirty="0" smtClean="0"/>
              <a:t>(</a:t>
            </a:r>
            <a:r>
              <a:rPr lang="en-US" altLang="zh-CN" dirty="0" smtClean="0"/>
              <a:t>Server </a:t>
            </a:r>
            <a:r>
              <a:rPr lang="en-US" altLang="zh-CN" dirty="0"/>
              <a:t>states </a:t>
            </a:r>
            <a:r>
              <a:rPr lang="en-US" altLang="zh-CN" dirty="0" smtClean="0"/>
              <a:t>)</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453" y="1772816"/>
            <a:ext cx="8532643"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3827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a:t>Leader</a:t>
            </a:r>
            <a:r>
              <a:rPr lang="en-US" altLang="zh-CN" dirty="0"/>
              <a:t> </a:t>
            </a:r>
            <a:r>
              <a:rPr lang="en-US" altLang="zh-CN" b="1" dirty="0"/>
              <a:t>election</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when</a:t>
            </a:r>
            <a:endParaRPr lang="en-US" altLang="zh-CN" dirty="0"/>
          </a:p>
          <a:p>
            <a:pPr lvl="1"/>
            <a:r>
              <a:rPr lang="en-US" altLang="zh-CN" dirty="0" smtClean="0"/>
              <a:t>Heartbeat </a:t>
            </a:r>
            <a:r>
              <a:rPr lang="en-US" altLang="zh-CN" dirty="0"/>
              <a:t>Message / Election </a:t>
            </a:r>
            <a:r>
              <a:rPr lang="en-US" altLang="zh-CN" dirty="0" smtClean="0"/>
              <a:t>Timeout</a:t>
            </a:r>
          </a:p>
          <a:p>
            <a:r>
              <a:rPr lang="en-US" altLang="zh-CN" dirty="0" smtClean="0"/>
              <a:t>how</a:t>
            </a:r>
          </a:p>
          <a:p>
            <a:pPr lvl="1"/>
            <a:r>
              <a:rPr lang="en-US" altLang="zh-CN" dirty="0" smtClean="0"/>
              <a:t>randomly time(avoid “live lock”)</a:t>
            </a:r>
          </a:p>
          <a:p>
            <a:pPr lvl="1"/>
            <a:r>
              <a:rPr lang="en-US" altLang="zh-CN" dirty="0"/>
              <a:t>current term++ </a:t>
            </a:r>
            <a:endParaRPr lang="en-US" altLang="zh-CN" dirty="0" smtClean="0"/>
          </a:p>
          <a:p>
            <a:pPr lvl="1"/>
            <a:r>
              <a:rPr lang="en-US" altLang="zh-CN" dirty="0" err="1"/>
              <a:t>RequestVote</a:t>
            </a:r>
            <a:r>
              <a:rPr lang="en-US" altLang="zh-CN" dirty="0"/>
              <a:t> RPC </a:t>
            </a:r>
            <a:endParaRPr lang="en-US" altLang="zh-CN" dirty="0" smtClean="0"/>
          </a:p>
          <a:p>
            <a:r>
              <a:rPr lang="en-US" altLang="zh-CN" dirty="0" smtClean="0"/>
              <a:t>result</a:t>
            </a:r>
          </a:p>
          <a:p>
            <a:pPr lvl="1"/>
            <a:r>
              <a:rPr lang="en-US" altLang="zh-CN" b="1" dirty="0" smtClean="0"/>
              <a:t>safety</a:t>
            </a:r>
            <a:r>
              <a:rPr lang="en-US" altLang="zh-CN" dirty="0" smtClean="0"/>
              <a:t> :</a:t>
            </a:r>
            <a:r>
              <a:rPr lang="en-US" altLang="zh-CN" b="1" dirty="0" smtClean="0"/>
              <a:t> </a:t>
            </a:r>
            <a:r>
              <a:rPr lang="en-US" altLang="zh-CN" dirty="0" smtClean="0"/>
              <a:t>only one leader</a:t>
            </a:r>
            <a:r>
              <a:rPr lang="zh-CN" altLang="en-US" dirty="0" smtClean="0"/>
              <a:t> </a:t>
            </a:r>
            <a:r>
              <a:rPr lang="en-US" altLang="zh-CN" dirty="0" smtClean="0"/>
              <a:t>or  no leader </a:t>
            </a:r>
            <a:r>
              <a:rPr lang="en-US" altLang="zh-CN" dirty="0"/>
              <a:t/>
            </a:r>
            <a:br>
              <a:rPr lang="en-US" altLang="zh-CN" dirty="0"/>
            </a:br>
            <a:r>
              <a:rPr lang="en-US" altLang="zh-CN" dirty="0"/>
              <a:t/>
            </a:r>
            <a:br>
              <a:rPr lang="en-US" altLang="zh-CN" dirty="0"/>
            </a:br>
            <a:r>
              <a:rPr lang="en-US" altLang="zh-CN" dirty="0"/>
              <a:t/>
            </a:r>
            <a:br>
              <a:rPr lang="en-US" altLang="zh-CN" dirty="0"/>
            </a:br>
            <a:endParaRPr lang="en-US" altLang="zh-CN" dirty="0" smtClean="0"/>
          </a:p>
          <a:p>
            <a:endParaRPr lang="zh-CN" alt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891" y="5229200"/>
            <a:ext cx="614997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4235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TotalTime>
  <Words>650</Words>
  <Application>Microsoft Office PowerPoint</Application>
  <PresentationFormat>全屏显示(4:3)</PresentationFormat>
  <Paragraphs>133</Paragraphs>
  <Slides>13</Slides>
  <Notes>11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13</vt:i4>
      </vt:variant>
    </vt:vector>
  </HeadingPairs>
  <TitlesOfParts>
    <vt:vector size="24" baseType="lpstr">
      <vt:lpstr>Adobe Gothic Std B</vt:lpstr>
      <vt:lpstr>宋体</vt:lpstr>
      <vt:lpstr>幼圆</vt:lpstr>
      <vt:lpstr>Arial</vt:lpstr>
      <vt:lpstr>Calibri</vt:lpstr>
      <vt:lpstr>Calibri Light</vt:lpstr>
      <vt:lpstr>Courier New</vt:lpstr>
      <vt:lpstr>Tempus Sans ITC</vt:lpstr>
      <vt:lpstr>Wingdings</vt:lpstr>
      <vt:lpstr>Office 主题</vt:lpstr>
      <vt:lpstr>1_Office 主题</vt:lpstr>
      <vt:lpstr>Raft An Understandable Consensus Algorithm  </vt:lpstr>
      <vt:lpstr>consensus problem </vt:lpstr>
      <vt:lpstr>Consensus Algorithm </vt:lpstr>
      <vt:lpstr>Why Raft?</vt:lpstr>
      <vt:lpstr>PowerPoint 演示文稿</vt:lpstr>
      <vt:lpstr>How</vt:lpstr>
      <vt:lpstr>Raft(basic concepts)</vt:lpstr>
      <vt:lpstr>Leader election (Server states )</vt:lpstr>
      <vt:lpstr>Leader election</vt:lpstr>
      <vt:lpstr>Log replication</vt:lpstr>
      <vt:lpstr>Safety</vt:lpstr>
      <vt:lpstr>Reference</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Raft</dc:title>
  <dc:creator>au</dc:creator>
  <cp:lastModifiedBy>Shaojian Huang</cp:lastModifiedBy>
  <cp:revision>203</cp:revision>
  <dcterms:created xsi:type="dcterms:W3CDTF">2017-09-01T13:50:14Z</dcterms:created>
  <dcterms:modified xsi:type="dcterms:W3CDTF">2017-09-05T06:29:17Z</dcterms:modified>
</cp:coreProperties>
</file>