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aven Pro" panose="020B0604020202020204" charset="0"/>
      <p:regular r:id="rId24"/>
      <p:bold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2FF5CD-657C-46B8-B315-5797E554F9BB}">
  <a:tblStyle styleId="{EE2FF5CD-657C-46B8-B315-5797E554F9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4be1739ca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4be1739ca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4be1739ca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4be1739ca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4be1739ca_0_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4be1739ca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4be1739ca_0_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4be1739ca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50699f24e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50699f24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be1739ca_0_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be1739ca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e50699f24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e50699f24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50699f24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50699f24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rgbClr val="C0791B"/>
                </a:solidFill>
                <a:highlight>
                  <a:srgbClr val="FFFFFF"/>
                </a:highlight>
              </a:rPr>
              <a:t>1350.205685</a:t>
            </a:r>
            <a:endParaRPr sz="1050">
              <a:solidFill>
                <a:srgbClr val="C0791B"/>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50699f24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50699f24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rgbClr val="C0791B"/>
                </a:solidFill>
                <a:highlight>
                  <a:srgbClr val="FFFFFF"/>
                </a:highlight>
              </a:rPr>
              <a:t>1350.205685</a:t>
            </a:r>
            <a:endParaRPr sz="1050">
              <a:solidFill>
                <a:srgbClr val="C0791B"/>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50699f24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e50699f24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rgbClr val="C0791B"/>
                </a:solidFill>
                <a:highlight>
                  <a:srgbClr val="FFFFFF"/>
                </a:highlight>
              </a:rPr>
              <a:t>1350.205685</a:t>
            </a:r>
            <a:endParaRPr sz="1050">
              <a:solidFill>
                <a:srgbClr val="C0791B"/>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4be1739ca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4be1739c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e4be1739ca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e4be1739ca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50699f24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50699f24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4be1739ca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4be1739c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4be1739ca_0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4be1739ca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4be1739ca_0_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4be1739ca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50699f24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50699f24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4be1739ca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4be1739ca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4be1739ca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4be1739ca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4be1739ca_0_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4be1739ca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317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Cost and Advertisement </a:t>
            </a:r>
            <a:r>
              <a:rPr lang="en"/>
              <a:t>Data Analysis Project</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Isaac Heeseok Joo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22"/>
          <p:cNvPicPr preferRelativeResize="0"/>
          <p:nvPr/>
        </p:nvPicPr>
        <p:blipFill>
          <a:blip r:embed="rId3">
            <a:alphaModFix/>
          </a:blip>
          <a:stretch>
            <a:fillRect/>
          </a:stretch>
        </p:blipFill>
        <p:spPr>
          <a:xfrm>
            <a:off x="0" y="1527575"/>
            <a:ext cx="5054700" cy="3369800"/>
          </a:xfrm>
          <a:prstGeom prst="rect">
            <a:avLst/>
          </a:prstGeom>
          <a:noFill/>
          <a:ln>
            <a:noFill/>
          </a:ln>
        </p:spPr>
      </p:pic>
      <p:sp>
        <p:nvSpPr>
          <p:cNvPr id="347" name="Google Shape;347;p22"/>
          <p:cNvSpPr txBox="1">
            <a:spLocks noGrp="1"/>
          </p:cNvSpPr>
          <p:nvPr>
            <p:ph type="title"/>
          </p:nvPr>
        </p:nvSpPr>
        <p:spPr>
          <a:xfrm>
            <a:off x="1303800" y="598575"/>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348" name="Google Shape;348;p22"/>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Relationship between Noise and Number of Airing</a:t>
            </a:r>
            <a:endParaRPr sz="2000"/>
          </a:p>
        </p:txBody>
      </p:sp>
      <p:sp>
        <p:nvSpPr>
          <p:cNvPr id="349" name="Google Shape;349;p22"/>
          <p:cNvSpPr txBox="1">
            <a:spLocks noGrp="1"/>
          </p:cNvSpPr>
          <p:nvPr>
            <p:ph type="body" idx="1"/>
          </p:nvPr>
        </p:nvSpPr>
        <p:spPr>
          <a:xfrm>
            <a:off x="4360400" y="1851100"/>
            <a:ext cx="4579800" cy="254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Color indicates number of times the ad aired on a network</a:t>
            </a:r>
            <a:endParaRPr sz="1500"/>
          </a:p>
          <a:p>
            <a:pPr marL="457200" lvl="0" indent="-323850" algn="l" rtl="0">
              <a:spcBef>
                <a:spcPts val="0"/>
              </a:spcBef>
              <a:spcAft>
                <a:spcPts val="0"/>
              </a:spcAft>
              <a:buSzPts val="1500"/>
              <a:buChar char="●"/>
            </a:pPr>
            <a:r>
              <a:rPr lang="en" sz="1500"/>
              <a:t>Red - More Airing</a:t>
            </a:r>
            <a:endParaRPr sz="1500"/>
          </a:p>
          <a:p>
            <a:pPr marL="457200" lvl="0" indent="-323850" algn="l" rtl="0">
              <a:spcBef>
                <a:spcPts val="0"/>
              </a:spcBef>
              <a:spcAft>
                <a:spcPts val="0"/>
              </a:spcAft>
              <a:buSzPts val="1500"/>
              <a:buChar char="●"/>
            </a:pPr>
            <a:r>
              <a:rPr lang="en" sz="1500"/>
              <a:t>Blue - Less Airing</a:t>
            </a:r>
            <a:endParaRPr sz="1500"/>
          </a:p>
          <a:p>
            <a:pPr marL="457200" lvl="0" indent="-323850" algn="l" rtl="0">
              <a:spcBef>
                <a:spcPts val="0"/>
              </a:spcBef>
              <a:spcAft>
                <a:spcPts val="0"/>
              </a:spcAft>
              <a:buSzPts val="1500"/>
              <a:buChar char="●"/>
            </a:pPr>
            <a:r>
              <a:rPr lang="en" sz="1500"/>
              <a:t>Increase in number of airing results in more noise in Lift</a:t>
            </a:r>
            <a:endParaRPr sz="1500"/>
          </a:p>
          <a:p>
            <a:pPr marL="457200" lvl="0" indent="-323850" algn="l" rtl="0">
              <a:spcBef>
                <a:spcPts val="0"/>
              </a:spcBef>
              <a:spcAft>
                <a:spcPts val="0"/>
              </a:spcAft>
              <a:buSzPts val="1500"/>
              <a:buChar char="●"/>
            </a:pPr>
            <a:r>
              <a:rPr lang="en" sz="1500"/>
              <a:t>Also can see that less money spent correlates to more airing</a:t>
            </a:r>
            <a:endParaRPr sz="1500"/>
          </a:p>
          <a:p>
            <a:pPr marL="457200" lvl="0" indent="-323850" algn="l" rtl="0">
              <a:spcBef>
                <a:spcPts val="0"/>
              </a:spcBef>
              <a:spcAft>
                <a:spcPts val="0"/>
              </a:spcAft>
              <a:buSzPts val="1500"/>
              <a:buChar char="●"/>
            </a:pPr>
            <a:r>
              <a:rPr lang="en" sz="1500"/>
              <a:t>This makes sense because low spending leads to high number of airing, which could result in large deviation in lift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23"/>
          <p:cNvPicPr preferRelativeResize="0"/>
          <p:nvPr/>
        </p:nvPicPr>
        <p:blipFill>
          <a:blip r:embed="rId3">
            <a:alphaModFix/>
          </a:blip>
          <a:stretch>
            <a:fillRect/>
          </a:stretch>
        </p:blipFill>
        <p:spPr>
          <a:xfrm>
            <a:off x="0" y="1365450"/>
            <a:ext cx="5667076" cy="3778051"/>
          </a:xfrm>
          <a:prstGeom prst="rect">
            <a:avLst/>
          </a:prstGeom>
          <a:noFill/>
          <a:ln>
            <a:noFill/>
          </a:ln>
        </p:spPr>
      </p:pic>
      <p:sp>
        <p:nvSpPr>
          <p:cNvPr id="355" name="Google Shape;35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Cost Per Visitor (CPV)</a:t>
            </a:r>
            <a:endParaRPr/>
          </a:p>
        </p:txBody>
      </p:sp>
      <p:sp>
        <p:nvSpPr>
          <p:cNvPr id="356" name="Google Shape;356;p23"/>
          <p:cNvSpPr txBox="1">
            <a:spLocks noGrp="1"/>
          </p:cNvSpPr>
          <p:nvPr>
            <p:ph type="body" idx="1"/>
          </p:nvPr>
        </p:nvSpPr>
        <p:spPr>
          <a:xfrm>
            <a:off x="4995500" y="1768025"/>
            <a:ext cx="4148400" cy="2541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Cost per Visitor (CPV) is amount of money spent per visitor (Spend/Lift) </a:t>
            </a:r>
            <a:endParaRPr/>
          </a:p>
          <a:p>
            <a:pPr marL="457200" lvl="0" indent="-311150" algn="l" rtl="0">
              <a:spcBef>
                <a:spcPts val="0"/>
              </a:spcBef>
              <a:spcAft>
                <a:spcPts val="0"/>
              </a:spcAft>
              <a:buSzPts val="1300"/>
              <a:buChar char="●"/>
            </a:pPr>
            <a:r>
              <a:rPr lang="en"/>
              <a:t>More airing naturally leads to more lift</a:t>
            </a:r>
            <a:endParaRPr/>
          </a:p>
          <a:p>
            <a:pPr marL="457200" lvl="0" indent="-311150" algn="l" rtl="0">
              <a:spcBef>
                <a:spcPts val="0"/>
              </a:spcBef>
              <a:spcAft>
                <a:spcPts val="0"/>
              </a:spcAft>
              <a:buSzPts val="1300"/>
              <a:buChar char="●"/>
            </a:pPr>
            <a:r>
              <a:rPr lang="en"/>
              <a:t>WILO has large amount of airing and this shear number of airing could skew the metric</a:t>
            </a:r>
            <a:endParaRPr/>
          </a:p>
          <a:p>
            <a:pPr marL="457200" lvl="0" indent="-311150" algn="l" rtl="0">
              <a:spcBef>
                <a:spcPts val="0"/>
              </a:spcBef>
              <a:spcAft>
                <a:spcPts val="0"/>
              </a:spcAft>
              <a:buSzPts val="1300"/>
              <a:buChar char="●"/>
            </a:pPr>
            <a:r>
              <a:rPr lang="en"/>
              <a:t>Networks like WILO and DISH seem to return highest efficiency by costing less per visitor, but when you look at the number of these networks aired the ad, it confirms previous statement where less cost -&gt; more airing, thus causing more efficient CPV</a:t>
            </a:r>
            <a:endParaRPr/>
          </a:p>
        </p:txBody>
      </p:sp>
      <p:graphicFrame>
        <p:nvGraphicFramePr>
          <p:cNvPr id="357" name="Google Shape;357;p23"/>
          <p:cNvGraphicFramePr/>
          <p:nvPr/>
        </p:nvGraphicFramePr>
        <p:xfrm>
          <a:off x="5943700" y="4220275"/>
          <a:ext cx="3000000" cy="3000000"/>
        </p:xfrm>
        <a:graphic>
          <a:graphicData uri="http://schemas.openxmlformats.org/drawingml/2006/table">
            <a:tbl>
              <a:tblPr>
                <a:noFill/>
                <a:tableStyleId>{EE2FF5CD-657C-46B8-B315-5797E554F9BB}</a:tableStyleId>
              </a:tblPr>
              <a:tblGrid>
                <a:gridCol w="2252000">
                  <a:extLst>
                    <a:ext uri="{9D8B030D-6E8A-4147-A177-3AD203B41FA5}">
                      <a16:colId xmlns:a16="http://schemas.microsoft.com/office/drawing/2014/main" val="20000"/>
                    </a:ext>
                  </a:extLst>
                </a:gridCol>
              </a:tblGrid>
              <a:tr h="382250">
                <a:tc>
                  <a:txBody>
                    <a:bodyPr/>
                    <a:lstStyle/>
                    <a:p>
                      <a:pPr marL="0" lvl="0" indent="0" algn="ctr" rtl="0">
                        <a:spcBef>
                          <a:spcPts val="0"/>
                        </a:spcBef>
                        <a:spcAft>
                          <a:spcPts val="0"/>
                        </a:spcAft>
                        <a:buNone/>
                      </a:pPr>
                      <a:r>
                        <a:rPr lang="en"/>
                        <a:t>CPV of entire dataset</a:t>
                      </a:r>
                      <a:endParaRPr/>
                    </a:p>
                  </a:txBody>
                  <a:tcPr marL="91425" marR="91425" marT="91425" marB="91425"/>
                </a:tc>
                <a:extLst>
                  <a:ext uri="{0D108BD9-81ED-4DB2-BD59-A6C34878D82A}">
                    <a16:rowId xmlns:a16="http://schemas.microsoft.com/office/drawing/2014/main" val="10000"/>
                  </a:ext>
                </a:extLst>
              </a:tr>
              <a:tr h="314375">
                <a:tc>
                  <a:txBody>
                    <a:bodyPr/>
                    <a:lstStyle/>
                    <a:p>
                      <a:pPr marL="0" lvl="0" indent="0" algn="ctr" rtl="0">
                        <a:lnSpc>
                          <a:spcPct val="115000"/>
                        </a:lnSpc>
                        <a:spcBef>
                          <a:spcPts val="0"/>
                        </a:spcBef>
                        <a:spcAft>
                          <a:spcPts val="0"/>
                        </a:spcAft>
                        <a:buNone/>
                      </a:pPr>
                      <a:r>
                        <a:rPr lang="en">
                          <a:highlight>
                            <a:srgbClr val="FFFFFF"/>
                          </a:highlight>
                        </a:rPr>
                        <a:t>10.80</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formatting for CR and CPA</a:t>
            </a:r>
            <a:endParaRPr/>
          </a:p>
        </p:txBody>
      </p:sp>
      <p:sp>
        <p:nvSpPr>
          <p:cNvPr id="363" name="Google Shape;363;p24"/>
          <p:cNvSpPr txBox="1">
            <a:spLocks noGrp="1"/>
          </p:cNvSpPr>
          <p:nvPr>
            <p:ph type="body" idx="1"/>
          </p:nvPr>
        </p:nvSpPr>
        <p:spPr>
          <a:xfrm>
            <a:off x="999000" y="14566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New dataframe was created for convenience since we have to work across two datasets</a:t>
            </a:r>
            <a:endParaRPr/>
          </a:p>
          <a:p>
            <a:pPr marL="457200" lvl="0" indent="-311150" algn="l" rtl="0">
              <a:spcBef>
                <a:spcPts val="0"/>
              </a:spcBef>
              <a:spcAft>
                <a:spcPts val="0"/>
              </a:spcAft>
              <a:buSzPts val="1300"/>
              <a:buChar char="●"/>
            </a:pPr>
            <a:r>
              <a:rPr lang="en"/>
              <a:t>Pandas merging function works like JOIN in SQL</a:t>
            </a:r>
            <a:endParaRPr/>
          </a:p>
          <a:p>
            <a:pPr marL="457200" lvl="0" indent="-311150" algn="l" rtl="0">
              <a:spcBef>
                <a:spcPts val="0"/>
              </a:spcBef>
              <a:spcAft>
                <a:spcPts val="0"/>
              </a:spcAft>
              <a:buSzPts val="1300"/>
              <a:buChar char="●"/>
            </a:pPr>
            <a:r>
              <a:rPr lang="en"/>
              <a:t>Merged Survey_data and Airing_data on ‘Source’ and ‘Network’ by using reference from Lookup_data</a:t>
            </a:r>
            <a:endParaRPr/>
          </a:p>
          <a:p>
            <a:pPr marL="457200" lvl="0" indent="-311150" algn="l" rtl="0">
              <a:spcBef>
                <a:spcPts val="0"/>
              </a:spcBef>
              <a:spcAft>
                <a:spcPts val="0"/>
              </a:spcAft>
              <a:buSzPts val="1300"/>
              <a:buChar char="●"/>
            </a:pPr>
            <a:r>
              <a:rPr lang="en"/>
              <a:t>The data where networks have Airing data were labeled as ‘Real’, and the data that includes networks that have Purchase data but not the Airing data were labeled as ‘Estimate’</a:t>
            </a:r>
            <a:endParaRPr/>
          </a:p>
          <a:p>
            <a:pPr marL="457200" lvl="0" indent="-311150" algn="l" rtl="0">
              <a:spcBef>
                <a:spcPts val="0"/>
              </a:spcBef>
              <a:spcAft>
                <a:spcPts val="0"/>
              </a:spcAft>
              <a:buSzPts val="1300"/>
              <a:buChar char="●"/>
            </a:pPr>
            <a:r>
              <a:rPr lang="en"/>
              <a:t>Missing Data: Used average Conversion Rate and Cost Per Acquisition from Real data to obtain missing ‘Spend’ and ‘Lift’ values for networks in Estimate data instead of using average of total spend or lift from Airing data</a:t>
            </a:r>
            <a:endParaRPr/>
          </a:p>
          <a:p>
            <a:pPr marL="457200" lvl="0" indent="-311150" algn="l" rtl="0">
              <a:spcBef>
                <a:spcPts val="0"/>
              </a:spcBef>
              <a:spcAft>
                <a:spcPts val="0"/>
              </a:spcAft>
              <a:buSzPts val="1300"/>
              <a:buChar char="●"/>
            </a:pPr>
            <a:r>
              <a:rPr lang="en"/>
              <a:t>Average CR and CPA calculated from Real data were used to get reasonable spend and lift correlating to the purchase number of the networks</a:t>
            </a:r>
            <a:endParaRPr/>
          </a:p>
          <a:p>
            <a:pPr marL="457200" lvl="0" indent="-311150" algn="l" rtl="0">
              <a:spcBef>
                <a:spcPts val="0"/>
              </a:spcBef>
              <a:spcAft>
                <a:spcPts val="0"/>
              </a:spcAft>
              <a:buSzPts val="1300"/>
              <a:buChar char="●"/>
            </a:pPr>
            <a:r>
              <a:rPr lang="en"/>
              <a:t>In this report, we only deal with existing Real data, but estimated data is available in the Jupyter Notebook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formatting for CR and CPA</a:t>
            </a:r>
            <a:endParaRPr/>
          </a:p>
        </p:txBody>
      </p:sp>
      <p:sp>
        <p:nvSpPr>
          <p:cNvPr id="369" name="Google Shape;369;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Created a function called ‘metric(df)’ that calculates and appends Cost per Visitor, Conversion Rate, and Cost per Acquisition after it went through cleaning and formatting process</a:t>
            </a:r>
            <a:endParaRPr sz="1500"/>
          </a:p>
          <a:p>
            <a:pPr marL="457200" lvl="0" indent="-323850" algn="l" rtl="0">
              <a:spcBef>
                <a:spcPts val="0"/>
              </a:spcBef>
              <a:spcAft>
                <a:spcPts val="0"/>
              </a:spcAft>
              <a:buSzPts val="1500"/>
              <a:buChar char="●"/>
            </a:pPr>
            <a:r>
              <a:rPr lang="en" sz="1500"/>
              <a:t>Average of Spend, Lift, CPV, CR, and CPA are calculated by dividing number of times the ad aired on a network (ex. Average Spend = Average amount of money spent per airing of ad)</a:t>
            </a:r>
            <a:endParaRPr sz="1500"/>
          </a:p>
        </p:txBody>
      </p:sp>
      <p:sp>
        <p:nvSpPr>
          <p:cNvPr id="370" name="Google Shape;370;p25"/>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Metric Function</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formatting for CR and CPA</a:t>
            </a:r>
            <a:endParaRPr/>
          </a:p>
        </p:txBody>
      </p:sp>
      <p:pic>
        <p:nvPicPr>
          <p:cNvPr id="376" name="Google Shape;376;p26"/>
          <p:cNvPicPr preferRelativeResize="0"/>
          <p:nvPr/>
        </p:nvPicPr>
        <p:blipFill>
          <a:blip r:embed="rId3">
            <a:alphaModFix/>
          </a:blip>
          <a:stretch>
            <a:fillRect/>
          </a:stretch>
        </p:blipFill>
        <p:spPr>
          <a:xfrm>
            <a:off x="152400" y="2065500"/>
            <a:ext cx="8839202" cy="2560495"/>
          </a:xfrm>
          <a:prstGeom prst="rect">
            <a:avLst/>
          </a:prstGeom>
          <a:noFill/>
          <a:ln>
            <a:noFill/>
          </a:ln>
        </p:spPr>
      </p:pic>
      <p:sp>
        <p:nvSpPr>
          <p:cNvPr id="377" name="Google Shape;377;p26"/>
          <p:cNvSpPr txBox="1">
            <a:spLocks noGrp="1"/>
          </p:cNvSpPr>
          <p:nvPr>
            <p:ph type="body" idx="1"/>
          </p:nvPr>
        </p:nvSpPr>
        <p:spPr>
          <a:xfrm>
            <a:off x="999000" y="14566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Formatting produces following multiindex dataframe with ‘Source’, ‘Network’, ‘Date/Time ET’ as indices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27"/>
          <p:cNvPicPr preferRelativeResize="0"/>
          <p:nvPr/>
        </p:nvPicPr>
        <p:blipFill>
          <a:blip r:embed="rId3">
            <a:alphaModFix/>
          </a:blip>
          <a:stretch>
            <a:fillRect/>
          </a:stretch>
        </p:blipFill>
        <p:spPr>
          <a:xfrm>
            <a:off x="0" y="1443125"/>
            <a:ext cx="5550549" cy="3700375"/>
          </a:xfrm>
          <a:prstGeom prst="rect">
            <a:avLst/>
          </a:prstGeom>
          <a:noFill/>
          <a:ln>
            <a:noFill/>
          </a:ln>
        </p:spPr>
      </p:pic>
      <p:sp>
        <p:nvSpPr>
          <p:cNvPr id="383" name="Google Shape;383;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Conversion Rate</a:t>
            </a:r>
            <a:endParaRPr/>
          </a:p>
          <a:p>
            <a:pPr marL="0" lvl="0" indent="0" algn="l" rtl="0">
              <a:spcBef>
                <a:spcPts val="0"/>
              </a:spcBef>
              <a:spcAft>
                <a:spcPts val="0"/>
              </a:spcAft>
              <a:buNone/>
            </a:pPr>
            <a:endParaRPr/>
          </a:p>
        </p:txBody>
      </p:sp>
      <p:sp>
        <p:nvSpPr>
          <p:cNvPr id="384" name="Google Shape;384;p27"/>
          <p:cNvSpPr txBox="1">
            <a:spLocks noGrp="1"/>
          </p:cNvSpPr>
          <p:nvPr>
            <p:ph type="body" idx="1"/>
          </p:nvPr>
        </p:nvSpPr>
        <p:spPr>
          <a:xfrm>
            <a:off x="4995500" y="1768025"/>
            <a:ext cx="4148400" cy="254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Conversion Rate (CR) is the Purchase made per visitor by the ads (Purchase/Lift)</a:t>
            </a:r>
            <a:endParaRPr sz="1400"/>
          </a:p>
          <a:p>
            <a:pPr marL="457200" lvl="0" indent="-317500" algn="l" rtl="0">
              <a:spcBef>
                <a:spcPts val="0"/>
              </a:spcBef>
              <a:spcAft>
                <a:spcPts val="0"/>
              </a:spcAft>
              <a:buSzPts val="1400"/>
              <a:buChar char="●"/>
            </a:pPr>
            <a:r>
              <a:rPr lang="en" sz="1400"/>
              <a:t>CR does not seem to correlate with the amount of airing</a:t>
            </a:r>
            <a:endParaRPr sz="1400"/>
          </a:p>
          <a:p>
            <a:pPr marL="457200" lvl="0" indent="-317500" algn="l" rtl="0">
              <a:spcBef>
                <a:spcPts val="0"/>
              </a:spcBef>
              <a:spcAft>
                <a:spcPts val="0"/>
              </a:spcAft>
              <a:buSzPts val="1400"/>
              <a:buChar char="●"/>
            </a:pPr>
            <a:r>
              <a:rPr lang="en" sz="1400"/>
              <a:t>CNN, COM, and HIST have shown greatest CR with few airings</a:t>
            </a:r>
            <a:endParaRPr sz="1400"/>
          </a:p>
          <a:p>
            <a:pPr marL="457200" lvl="0" indent="-317500" algn="l" rtl="0">
              <a:spcBef>
                <a:spcPts val="0"/>
              </a:spcBef>
              <a:spcAft>
                <a:spcPts val="0"/>
              </a:spcAft>
              <a:buSzPts val="1400"/>
              <a:buChar char="●"/>
            </a:pPr>
            <a:r>
              <a:rPr lang="en" sz="1400"/>
              <a:t>WILO, DISH seem to be inefficient compared to the number of airings</a:t>
            </a:r>
            <a:endParaRPr sz="1400"/>
          </a:p>
        </p:txBody>
      </p:sp>
      <p:graphicFrame>
        <p:nvGraphicFramePr>
          <p:cNvPr id="385" name="Google Shape;385;p27"/>
          <p:cNvGraphicFramePr/>
          <p:nvPr/>
        </p:nvGraphicFramePr>
        <p:xfrm>
          <a:off x="5943700" y="4220275"/>
          <a:ext cx="3000000" cy="3000000"/>
        </p:xfrm>
        <a:graphic>
          <a:graphicData uri="http://schemas.openxmlformats.org/drawingml/2006/table">
            <a:tbl>
              <a:tblPr>
                <a:noFill/>
                <a:tableStyleId>{EE2FF5CD-657C-46B8-B315-5797E554F9BB}</a:tableStyleId>
              </a:tblPr>
              <a:tblGrid>
                <a:gridCol w="2252000">
                  <a:extLst>
                    <a:ext uri="{9D8B030D-6E8A-4147-A177-3AD203B41FA5}">
                      <a16:colId xmlns:a16="http://schemas.microsoft.com/office/drawing/2014/main" val="20000"/>
                    </a:ext>
                  </a:extLst>
                </a:gridCol>
              </a:tblGrid>
              <a:tr h="382250">
                <a:tc>
                  <a:txBody>
                    <a:bodyPr/>
                    <a:lstStyle/>
                    <a:p>
                      <a:pPr marL="0" lvl="0" indent="0" algn="ctr" rtl="0">
                        <a:spcBef>
                          <a:spcPts val="0"/>
                        </a:spcBef>
                        <a:spcAft>
                          <a:spcPts val="0"/>
                        </a:spcAft>
                        <a:buNone/>
                      </a:pPr>
                      <a:r>
                        <a:rPr lang="en"/>
                        <a:t>CR of entire dataset</a:t>
                      </a:r>
                      <a:endParaRPr/>
                    </a:p>
                  </a:txBody>
                  <a:tcPr marL="91425" marR="91425" marT="91425" marB="91425"/>
                </a:tc>
                <a:extLst>
                  <a:ext uri="{0D108BD9-81ED-4DB2-BD59-A6C34878D82A}">
                    <a16:rowId xmlns:a16="http://schemas.microsoft.com/office/drawing/2014/main" val="10000"/>
                  </a:ext>
                </a:extLst>
              </a:tr>
              <a:tr h="314375">
                <a:tc>
                  <a:txBody>
                    <a:bodyPr/>
                    <a:lstStyle/>
                    <a:p>
                      <a:pPr marL="0" lvl="0" indent="0" algn="ctr" rtl="0">
                        <a:lnSpc>
                          <a:spcPct val="115000"/>
                        </a:lnSpc>
                        <a:spcBef>
                          <a:spcPts val="0"/>
                        </a:spcBef>
                        <a:spcAft>
                          <a:spcPts val="0"/>
                        </a:spcAft>
                        <a:buNone/>
                      </a:pPr>
                      <a:r>
                        <a:rPr lang="en">
                          <a:highlight>
                            <a:srgbClr val="FFFFFF"/>
                          </a:highlight>
                        </a:rPr>
                        <a:t>0.007540</a:t>
                      </a:r>
                      <a:endParaRPr/>
                    </a:p>
                  </a:txBody>
                  <a:tcPr marL="91425" marR="91425" marT="91425" marB="91425"/>
                </a:tc>
                <a:extLst>
                  <a:ext uri="{0D108BD9-81ED-4DB2-BD59-A6C34878D82A}">
                    <a16:rowId xmlns:a16="http://schemas.microsoft.com/office/drawing/2014/main" val="10001"/>
                  </a:ext>
                </a:extLst>
              </a:tr>
            </a:tbl>
          </a:graphicData>
        </a:graphic>
      </p:graphicFrame>
      <p:sp>
        <p:nvSpPr>
          <p:cNvPr id="386" name="Google Shape;386;p27"/>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CR vs Number of Airing</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28"/>
          <p:cNvPicPr preferRelativeResize="0"/>
          <p:nvPr/>
        </p:nvPicPr>
        <p:blipFill>
          <a:blip r:embed="rId3">
            <a:alphaModFix/>
          </a:blip>
          <a:stretch>
            <a:fillRect/>
          </a:stretch>
        </p:blipFill>
        <p:spPr>
          <a:xfrm>
            <a:off x="0" y="1443142"/>
            <a:ext cx="5550549" cy="3700357"/>
          </a:xfrm>
          <a:prstGeom prst="rect">
            <a:avLst/>
          </a:prstGeom>
          <a:noFill/>
          <a:ln>
            <a:noFill/>
          </a:ln>
        </p:spPr>
      </p:pic>
      <p:sp>
        <p:nvSpPr>
          <p:cNvPr id="392" name="Google Shape;39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Conversion Rate</a:t>
            </a:r>
            <a:endParaRPr/>
          </a:p>
          <a:p>
            <a:pPr marL="0" lvl="0" indent="0" algn="l" rtl="0">
              <a:spcBef>
                <a:spcPts val="0"/>
              </a:spcBef>
              <a:spcAft>
                <a:spcPts val="0"/>
              </a:spcAft>
              <a:buNone/>
            </a:pPr>
            <a:endParaRPr/>
          </a:p>
        </p:txBody>
      </p:sp>
      <p:sp>
        <p:nvSpPr>
          <p:cNvPr id="393" name="Google Shape;393;p28"/>
          <p:cNvSpPr txBox="1">
            <a:spLocks noGrp="1"/>
          </p:cNvSpPr>
          <p:nvPr>
            <p:ph type="body" idx="1"/>
          </p:nvPr>
        </p:nvSpPr>
        <p:spPr>
          <a:xfrm>
            <a:off x="4995500" y="1768025"/>
            <a:ext cx="41484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Here we compare Total Conversion Rate with the amount of money spent per airing</a:t>
            </a:r>
            <a:endParaRPr/>
          </a:p>
          <a:p>
            <a:pPr marL="457200" lvl="0" indent="-311150" algn="l" rtl="0">
              <a:spcBef>
                <a:spcPts val="0"/>
              </a:spcBef>
              <a:spcAft>
                <a:spcPts val="0"/>
              </a:spcAft>
              <a:buSzPts val="1300"/>
              <a:buChar char="●"/>
            </a:pPr>
            <a:r>
              <a:rPr lang="en"/>
              <a:t>There is a definite correlation between CR and Average Spend</a:t>
            </a:r>
            <a:endParaRPr/>
          </a:p>
          <a:p>
            <a:pPr marL="457200" lvl="0" indent="-311150" algn="l" rtl="0">
              <a:spcBef>
                <a:spcPts val="0"/>
              </a:spcBef>
              <a:spcAft>
                <a:spcPts val="0"/>
              </a:spcAft>
              <a:buSzPts val="1300"/>
              <a:buChar char="●"/>
            </a:pPr>
            <a:r>
              <a:rPr lang="en"/>
              <a:t>More money spent on ads probably means the network is watched by many, thus higher price</a:t>
            </a:r>
            <a:endParaRPr/>
          </a:p>
          <a:p>
            <a:pPr marL="457200" lvl="0" indent="-311150" algn="l" rtl="0">
              <a:spcBef>
                <a:spcPts val="0"/>
              </a:spcBef>
              <a:spcAft>
                <a:spcPts val="0"/>
              </a:spcAft>
              <a:buSzPts val="1300"/>
              <a:buChar char="●"/>
            </a:pPr>
            <a:r>
              <a:rPr lang="en"/>
              <a:t>Network with more audience also means higher likelihood of purchases from the ads</a:t>
            </a:r>
            <a:endParaRPr/>
          </a:p>
          <a:p>
            <a:pPr marL="457200" lvl="0" indent="-311150" algn="l" rtl="0">
              <a:spcBef>
                <a:spcPts val="0"/>
              </a:spcBef>
              <a:spcAft>
                <a:spcPts val="0"/>
              </a:spcAft>
              <a:buSzPts val="1300"/>
              <a:buChar char="●"/>
            </a:pPr>
            <a:r>
              <a:rPr lang="en"/>
              <a:t>In this case, MSNB and WILO yields good efficiency based on the money spent</a:t>
            </a:r>
            <a:endParaRPr/>
          </a:p>
        </p:txBody>
      </p:sp>
      <p:graphicFrame>
        <p:nvGraphicFramePr>
          <p:cNvPr id="394" name="Google Shape;394;p28"/>
          <p:cNvGraphicFramePr/>
          <p:nvPr/>
        </p:nvGraphicFramePr>
        <p:xfrm>
          <a:off x="5943700" y="4220275"/>
          <a:ext cx="3000000" cy="3000000"/>
        </p:xfrm>
        <a:graphic>
          <a:graphicData uri="http://schemas.openxmlformats.org/drawingml/2006/table">
            <a:tbl>
              <a:tblPr>
                <a:noFill/>
                <a:tableStyleId>{EE2FF5CD-657C-46B8-B315-5797E554F9BB}</a:tableStyleId>
              </a:tblPr>
              <a:tblGrid>
                <a:gridCol w="2252000">
                  <a:extLst>
                    <a:ext uri="{9D8B030D-6E8A-4147-A177-3AD203B41FA5}">
                      <a16:colId xmlns:a16="http://schemas.microsoft.com/office/drawing/2014/main" val="20000"/>
                    </a:ext>
                  </a:extLst>
                </a:gridCol>
              </a:tblGrid>
              <a:tr h="382250">
                <a:tc>
                  <a:txBody>
                    <a:bodyPr/>
                    <a:lstStyle/>
                    <a:p>
                      <a:pPr marL="0" lvl="0" indent="0" algn="ctr" rtl="0">
                        <a:spcBef>
                          <a:spcPts val="0"/>
                        </a:spcBef>
                        <a:spcAft>
                          <a:spcPts val="0"/>
                        </a:spcAft>
                        <a:buNone/>
                      </a:pPr>
                      <a:r>
                        <a:rPr lang="en"/>
                        <a:t>CR of entire dataset</a:t>
                      </a:r>
                      <a:endParaRPr/>
                    </a:p>
                  </a:txBody>
                  <a:tcPr marL="91425" marR="91425" marT="91425" marB="91425"/>
                </a:tc>
                <a:extLst>
                  <a:ext uri="{0D108BD9-81ED-4DB2-BD59-A6C34878D82A}">
                    <a16:rowId xmlns:a16="http://schemas.microsoft.com/office/drawing/2014/main" val="10000"/>
                  </a:ext>
                </a:extLst>
              </a:tr>
              <a:tr h="314375">
                <a:tc>
                  <a:txBody>
                    <a:bodyPr/>
                    <a:lstStyle/>
                    <a:p>
                      <a:pPr marL="0" lvl="0" indent="0" algn="ctr" rtl="0">
                        <a:lnSpc>
                          <a:spcPct val="115000"/>
                        </a:lnSpc>
                        <a:spcBef>
                          <a:spcPts val="0"/>
                        </a:spcBef>
                        <a:spcAft>
                          <a:spcPts val="0"/>
                        </a:spcAft>
                        <a:buNone/>
                      </a:pPr>
                      <a:r>
                        <a:rPr lang="en">
                          <a:highlight>
                            <a:srgbClr val="FFFFFF"/>
                          </a:highlight>
                        </a:rPr>
                        <a:t>0.007540</a:t>
                      </a:r>
                      <a:endParaRPr/>
                    </a:p>
                  </a:txBody>
                  <a:tcPr marL="91425" marR="91425" marT="91425" marB="91425"/>
                </a:tc>
                <a:extLst>
                  <a:ext uri="{0D108BD9-81ED-4DB2-BD59-A6C34878D82A}">
                    <a16:rowId xmlns:a16="http://schemas.microsoft.com/office/drawing/2014/main" val="10001"/>
                  </a:ext>
                </a:extLst>
              </a:tr>
            </a:tbl>
          </a:graphicData>
        </a:graphic>
      </p:graphicFrame>
      <p:sp>
        <p:nvSpPr>
          <p:cNvPr id="395" name="Google Shape;395;p28"/>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CR vs Average Cost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29"/>
          <p:cNvPicPr preferRelativeResize="0"/>
          <p:nvPr/>
        </p:nvPicPr>
        <p:blipFill>
          <a:blip r:embed="rId3">
            <a:alphaModFix/>
          </a:blip>
          <a:stretch>
            <a:fillRect/>
          </a:stretch>
        </p:blipFill>
        <p:spPr>
          <a:xfrm>
            <a:off x="0" y="1443125"/>
            <a:ext cx="5550563" cy="3700375"/>
          </a:xfrm>
          <a:prstGeom prst="rect">
            <a:avLst/>
          </a:prstGeom>
          <a:noFill/>
          <a:ln>
            <a:noFill/>
          </a:ln>
        </p:spPr>
      </p:pic>
      <p:sp>
        <p:nvSpPr>
          <p:cNvPr id="401" name="Google Shape;40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Cost per Acquisition</a:t>
            </a:r>
            <a:endParaRPr/>
          </a:p>
          <a:p>
            <a:pPr marL="0" lvl="0" indent="0" algn="l" rtl="0">
              <a:spcBef>
                <a:spcPts val="0"/>
              </a:spcBef>
              <a:spcAft>
                <a:spcPts val="0"/>
              </a:spcAft>
              <a:buNone/>
            </a:pPr>
            <a:endParaRPr/>
          </a:p>
        </p:txBody>
      </p:sp>
      <p:sp>
        <p:nvSpPr>
          <p:cNvPr id="402" name="Google Shape;402;p29"/>
          <p:cNvSpPr txBox="1">
            <a:spLocks noGrp="1"/>
          </p:cNvSpPr>
          <p:nvPr>
            <p:ph type="body" idx="1"/>
          </p:nvPr>
        </p:nvSpPr>
        <p:spPr>
          <a:xfrm>
            <a:off x="4995500" y="1768025"/>
            <a:ext cx="4148400" cy="254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Cost per Acquisition (CPA) is amount of money spent on each conversion (Spend/Purchase)</a:t>
            </a:r>
            <a:endParaRPr sz="1400"/>
          </a:p>
          <a:p>
            <a:pPr marL="457200" lvl="0" indent="-317500" algn="l" rtl="0">
              <a:spcBef>
                <a:spcPts val="0"/>
              </a:spcBef>
              <a:spcAft>
                <a:spcPts val="0"/>
              </a:spcAft>
              <a:buSzPts val="1400"/>
              <a:buChar char="●"/>
            </a:pPr>
            <a:r>
              <a:rPr lang="en" sz="1400"/>
              <a:t>CPA also does not seem to correlate with amount of airing</a:t>
            </a:r>
            <a:endParaRPr sz="1400"/>
          </a:p>
          <a:p>
            <a:pPr marL="457200" lvl="0" indent="-317500" algn="l" rtl="0">
              <a:spcBef>
                <a:spcPts val="0"/>
              </a:spcBef>
              <a:spcAft>
                <a:spcPts val="0"/>
              </a:spcAft>
              <a:buSzPts val="1400"/>
              <a:buChar char="●"/>
            </a:pPr>
            <a:r>
              <a:rPr lang="en" sz="1400"/>
              <a:t>CNN and MSNB seem to give great CPA with low number of airing</a:t>
            </a:r>
            <a:endParaRPr sz="1400"/>
          </a:p>
          <a:p>
            <a:pPr marL="457200" lvl="0" indent="-317500" algn="l" rtl="0">
              <a:spcBef>
                <a:spcPts val="0"/>
              </a:spcBef>
              <a:spcAft>
                <a:spcPts val="0"/>
              </a:spcAft>
              <a:buSzPts val="1400"/>
              <a:buChar char="●"/>
            </a:pPr>
            <a:r>
              <a:rPr lang="en" sz="1400"/>
              <a:t>SCI and FS1 cost a lot per acquisition, and does not give great CR</a:t>
            </a:r>
            <a:endParaRPr sz="1400"/>
          </a:p>
        </p:txBody>
      </p:sp>
      <p:graphicFrame>
        <p:nvGraphicFramePr>
          <p:cNvPr id="403" name="Google Shape;403;p29"/>
          <p:cNvGraphicFramePr/>
          <p:nvPr/>
        </p:nvGraphicFramePr>
        <p:xfrm>
          <a:off x="5943700" y="4220275"/>
          <a:ext cx="3000000" cy="3000000"/>
        </p:xfrm>
        <a:graphic>
          <a:graphicData uri="http://schemas.openxmlformats.org/drawingml/2006/table">
            <a:tbl>
              <a:tblPr>
                <a:noFill/>
                <a:tableStyleId>{EE2FF5CD-657C-46B8-B315-5797E554F9BB}</a:tableStyleId>
              </a:tblPr>
              <a:tblGrid>
                <a:gridCol w="2252000">
                  <a:extLst>
                    <a:ext uri="{9D8B030D-6E8A-4147-A177-3AD203B41FA5}">
                      <a16:colId xmlns:a16="http://schemas.microsoft.com/office/drawing/2014/main" val="20000"/>
                    </a:ext>
                  </a:extLst>
                </a:gridCol>
              </a:tblGrid>
              <a:tr h="382250">
                <a:tc>
                  <a:txBody>
                    <a:bodyPr/>
                    <a:lstStyle/>
                    <a:p>
                      <a:pPr marL="0" lvl="0" indent="0" algn="ctr" rtl="0">
                        <a:spcBef>
                          <a:spcPts val="0"/>
                        </a:spcBef>
                        <a:spcAft>
                          <a:spcPts val="0"/>
                        </a:spcAft>
                        <a:buNone/>
                      </a:pPr>
                      <a:r>
                        <a:rPr lang="en"/>
                        <a:t>CPA of entire dataset</a:t>
                      </a:r>
                      <a:endParaRPr/>
                    </a:p>
                  </a:txBody>
                  <a:tcPr marL="91425" marR="91425" marT="91425" marB="91425"/>
                </a:tc>
                <a:extLst>
                  <a:ext uri="{0D108BD9-81ED-4DB2-BD59-A6C34878D82A}">
                    <a16:rowId xmlns:a16="http://schemas.microsoft.com/office/drawing/2014/main" val="10000"/>
                  </a:ext>
                </a:extLst>
              </a:tr>
              <a:tr h="314375">
                <a:tc>
                  <a:txBody>
                    <a:bodyPr/>
                    <a:lstStyle/>
                    <a:p>
                      <a:pPr marL="0" lvl="0" indent="0" algn="ctr" rtl="0">
                        <a:lnSpc>
                          <a:spcPct val="115000"/>
                        </a:lnSpc>
                        <a:spcBef>
                          <a:spcPts val="0"/>
                        </a:spcBef>
                        <a:spcAft>
                          <a:spcPts val="0"/>
                        </a:spcAft>
                        <a:buNone/>
                      </a:pPr>
                      <a:r>
                        <a:rPr lang="en">
                          <a:highlight>
                            <a:srgbClr val="FFFFFF"/>
                          </a:highlight>
                        </a:rPr>
                        <a:t>1350.21</a:t>
                      </a:r>
                      <a:endParaRPr/>
                    </a:p>
                  </a:txBody>
                  <a:tcPr marL="91425" marR="91425" marT="91425" marB="91425"/>
                </a:tc>
                <a:extLst>
                  <a:ext uri="{0D108BD9-81ED-4DB2-BD59-A6C34878D82A}">
                    <a16:rowId xmlns:a16="http://schemas.microsoft.com/office/drawing/2014/main" val="10001"/>
                  </a:ext>
                </a:extLst>
              </a:tr>
            </a:tbl>
          </a:graphicData>
        </a:graphic>
      </p:graphicFrame>
      <p:sp>
        <p:nvSpPr>
          <p:cNvPr id="404" name="Google Shape;404;p29"/>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CPA vs Number of Airing</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30"/>
          <p:cNvPicPr preferRelativeResize="0"/>
          <p:nvPr/>
        </p:nvPicPr>
        <p:blipFill>
          <a:blip r:embed="rId3">
            <a:alphaModFix/>
          </a:blip>
          <a:stretch>
            <a:fillRect/>
          </a:stretch>
        </p:blipFill>
        <p:spPr>
          <a:xfrm>
            <a:off x="0" y="1443125"/>
            <a:ext cx="5550576" cy="3700384"/>
          </a:xfrm>
          <a:prstGeom prst="rect">
            <a:avLst/>
          </a:prstGeom>
          <a:noFill/>
          <a:ln>
            <a:noFill/>
          </a:ln>
        </p:spPr>
      </p:pic>
      <p:sp>
        <p:nvSpPr>
          <p:cNvPr id="410" name="Google Shape;410;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Cost per Acquisition</a:t>
            </a:r>
            <a:endParaRPr/>
          </a:p>
          <a:p>
            <a:pPr marL="0" lvl="0" indent="0" algn="l" rtl="0">
              <a:spcBef>
                <a:spcPts val="0"/>
              </a:spcBef>
              <a:spcAft>
                <a:spcPts val="0"/>
              </a:spcAft>
              <a:buNone/>
            </a:pPr>
            <a:endParaRPr/>
          </a:p>
        </p:txBody>
      </p:sp>
      <p:sp>
        <p:nvSpPr>
          <p:cNvPr id="411" name="Google Shape;411;p30"/>
          <p:cNvSpPr txBox="1">
            <a:spLocks noGrp="1"/>
          </p:cNvSpPr>
          <p:nvPr>
            <p:ph type="body" idx="1"/>
          </p:nvPr>
        </p:nvSpPr>
        <p:spPr>
          <a:xfrm>
            <a:off x="4995500" y="1768025"/>
            <a:ext cx="4148400" cy="254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Here we compare CPA with Lift per airing</a:t>
            </a:r>
            <a:endParaRPr sz="1400"/>
          </a:p>
          <a:p>
            <a:pPr marL="457200" lvl="0" indent="-317500" algn="l" rtl="0">
              <a:spcBef>
                <a:spcPts val="0"/>
              </a:spcBef>
              <a:spcAft>
                <a:spcPts val="0"/>
              </a:spcAft>
              <a:buSzPts val="1400"/>
              <a:buChar char="●"/>
            </a:pPr>
            <a:r>
              <a:rPr lang="en" sz="1400"/>
              <a:t>There seems to be better correlation</a:t>
            </a:r>
            <a:endParaRPr sz="1400"/>
          </a:p>
          <a:p>
            <a:pPr marL="457200" lvl="0" indent="-317500" algn="l" rtl="0">
              <a:spcBef>
                <a:spcPts val="0"/>
              </a:spcBef>
              <a:spcAft>
                <a:spcPts val="0"/>
              </a:spcAft>
              <a:buSzPts val="1400"/>
              <a:buChar char="●"/>
            </a:pPr>
            <a:r>
              <a:rPr lang="en" sz="1400"/>
              <a:t>More Lift means more visitors to the website who saw the ads</a:t>
            </a:r>
            <a:endParaRPr sz="1400"/>
          </a:p>
          <a:p>
            <a:pPr marL="457200" lvl="0" indent="-317500" algn="l" rtl="0">
              <a:spcBef>
                <a:spcPts val="0"/>
              </a:spcBef>
              <a:spcAft>
                <a:spcPts val="0"/>
              </a:spcAft>
              <a:buSzPts val="1400"/>
              <a:buChar char="●"/>
            </a:pPr>
            <a:r>
              <a:rPr lang="en" sz="1400"/>
              <a:t>More visitors naturally results in more purchases</a:t>
            </a:r>
            <a:endParaRPr sz="1400"/>
          </a:p>
          <a:p>
            <a:pPr marL="457200" lvl="0" indent="-317500" algn="l" rtl="0">
              <a:spcBef>
                <a:spcPts val="0"/>
              </a:spcBef>
              <a:spcAft>
                <a:spcPts val="0"/>
              </a:spcAft>
              <a:buSzPts val="1400"/>
              <a:buChar char="●"/>
            </a:pPr>
            <a:r>
              <a:rPr lang="en" sz="1400"/>
              <a:t>Network with large audience, like CNN and MSNB causes more Lift with fewer spending and airing</a:t>
            </a:r>
            <a:endParaRPr sz="1400"/>
          </a:p>
        </p:txBody>
      </p:sp>
      <p:graphicFrame>
        <p:nvGraphicFramePr>
          <p:cNvPr id="412" name="Google Shape;412;p30"/>
          <p:cNvGraphicFramePr/>
          <p:nvPr/>
        </p:nvGraphicFramePr>
        <p:xfrm>
          <a:off x="5943700" y="4220275"/>
          <a:ext cx="3000000" cy="3000000"/>
        </p:xfrm>
        <a:graphic>
          <a:graphicData uri="http://schemas.openxmlformats.org/drawingml/2006/table">
            <a:tbl>
              <a:tblPr>
                <a:noFill/>
                <a:tableStyleId>{EE2FF5CD-657C-46B8-B315-5797E554F9BB}</a:tableStyleId>
              </a:tblPr>
              <a:tblGrid>
                <a:gridCol w="2252000">
                  <a:extLst>
                    <a:ext uri="{9D8B030D-6E8A-4147-A177-3AD203B41FA5}">
                      <a16:colId xmlns:a16="http://schemas.microsoft.com/office/drawing/2014/main" val="20000"/>
                    </a:ext>
                  </a:extLst>
                </a:gridCol>
              </a:tblGrid>
              <a:tr h="382250">
                <a:tc>
                  <a:txBody>
                    <a:bodyPr/>
                    <a:lstStyle/>
                    <a:p>
                      <a:pPr marL="0" lvl="0" indent="0" algn="ctr" rtl="0">
                        <a:spcBef>
                          <a:spcPts val="0"/>
                        </a:spcBef>
                        <a:spcAft>
                          <a:spcPts val="0"/>
                        </a:spcAft>
                        <a:buNone/>
                      </a:pPr>
                      <a:r>
                        <a:rPr lang="en"/>
                        <a:t>CPA of entire dataset</a:t>
                      </a:r>
                      <a:endParaRPr/>
                    </a:p>
                  </a:txBody>
                  <a:tcPr marL="91425" marR="91425" marT="91425" marB="91425"/>
                </a:tc>
                <a:extLst>
                  <a:ext uri="{0D108BD9-81ED-4DB2-BD59-A6C34878D82A}">
                    <a16:rowId xmlns:a16="http://schemas.microsoft.com/office/drawing/2014/main" val="10000"/>
                  </a:ext>
                </a:extLst>
              </a:tr>
              <a:tr h="314375">
                <a:tc>
                  <a:txBody>
                    <a:bodyPr/>
                    <a:lstStyle/>
                    <a:p>
                      <a:pPr marL="0" lvl="0" indent="0" algn="ctr" rtl="0">
                        <a:lnSpc>
                          <a:spcPct val="115000"/>
                        </a:lnSpc>
                        <a:spcBef>
                          <a:spcPts val="0"/>
                        </a:spcBef>
                        <a:spcAft>
                          <a:spcPts val="0"/>
                        </a:spcAft>
                        <a:buNone/>
                      </a:pPr>
                      <a:r>
                        <a:rPr lang="en">
                          <a:highlight>
                            <a:srgbClr val="FFFFFF"/>
                          </a:highlight>
                        </a:rPr>
                        <a:t>1350.21</a:t>
                      </a:r>
                      <a:endParaRPr/>
                    </a:p>
                  </a:txBody>
                  <a:tcPr marL="91425" marR="91425" marT="91425" marB="91425"/>
                </a:tc>
                <a:extLst>
                  <a:ext uri="{0D108BD9-81ED-4DB2-BD59-A6C34878D82A}">
                    <a16:rowId xmlns:a16="http://schemas.microsoft.com/office/drawing/2014/main" val="10001"/>
                  </a:ext>
                </a:extLst>
              </a:tr>
            </a:tbl>
          </a:graphicData>
        </a:graphic>
      </p:graphicFrame>
      <p:sp>
        <p:nvSpPr>
          <p:cNvPr id="413" name="Google Shape;413;p30"/>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CPA vs Average Lift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4463950" y="2507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by Monthly</a:t>
            </a:r>
            <a:endParaRPr/>
          </a:p>
          <a:p>
            <a:pPr marL="0" lvl="0" indent="0" algn="l" rtl="0">
              <a:spcBef>
                <a:spcPts val="0"/>
              </a:spcBef>
              <a:spcAft>
                <a:spcPts val="0"/>
              </a:spcAft>
              <a:buNone/>
            </a:pPr>
            <a:endParaRPr/>
          </a:p>
        </p:txBody>
      </p:sp>
      <p:sp>
        <p:nvSpPr>
          <p:cNvPr id="419" name="Google Shape;419;p31"/>
          <p:cNvSpPr txBox="1">
            <a:spLocks noGrp="1"/>
          </p:cNvSpPr>
          <p:nvPr>
            <p:ph type="body" idx="1"/>
          </p:nvPr>
        </p:nvSpPr>
        <p:spPr>
          <a:xfrm>
            <a:off x="4463950" y="990950"/>
            <a:ext cx="41484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Metrics are plotted along time in monthly intervals</a:t>
            </a:r>
            <a:endParaRPr sz="1600"/>
          </a:p>
          <a:p>
            <a:pPr marL="457200" lvl="0" indent="-330200" algn="l" rtl="0">
              <a:spcBef>
                <a:spcPts val="0"/>
              </a:spcBef>
              <a:spcAft>
                <a:spcPts val="0"/>
              </a:spcAft>
              <a:buSzPts val="1600"/>
              <a:buChar char="●"/>
            </a:pPr>
            <a:r>
              <a:rPr lang="en" sz="1600"/>
              <a:t>Blue - Fundamental Metrics</a:t>
            </a:r>
            <a:endParaRPr sz="1600"/>
          </a:p>
          <a:p>
            <a:pPr marL="457200" lvl="0" indent="-330200" algn="l" rtl="0">
              <a:spcBef>
                <a:spcPts val="0"/>
              </a:spcBef>
              <a:spcAft>
                <a:spcPts val="0"/>
              </a:spcAft>
              <a:buSzPts val="1600"/>
              <a:buChar char="●"/>
            </a:pPr>
            <a:r>
              <a:rPr lang="en" sz="1600"/>
              <a:t>Green - Conversion Rate</a:t>
            </a:r>
            <a:endParaRPr sz="1600"/>
          </a:p>
          <a:p>
            <a:pPr marL="457200" lvl="0" indent="-330200" algn="l" rtl="0">
              <a:spcBef>
                <a:spcPts val="0"/>
              </a:spcBef>
              <a:spcAft>
                <a:spcPts val="0"/>
              </a:spcAft>
              <a:buSzPts val="1600"/>
              <a:buChar char="●"/>
            </a:pPr>
            <a:r>
              <a:rPr lang="en" sz="1600"/>
              <a:t>Red - Cost per Acquisition</a:t>
            </a:r>
            <a:endParaRPr sz="1600"/>
          </a:p>
          <a:p>
            <a:pPr marL="457200" lvl="0" indent="-330200" algn="l" rtl="0">
              <a:spcBef>
                <a:spcPts val="0"/>
              </a:spcBef>
              <a:spcAft>
                <a:spcPts val="0"/>
              </a:spcAft>
              <a:buSzPts val="1600"/>
              <a:buChar char="●"/>
            </a:pPr>
            <a:r>
              <a:rPr lang="en" sz="1600"/>
              <a:t>Since the data was collected only over 2 months, there is not much insight we could draw</a:t>
            </a:r>
            <a:endParaRPr sz="1600"/>
          </a:p>
          <a:p>
            <a:pPr marL="457200" lvl="0" indent="-330200" algn="l" rtl="0">
              <a:spcBef>
                <a:spcPts val="0"/>
              </a:spcBef>
              <a:spcAft>
                <a:spcPts val="0"/>
              </a:spcAft>
              <a:buSzPts val="1600"/>
              <a:buChar char="●"/>
            </a:pPr>
            <a:r>
              <a:rPr lang="en" sz="1600"/>
              <a:t>This data would be useful if data is continuously collected over several years to give sense of trend</a:t>
            </a:r>
            <a:endParaRPr sz="1600"/>
          </a:p>
        </p:txBody>
      </p:sp>
      <p:pic>
        <p:nvPicPr>
          <p:cNvPr id="420" name="Google Shape;420;p31"/>
          <p:cNvPicPr preferRelativeResize="0"/>
          <p:nvPr/>
        </p:nvPicPr>
        <p:blipFill>
          <a:blip r:embed="rId3">
            <a:alphaModFix/>
          </a:blip>
          <a:stretch>
            <a:fillRect/>
          </a:stretch>
        </p:blipFill>
        <p:spPr>
          <a:xfrm>
            <a:off x="0" y="0"/>
            <a:ext cx="427947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XYZ advertises on TV</a:t>
            </a:r>
            <a:endParaRPr sz="1800"/>
          </a:p>
          <a:p>
            <a:pPr marL="457200" lvl="0" indent="-342900" algn="l" rtl="0">
              <a:spcBef>
                <a:spcPts val="0"/>
              </a:spcBef>
              <a:spcAft>
                <a:spcPts val="0"/>
              </a:spcAft>
              <a:buSzPts val="1800"/>
              <a:buChar char="●"/>
            </a:pPr>
            <a:r>
              <a:rPr lang="en" sz="1800"/>
              <a:t>XYZ collected data from customers if they saw XYZ’s ads and where they saw it if they have</a:t>
            </a:r>
            <a:endParaRPr sz="1800"/>
          </a:p>
          <a:p>
            <a:pPr marL="457200" lvl="0" indent="-342900" algn="l" rtl="0">
              <a:spcBef>
                <a:spcPts val="0"/>
              </a:spcBef>
              <a:spcAft>
                <a:spcPts val="0"/>
              </a:spcAft>
              <a:buSzPts val="1800"/>
              <a:buChar char="●"/>
            </a:pPr>
            <a:r>
              <a:rPr lang="en" sz="1800"/>
              <a:t>XYZ wants to know which network is most cost efficient and how much it costs to acquire customers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a:t>
            </a:r>
            <a:endParaRPr/>
          </a:p>
        </p:txBody>
      </p:sp>
      <p:sp>
        <p:nvSpPr>
          <p:cNvPr id="426" name="Google Shape;426;p32"/>
          <p:cNvSpPr txBox="1">
            <a:spLocks noGrp="1"/>
          </p:cNvSpPr>
          <p:nvPr>
            <p:ph type="body" idx="1"/>
          </p:nvPr>
        </p:nvSpPr>
        <p:spPr>
          <a:xfrm>
            <a:off x="1303800" y="1609050"/>
            <a:ext cx="7030500" cy="3101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If it does not cost to air, then always air since more number of airing leads to more lift</a:t>
            </a:r>
            <a:endParaRPr/>
          </a:p>
          <a:p>
            <a:pPr marL="914400" lvl="1" indent="-298450" algn="l" rtl="0">
              <a:spcBef>
                <a:spcPts val="0"/>
              </a:spcBef>
              <a:spcAft>
                <a:spcPts val="0"/>
              </a:spcAft>
              <a:buSzPts val="1100"/>
              <a:buChar char="○"/>
            </a:pPr>
            <a:r>
              <a:rPr lang="en"/>
              <a:t>Although they have weak CR, WILO and DISH usually do not cost much but yields high lift by the shear number of airings, thus providing low CPA</a:t>
            </a:r>
            <a:endParaRPr/>
          </a:p>
          <a:p>
            <a:pPr marL="457200" lvl="0" indent="-311150" algn="l" rtl="0">
              <a:spcBef>
                <a:spcPts val="0"/>
              </a:spcBef>
              <a:spcAft>
                <a:spcPts val="0"/>
              </a:spcAft>
              <a:buSzPts val="1300"/>
              <a:buChar char="●"/>
            </a:pPr>
            <a:r>
              <a:rPr lang="en"/>
              <a:t>Target mainstream network with large audience</a:t>
            </a:r>
            <a:endParaRPr/>
          </a:p>
          <a:p>
            <a:pPr marL="914400" lvl="1" indent="-298450" algn="l" rtl="0">
              <a:spcBef>
                <a:spcPts val="0"/>
              </a:spcBef>
              <a:spcAft>
                <a:spcPts val="0"/>
              </a:spcAft>
              <a:buSzPts val="1100"/>
              <a:buChar char="○"/>
            </a:pPr>
            <a:r>
              <a:rPr lang="en"/>
              <a:t>MSNB provides great CR and CPA with relatively low cost per airing and low number of airing</a:t>
            </a:r>
            <a:endParaRPr/>
          </a:p>
          <a:p>
            <a:pPr marL="914400" lvl="1" indent="-298450" algn="l" rtl="0">
              <a:spcBef>
                <a:spcPts val="0"/>
              </a:spcBef>
              <a:spcAft>
                <a:spcPts val="0"/>
              </a:spcAft>
              <a:buSzPts val="1100"/>
              <a:buChar char="○"/>
            </a:pPr>
            <a:r>
              <a:rPr lang="en"/>
              <a:t>Although average cost per airing of CNN and HIST are relatively high, they provide best CR and  some of the lowest CPA. CNN provides highest average lift per airing and highest CR</a:t>
            </a:r>
            <a:endParaRPr/>
          </a:p>
          <a:p>
            <a:pPr marL="457200" lvl="0" indent="-311150" algn="l" rtl="0">
              <a:spcBef>
                <a:spcPts val="0"/>
              </a:spcBef>
              <a:spcAft>
                <a:spcPts val="0"/>
              </a:spcAft>
              <a:buSzPts val="1300"/>
              <a:buChar char="●"/>
            </a:pPr>
            <a:r>
              <a:rPr lang="en"/>
              <a:t>Avoid high cost, low conversion network</a:t>
            </a:r>
            <a:endParaRPr/>
          </a:p>
          <a:p>
            <a:pPr marL="914400" lvl="1" indent="-298450" algn="l" rtl="0">
              <a:spcBef>
                <a:spcPts val="0"/>
              </a:spcBef>
              <a:spcAft>
                <a:spcPts val="0"/>
              </a:spcAft>
              <a:buSzPts val="1100"/>
              <a:buChar char="○"/>
            </a:pPr>
            <a:r>
              <a:rPr lang="en"/>
              <a:t>Although COM has high CR, it has the highest CPV and relatively high CPA</a:t>
            </a:r>
            <a:endParaRPr/>
          </a:p>
          <a:p>
            <a:pPr marL="914400" lvl="1" indent="-298450" algn="l" rtl="0">
              <a:spcBef>
                <a:spcPts val="0"/>
              </a:spcBef>
              <a:spcAft>
                <a:spcPts val="0"/>
              </a:spcAft>
              <a:buSzPts val="1100"/>
              <a:buChar char="○"/>
            </a:pPr>
            <a:r>
              <a:rPr lang="en"/>
              <a:t>SCI and FS1 have two of the highest CPV and CPA, but CR is mediocre</a:t>
            </a:r>
            <a:endParaRPr/>
          </a:p>
          <a:p>
            <a:pPr marL="914400" lvl="1" indent="-298450" algn="l" rtl="0">
              <a:spcBef>
                <a:spcPts val="0"/>
              </a:spcBef>
              <a:spcAft>
                <a:spcPts val="0"/>
              </a:spcAft>
              <a:buSzPts val="1100"/>
              <a:buChar char="○"/>
            </a:pPr>
            <a:r>
              <a:rPr lang="en"/>
              <a:t>ZEETV has high CPA but low CR</a:t>
            </a:r>
            <a:endParaRPr/>
          </a:p>
        </p:txBody>
      </p:sp>
      <p:sp>
        <p:nvSpPr>
          <p:cNvPr id="427" name="Google Shape;427;p32"/>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Analysis Results</a:t>
            </a:r>
            <a:endParaRPr sz="2000"/>
          </a:p>
        </p:txBody>
      </p:sp>
      <p:graphicFrame>
        <p:nvGraphicFramePr>
          <p:cNvPr id="428" name="Google Shape;428;p32"/>
          <p:cNvGraphicFramePr/>
          <p:nvPr/>
        </p:nvGraphicFramePr>
        <p:xfrm>
          <a:off x="952500" y="4157150"/>
          <a:ext cx="3000000" cy="3000000"/>
        </p:xfrm>
        <a:graphic>
          <a:graphicData uri="http://schemas.openxmlformats.org/drawingml/2006/table">
            <a:tbl>
              <a:tblPr>
                <a:noFill/>
                <a:tableStyleId>{EE2FF5CD-657C-46B8-B315-5797E554F9BB}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a:t>Invest More</a:t>
                      </a:r>
                      <a:endParaRPr/>
                    </a:p>
                  </a:txBody>
                  <a:tcPr marL="91425" marR="91425" marT="91425" marB="91425" anchor="ctr">
                    <a:solidFill>
                      <a:srgbClr val="B6D7A8"/>
                    </a:solidFill>
                  </a:tcPr>
                </a:tc>
                <a:tc>
                  <a:txBody>
                    <a:bodyPr/>
                    <a:lstStyle/>
                    <a:p>
                      <a:pPr marL="0" lvl="0" indent="0" algn="ctr" rtl="0">
                        <a:spcBef>
                          <a:spcPts val="0"/>
                        </a:spcBef>
                        <a:spcAft>
                          <a:spcPts val="0"/>
                        </a:spcAft>
                        <a:buNone/>
                      </a:pPr>
                      <a:r>
                        <a:rPr lang="en"/>
                        <a:t>Keep Airing</a:t>
                      </a:r>
                      <a:endParaRPr/>
                    </a:p>
                  </a:txBody>
                  <a:tcPr marL="91425" marR="91425" marT="91425" marB="91425" anchor="ctr"/>
                </a:tc>
                <a:tc>
                  <a:txBody>
                    <a:bodyPr/>
                    <a:lstStyle/>
                    <a:p>
                      <a:pPr marL="0" lvl="0" indent="0" algn="ctr" rtl="0">
                        <a:spcBef>
                          <a:spcPts val="0"/>
                        </a:spcBef>
                        <a:spcAft>
                          <a:spcPts val="0"/>
                        </a:spcAft>
                        <a:buNone/>
                      </a:pPr>
                      <a:r>
                        <a:rPr lang="en"/>
                        <a:t>Invest Less</a:t>
                      </a:r>
                      <a:endParaRPr/>
                    </a:p>
                  </a:txBody>
                  <a:tcPr marL="91425" marR="91425" marT="91425" marB="91425" anchor="ctr">
                    <a:solidFill>
                      <a:srgbClr val="E06666"/>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CNN, MSNB, CNBC, HIST</a:t>
                      </a:r>
                      <a:endParaRPr/>
                    </a:p>
                  </a:txBody>
                  <a:tcPr marL="91425" marR="91425" marT="91425" marB="91425" anchor="ctr">
                    <a:solidFill>
                      <a:srgbClr val="B6D7A8"/>
                    </a:solidFill>
                  </a:tcPr>
                </a:tc>
                <a:tc>
                  <a:txBody>
                    <a:bodyPr/>
                    <a:lstStyle/>
                    <a:p>
                      <a:pPr marL="0" lvl="0" indent="0" algn="ctr" rtl="0">
                        <a:spcBef>
                          <a:spcPts val="0"/>
                        </a:spcBef>
                        <a:spcAft>
                          <a:spcPts val="0"/>
                        </a:spcAft>
                        <a:buNone/>
                      </a:pPr>
                      <a:r>
                        <a:rPr lang="en"/>
                        <a:t>WILO, DISH</a:t>
                      </a:r>
                      <a:endParaRPr/>
                    </a:p>
                  </a:txBody>
                  <a:tcPr marL="91425" marR="91425" marT="91425" marB="91425" anchor="ctr"/>
                </a:tc>
                <a:tc>
                  <a:txBody>
                    <a:bodyPr/>
                    <a:lstStyle/>
                    <a:p>
                      <a:pPr marL="0" lvl="0" indent="0" algn="ctr" rtl="0">
                        <a:spcBef>
                          <a:spcPts val="0"/>
                        </a:spcBef>
                        <a:spcAft>
                          <a:spcPts val="0"/>
                        </a:spcAft>
                        <a:buNone/>
                      </a:pPr>
                      <a:r>
                        <a:rPr lang="en"/>
                        <a:t>COM, SCI, ZEETV, FS1</a:t>
                      </a:r>
                      <a:endParaRPr/>
                    </a:p>
                  </a:txBody>
                  <a:tcPr marL="91425" marR="91425" marT="91425" marB="91425" anchor="ctr">
                    <a:solidFill>
                      <a:srgbClr val="E0666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a:t>
            </a:r>
            <a:endParaRPr/>
          </a:p>
        </p:txBody>
      </p:sp>
      <p:sp>
        <p:nvSpPr>
          <p:cNvPr id="434" name="Google Shape;434;p33"/>
          <p:cNvSpPr txBox="1">
            <a:spLocks noGrp="1"/>
          </p:cNvSpPr>
          <p:nvPr>
            <p:ph type="body" idx="1"/>
          </p:nvPr>
        </p:nvSpPr>
        <p:spPr>
          <a:xfrm>
            <a:off x="1303800" y="1761450"/>
            <a:ext cx="7030500" cy="254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First question does not seem necessary if we are only focusing on TV ads</a:t>
            </a:r>
            <a:endParaRPr sz="1400"/>
          </a:p>
          <a:p>
            <a:pPr marL="914400" lvl="1" indent="-317500" algn="l" rtl="0">
              <a:spcBef>
                <a:spcPts val="0"/>
              </a:spcBef>
              <a:spcAft>
                <a:spcPts val="0"/>
              </a:spcAft>
              <a:buSzPts val="1400"/>
              <a:buChar char="○"/>
            </a:pPr>
            <a:r>
              <a:rPr lang="en" sz="1400"/>
              <a:t>It is okay if planning on advertising on other platform</a:t>
            </a:r>
            <a:endParaRPr sz="1400"/>
          </a:p>
          <a:p>
            <a:pPr marL="914400" lvl="1" indent="-317500" algn="l" rtl="0">
              <a:spcBef>
                <a:spcPts val="0"/>
              </a:spcBef>
              <a:spcAft>
                <a:spcPts val="0"/>
              </a:spcAft>
              <a:buSzPts val="1400"/>
              <a:buChar char="○"/>
            </a:pPr>
            <a:r>
              <a:rPr lang="en" sz="1400"/>
              <a:t>Make it true/false question to know if the customer watched the ads on TV or not</a:t>
            </a:r>
            <a:endParaRPr sz="1400"/>
          </a:p>
          <a:p>
            <a:pPr marL="457200" lvl="0" indent="-317500" algn="l" rtl="0">
              <a:spcBef>
                <a:spcPts val="0"/>
              </a:spcBef>
              <a:spcAft>
                <a:spcPts val="0"/>
              </a:spcAft>
              <a:buSzPts val="1400"/>
              <a:buChar char="●"/>
            </a:pPr>
            <a:r>
              <a:rPr lang="en" sz="1400"/>
              <a:t>Second question could be conditional based on the answer to the first question</a:t>
            </a:r>
            <a:endParaRPr sz="1400"/>
          </a:p>
          <a:p>
            <a:pPr marL="914400" lvl="1" indent="-317500" algn="l" rtl="0">
              <a:spcBef>
                <a:spcPts val="0"/>
              </a:spcBef>
              <a:spcAft>
                <a:spcPts val="0"/>
              </a:spcAft>
              <a:buSzPts val="1400"/>
              <a:buChar char="○"/>
            </a:pPr>
            <a:r>
              <a:rPr lang="en" sz="1400"/>
              <a:t>If first question was true, second question is a mandatory question to prevent blank data</a:t>
            </a:r>
            <a:endParaRPr sz="1400"/>
          </a:p>
          <a:p>
            <a:pPr marL="457200" lvl="0" indent="-317500" algn="l" rtl="0">
              <a:spcBef>
                <a:spcPts val="0"/>
              </a:spcBef>
              <a:spcAft>
                <a:spcPts val="0"/>
              </a:spcAft>
              <a:buSzPts val="1400"/>
              <a:buChar char="●"/>
            </a:pPr>
            <a:r>
              <a:rPr lang="en" sz="1400"/>
              <a:t>XYZ should have access to the network where their ads were aired</a:t>
            </a:r>
            <a:endParaRPr sz="1400"/>
          </a:p>
          <a:p>
            <a:pPr marL="914400" lvl="1" indent="-317500" algn="l" rtl="0">
              <a:spcBef>
                <a:spcPts val="0"/>
              </a:spcBef>
              <a:spcAft>
                <a:spcPts val="0"/>
              </a:spcAft>
              <a:buSzPts val="1400"/>
              <a:buChar char="○"/>
            </a:pPr>
            <a:r>
              <a:rPr lang="en" sz="1400"/>
              <a:t>Limit the choices to network they have aired for uniform data across Survey data and Airing data</a:t>
            </a:r>
            <a:endParaRPr sz="1400"/>
          </a:p>
          <a:p>
            <a:pPr marL="457200" lvl="0" indent="-317500" algn="l" rtl="0">
              <a:spcBef>
                <a:spcPts val="0"/>
              </a:spcBef>
              <a:spcAft>
                <a:spcPts val="0"/>
              </a:spcAft>
              <a:buSzPts val="1400"/>
              <a:buChar char="●"/>
            </a:pPr>
            <a:r>
              <a:rPr lang="en" sz="1400"/>
              <a:t>Let customer indicate when they saw the ads</a:t>
            </a:r>
            <a:endParaRPr sz="1400"/>
          </a:p>
          <a:p>
            <a:pPr marL="914400" lvl="1" indent="-317500" algn="l" rtl="0">
              <a:spcBef>
                <a:spcPts val="0"/>
              </a:spcBef>
              <a:spcAft>
                <a:spcPts val="0"/>
              </a:spcAft>
              <a:buSzPts val="1400"/>
              <a:buChar char="○"/>
            </a:pPr>
            <a:r>
              <a:rPr lang="en" sz="1400"/>
              <a:t>This provides more accurate link between Survey data and Airing data</a:t>
            </a:r>
            <a:endParaRPr sz="1400"/>
          </a:p>
        </p:txBody>
      </p:sp>
      <p:sp>
        <p:nvSpPr>
          <p:cNvPr id="435" name="Google Shape;435;p33"/>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Survey Questions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Relevant Terminology</a:t>
            </a:r>
            <a:endParaRPr/>
          </a:p>
        </p:txBody>
      </p:sp>
      <p:graphicFrame>
        <p:nvGraphicFramePr>
          <p:cNvPr id="290" name="Google Shape;290;p15"/>
          <p:cNvGraphicFramePr/>
          <p:nvPr/>
        </p:nvGraphicFramePr>
        <p:xfrm>
          <a:off x="1047150" y="1669825"/>
          <a:ext cx="3000000" cy="3000000"/>
        </p:xfrm>
        <a:graphic>
          <a:graphicData uri="http://schemas.openxmlformats.org/drawingml/2006/table">
            <a:tbl>
              <a:tblPr>
                <a:noFill/>
                <a:tableStyleId>{EE2FF5CD-657C-46B8-B315-5797E554F9BB}</a:tableStyleId>
              </a:tblPr>
              <a:tblGrid>
                <a:gridCol w="2146775">
                  <a:extLst>
                    <a:ext uri="{9D8B030D-6E8A-4147-A177-3AD203B41FA5}">
                      <a16:colId xmlns:a16="http://schemas.microsoft.com/office/drawing/2014/main" val="20000"/>
                    </a:ext>
                  </a:extLst>
                </a:gridCol>
                <a:gridCol w="5092225">
                  <a:extLst>
                    <a:ext uri="{9D8B030D-6E8A-4147-A177-3AD203B41FA5}">
                      <a16:colId xmlns:a16="http://schemas.microsoft.com/office/drawing/2014/main" val="20001"/>
                    </a:ext>
                  </a:extLst>
                </a:gridCol>
              </a:tblGrid>
              <a:tr h="381000">
                <a:tc>
                  <a:txBody>
                    <a:bodyPr/>
                    <a:lstStyle/>
                    <a:p>
                      <a:pPr marL="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Spend</a:t>
                      </a:r>
                      <a:endParaRPr sz="1300"/>
                    </a:p>
                  </a:txBody>
                  <a:tcPr marL="91425" marR="91425" marT="91425" marB="91425" anchor="ctr"/>
                </a:tc>
                <a:tc>
                  <a:txBody>
                    <a:bodyPr/>
                    <a:lstStyle/>
                    <a:p>
                      <a:pPr marL="45720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Amount of money spent to air the ad</a:t>
                      </a:r>
                      <a:endParaRPr sz="1300"/>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Lift</a:t>
                      </a:r>
                      <a:endParaRPr sz="1300"/>
                    </a:p>
                  </a:txBody>
                  <a:tcPr marL="91425" marR="91425" marT="91425" marB="91425" anchor="ctr"/>
                </a:tc>
                <a:tc>
                  <a:txBody>
                    <a:bodyPr/>
                    <a:lstStyle/>
                    <a:p>
                      <a:pPr marL="45720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Number of visits attributed to the ad. Calculated by Total traffic - Expected number of natural traffic (Baseline)</a:t>
                      </a:r>
                      <a:endParaRPr sz="1300"/>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Purchase</a:t>
                      </a:r>
                      <a:endParaRPr sz="1300"/>
                    </a:p>
                  </a:txBody>
                  <a:tcPr marL="91425" marR="91425" marT="91425" marB="91425" anchor="ctr"/>
                </a:tc>
                <a:tc>
                  <a:txBody>
                    <a:bodyPr/>
                    <a:lstStyle/>
                    <a:p>
                      <a:pPr marL="45720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Number of purchases from the exit survey data</a:t>
                      </a:r>
                      <a:endParaRPr sz="1300"/>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Count</a:t>
                      </a:r>
                      <a:endParaRPr sz="1300"/>
                    </a:p>
                  </a:txBody>
                  <a:tcPr marL="91425" marR="91425" marT="91425" marB="91425" anchor="ctr"/>
                </a:tc>
                <a:tc>
                  <a:txBody>
                    <a:bodyPr/>
                    <a:lstStyle/>
                    <a:p>
                      <a:pPr marL="45720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Number of times the ad aired on a network</a:t>
                      </a:r>
                      <a:endParaRPr sz="1300"/>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Cost per Visitor (CPV)</a:t>
                      </a:r>
                      <a:endParaRPr sz="1300"/>
                    </a:p>
                  </a:txBody>
                  <a:tcPr marL="91425" marR="91425" marT="91425" marB="91425" anchor="ctr"/>
                </a:tc>
                <a:tc>
                  <a:txBody>
                    <a:bodyPr/>
                    <a:lstStyle/>
                    <a:p>
                      <a:pPr marL="45720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Amount of money spent per visitor (Spend/Lift)</a:t>
                      </a:r>
                      <a:endParaRPr sz="1300"/>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Conversion Rate (CR)</a:t>
                      </a:r>
                      <a:endParaRPr sz="1300"/>
                    </a:p>
                  </a:txBody>
                  <a:tcPr marL="91425" marR="91425" marT="91425" marB="91425" anchor="ctr"/>
                </a:tc>
                <a:tc>
                  <a:txBody>
                    <a:bodyPr/>
                    <a:lstStyle/>
                    <a:p>
                      <a:pPr marL="45720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Purchases made per visit attributed to the ad (Purchase/Lift)</a:t>
                      </a:r>
                      <a:endParaRPr sz="1300"/>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Cost per Acquisition (CPA)</a:t>
                      </a:r>
                      <a:endParaRPr sz="1300"/>
                    </a:p>
                  </a:txBody>
                  <a:tcPr marL="91425" marR="91425" marT="91425" marB="91425" anchor="ctr"/>
                </a:tc>
                <a:tc>
                  <a:txBody>
                    <a:bodyPr/>
                    <a:lstStyle/>
                    <a:p>
                      <a:pPr marL="457200" lvl="0" indent="0" algn="ctr" rtl="0">
                        <a:lnSpc>
                          <a:spcPct val="115000"/>
                        </a:lnSpc>
                        <a:spcBef>
                          <a:spcPts val="0"/>
                        </a:spcBef>
                        <a:spcAft>
                          <a:spcPts val="1200"/>
                        </a:spcAft>
                        <a:buNone/>
                      </a:pPr>
                      <a:r>
                        <a:rPr lang="en" sz="1300">
                          <a:solidFill>
                            <a:schemeClr val="dk2"/>
                          </a:solidFill>
                          <a:latin typeface="Nunito"/>
                          <a:ea typeface="Nunito"/>
                          <a:cs typeface="Nunito"/>
                          <a:sym typeface="Nunito"/>
                        </a:rPr>
                        <a:t>Amount of money spent per conversion (Spend/Purchase)</a:t>
                      </a:r>
                      <a:endParaRPr sz="1300"/>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Provided</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3 Excel Spreadsheets were provided</a:t>
            </a:r>
            <a:endParaRPr sz="1500"/>
          </a:p>
          <a:p>
            <a:pPr marL="457200" lvl="0" indent="-323850" algn="l" rtl="0">
              <a:spcBef>
                <a:spcPts val="1200"/>
              </a:spcBef>
              <a:spcAft>
                <a:spcPts val="0"/>
              </a:spcAft>
              <a:buSzPts val="1500"/>
              <a:buAutoNum type="arabicPeriod"/>
            </a:pPr>
            <a:r>
              <a:rPr lang="en" sz="1500"/>
              <a:t>Purchase Exit Survey Data: Survey data filled by customers who visited XYZ website because of the ads and purchased the product</a:t>
            </a:r>
            <a:endParaRPr sz="1500"/>
          </a:p>
          <a:p>
            <a:pPr marL="457200" lvl="0" indent="-323850" algn="l" rtl="0">
              <a:spcBef>
                <a:spcPts val="0"/>
              </a:spcBef>
              <a:spcAft>
                <a:spcPts val="0"/>
              </a:spcAft>
              <a:buSzPts val="1500"/>
              <a:buAutoNum type="arabicPeriod"/>
            </a:pPr>
            <a:r>
              <a:rPr lang="en" sz="1500"/>
              <a:t>Airing Data: Data on which network and when the ads aired, and associated Spend and Lift</a:t>
            </a:r>
            <a:endParaRPr sz="1500"/>
          </a:p>
          <a:p>
            <a:pPr marL="457200" lvl="0" indent="-323850" algn="l" rtl="0">
              <a:spcBef>
                <a:spcPts val="0"/>
              </a:spcBef>
              <a:spcAft>
                <a:spcPts val="0"/>
              </a:spcAft>
              <a:buSzPts val="1500"/>
              <a:buAutoNum type="arabicPeriod"/>
            </a:pPr>
            <a:r>
              <a:rPr lang="en" sz="1500"/>
              <a:t>Lookup Data: Reference table on the names of network and their abbreviations to link Survey data and Airing data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Formatting/Data Cleaning</a:t>
            </a:r>
            <a:endParaRPr/>
          </a:p>
        </p:txBody>
      </p:sp>
      <p:sp>
        <p:nvSpPr>
          <p:cNvPr id="302" name="Google Shape;302;p17"/>
          <p:cNvSpPr txBox="1">
            <a:spLocks noGrp="1"/>
          </p:cNvSpPr>
          <p:nvPr>
            <p:ph type="body" idx="1"/>
          </p:nvPr>
        </p:nvSpPr>
        <p:spPr>
          <a:xfrm>
            <a:off x="1141000" y="142760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Survey_data: the Excel file was designed to look better on Excel, but unusable in Python. The data was formatted to make it workable in Python</a:t>
            </a:r>
            <a:endParaRPr/>
          </a:p>
        </p:txBody>
      </p:sp>
      <p:pic>
        <p:nvPicPr>
          <p:cNvPr id="303" name="Google Shape;303;p17"/>
          <p:cNvPicPr preferRelativeResize="0"/>
          <p:nvPr/>
        </p:nvPicPr>
        <p:blipFill>
          <a:blip r:embed="rId3">
            <a:alphaModFix/>
          </a:blip>
          <a:stretch>
            <a:fillRect/>
          </a:stretch>
        </p:blipFill>
        <p:spPr>
          <a:xfrm>
            <a:off x="4536625" y="2079575"/>
            <a:ext cx="4467114" cy="1388425"/>
          </a:xfrm>
          <a:prstGeom prst="rect">
            <a:avLst/>
          </a:prstGeom>
          <a:noFill/>
          <a:ln>
            <a:noFill/>
          </a:ln>
        </p:spPr>
      </p:pic>
      <p:pic>
        <p:nvPicPr>
          <p:cNvPr id="304" name="Google Shape;304;p17"/>
          <p:cNvPicPr preferRelativeResize="0"/>
          <p:nvPr/>
        </p:nvPicPr>
        <p:blipFill>
          <a:blip r:embed="rId4">
            <a:alphaModFix/>
          </a:blip>
          <a:stretch>
            <a:fillRect/>
          </a:stretch>
        </p:blipFill>
        <p:spPr>
          <a:xfrm>
            <a:off x="0" y="2079574"/>
            <a:ext cx="4186218" cy="1388425"/>
          </a:xfrm>
          <a:prstGeom prst="rect">
            <a:avLst/>
          </a:prstGeom>
          <a:noFill/>
          <a:ln>
            <a:noFill/>
          </a:ln>
        </p:spPr>
      </p:pic>
      <p:sp>
        <p:nvSpPr>
          <p:cNvPr id="305" name="Google Shape;305;p17"/>
          <p:cNvSpPr/>
          <p:nvPr/>
        </p:nvSpPr>
        <p:spPr>
          <a:xfrm>
            <a:off x="4240600" y="2693850"/>
            <a:ext cx="246600" cy="2145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txBox="1">
            <a:spLocks noGrp="1"/>
          </p:cNvSpPr>
          <p:nvPr>
            <p:ph type="body" idx="1"/>
          </p:nvPr>
        </p:nvSpPr>
        <p:spPr>
          <a:xfrm>
            <a:off x="1132950" y="3519000"/>
            <a:ext cx="7030500" cy="1113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Lookup_data: This reference data had duplicate column and header was not named</a:t>
            </a:r>
            <a:endParaRPr/>
          </a:p>
        </p:txBody>
      </p:sp>
      <p:pic>
        <p:nvPicPr>
          <p:cNvPr id="307" name="Google Shape;307;p17"/>
          <p:cNvPicPr preferRelativeResize="0"/>
          <p:nvPr/>
        </p:nvPicPr>
        <p:blipFill>
          <a:blip r:embed="rId5">
            <a:alphaModFix/>
          </a:blip>
          <a:stretch>
            <a:fillRect/>
          </a:stretch>
        </p:blipFill>
        <p:spPr>
          <a:xfrm>
            <a:off x="4571988" y="3888160"/>
            <a:ext cx="2106159" cy="1153550"/>
          </a:xfrm>
          <a:prstGeom prst="rect">
            <a:avLst/>
          </a:prstGeom>
          <a:noFill/>
          <a:ln>
            <a:noFill/>
          </a:ln>
        </p:spPr>
      </p:pic>
      <p:pic>
        <p:nvPicPr>
          <p:cNvPr id="308" name="Google Shape;308;p17"/>
          <p:cNvPicPr preferRelativeResize="0"/>
          <p:nvPr/>
        </p:nvPicPr>
        <p:blipFill>
          <a:blip r:embed="rId6">
            <a:alphaModFix/>
          </a:blip>
          <a:stretch>
            <a:fillRect/>
          </a:stretch>
        </p:blipFill>
        <p:spPr>
          <a:xfrm>
            <a:off x="226350" y="3949696"/>
            <a:ext cx="3959876" cy="1030475"/>
          </a:xfrm>
          <a:prstGeom prst="rect">
            <a:avLst/>
          </a:prstGeom>
          <a:noFill/>
          <a:ln>
            <a:noFill/>
          </a:ln>
        </p:spPr>
      </p:pic>
      <p:sp>
        <p:nvSpPr>
          <p:cNvPr id="309" name="Google Shape;309;p17"/>
          <p:cNvSpPr/>
          <p:nvPr/>
        </p:nvSpPr>
        <p:spPr>
          <a:xfrm>
            <a:off x="4240600" y="4370250"/>
            <a:ext cx="246600" cy="2145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Formatting/Data Cleaning</a:t>
            </a:r>
            <a:endParaRPr/>
          </a:p>
        </p:txBody>
      </p:sp>
      <p:sp>
        <p:nvSpPr>
          <p:cNvPr id="315" name="Google Shape;315;p18"/>
          <p:cNvSpPr txBox="1">
            <a:spLocks noGrp="1"/>
          </p:cNvSpPr>
          <p:nvPr>
            <p:ph type="body" idx="1"/>
          </p:nvPr>
        </p:nvSpPr>
        <p:spPr>
          <a:xfrm>
            <a:off x="1141000" y="142760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Airing_data: It was already in a workable format for Python. Airing data did not need formatting, but there are some points to note about this data</a:t>
            </a:r>
            <a:endParaRPr/>
          </a:p>
          <a:p>
            <a:pPr marL="914400" lvl="1" indent="-298450" algn="l" rtl="0">
              <a:spcBef>
                <a:spcPts val="0"/>
              </a:spcBef>
              <a:spcAft>
                <a:spcPts val="0"/>
              </a:spcAft>
              <a:buSzPts val="1100"/>
              <a:buChar char="○"/>
            </a:pPr>
            <a:r>
              <a:rPr lang="en" sz="1300"/>
              <a:t>ZEETV and CNBCWORLD  do not seem to label their program</a:t>
            </a:r>
            <a:endParaRPr sz="1300"/>
          </a:p>
          <a:p>
            <a:pPr marL="914400" lvl="1" indent="-298450" algn="l" rtl="0">
              <a:spcBef>
                <a:spcPts val="0"/>
              </a:spcBef>
              <a:spcAft>
                <a:spcPts val="0"/>
              </a:spcAft>
              <a:buSzPts val="1100"/>
              <a:buChar char="○"/>
            </a:pPr>
            <a:r>
              <a:rPr lang="en" sz="1300"/>
              <a:t>MSNB is missing one program name, but it seems to be a simple error</a:t>
            </a:r>
            <a:endParaRPr sz="1300"/>
          </a:p>
          <a:p>
            <a:pPr marL="457200" lvl="0" indent="-311150" algn="l" rtl="0">
              <a:spcBef>
                <a:spcPts val="0"/>
              </a:spcBef>
              <a:spcAft>
                <a:spcPts val="0"/>
              </a:spcAft>
              <a:buSzPts val="1300"/>
              <a:buChar char="●"/>
            </a:pPr>
            <a:r>
              <a:rPr lang="en"/>
              <a:t>Program names are not relevant in this case study, but a note for future analysis involving individual programs</a:t>
            </a:r>
            <a:endParaRPr sz="1300"/>
          </a:p>
          <a:p>
            <a:pPr marL="0" lvl="0" indent="0" algn="l" rtl="0">
              <a:spcBef>
                <a:spcPts val="1200"/>
              </a:spcBef>
              <a:spcAft>
                <a:spcPts val="1200"/>
              </a:spcAft>
              <a:buNone/>
            </a:pPr>
            <a:endParaRPr/>
          </a:p>
        </p:txBody>
      </p:sp>
      <p:pic>
        <p:nvPicPr>
          <p:cNvPr id="316" name="Google Shape;316;p18"/>
          <p:cNvPicPr preferRelativeResize="0"/>
          <p:nvPr/>
        </p:nvPicPr>
        <p:blipFill>
          <a:blip r:embed="rId3">
            <a:alphaModFix/>
          </a:blip>
          <a:stretch>
            <a:fillRect/>
          </a:stretch>
        </p:blipFill>
        <p:spPr>
          <a:xfrm>
            <a:off x="1056750" y="3031388"/>
            <a:ext cx="7030501" cy="21121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19"/>
          <p:cNvPicPr preferRelativeResize="0"/>
          <p:nvPr/>
        </p:nvPicPr>
        <p:blipFill>
          <a:blip r:embed="rId3">
            <a:alphaModFix/>
          </a:blip>
          <a:stretch>
            <a:fillRect/>
          </a:stretch>
        </p:blipFill>
        <p:spPr>
          <a:xfrm>
            <a:off x="0" y="1435050"/>
            <a:ext cx="4928874" cy="3285916"/>
          </a:xfrm>
          <a:prstGeom prst="rect">
            <a:avLst/>
          </a:prstGeom>
          <a:noFill/>
          <a:ln>
            <a:noFill/>
          </a:ln>
        </p:spPr>
      </p:pic>
      <p:sp>
        <p:nvSpPr>
          <p:cNvPr id="322" name="Google Shape;322;p19"/>
          <p:cNvSpPr txBox="1">
            <a:spLocks noGrp="1"/>
          </p:cNvSpPr>
          <p:nvPr>
            <p:ph type="title"/>
          </p:nvPr>
        </p:nvSpPr>
        <p:spPr>
          <a:xfrm>
            <a:off x="1303800" y="598575"/>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323" name="Google Shape;323;p19"/>
          <p:cNvSpPr txBox="1">
            <a:spLocks noGrp="1"/>
          </p:cNvSpPr>
          <p:nvPr>
            <p:ph type="body" idx="1"/>
          </p:nvPr>
        </p:nvSpPr>
        <p:spPr>
          <a:xfrm>
            <a:off x="4360400" y="1851100"/>
            <a:ext cx="45798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Spend vs Lift plot to see if there is any correlation </a:t>
            </a:r>
            <a:endParaRPr sz="1600"/>
          </a:p>
          <a:p>
            <a:pPr marL="457200" lvl="0" indent="-330200" algn="l" rtl="0">
              <a:spcBef>
                <a:spcPts val="0"/>
              </a:spcBef>
              <a:spcAft>
                <a:spcPts val="0"/>
              </a:spcAft>
              <a:buSzPts val="1600"/>
              <a:buChar char="●"/>
            </a:pPr>
            <a:r>
              <a:rPr lang="en" sz="1600"/>
              <a:t>Large number of points concentrated near the origin</a:t>
            </a:r>
            <a:endParaRPr sz="1600"/>
          </a:p>
          <a:p>
            <a:pPr marL="457200" lvl="0" indent="-330200" algn="l" rtl="0">
              <a:spcBef>
                <a:spcPts val="0"/>
              </a:spcBef>
              <a:spcAft>
                <a:spcPts val="0"/>
              </a:spcAft>
              <a:buSzPts val="1600"/>
              <a:buChar char="●"/>
            </a:pPr>
            <a:r>
              <a:rPr lang="en" sz="1600"/>
              <a:t>Huge deviation in lift near (Spend = 0) making data noisy</a:t>
            </a:r>
            <a:endParaRPr sz="1600"/>
          </a:p>
        </p:txBody>
      </p:sp>
      <p:sp>
        <p:nvSpPr>
          <p:cNvPr id="324" name="Google Shape;324;p19"/>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Cost vs Lift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20"/>
          <p:cNvPicPr preferRelativeResize="0"/>
          <p:nvPr/>
        </p:nvPicPr>
        <p:blipFill>
          <a:blip r:embed="rId3">
            <a:alphaModFix/>
          </a:blip>
          <a:stretch>
            <a:fillRect/>
          </a:stretch>
        </p:blipFill>
        <p:spPr>
          <a:xfrm>
            <a:off x="0" y="1435050"/>
            <a:ext cx="4928874" cy="3285916"/>
          </a:xfrm>
          <a:prstGeom prst="rect">
            <a:avLst/>
          </a:prstGeom>
          <a:noFill/>
          <a:ln>
            <a:noFill/>
          </a:ln>
        </p:spPr>
      </p:pic>
      <p:sp>
        <p:nvSpPr>
          <p:cNvPr id="330" name="Google Shape;330;p20"/>
          <p:cNvSpPr txBox="1">
            <a:spLocks noGrp="1"/>
          </p:cNvSpPr>
          <p:nvPr>
            <p:ph type="title"/>
          </p:nvPr>
        </p:nvSpPr>
        <p:spPr>
          <a:xfrm>
            <a:off x="1303800" y="598575"/>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331" name="Google Shape;331;p20"/>
          <p:cNvSpPr txBox="1">
            <a:spLocks noGrp="1"/>
          </p:cNvSpPr>
          <p:nvPr>
            <p:ph type="body" idx="1"/>
          </p:nvPr>
        </p:nvSpPr>
        <p:spPr>
          <a:xfrm>
            <a:off x="4360400" y="1851100"/>
            <a:ext cx="45798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Spend vs Lift plot to see if there is any correlation </a:t>
            </a:r>
            <a:endParaRPr sz="1600"/>
          </a:p>
          <a:p>
            <a:pPr marL="457200" lvl="0" indent="-330200" algn="l" rtl="0">
              <a:spcBef>
                <a:spcPts val="0"/>
              </a:spcBef>
              <a:spcAft>
                <a:spcPts val="0"/>
              </a:spcAft>
              <a:buSzPts val="1600"/>
              <a:buChar char="●"/>
            </a:pPr>
            <a:r>
              <a:rPr lang="en" sz="1600"/>
              <a:t>Large number of points concentrated near the origin</a:t>
            </a:r>
            <a:endParaRPr sz="1600"/>
          </a:p>
          <a:p>
            <a:pPr marL="457200" lvl="0" indent="-330200" algn="l" rtl="0">
              <a:spcBef>
                <a:spcPts val="0"/>
              </a:spcBef>
              <a:spcAft>
                <a:spcPts val="0"/>
              </a:spcAft>
              <a:buSzPts val="1600"/>
              <a:buChar char="●"/>
            </a:pPr>
            <a:r>
              <a:rPr lang="en" sz="1600"/>
              <a:t>Huge deviation in lift near (Spend = 0) making data noisy</a:t>
            </a:r>
            <a:endParaRPr sz="1600"/>
          </a:p>
        </p:txBody>
      </p:sp>
      <p:sp>
        <p:nvSpPr>
          <p:cNvPr id="332" name="Google Shape;332;p20"/>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Cost vs Lift</a:t>
            </a:r>
            <a:endParaRPr sz="2000"/>
          </a:p>
        </p:txBody>
      </p:sp>
      <p:sp>
        <p:nvSpPr>
          <p:cNvPr id="333" name="Google Shape;333;p20"/>
          <p:cNvSpPr/>
          <p:nvPr/>
        </p:nvSpPr>
        <p:spPr>
          <a:xfrm>
            <a:off x="1080500" y="2257225"/>
            <a:ext cx="3278400" cy="15246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1303800" y="598575"/>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pic>
        <p:nvPicPr>
          <p:cNvPr id="339" name="Google Shape;339;p21"/>
          <p:cNvPicPr preferRelativeResize="0"/>
          <p:nvPr/>
        </p:nvPicPr>
        <p:blipFill>
          <a:blip r:embed="rId3">
            <a:alphaModFix/>
          </a:blip>
          <a:stretch>
            <a:fillRect/>
          </a:stretch>
        </p:blipFill>
        <p:spPr>
          <a:xfrm>
            <a:off x="0" y="1435050"/>
            <a:ext cx="4928874" cy="3285925"/>
          </a:xfrm>
          <a:prstGeom prst="rect">
            <a:avLst/>
          </a:prstGeom>
          <a:noFill/>
          <a:ln>
            <a:noFill/>
          </a:ln>
        </p:spPr>
      </p:pic>
      <p:sp>
        <p:nvSpPr>
          <p:cNvPr id="340" name="Google Shape;340;p21"/>
          <p:cNvSpPr txBox="1">
            <a:spLocks noGrp="1"/>
          </p:cNvSpPr>
          <p:nvPr>
            <p:ph type="body" idx="1"/>
          </p:nvPr>
        </p:nvSpPr>
        <p:spPr>
          <a:xfrm>
            <a:off x="4360400" y="1851100"/>
            <a:ext cx="4579800" cy="254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Zoomed in to look at points (Spend &gt; 100)</a:t>
            </a:r>
            <a:endParaRPr sz="1500"/>
          </a:p>
          <a:p>
            <a:pPr marL="457200" lvl="0" indent="-323850" algn="l" rtl="0">
              <a:spcBef>
                <a:spcPts val="0"/>
              </a:spcBef>
              <a:spcAft>
                <a:spcPts val="0"/>
              </a:spcAft>
              <a:buSzPts val="1500"/>
              <a:buChar char="●"/>
            </a:pPr>
            <a:r>
              <a:rPr lang="en" sz="1500"/>
              <a:t>Noise is significantly reduced as Spend increases</a:t>
            </a:r>
            <a:endParaRPr sz="1500"/>
          </a:p>
          <a:p>
            <a:pPr marL="457200" lvl="0" indent="-323850" algn="l" rtl="0">
              <a:spcBef>
                <a:spcPts val="0"/>
              </a:spcBef>
              <a:spcAft>
                <a:spcPts val="0"/>
              </a:spcAft>
              <a:buSzPts val="1500"/>
              <a:buChar char="●"/>
            </a:pPr>
            <a:r>
              <a:rPr lang="en" sz="1500"/>
              <a:t>Increasing Spend provides reasonable causality for Lift to increase</a:t>
            </a:r>
            <a:endParaRPr sz="1500"/>
          </a:p>
          <a:p>
            <a:pPr marL="457200" lvl="0" indent="-323850" algn="l" rtl="0">
              <a:spcBef>
                <a:spcPts val="0"/>
              </a:spcBef>
              <a:spcAft>
                <a:spcPts val="0"/>
              </a:spcAft>
              <a:buSzPts val="1500"/>
              <a:buChar char="●"/>
            </a:pPr>
            <a:r>
              <a:rPr lang="en" sz="1500"/>
              <a:t>Weak but apparent positive correlation between Spend and Lift</a:t>
            </a:r>
            <a:endParaRPr sz="1500"/>
          </a:p>
          <a:p>
            <a:pPr marL="457200" lvl="0" indent="-323850" algn="l" rtl="0">
              <a:spcBef>
                <a:spcPts val="0"/>
              </a:spcBef>
              <a:spcAft>
                <a:spcPts val="0"/>
              </a:spcAft>
              <a:buSzPts val="1500"/>
              <a:buChar char="●"/>
            </a:pPr>
            <a:r>
              <a:rPr lang="en" sz="1500"/>
              <a:t>This is intuitive since more money you spend on ads will most likely bring more people to the website</a:t>
            </a:r>
            <a:endParaRPr sz="1500"/>
          </a:p>
        </p:txBody>
      </p:sp>
      <p:sp>
        <p:nvSpPr>
          <p:cNvPr id="341" name="Google Shape;341;p21"/>
          <p:cNvSpPr txBox="1">
            <a:spLocks noGrp="1"/>
          </p:cNvSpPr>
          <p:nvPr>
            <p:ph type="title"/>
          </p:nvPr>
        </p:nvSpPr>
        <p:spPr>
          <a:xfrm>
            <a:off x="1303800" y="1032200"/>
            <a:ext cx="70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Cost vs Lift Zoomed In</a:t>
            </a:r>
            <a:endParaRPr sz="20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1582</Words>
  <Application>Microsoft Office PowerPoint</Application>
  <PresentationFormat>On-screen Show (16:9)</PresentationFormat>
  <Paragraphs>152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Nunito</vt:lpstr>
      <vt:lpstr>Maven Pro</vt:lpstr>
      <vt:lpstr>Momentum</vt:lpstr>
      <vt:lpstr>Cost and Advertisement Data Analysis Project</vt:lpstr>
      <vt:lpstr>Background</vt:lpstr>
      <vt:lpstr>Relevant Terminology</vt:lpstr>
      <vt:lpstr>Data Provided</vt:lpstr>
      <vt:lpstr>Data Formatting/Data Cleaning</vt:lpstr>
      <vt:lpstr>Data Formatting/Data Cleaning</vt:lpstr>
      <vt:lpstr>Exploratory Data Analysis</vt:lpstr>
      <vt:lpstr>Exploratory Data Analysis</vt:lpstr>
      <vt:lpstr>Exploratory Data Analysis</vt:lpstr>
      <vt:lpstr>Exploratory Data Analysis</vt:lpstr>
      <vt:lpstr>Cost Per Visitor (CPV)</vt:lpstr>
      <vt:lpstr>Data formatting for CR and CPA</vt:lpstr>
      <vt:lpstr>Data formatting for CR and CPA</vt:lpstr>
      <vt:lpstr>Data formatting for CR and CPA</vt:lpstr>
      <vt:lpstr>Conversion Rate </vt:lpstr>
      <vt:lpstr>Conversion Rate </vt:lpstr>
      <vt:lpstr>Cost per Acquisition </vt:lpstr>
      <vt:lpstr>Cost per Acquisition </vt:lpstr>
      <vt:lpstr>Data by Monthly </vt:lpstr>
      <vt:lpstr>Recommendation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and Advertisement Data Analysis Project</dc:title>
  <dc:creator>Isaac</dc:creator>
  <cp:lastModifiedBy>HeeSeok Joo</cp:lastModifiedBy>
  <cp:revision>1</cp:revision>
  <dcterms:modified xsi:type="dcterms:W3CDTF">2021-08-26T04:27:57Z</dcterms:modified>
</cp:coreProperties>
</file>