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8" r:id="rId4"/>
    <p:sldId id="258" r:id="rId5"/>
    <p:sldId id="274" r:id="rId6"/>
    <p:sldId id="260" r:id="rId7"/>
    <p:sldId id="261" r:id="rId8"/>
    <p:sldId id="262" r:id="rId9"/>
    <p:sldId id="263" r:id="rId10"/>
    <p:sldId id="271" r:id="rId11"/>
    <p:sldId id="272" r:id="rId12"/>
    <p:sldId id="264" r:id="rId13"/>
    <p:sldId id="266" r:id="rId14"/>
    <p:sldId id="267" r:id="rId15"/>
    <p:sldId id="265" r:id="rId16"/>
    <p:sldId id="276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65FE5-9A6B-494A-A56D-16EFB63C10B7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DFC6-5F24-408C-A429-B088B3F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8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4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9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8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7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0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2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8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1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5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2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9A85-0716-4729-A22E-AC4A51BADF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8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9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1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4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B526-9B0D-4B0A-9FD0-13432239A27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8071-39DA-42AA-9D96-2E4DC4300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2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62" y="0"/>
            <a:ext cx="6825938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0568979" cy="6858000"/>
          </a:xfrm>
          <a:prstGeom prst="rect">
            <a:avLst/>
          </a:prstGeom>
          <a:gradFill flip="none" rotWithShape="1">
            <a:gsLst>
              <a:gs pos="88500">
                <a:srgbClr val="FFFFFF">
                  <a:alpha val="70000"/>
                </a:srgbClr>
              </a:gs>
              <a:gs pos="6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4" y="5002898"/>
            <a:ext cx="556632" cy="3430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1352632" y="5044485"/>
            <a:ext cx="338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ambria Math" panose="02040503050406030204" pitchFamily="18" charset="0"/>
              </a:rPr>
              <a:t>컴퓨터 학부 </a:t>
            </a:r>
            <a:r>
              <a:rPr lang="en-US" altLang="ko-KR" sz="1400" b="1" dirty="0" smtClean="0">
                <a:latin typeface="Cambria Math" panose="02040503050406030204" pitchFamily="18" charset="0"/>
              </a:rPr>
              <a:t>201913801</a:t>
            </a:r>
            <a:r>
              <a:rPr lang="ko-KR" altLang="en-US" sz="1400" b="1" dirty="0" smtClean="0">
                <a:latin typeface="Cambria Math" panose="02040503050406030204" pitchFamily="18" charset="0"/>
              </a:rPr>
              <a:t> 장효순 </a:t>
            </a:r>
            <a:endParaRPr lang="ko-KR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349" y="1567171"/>
            <a:ext cx="96645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ctivity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theory of </a:t>
            </a:r>
            <a:r>
              <a:rPr lang="en-US" altLang="ko-K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Modularity</a:t>
            </a:r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(during </a:t>
            </a:r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encoding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49" y="6420377"/>
            <a:ext cx="32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2021. 12. 17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1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22" y="2043961"/>
            <a:ext cx="2676226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90" y="2043961"/>
            <a:ext cx="2635471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22" y="4337220"/>
            <a:ext cx="2676228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12" y="4337220"/>
            <a:ext cx="2676226" cy="18000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3560"/>
              </p:ext>
            </p:extLst>
          </p:nvPr>
        </p:nvGraphicFramePr>
        <p:xfrm>
          <a:off x="1174073" y="3616375"/>
          <a:ext cx="2930395" cy="25208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079">
                  <a:extLst>
                    <a:ext uri="{9D8B030D-6E8A-4147-A177-3AD203B41FA5}">
                      <a16:colId xmlns:a16="http://schemas.microsoft.com/office/drawing/2014/main" val="1429943435"/>
                    </a:ext>
                  </a:extLst>
                </a:gridCol>
                <a:gridCol w="586079">
                  <a:extLst>
                    <a:ext uri="{9D8B030D-6E8A-4147-A177-3AD203B41FA5}">
                      <a16:colId xmlns:a16="http://schemas.microsoft.com/office/drawing/2014/main" val="472575399"/>
                    </a:ext>
                  </a:extLst>
                </a:gridCol>
                <a:gridCol w="586079">
                  <a:extLst>
                    <a:ext uri="{9D8B030D-6E8A-4147-A177-3AD203B41FA5}">
                      <a16:colId xmlns:a16="http://schemas.microsoft.com/office/drawing/2014/main" val="982368934"/>
                    </a:ext>
                  </a:extLst>
                </a:gridCol>
                <a:gridCol w="586079">
                  <a:extLst>
                    <a:ext uri="{9D8B030D-6E8A-4147-A177-3AD203B41FA5}">
                      <a16:colId xmlns:a16="http://schemas.microsoft.com/office/drawing/2014/main" val="3802929178"/>
                    </a:ext>
                  </a:extLst>
                </a:gridCol>
                <a:gridCol w="586079">
                  <a:extLst>
                    <a:ext uri="{9D8B030D-6E8A-4147-A177-3AD203B41FA5}">
                      <a16:colId xmlns:a16="http://schemas.microsoft.com/office/drawing/2014/main" val="1198501718"/>
                    </a:ext>
                  </a:extLst>
                </a:gridCol>
              </a:tblGrid>
              <a:tr h="50416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96266"/>
                  </a:ext>
                </a:extLst>
              </a:tr>
              <a:tr h="50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0.0118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4924"/>
                  </a:ext>
                </a:extLst>
              </a:tr>
              <a:tr h="50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&gt;0.05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86485"/>
                  </a:ext>
                </a:extLst>
              </a:tr>
              <a:tr h="50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/>
                        <a:t>&gt;0.05</a:t>
                      </a:r>
                      <a:endParaRPr lang="ko-KR" altLang="en-US" sz="105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89386"/>
                  </a:ext>
                </a:extLst>
              </a:tr>
              <a:tr h="50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4633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4473" y="673729"/>
            <a:ext cx="60080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Sub-task Dependence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32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(inter module level)</a:t>
            </a:r>
            <a:endParaRPr lang="ko-KR" altLang="en-US" sz="32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093913" y="4121762"/>
            <a:ext cx="1726684" cy="2019107"/>
          </a:xfrm>
          <a:custGeom>
            <a:avLst/>
            <a:gdLst>
              <a:gd name="connsiteX0" fmla="*/ 1726684 w 1726684"/>
              <a:gd name="connsiteY0" fmla="*/ 273856 h 2019107"/>
              <a:gd name="connsiteX1" fmla="*/ 18566 w 1726684"/>
              <a:gd name="connsiteY1" fmla="*/ 0 h 2019107"/>
              <a:gd name="connsiteX2" fmla="*/ 0 w 1726684"/>
              <a:gd name="connsiteY2" fmla="*/ 2019107 h 2019107"/>
              <a:gd name="connsiteX3" fmla="*/ 1722042 w 1726684"/>
              <a:gd name="connsiteY3" fmla="*/ 1726685 h 2019107"/>
              <a:gd name="connsiteX4" fmla="*/ 1726684 w 1726684"/>
              <a:gd name="connsiteY4" fmla="*/ 273856 h 2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6684" h="2019107">
                <a:moveTo>
                  <a:pt x="1726684" y="273856"/>
                </a:moveTo>
                <a:lnTo>
                  <a:pt x="18566" y="0"/>
                </a:lnTo>
                <a:lnTo>
                  <a:pt x="0" y="2019107"/>
                </a:lnTo>
                <a:lnTo>
                  <a:pt x="1722042" y="1726685"/>
                </a:lnTo>
                <a:cubicBezTo>
                  <a:pt x="1723589" y="1242409"/>
                  <a:pt x="1725137" y="758132"/>
                  <a:pt x="1726684" y="27385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473" y="2088719"/>
            <a:ext cx="450701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T1: recognizing inorganic object (e.g., cars)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T2: recognizing human face</a:t>
            </a:r>
            <a:endParaRPr lang="ko-KR" altLang="en-US" sz="1600" dirty="0" smtClean="0">
              <a:latin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T3: recognizing landscape</a:t>
            </a:r>
            <a:endParaRPr lang="ko-KR" altLang="en-US" sz="1600" dirty="0" smtClean="0">
              <a:latin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T4: recognizing animal</a:t>
            </a:r>
            <a:endParaRPr lang="ko-KR" altLang="en-US" sz="1600" dirty="0" smtClean="0">
              <a:latin typeface="Cambria Math" panose="02040503050406030204" pitchFamily="18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075889" y="3844591"/>
            <a:ext cx="1789534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Right Hippocampus</a:t>
            </a:r>
          </a:p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(All pair reject)</a:t>
            </a:r>
            <a:endParaRPr lang="ko-KR" altLang="en-US" sz="14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985408" y="3844591"/>
            <a:ext cx="1938839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Left Hippocampus</a:t>
            </a:r>
          </a:p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(All pair reject)</a:t>
            </a:r>
            <a:endParaRPr lang="ko-KR" altLang="en-US" sz="1400" dirty="0" smtClean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075889" y="6041075"/>
            <a:ext cx="1789534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Right Amygdala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985408" y="6137220"/>
            <a:ext cx="1938839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Left Hippocampus</a:t>
            </a:r>
          </a:p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(All pair reject)</a:t>
            </a:r>
            <a:endParaRPr lang="ko-KR" altLang="en-US" sz="1400" dirty="0" smtClean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8041425" y="2677473"/>
            <a:ext cx="1789534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Right Hippocampus</a:t>
            </a:r>
            <a:endParaRPr lang="ko-KR" altLang="en-US" sz="14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041425" y="5142297"/>
            <a:ext cx="1789534" cy="36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Right Amygdala</a:t>
            </a:r>
            <a:endParaRPr lang="ko-KR" altLang="en-US" sz="14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78467" y="390590"/>
            <a:ext cx="60080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Sub-task Dependence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32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(intra module level)</a:t>
            </a:r>
            <a:endParaRPr lang="ko-KR" altLang="en-US" sz="32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53" y="2961351"/>
            <a:ext cx="3079350" cy="22181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53" y="514183"/>
            <a:ext cx="3079350" cy="22181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467" y="1856249"/>
            <a:ext cx="6182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Indeed, aforementioned result can connect with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amygdala characteristic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of previous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research [8,9,10,11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Emotion(Fear)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High-level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Sensitivity to context.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One of the plausible explanations is viewed from the evolutionary theory. </a:t>
            </a:r>
          </a:p>
          <a:p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recognize predators and prey, it led to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neural adaptation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dedicated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processing of the aforementioned type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of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stimulus [9].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Moreover, there are exist that the concept of categorical processing for the various type of image [8,10,11].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047" y="5609684"/>
            <a:ext cx="11167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8) Yang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Jiongjiong</a:t>
            </a:r>
            <a:r>
              <a:rPr lang="en-US" altLang="ko-KR" sz="1000" dirty="0"/>
              <a:t> et al. “Threat, domain-specificity and the human amygdala.” </a:t>
            </a:r>
            <a:r>
              <a:rPr lang="en-US" altLang="ko-KR" sz="1000" i="1" dirty="0" err="1"/>
              <a:t>Neuropsychologia</a:t>
            </a:r>
            <a:r>
              <a:rPr lang="en-US" altLang="ko-KR" sz="1000" dirty="0"/>
              <a:t> vol. 50,11 (2012): 2566-72. doi:10.1016/j.neuropsychologia.2012.07.001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047" y="5824876"/>
            <a:ext cx="1203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9) </a:t>
            </a:r>
            <a:r>
              <a:rPr lang="en-US" altLang="ko-KR" sz="1000" dirty="0" err="1" smtClean="0"/>
              <a:t>Mormann</a:t>
            </a:r>
            <a:r>
              <a:rPr lang="en-US" altLang="ko-KR" sz="1000" dirty="0" smtClean="0"/>
              <a:t>, F., Dubois, J., </a:t>
            </a:r>
            <a:r>
              <a:rPr lang="en-US" altLang="ko-KR" sz="1000" dirty="0" err="1" smtClean="0"/>
              <a:t>Kornblith</a:t>
            </a:r>
            <a:r>
              <a:rPr lang="en-US" altLang="ko-KR" sz="1000" dirty="0" smtClean="0"/>
              <a:t>, S. et al. A category-specific response to animals in the right human amygdala. Nature Neuroscience 14, 1247–1249 (2011). https://doi.org/10.1038/nn.2899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4047" y="6042010"/>
            <a:ext cx="1203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10) Fang Z, Li H, Chen G and Yang JJ (2016) Unconscious Processing of Negative Animals and Objects: Role of the Amygdala Revealed by fMRI. Front. Hum. Neuroscience. 10:146. </a:t>
            </a:r>
            <a:r>
              <a:rPr lang="en-US" altLang="ko-KR" sz="1000" dirty="0" err="1" smtClean="0"/>
              <a:t>doi</a:t>
            </a:r>
            <a:r>
              <a:rPr lang="en-US" altLang="ko-KR" sz="1000" dirty="0" smtClean="0"/>
              <a:t>: 10.3389/fnhum.2016.00146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4047" y="6394465"/>
            <a:ext cx="1203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11) Cao, </a:t>
            </a:r>
            <a:r>
              <a:rPr lang="en-US" altLang="ko-KR" sz="1000" dirty="0" err="1" smtClean="0"/>
              <a:t>Zhijun</a:t>
            </a:r>
            <a:r>
              <a:rPr lang="en-US" altLang="ko-KR" sz="1000" dirty="0" smtClean="0"/>
              <a:t> et al. “Distinct brain activity in processing negative pictures of animals and objects - the role of human contexts.” </a:t>
            </a:r>
            <a:r>
              <a:rPr lang="en-US" altLang="ko-KR" sz="1000" dirty="0" err="1" smtClean="0"/>
              <a:t>NeuroImage</a:t>
            </a:r>
            <a:r>
              <a:rPr lang="en-US" altLang="ko-KR" sz="1000" dirty="0" smtClean="0"/>
              <a:t> vol. 84 (2014): </a:t>
            </a:r>
          </a:p>
          <a:p>
            <a:r>
              <a:rPr lang="en-US" altLang="ko-KR" sz="1000" dirty="0" smtClean="0"/>
              <a:t>901-10. doi:10.1016/j.neuroimage.2013.09.064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89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34444" y="690192"/>
            <a:ext cx="7597271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Phase of Memorization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recognize as new one.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0" y="2518022"/>
            <a:ext cx="3313052" cy="25608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32809"/>
              </p:ext>
            </p:extLst>
          </p:nvPr>
        </p:nvGraphicFramePr>
        <p:xfrm>
          <a:off x="3963945" y="2432213"/>
          <a:ext cx="2681525" cy="2392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05">
                  <a:extLst>
                    <a:ext uri="{9D8B030D-6E8A-4147-A177-3AD203B41FA5}">
                      <a16:colId xmlns:a16="http://schemas.microsoft.com/office/drawing/2014/main" val="1429943435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472575399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982368934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3802929178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1198501718"/>
                    </a:ext>
                  </a:extLst>
                </a:gridCol>
              </a:tblGrid>
              <a:tr h="47858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96266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0.03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&gt;0.05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&gt;0.05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4924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2e-4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1e-8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86485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&gt;0.05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89386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46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87759" y="2404363"/>
            <a:ext cx="4692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Now, we can only estimate that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neurons activation of LH, LA and RA are more frequently occurred rather than RH. (p-value &lt; 0.05)</a:t>
            </a: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However, comparison of LH-LA-RA doesn't tell any information (p-value &gt;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Thus, we compare neuron activation by a criterion of confidence in a decision.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690" y="5327415"/>
            <a:ext cx="450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Null hypothesis: The neuron firing rate distribution of the two modules is the same.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0182" y="4890329"/>
            <a:ext cx="1872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Mann Whiney U-test</a:t>
            </a:r>
            <a:endParaRPr lang="ko-KR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53016" y="950125"/>
            <a:ext cx="4886996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Phase of Memorization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recognize as new one.</a:t>
            </a:r>
            <a:endParaRPr lang="ko-KR" altLang="en-US" sz="20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867" y="1098650"/>
            <a:ext cx="5873225" cy="29885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07497"/>
              </p:ext>
            </p:extLst>
          </p:nvPr>
        </p:nvGraphicFramePr>
        <p:xfrm>
          <a:off x="6897452" y="4265652"/>
          <a:ext cx="4493092" cy="169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269">
                  <a:extLst>
                    <a:ext uri="{9D8B030D-6E8A-4147-A177-3AD203B41FA5}">
                      <a16:colId xmlns:a16="http://schemas.microsoft.com/office/drawing/2014/main" val="3700648460"/>
                    </a:ext>
                  </a:extLst>
                </a:gridCol>
                <a:gridCol w="1153794">
                  <a:extLst>
                    <a:ext uri="{9D8B030D-6E8A-4147-A177-3AD203B41FA5}">
                      <a16:colId xmlns:a16="http://schemas.microsoft.com/office/drawing/2014/main" val="1362043188"/>
                    </a:ext>
                  </a:extLst>
                </a:gridCol>
                <a:gridCol w="915791">
                  <a:extLst>
                    <a:ext uri="{9D8B030D-6E8A-4147-A177-3AD203B41FA5}">
                      <a16:colId xmlns:a16="http://schemas.microsoft.com/office/drawing/2014/main" val="3993953864"/>
                    </a:ext>
                  </a:extLst>
                </a:gridCol>
                <a:gridCol w="898619">
                  <a:extLst>
                    <a:ext uri="{9D8B030D-6E8A-4147-A177-3AD203B41FA5}">
                      <a16:colId xmlns:a16="http://schemas.microsoft.com/office/drawing/2014/main" val="4119356837"/>
                    </a:ext>
                  </a:extLst>
                </a:gridCol>
                <a:gridCol w="898619">
                  <a:extLst>
                    <a:ext uri="{9D8B030D-6E8A-4147-A177-3AD203B41FA5}">
                      <a16:colId xmlns:a16="http://schemas.microsoft.com/office/drawing/2014/main" val="991889360"/>
                    </a:ext>
                  </a:extLst>
                </a:gridCol>
              </a:tblGrid>
              <a:tr h="231983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</a:rPr>
                        <a:t>Kruskal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Mann Whitney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U-test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52269"/>
                  </a:ext>
                </a:extLst>
              </a:tr>
              <a:tr h="23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Overall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L-M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M-H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H-L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8687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LH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 smtClean="0">
                          <a:effectLst/>
                        </a:rPr>
                        <a:t>0.054240</a:t>
                      </a:r>
                      <a:endParaRPr lang="en-US" altLang="ko-KR" sz="105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0.721745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0.086213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 smtClean="0">
                          <a:effectLst/>
                        </a:rPr>
                        <a:t>0.039011</a:t>
                      </a:r>
                      <a:endParaRPr lang="en-US" altLang="ko-KR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08137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RH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 smtClean="0">
                          <a:effectLst/>
                        </a:rPr>
                        <a:t>0.663239</a:t>
                      </a:r>
                      <a:endParaRPr lang="en-US" altLang="ko-KR" sz="105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smtClean="0">
                          <a:effectLst/>
                        </a:rPr>
                        <a:t>0.696466</a:t>
                      </a:r>
                      <a:endParaRPr lang="en-US" altLang="ko-KR" sz="10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smtClean="0">
                          <a:effectLst/>
                        </a:rPr>
                        <a:t>0.717544</a:t>
                      </a:r>
                      <a:endParaRPr lang="en-US" altLang="ko-KR" sz="10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smtClean="0">
                          <a:effectLst/>
                        </a:rPr>
                        <a:t>0.323508</a:t>
                      </a:r>
                      <a:endParaRPr lang="en-US" altLang="ko-KR" sz="10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54406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LA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smtClean="0">
                          <a:effectLst/>
                        </a:rPr>
                        <a:t>0.537404</a:t>
                      </a:r>
                      <a:endParaRPr lang="en-US" altLang="ko-KR" sz="105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smtClean="0">
                          <a:effectLst/>
                        </a:rPr>
                        <a:t>0.297909</a:t>
                      </a:r>
                      <a:endParaRPr lang="en-US" altLang="ko-KR" sz="10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0.559610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0.508131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025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RA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 smtClean="0">
                          <a:effectLst/>
                        </a:rPr>
                        <a:t>0.189205</a:t>
                      </a:r>
                      <a:endParaRPr lang="en-US" altLang="ko-KR" sz="105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0.204326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0.083717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 smtClean="0">
                          <a:effectLst/>
                        </a:rPr>
                        <a:t>0.609311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095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9433" y="2836029"/>
            <a:ext cx="45059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Mann Whitney U-test 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(=Wilcoxon rank-sum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test, </a:t>
            </a:r>
            <a:r>
              <a:rPr lang="en-US" altLang="ko-KR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2-groups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err="1" smtClean="0">
                <a:latin typeface="Cambria Math" panose="02040503050406030204" pitchFamily="18" charset="0"/>
              </a:rPr>
              <a:t>Kruskal</a:t>
            </a:r>
            <a:r>
              <a:rPr lang="en-US" altLang="ko-KR" sz="2000" b="1" dirty="0" smtClean="0">
                <a:latin typeface="Cambria Math" panose="02040503050406030204" pitchFamily="18" charset="0"/>
              </a:rPr>
              <a:t> </a:t>
            </a:r>
            <a:r>
              <a:rPr lang="en-US" altLang="ko-KR" sz="2000" b="1" dirty="0" err="1" smtClean="0">
                <a:latin typeface="Cambria Math" panose="02040503050406030204" pitchFamily="18" charset="0"/>
              </a:rPr>
              <a:t>wallis</a:t>
            </a:r>
            <a:r>
              <a:rPr lang="en-US" altLang="ko-KR" sz="2000" b="1" dirty="0" smtClean="0">
                <a:latin typeface="Cambria Math" panose="02040503050406030204" pitchFamily="18" charset="0"/>
              </a:rPr>
              <a:t> test </a:t>
            </a:r>
            <a:r>
              <a:rPr lang="en-US" altLang="ko-KR" sz="1400" dirty="0" smtClean="0">
                <a:latin typeface="Cambria Math" panose="02040503050406030204" pitchFamily="18" charset="0"/>
              </a:rPr>
              <a:t>(</a:t>
            </a:r>
            <a:r>
              <a:rPr lang="en-US" altLang="ko-KR" sz="1400" b="1" dirty="0" smtClean="0">
                <a:latin typeface="Cambria Math" panose="02040503050406030204" pitchFamily="18" charset="0"/>
              </a:rPr>
              <a:t>3-groups</a:t>
            </a:r>
            <a:r>
              <a:rPr lang="en-US" altLang="ko-KR" sz="1400" dirty="0" smtClean="0">
                <a:latin typeface="Cambria Math" panose="02040503050406030204" pitchFamily="18" charset="0"/>
              </a:rPr>
              <a:t>)</a:t>
            </a:r>
          </a:p>
          <a:p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applied to compare the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firing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rate of neurons for each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memorization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433" y="4857076"/>
            <a:ext cx="484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only infer that 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Different response of </a:t>
            </a:r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Hippocampus</a:t>
            </a:r>
          </a:p>
          <a:p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(Short term memory) [12]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Leads to a difference in decision level.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995" b="87701" l="16327" r="29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4457" r="69217" b="12174"/>
          <a:stretch/>
        </p:blipFill>
        <p:spPr>
          <a:xfrm>
            <a:off x="6920662" y="1834798"/>
            <a:ext cx="487902" cy="1893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861" b="82086" l="9660" r="170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62" t="44433" r="83837" b="17205"/>
          <a:stretch/>
        </p:blipFill>
        <p:spPr>
          <a:xfrm>
            <a:off x="6171042" y="2427072"/>
            <a:ext cx="375973" cy="1146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9406" y="6150420"/>
            <a:ext cx="970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12) Cohen, Sarah J, and Robert W </a:t>
            </a:r>
            <a:r>
              <a:rPr lang="en-US" altLang="ko-KR" sz="1000" dirty="0" err="1" smtClean="0"/>
              <a:t>Stackman</a:t>
            </a:r>
            <a:r>
              <a:rPr lang="en-US" altLang="ko-KR" sz="1000" dirty="0" smtClean="0"/>
              <a:t> Jr. “Assessing rodent hippocampal involvement in the novel object recognition task. A review.” </a:t>
            </a:r>
            <a:r>
              <a:rPr lang="en-US" altLang="ko-KR" sz="1000" dirty="0" err="1" smtClean="0"/>
              <a:t>Behavioural</a:t>
            </a:r>
            <a:r>
              <a:rPr lang="en-US" altLang="ko-KR" sz="1000" dirty="0" smtClean="0"/>
              <a:t> brain research vol. 285 (2015): 105-17. doi:10.1016/j.bbr.2014.08.002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37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4" y="2596929"/>
            <a:ext cx="3030127" cy="2563032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34444" y="690192"/>
            <a:ext cx="7597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Phase of Memorization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memorize seeing it earlier.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806" y="5401681"/>
            <a:ext cx="450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Null hypothesis: The neuron firing rate distribution of the two modules is the same.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05028"/>
              </p:ext>
            </p:extLst>
          </p:nvPr>
        </p:nvGraphicFramePr>
        <p:xfrm>
          <a:off x="3833979" y="2506478"/>
          <a:ext cx="2681525" cy="2392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05">
                  <a:extLst>
                    <a:ext uri="{9D8B030D-6E8A-4147-A177-3AD203B41FA5}">
                      <a16:colId xmlns:a16="http://schemas.microsoft.com/office/drawing/2014/main" val="1429943435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472575399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982368934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3802929178"/>
                    </a:ext>
                  </a:extLst>
                </a:gridCol>
                <a:gridCol w="536305">
                  <a:extLst>
                    <a:ext uri="{9D8B030D-6E8A-4147-A177-3AD203B41FA5}">
                      <a16:colId xmlns:a16="http://schemas.microsoft.com/office/drawing/2014/main" val="1198501718"/>
                    </a:ext>
                  </a:extLst>
                </a:gridCol>
              </a:tblGrid>
              <a:tr h="47858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96266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0.001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4924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&gt;0.05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6e-5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86485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0.009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89386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46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25302" y="3225931"/>
            <a:ext cx="469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can estimate that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neurons activation of RA are more frequently occurred.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Furthermore, we compare neuron activation by a criterion of confidence in a decision.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18" y="4956987"/>
            <a:ext cx="1872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Mann Whiney U-test</a:t>
            </a:r>
            <a:endParaRPr lang="ko-KR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2670" y="950125"/>
            <a:ext cx="4886996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Phase of Memorization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memorize seeing it earlier.</a:t>
            </a:r>
            <a:endParaRPr lang="ko-KR" altLang="en-US" sz="20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97111"/>
              </p:ext>
            </p:extLst>
          </p:nvPr>
        </p:nvGraphicFramePr>
        <p:xfrm>
          <a:off x="6892815" y="4261010"/>
          <a:ext cx="4493092" cy="169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269">
                  <a:extLst>
                    <a:ext uri="{9D8B030D-6E8A-4147-A177-3AD203B41FA5}">
                      <a16:colId xmlns:a16="http://schemas.microsoft.com/office/drawing/2014/main" val="3700648460"/>
                    </a:ext>
                  </a:extLst>
                </a:gridCol>
                <a:gridCol w="1153794">
                  <a:extLst>
                    <a:ext uri="{9D8B030D-6E8A-4147-A177-3AD203B41FA5}">
                      <a16:colId xmlns:a16="http://schemas.microsoft.com/office/drawing/2014/main" val="1362043188"/>
                    </a:ext>
                  </a:extLst>
                </a:gridCol>
                <a:gridCol w="915791">
                  <a:extLst>
                    <a:ext uri="{9D8B030D-6E8A-4147-A177-3AD203B41FA5}">
                      <a16:colId xmlns:a16="http://schemas.microsoft.com/office/drawing/2014/main" val="3993953864"/>
                    </a:ext>
                  </a:extLst>
                </a:gridCol>
                <a:gridCol w="898619">
                  <a:extLst>
                    <a:ext uri="{9D8B030D-6E8A-4147-A177-3AD203B41FA5}">
                      <a16:colId xmlns:a16="http://schemas.microsoft.com/office/drawing/2014/main" val="4119356837"/>
                    </a:ext>
                  </a:extLst>
                </a:gridCol>
                <a:gridCol w="898619">
                  <a:extLst>
                    <a:ext uri="{9D8B030D-6E8A-4147-A177-3AD203B41FA5}">
                      <a16:colId xmlns:a16="http://schemas.microsoft.com/office/drawing/2014/main" val="991889360"/>
                    </a:ext>
                  </a:extLst>
                </a:gridCol>
              </a:tblGrid>
              <a:tr h="231983"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</a:rPr>
                        <a:t>Kruskal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Mann Whitney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U-test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52269"/>
                  </a:ext>
                </a:extLst>
              </a:tr>
              <a:tr h="23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Overall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L-M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M-H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H-L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8687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LH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0.046299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dirty="0">
                          <a:effectLst/>
                        </a:rPr>
                        <a:t>0.028308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0.068137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0.346379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08137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RH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0.101832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0.162111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0.661097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dirty="0">
                          <a:effectLst/>
                        </a:rPr>
                        <a:t>0.029674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54406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LA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0.523502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0.743595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0.502852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0.234541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025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dirty="0">
                          <a:effectLst/>
                        </a:rPr>
                        <a:t>0.001053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0.130493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dirty="0">
                          <a:effectLst/>
                        </a:rPr>
                        <a:t>0.036209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dirty="0">
                          <a:effectLst/>
                        </a:rPr>
                        <a:t>0.000179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095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087" y="2836029"/>
            <a:ext cx="45059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Mann Whitney U-test 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Wilcoxon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rank-sum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test, 2-groups)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err="1" smtClean="0">
                <a:latin typeface="Cambria Math" panose="02040503050406030204" pitchFamily="18" charset="0"/>
              </a:rPr>
              <a:t>Kruskal</a:t>
            </a:r>
            <a:r>
              <a:rPr lang="en-US" altLang="ko-KR" sz="2000" b="1" dirty="0" smtClean="0">
                <a:latin typeface="Cambria Math" panose="02040503050406030204" pitchFamily="18" charset="0"/>
              </a:rPr>
              <a:t> </a:t>
            </a:r>
            <a:r>
              <a:rPr lang="en-US" altLang="ko-KR" sz="2000" b="1" dirty="0" err="1" smtClean="0">
                <a:latin typeface="Cambria Math" panose="02040503050406030204" pitchFamily="18" charset="0"/>
              </a:rPr>
              <a:t>wallis</a:t>
            </a:r>
            <a:r>
              <a:rPr lang="en-US" altLang="ko-KR" sz="2000" b="1" dirty="0" smtClean="0">
                <a:latin typeface="Cambria Math" panose="02040503050406030204" pitchFamily="18" charset="0"/>
              </a:rPr>
              <a:t> test </a:t>
            </a:r>
            <a:r>
              <a:rPr lang="en-US" altLang="ko-KR" sz="1400" dirty="0" smtClean="0">
                <a:latin typeface="Cambria Math" panose="02040503050406030204" pitchFamily="18" charset="0"/>
              </a:rPr>
              <a:t>(3-groups)</a:t>
            </a:r>
          </a:p>
          <a:p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applied to compare the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firing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rate of neurons for each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memorization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878" y="4779858"/>
            <a:ext cx="4840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infer that 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ifference response of </a:t>
            </a:r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Amygdala</a:t>
            </a:r>
          </a:p>
          <a:p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(Flash bulb memory, Spatial memory) [2]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leads difference of decision level.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(But, it misses the relationship between L-M)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21" y="881909"/>
            <a:ext cx="5618143" cy="30410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6" b="95052" l="77679" r="994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68"/>
          <a:stretch/>
        </p:blipFill>
        <p:spPr>
          <a:xfrm>
            <a:off x="10131779" y="881909"/>
            <a:ext cx="1305185" cy="30410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7" b="90928" l="5804" r="29018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2" t="20895" r="70459" b="10116"/>
          <a:stretch/>
        </p:blipFill>
        <p:spPr>
          <a:xfrm>
            <a:off x="6219777" y="1517811"/>
            <a:ext cx="1257880" cy="20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670" y="6298996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2) Kerstin </a:t>
            </a:r>
            <a:r>
              <a:rPr lang="en-US" altLang="ko-KR" sz="1000" dirty="0" err="1"/>
              <a:t>Spanhel</a:t>
            </a:r>
            <a:r>
              <a:rPr lang="en-US" altLang="ko-KR" sz="1000" dirty="0"/>
              <a:t>, Kathrin Wagner, Maximilian J. Geiger, Isabell </a:t>
            </a:r>
            <a:r>
              <a:rPr lang="en-US" altLang="ko-KR" sz="1000" dirty="0" err="1"/>
              <a:t>Ofer</a:t>
            </a:r>
            <a:r>
              <a:rPr lang="en-US" altLang="ko-KR" sz="1000" dirty="0"/>
              <a:t>, Andreas Schulze-</a:t>
            </a:r>
            <a:r>
              <a:rPr lang="en-US" altLang="ko-KR" sz="1000" dirty="0" err="1"/>
              <a:t>Bonhage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Birgitta</a:t>
            </a:r>
            <a:r>
              <a:rPr lang="en-US" altLang="ko-KR" sz="1000" dirty="0"/>
              <a:t> Metternich, Flashbulb memories: Is the amygdala central? An investigation of patients with </a:t>
            </a:r>
            <a:r>
              <a:rPr lang="en-US" altLang="ko-KR" sz="1000" dirty="0" err="1"/>
              <a:t>amygdalar</a:t>
            </a:r>
            <a:r>
              <a:rPr lang="en-US" altLang="ko-KR" sz="1000" dirty="0"/>
              <a:t> damage, </a:t>
            </a:r>
            <a:r>
              <a:rPr lang="en-US" altLang="ko-KR" sz="1000" dirty="0" err="1"/>
              <a:t>Neuropsychologia</a:t>
            </a:r>
            <a:r>
              <a:rPr lang="en-US" altLang="ko-KR" sz="1000" dirty="0"/>
              <a:t> 111, </a:t>
            </a:r>
            <a:r>
              <a:rPr lang="en-US" altLang="ko-KR" sz="1000" dirty="0" smtClean="0"/>
              <a:t>2018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1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2670" y="781315"/>
            <a:ext cx="4886996" cy="1325563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Analysis </a:t>
            </a:r>
            <a:r>
              <a:rPr lang="en-US" altLang="ko-KR" sz="3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between </a:t>
            </a:r>
            <a:r>
              <a:rPr lang="en-US" altLang="ko-KR" sz="3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Learning phase</a:t>
            </a:r>
            <a:br>
              <a:rPr lang="en-US" altLang="ko-KR" sz="3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3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 Memorizing phase</a:t>
            </a:r>
            <a:endParaRPr lang="ko-KR" altLang="en-US" sz="14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670" y="6388090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</a:t>
            </a:r>
            <a:r>
              <a:rPr lang="en-US" altLang="ko-KR" sz="1000" dirty="0" smtClean="0"/>
              <a:t>) </a:t>
            </a:r>
            <a:r>
              <a:rPr lang="en-US" altLang="ko-KR" sz="1000" dirty="0" err="1"/>
              <a:t>Rutishauser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Ueli</a:t>
            </a:r>
            <a:r>
              <a:rPr lang="en-US" altLang="ko-KR" sz="1000" dirty="0"/>
              <a:t> et al. “Single-trial learning of novel stimuli by individual neurons of the human hippocampus-amygdala complex.” Neuron vol. 49,6 (2006): 805-13. doi:10.1016/j.neuron.2006.02.015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72" y="645240"/>
            <a:ext cx="5375589" cy="35431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670" y="2365896"/>
            <a:ext cx="4991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Comparison of the proportional relationship between the </a:t>
            </a:r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firing 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rate of the </a:t>
            </a:r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 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phase </a:t>
            </a:r>
            <a:endParaRPr lang="en-US" altLang="ko-KR" sz="16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firing rate of the memory phase </a:t>
            </a:r>
            <a:endParaRPr lang="en-US" altLang="ko-KR" sz="16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same stimulus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Using </a:t>
            </a:r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Concordance-Index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altLang="ko-KR" sz="16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bootstrap-validation</a:t>
            </a:r>
            <a:endParaRPr lang="en-US" altLang="ko-KR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0" y="4948885"/>
            <a:ext cx="1112694" cy="6857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95" y="4948885"/>
            <a:ext cx="1112694" cy="6857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02" y="4158698"/>
            <a:ext cx="958577" cy="958577"/>
          </a:xfrm>
          <a:prstGeom prst="rect">
            <a:avLst/>
          </a:prstGeom>
        </p:spPr>
      </p:pic>
      <p:sp>
        <p:nvSpPr>
          <p:cNvPr id="16" name="이등변 삼각형 15"/>
          <p:cNvSpPr/>
          <p:nvPr/>
        </p:nvSpPr>
        <p:spPr>
          <a:xfrm rot="14083671">
            <a:off x="1445231" y="4919711"/>
            <a:ext cx="304224" cy="192930"/>
          </a:xfrm>
          <a:prstGeom prst="triangle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06" y="4158698"/>
            <a:ext cx="958577" cy="958577"/>
          </a:xfrm>
          <a:prstGeom prst="rect">
            <a:avLst/>
          </a:prstGeom>
        </p:spPr>
      </p:pic>
      <p:sp>
        <p:nvSpPr>
          <p:cNvPr id="18" name="이등변 삼각형 17"/>
          <p:cNvSpPr/>
          <p:nvPr/>
        </p:nvSpPr>
        <p:spPr>
          <a:xfrm rot="14083671">
            <a:off x="4067035" y="4919711"/>
            <a:ext cx="304224" cy="192930"/>
          </a:xfrm>
          <a:prstGeom prst="triangle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17532" y="5691143"/>
            <a:ext cx="16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 phase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8284" y="5691143"/>
            <a:ext cx="205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Memorization phase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920" y="4516973"/>
            <a:ext cx="15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endParaRPr lang="ko-KR" altLang="en-US" sz="4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1255" y="4516972"/>
            <a:ext cx="15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endParaRPr lang="ko-KR" altLang="en-US" sz="4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920" y="5960442"/>
            <a:ext cx="647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Is it proportional to the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 firing rate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of the learning phase?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8969" y="4461641"/>
            <a:ext cx="5708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right amygdala shows a relatively high concordance index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Because the neuron system 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quickly encodes important stimuli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being exposed to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strong stimuli once [13].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871049" y="915193"/>
            <a:ext cx="4230209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Discussion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Limitation and feature works</a:t>
            </a:r>
            <a:endParaRPr lang="ko-KR" altLang="en-US" sz="20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041" y="741762"/>
            <a:ext cx="42206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Intractable Format (.mat)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Intractable Dataset Architecture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Single Cohort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Highly dependent on the p-value [</a:t>
            </a:r>
            <a:r>
              <a:rPr lang="en-US" altLang="ko-KR" dirty="0" smtClean="0">
                <a:latin typeface="Cambria Math" panose="02040503050406030204" pitchFamily="18" charset="0"/>
              </a:rPr>
              <a:t>14].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Only analytic aspect.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Lack of domain knowledge.</a:t>
            </a:r>
            <a:endParaRPr lang="ko-KR" altLang="en-US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66300" y="1845468"/>
            <a:ext cx="3069414" cy="1985082"/>
            <a:chOff x="1460811" y="3759712"/>
            <a:chExt cx="3585701" cy="259778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811" y="3759713"/>
              <a:ext cx="1720408" cy="259777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149" y="3759712"/>
              <a:ext cx="1806363" cy="2597779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871049" y="2356249"/>
            <a:ext cx="5211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Analyzing Self Organizing architecture of Neurons.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ambria Math" panose="02040503050406030204" pitchFamily="18" charset="0"/>
              </a:rPr>
              <a:t>Scientific modeling of in vivo environment(mice studies) (e.g., modeling mice brain as generative cellular automata)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6300" y="6143240"/>
            <a:ext cx="87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14) </a:t>
            </a:r>
            <a:r>
              <a:rPr lang="en-US" altLang="ko-KR" sz="1200" dirty="0" err="1" smtClean="0"/>
              <a:t>Yaddanapudi</a:t>
            </a:r>
            <a:r>
              <a:rPr lang="en-US" altLang="ko-KR" sz="1200" dirty="0"/>
              <a:t>, Lakshmi Narayana. “The American Statistical Association statement on </a:t>
            </a:r>
            <a:r>
              <a:rPr lang="en-US" altLang="ko-KR" sz="1200" i="1" dirty="0"/>
              <a:t>P</a:t>
            </a:r>
            <a:r>
              <a:rPr lang="en-US" altLang="ko-KR" sz="1200" dirty="0"/>
              <a:t>-values explained.” </a:t>
            </a:r>
            <a:r>
              <a:rPr lang="en-US" altLang="ko-KR" sz="1200" i="1" dirty="0"/>
              <a:t>Journal of </a:t>
            </a:r>
            <a:r>
              <a:rPr lang="en-US" altLang="ko-KR" sz="1200" i="1" dirty="0" err="1"/>
              <a:t>anaesthesiology</a:t>
            </a:r>
            <a:r>
              <a:rPr lang="en-US" altLang="ko-KR" sz="1200" i="1" dirty="0"/>
              <a:t>, clinical pharmacology</a:t>
            </a:r>
            <a:r>
              <a:rPr lang="en-US" altLang="ko-KR" sz="1200" dirty="0"/>
              <a:t> vol. 32,4 (2016): 421-423. doi:10.4103/0970-9185.194772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85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78175" y="769187"/>
            <a:ext cx="6443240" cy="1325563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Purpose of analysis</a:t>
            </a:r>
            <a:endParaRPr lang="ko-KR" altLang="en-US" sz="60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175" y="2460065"/>
            <a:ext cx="8802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does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 provide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novel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insights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of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association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between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consciousness activity(i.e., memorization/recognition)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 activity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the area of neuroscience, most of the conclusions derived from the cohort study (That is inductively. not deductively.)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Therefore, we just show the results that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can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support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existing brain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theories inductively. (Another cohort, And based on the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coherentism</a:t>
            </a:r>
            <a:r>
              <a:rPr lang="en-US" altLang="ko-KR" sz="2000" dirty="0" smtClean="0"/>
              <a:t>)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5003" y="801677"/>
            <a:ext cx="4535437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Dataset Review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5003" y="5602212"/>
            <a:ext cx="847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Faraut</a:t>
            </a:r>
            <a:r>
              <a:rPr lang="en-US" altLang="ko-KR" sz="1200" dirty="0" smtClean="0"/>
              <a:t>, M., Carlson, A., Sullivan, S. et al. Dataset of human medial temporal lobe single neuron activity during declarative memory encoding and recognition. </a:t>
            </a:r>
            <a:r>
              <a:rPr lang="en-US" altLang="ko-KR" sz="1200" dirty="0" err="1" smtClean="0"/>
              <a:t>Sci</a:t>
            </a:r>
            <a:r>
              <a:rPr lang="en-US" altLang="ko-KR" sz="1200" dirty="0" smtClean="0"/>
              <a:t> Data 5, 180010 (2018). https://doi.org/10.1038/sdata.2018.10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3" y="2599311"/>
            <a:ext cx="7020345" cy="21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자유형 78"/>
          <p:cNvSpPr/>
          <p:nvPr/>
        </p:nvSpPr>
        <p:spPr>
          <a:xfrm>
            <a:off x="3614416" y="589469"/>
            <a:ext cx="920451" cy="2515761"/>
          </a:xfrm>
          <a:custGeom>
            <a:avLst/>
            <a:gdLst>
              <a:gd name="connsiteX0" fmla="*/ 61750 w 920451"/>
              <a:gd name="connsiteY0" fmla="*/ 1759176 h 2515761"/>
              <a:gd name="connsiteX1" fmla="*/ 920451 w 920451"/>
              <a:gd name="connsiteY1" fmla="*/ 0 h 2515761"/>
              <a:gd name="connsiteX2" fmla="*/ 911168 w 920451"/>
              <a:gd name="connsiteY2" fmla="*/ 2432211 h 2515761"/>
              <a:gd name="connsiteX3" fmla="*/ 66392 w 920451"/>
              <a:gd name="connsiteY3" fmla="*/ 2515761 h 2515761"/>
              <a:gd name="connsiteX4" fmla="*/ 61750 w 920451"/>
              <a:gd name="connsiteY4" fmla="*/ 1759176 h 251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451" h="2515761">
                <a:moveTo>
                  <a:pt x="61750" y="1759176"/>
                </a:moveTo>
                <a:cubicBezTo>
                  <a:pt x="204093" y="1339883"/>
                  <a:pt x="634217" y="586392"/>
                  <a:pt x="920451" y="0"/>
                </a:cubicBezTo>
                <a:cubicBezTo>
                  <a:pt x="917357" y="810737"/>
                  <a:pt x="914262" y="1621474"/>
                  <a:pt x="911168" y="2432211"/>
                </a:cubicBezTo>
                <a:lnTo>
                  <a:pt x="66392" y="2515761"/>
                </a:lnTo>
                <a:cubicBezTo>
                  <a:pt x="67939" y="2266660"/>
                  <a:pt x="-80593" y="2178469"/>
                  <a:pt x="61750" y="1759176"/>
                </a:cubicBezTo>
                <a:close/>
              </a:path>
            </a:pathLst>
          </a:cu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FBACCE-297B-4F0B-AE81-50934B35519A}"/>
              </a:ext>
            </a:extLst>
          </p:cNvPr>
          <p:cNvSpPr/>
          <p:nvPr/>
        </p:nvSpPr>
        <p:spPr>
          <a:xfrm rot="10800000" flipH="1">
            <a:off x="4523952" y="3319647"/>
            <a:ext cx="6943473" cy="2464704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4925">
            <a:noFill/>
          </a:ln>
          <a:scene3d>
            <a:camera prst="orthographicFront"/>
            <a:lightRig rig="threePt" dir="t"/>
          </a:scene3d>
          <a:sp3d>
            <a:bevelT w="88900" h="317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FBACCE-297B-4F0B-AE81-50934B35519A}"/>
              </a:ext>
            </a:extLst>
          </p:cNvPr>
          <p:cNvSpPr/>
          <p:nvPr/>
        </p:nvSpPr>
        <p:spPr>
          <a:xfrm rot="10800000" flipH="1">
            <a:off x="4523952" y="580186"/>
            <a:ext cx="6943473" cy="2464704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4925">
            <a:noFill/>
          </a:ln>
          <a:scene3d>
            <a:camera prst="orthographicFront"/>
            <a:lightRig rig="threePt" dir="t"/>
          </a:scene3d>
          <a:sp3d>
            <a:bevelT w="88900" h="317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77256" y="708894"/>
            <a:ext cx="3141093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Dataset </a:t>
            </a:r>
            <a:b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Review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1" name="표 97">
            <a:extLst>
              <a:ext uri="{FF2B5EF4-FFF2-40B4-BE49-F238E27FC236}">
                <a16:creationId xmlns:a16="http://schemas.microsoft.com/office/drawing/2014/main" id="{8D300DAA-1979-40B4-B130-C26A0A45E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30949"/>
              </p:ext>
            </p:extLst>
          </p:nvPr>
        </p:nvGraphicFramePr>
        <p:xfrm>
          <a:off x="910421" y="3570863"/>
          <a:ext cx="276996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69969">
                  <a:extLst>
                    <a:ext uri="{9D8B030D-6E8A-4147-A177-3AD203B41FA5}">
                      <a16:colId xmlns:a16="http://schemas.microsoft.com/office/drawing/2014/main" val="2138880139"/>
                    </a:ext>
                  </a:extLst>
                </a:gridCol>
              </a:tblGrid>
              <a:tr h="36168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Phase of memorization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old or new image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patient distinguishes whether a given image is a ‘New’ thing or ‘Old’.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pattFill prst="wdUpDiag">
                      <a:fgClr>
                        <a:srgbClr val="EDEDED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5591174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99E332-53B2-485A-BFD6-2FE791A98FF5}"/>
              </a:ext>
            </a:extLst>
          </p:cNvPr>
          <p:cNvCxnSpPr>
            <a:cxnSpLocks/>
            <a:stCxn id="35" idx="0"/>
            <a:endCxn id="31" idx="0"/>
          </p:cNvCxnSpPr>
          <p:nvPr/>
        </p:nvCxnSpPr>
        <p:spPr>
          <a:xfrm>
            <a:off x="2295405" y="2344457"/>
            <a:ext cx="0" cy="1226406"/>
          </a:xfrm>
          <a:prstGeom prst="straightConnector1">
            <a:avLst/>
          </a:prstGeom>
          <a:ln w="22225" cap="rnd" cmpd="sng">
            <a:solidFill>
              <a:schemeClr val="bg1">
                <a:lumMod val="50000"/>
                <a:alpha val="95000"/>
              </a:schemeClr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97">
            <a:extLst>
              <a:ext uri="{FF2B5EF4-FFF2-40B4-BE49-F238E27FC236}">
                <a16:creationId xmlns:a16="http://schemas.microsoft.com/office/drawing/2014/main" id="{3D5D614E-48F1-4476-9575-263E18196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31378"/>
              </p:ext>
            </p:extLst>
          </p:nvPr>
        </p:nvGraphicFramePr>
        <p:xfrm>
          <a:off x="910420" y="2344457"/>
          <a:ext cx="2769970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69970">
                  <a:extLst>
                    <a:ext uri="{9D8B030D-6E8A-4147-A177-3AD203B41FA5}">
                      <a16:colId xmlns:a16="http://schemas.microsoft.com/office/drawing/2014/main" val="2138880139"/>
                    </a:ext>
                  </a:extLst>
                </a:gridCol>
              </a:tblGrid>
              <a:tr h="5529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of learning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 various types of images.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(e.g., human face, spatial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…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pattFill prst="wdUpDiag">
                      <a:fgClr>
                        <a:srgbClr val="EDEDED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559117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99" y="1398781"/>
            <a:ext cx="1500859" cy="92498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그룹 2"/>
          <p:cNvGrpSpPr/>
          <p:nvPr/>
        </p:nvGrpSpPr>
        <p:grpSpPr>
          <a:xfrm>
            <a:off x="6682408" y="939064"/>
            <a:ext cx="2451315" cy="1749982"/>
            <a:chOff x="6682408" y="939064"/>
            <a:chExt cx="2451315" cy="17499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408" y="1439549"/>
              <a:ext cx="2000662" cy="124949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944" y="1248176"/>
              <a:ext cx="2006458" cy="127494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44" y="939064"/>
              <a:ext cx="2060479" cy="141191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6682408" y="3890449"/>
            <a:ext cx="2219994" cy="1440870"/>
            <a:chOff x="6682408" y="3890449"/>
            <a:chExt cx="2219994" cy="144087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408" y="4081822"/>
              <a:ext cx="2000662" cy="124949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944" y="3890449"/>
              <a:ext cx="2006458" cy="1274943"/>
            </a:xfrm>
            <a:prstGeom prst="rect">
              <a:avLst/>
            </a:prstGeom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5" y="3704613"/>
            <a:ext cx="2000662" cy="127494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8" y="4094462"/>
            <a:ext cx="1500859" cy="9249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0" name="자유형 79"/>
          <p:cNvSpPr/>
          <p:nvPr/>
        </p:nvSpPr>
        <p:spPr>
          <a:xfrm>
            <a:off x="3680808" y="3328028"/>
            <a:ext cx="844776" cy="2446136"/>
          </a:xfrm>
          <a:custGeom>
            <a:avLst/>
            <a:gdLst>
              <a:gd name="connsiteX0" fmla="*/ 844776 w 844776"/>
              <a:gd name="connsiteY0" fmla="*/ 0 h 2446136"/>
              <a:gd name="connsiteX1" fmla="*/ 9283 w 844776"/>
              <a:gd name="connsiteY1" fmla="*/ 259931 h 2446136"/>
              <a:gd name="connsiteX2" fmla="*/ 0 w 844776"/>
              <a:gd name="connsiteY2" fmla="*/ 1165047 h 2446136"/>
              <a:gd name="connsiteX3" fmla="*/ 844776 w 844776"/>
              <a:gd name="connsiteY3" fmla="*/ 2446136 h 2446136"/>
              <a:gd name="connsiteX4" fmla="*/ 844776 w 844776"/>
              <a:gd name="connsiteY4" fmla="*/ 0 h 244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76" h="2446136">
                <a:moveTo>
                  <a:pt x="844776" y="0"/>
                </a:moveTo>
                <a:lnTo>
                  <a:pt x="9283" y="259931"/>
                </a:lnTo>
                <a:cubicBezTo>
                  <a:pt x="6189" y="561636"/>
                  <a:pt x="3094" y="863342"/>
                  <a:pt x="0" y="1165047"/>
                </a:cubicBezTo>
                <a:lnTo>
                  <a:pt x="844776" y="2446136"/>
                </a:lnTo>
                <a:lnTo>
                  <a:pt x="844776" y="0"/>
                </a:lnTo>
                <a:close/>
              </a:path>
            </a:pathLst>
          </a:cu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251208" y="3761659"/>
            <a:ext cx="2125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Q: did you see this image before?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[1 – 6 Response]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New/Old, confident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New/Old, probably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New/Old, guess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83" name="이등변 삼각형 82"/>
          <p:cNvSpPr/>
          <p:nvPr/>
        </p:nvSpPr>
        <p:spPr>
          <a:xfrm rot="16200000">
            <a:off x="6166236" y="4451162"/>
            <a:ext cx="413104" cy="19494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>
            <a:off x="6163747" y="1715064"/>
            <a:ext cx="413104" cy="19494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251208" y="1489372"/>
            <a:ext cx="21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</a:rPr>
              <a:t>Remembering state..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47986" y="947775"/>
            <a:ext cx="13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Recording neuron spike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7986" y="3628839"/>
            <a:ext cx="13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Recording neuron spike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83300" y="5841867"/>
            <a:ext cx="525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Recorded locations are 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Left/Right hippocampus and Left/Right amygdala.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91120" y="563610"/>
            <a:ext cx="6638342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cs typeface="Arial" panose="020B0604020202020204" pitchFamily="34" charset="0"/>
              </a:rPr>
              <a:t>Short Review of </a:t>
            </a:r>
            <a:br>
              <a:rPr lang="en-US" altLang="ko-KR" sz="4800" b="1" dirty="0" smtClean="0">
                <a:latin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sz="4800" b="1" dirty="0" smtClean="0">
                <a:latin typeface="Cambria Math" panose="02040503050406030204" pitchFamily="18" charset="0"/>
                <a:cs typeface="Arial" panose="020B0604020202020204" pitchFamily="34" charset="0"/>
              </a:rPr>
              <a:t>Brain Modularity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3316" y="2134221"/>
            <a:ext cx="9550869" cy="3550149"/>
            <a:chOff x="1013316" y="2134221"/>
            <a:chExt cx="9550869" cy="3550149"/>
          </a:xfrm>
        </p:grpSpPr>
        <p:pic>
          <p:nvPicPr>
            <p:cNvPr id="18" name="그림 17" descr="&lt;strong&gt;Brain&lt;/strong&gt; 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467" y="2749774"/>
              <a:ext cx="2600752" cy="2068328"/>
            </a:xfrm>
            <a:prstGeom prst="rect">
              <a:avLst/>
            </a:prstGeom>
          </p:spPr>
        </p:pic>
        <p:sp>
          <p:nvSpPr>
            <p:cNvPr id="15" name="자유형 14"/>
            <p:cNvSpPr/>
            <p:nvPr/>
          </p:nvSpPr>
          <p:spPr>
            <a:xfrm>
              <a:off x="6687428" y="3744910"/>
              <a:ext cx="362415" cy="384717"/>
            </a:xfrm>
            <a:custGeom>
              <a:avLst/>
              <a:gdLst>
                <a:gd name="connsiteX0" fmla="*/ 78059 w 362415"/>
                <a:gd name="connsiteY0" fmla="*/ 117087 h 384717"/>
                <a:gd name="connsiteX1" fmla="*/ 183995 w 362415"/>
                <a:gd name="connsiteY1" fmla="*/ 0 h 384717"/>
                <a:gd name="connsiteX2" fmla="*/ 306659 w 362415"/>
                <a:gd name="connsiteY2" fmla="*/ 27878 h 384717"/>
                <a:gd name="connsiteX3" fmla="*/ 362415 w 362415"/>
                <a:gd name="connsiteY3" fmla="*/ 211873 h 384717"/>
                <a:gd name="connsiteX4" fmla="*/ 256478 w 362415"/>
                <a:gd name="connsiteY4" fmla="*/ 384717 h 384717"/>
                <a:gd name="connsiteX5" fmla="*/ 27878 w 362415"/>
                <a:gd name="connsiteY5" fmla="*/ 356839 h 384717"/>
                <a:gd name="connsiteX6" fmla="*/ 0 w 362415"/>
                <a:gd name="connsiteY6" fmla="*/ 183995 h 384717"/>
                <a:gd name="connsiteX7" fmla="*/ 78059 w 362415"/>
                <a:gd name="connsiteY7" fmla="*/ 117087 h 38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15" h="384717">
                  <a:moveTo>
                    <a:pt x="78059" y="117087"/>
                  </a:moveTo>
                  <a:lnTo>
                    <a:pt x="183995" y="0"/>
                  </a:lnTo>
                  <a:lnTo>
                    <a:pt x="306659" y="27878"/>
                  </a:lnTo>
                  <a:lnTo>
                    <a:pt x="362415" y="211873"/>
                  </a:lnTo>
                  <a:lnTo>
                    <a:pt x="256478" y="384717"/>
                  </a:lnTo>
                  <a:lnTo>
                    <a:pt x="27878" y="356839"/>
                  </a:lnTo>
                  <a:lnTo>
                    <a:pt x="0" y="183995"/>
                  </a:lnTo>
                  <a:lnTo>
                    <a:pt x="78059" y="117087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6854698" y="3494006"/>
              <a:ext cx="652346" cy="557561"/>
            </a:xfrm>
            <a:custGeom>
              <a:avLst/>
              <a:gdLst>
                <a:gd name="connsiteX0" fmla="*/ 239751 w 557561"/>
                <a:gd name="connsiteY0" fmla="*/ 273205 h 557561"/>
                <a:gd name="connsiteX1" fmla="*/ 100361 w 557561"/>
                <a:gd name="connsiteY1" fmla="*/ 328961 h 557561"/>
                <a:gd name="connsiteX2" fmla="*/ 100361 w 557561"/>
                <a:gd name="connsiteY2" fmla="*/ 490654 h 557561"/>
                <a:gd name="connsiteX3" fmla="*/ 200722 w 557561"/>
                <a:gd name="connsiteY3" fmla="*/ 557561 h 557561"/>
                <a:gd name="connsiteX4" fmla="*/ 362415 w 557561"/>
                <a:gd name="connsiteY4" fmla="*/ 446049 h 557561"/>
                <a:gd name="connsiteX5" fmla="*/ 468351 w 557561"/>
                <a:gd name="connsiteY5" fmla="*/ 379142 h 557561"/>
                <a:gd name="connsiteX6" fmla="*/ 557561 w 557561"/>
                <a:gd name="connsiteY6" fmla="*/ 228600 h 557561"/>
                <a:gd name="connsiteX7" fmla="*/ 379142 w 557561"/>
                <a:gd name="connsiteY7" fmla="*/ 89210 h 557561"/>
                <a:gd name="connsiteX8" fmla="*/ 183995 w 557561"/>
                <a:gd name="connsiteY8" fmla="*/ 0 h 557561"/>
                <a:gd name="connsiteX9" fmla="*/ 11151 w 557561"/>
                <a:gd name="connsiteY9" fmla="*/ 61332 h 557561"/>
                <a:gd name="connsiteX10" fmla="*/ 0 w 557561"/>
                <a:gd name="connsiteY10" fmla="*/ 150542 h 557561"/>
                <a:gd name="connsiteX11" fmla="*/ 100361 w 557561"/>
                <a:gd name="connsiteY11" fmla="*/ 161693 h 557561"/>
                <a:gd name="connsiteX12" fmla="*/ 200722 w 557561"/>
                <a:gd name="connsiteY12" fmla="*/ 117088 h 557561"/>
                <a:gd name="connsiteX13" fmla="*/ 256478 w 557561"/>
                <a:gd name="connsiteY13" fmla="*/ 161693 h 557561"/>
                <a:gd name="connsiteX14" fmla="*/ 239751 w 557561"/>
                <a:gd name="connsiteY14" fmla="*/ 273205 h 55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7561" h="557561">
                  <a:moveTo>
                    <a:pt x="239751" y="273205"/>
                  </a:moveTo>
                  <a:lnTo>
                    <a:pt x="100361" y="328961"/>
                  </a:lnTo>
                  <a:lnTo>
                    <a:pt x="100361" y="490654"/>
                  </a:lnTo>
                  <a:lnTo>
                    <a:pt x="200722" y="557561"/>
                  </a:lnTo>
                  <a:lnTo>
                    <a:pt x="362415" y="446049"/>
                  </a:lnTo>
                  <a:lnTo>
                    <a:pt x="468351" y="379142"/>
                  </a:lnTo>
                  <a:lnTo>
                    <a:pt x="557561" y="228600"/>
                  </a:lnTo>
                  <a:lnTo>
                    <a:pt x="379142" y="89210"/>
                  </a:lnTo>
                  <a:lnTo>
                    <a:pt x="183995" y="0"/>
                  </a:lnTo>
                  <a:lnTo>
                    <a:pt x="11151" y="61332"/>
                  </a:lnTo>
                  <a:lnTo>
                    <a:pt x="0" y="150542"/>
                  </a:lnTo>
                  <a:lnTo>
                    <a:pt x="100361" y="161693"/>
                  </a:lnTo>
                  <a:lnTo>
                    <a:pt x="200722" y="117088"/>
                  </a:lnTo>
                  <a:lnTo>
                    <a:pt x="256478" y="161693"/>
                  </a:lnTo>
                  <a:lnTo>
                    <a:pt x="239751" y="273205"/>
                  </a:lnTo>
                  <a:close/>
                </a:path>
              </a:pathLst>
            </a:custGeom>
            <a:solidFill>
              <a:srgbClr val="7030A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16" idx="7"/>
              <a:endCxn id="26" idx="1"/>
            </p:cNvCxnSpPr>
            <p:nvPr/>
          </p:nvCxnSpPr>
          <p:spPr>
            <a:xfrm flipV="1">
              <a:off x="7298294" y="2510690"/>
              <a:ext cx="478824" cy="1072526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5" idx="4"/>
              <a:endCxn id="37" idx="1"/>
            </p:cNvCxnSpPr>
            <p:nvPr/>
          </p:nvCxnSpPr>
          <p:spPr>
            <a:xfrm>
              <a:off x="6943906" y="4129627"/>
              <a:ext cx="593800" cy="925957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77118" y="2202913"/>
              <a:ext cx="26048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Left Hippocampus: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Cambria Math" panose="02040503050406030204" pitchFamily="18" charset="0"/>
                </a:rPr>
                <a:t>Short term memory [3]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7706" y="4547752"/>
              <a:ext cx="3026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Left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Amygdala:</a:t>
              </a:r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ambria Math" panose="02040503050406030204" pitchFamily="18" charset="0"/>
                </a:rPr>
                <a:t>Processing memory,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ambria Math" panose="02040503050406030204" pitchFamily="18" charset="0"/>
                </a:rPr>
                <a:t>High-level Recognition,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ambria Math" panose="02040503050406030204" pitchFamily="18" charset="0"/>
                </a:rPr>
                <a:t>Positive/Negative emotion [2]</a:t>
              </a:r>
            </a:p>
          </p:txBody>
        </p:sp>
        <p:cxnSp>
          <p:nvCxnSpPr>
            <p:cNvPr id="41" name="직선 화살표 연결선 40"/>
            <p:cNvCxnSpPr>
              <a:stCxn id="40" idx="8"/>
              <a:endCxn id="43" idx="3"/>
            </p:cNvCxnSpPr>
            <p:nvPr/>
          </p:nvCxnSpPr>
          <p:spPr>
            <a:xfrm flipH="1" flipV="1">
              <a:off x="3844777" y="2441998"/>
              <a:ext cx="718070" cy="1018259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 descr="&lt;strong&gt;Brain&lt;/strong&gt; 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77837" y="2716025"/>
              <a:ext cx="2600752" cy="2068328"/>
            </a:xfrm>
            <a:prstGeom prst="rect">
              <a:avLst/>
            </a:prstGeom>
          </p:spPr>
        </p:pic>
        <p:sp>
          <p:nvSpPr>
            <p:cNvPr id="39" name="자유형 38"/>
            <p:cNvSpPr/>
            <p:nvPr/>
          </p:nvSpPr>
          <p:spPr>
            <a:xfrm flipH="1">
              <a:off x="4582976" y="3711161"/>
              <a:ext cx="362415" cy="384717"/>
            </a:xfrm>
            <a:custGeom>
              <a:avLst/>
              <a:gdLst>
                <a:gd name="connsiteX0" fmla="*/ 78059 w 362415"/>
                <a:gd name="connsiteY0" fmla="*/ 117087 h 384717"/>
                <a:gd name="connsiteX1" fmla="*/ 183995 w 362415"/>
                <a:gd name="connsiteY1" fmla="*/ 0 h 384717"/>
                <a:gd name="connsiteX2" fmla="*/ 306659 w 362415"/>
                <a:gd name="connsiteY2" fmla="*/ 27878 h 384717"/>
                <a:gd name="connsiteX3" fmla="*/ 362415 w 362415"/>
                <a:gd name="connsiteY3" fmla="*/ 211873 h 384717"/>
                <a:gd name="connsiteX4" fmla="*/ 256478 w 362415"/>
                <a:gd name="connsiteY4" fmla="*/ 384717 h 384717"/>
                <a:gd name="connsiteX5" fmla="*/ 27878 w 362415"/>
                <a:gd name="connsiteY5" fmla="*/ 356839 h 384717"/>
                <a:gd name="connsiteX6" fmla="*/ 0 w 362415"/>
                <a:gd name="connsiteY6" fmla="*/ 183995 h 384717"/>
                <a:gd name="connsiteX7" fmla="*/ 78059 w 362415"/>
                <a:gd name="connsiteY7" fmla="*/ 117087 h 38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15" h="384717">
                  <a:moveTo>
                    <a:pt x="78059" y="117087"/>
                  </a:moveTo>
                  <a:lnTo>
                    <a:pt x="183995" y="0"/>
                  </a:lnTo>
                  <a:lnTo>
                    <a:pt x="306659" y="27878"/>
                  </a:lnTo>
                  <a:lnTo>
                    <a:pt x="362415" y="211873"/>
                  </a:lnTo>
                  <a:lnTo>
                    <a:pt x="256478" y="384717"/>
                  </a:lnTo>
                  <a:lnTo>
                    <a:pt x="27878" y="356839"/>
                  </a:lnTo>
                  <a:lnTo>
                    <a:pt x="0" y="183995"/>
                  </a:lnTo>
                  <a:lnTo>
                    <a:pt x="78059" y="117087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flipH="1">
              <a:off x="4125775" y="3460257"/>
              <a:ext cx="652346" cy="557561"/>
            </a:xfrm>
            <a:custGeom>
              <a:avLst/>
              <a:gdLst>
                <a:gd name="connsiteX0" fmla="*/ 239751 w 557561"/>
                <a:gd name="connsiteY0" fmla="*/ 273205 h 557561"/>
                <a:gd name="connsiteX1" fmla="*/ 100361 w 557561"/>
                <a:gd name="connsiteY1" fmla="*/ 328961 h 557561"/>
                <a:gd name="connsiteX2" fmla="*/ 100361 w 557561"/>
                <a:gd name="connsiteY2" fmla="*/ 490654 h 557561"/>
                <a:gd name="connsiteX3" fmla="*/ 200722 w 557561"/>
                <a:gd name="connsiteY3" fmla="*/ 557561 h 557561"/>
                <a:gd name="connsiteX4" fmla="*/ 362415 w 557561"/>
                <a:gd name="connsiteY4" fmla="*/ 446049 h 557561"/>
                <a:gd name="connsiteX5" fmla="*/ 468351 w 557561"/>
                <a:gd name="connsiteY5" fmla="*/ 379142 h 557561"/>
                <a:gd name="connsiteX6" fmla="*/ 557561 w 557561"/>
                <a:gd name="connsiteY6" fmla="*/ 228600 h 557561"/>
                <a:gd name="connsiteX7" fmla="*/ 379142 w 557561"/>
                <a:gd name="connsiteY7" fmla="*/ 89210 h 557561"/>
                <a:gd name="connsiteX8" fmla="*/ 183995 w 557561"/>
                <a:gd name="connsiteY8" fmla="*/ 0 h 557561"/>
                <a:gd name="connsiteX9" fmla="*/ 11151 w 557561"/>
                <a:gd name="connsiteY9" fmla="*/ 61332 h 557561"/>
                <a:gd name="connsiteX10" fmla="*/ 0 w 557561"/>
                <a:gd name="connsiteY10" fmla="*/ 150542 h 557561"/>
                <a:gd name="connsiteX11" fmla="*/ 100361 w 557561"/>
                <a:gd name="connsiteY11" fmla="*/ 161693 h 557561"/>
                <a:gd name="connsiteX12" fmla="*/ 200722 w 557561"/>
                <a:gd name="connsiteY12" fmla="*/ 117088 h 557561"/>
                <a:gd name="connsiteX13" fmla="*/ 256478 w 557561"/>
                <a:gd name="connsiteY13" fmla="*/ 161693 h 557561"/>
                <a:gd name="connsiteX14" fmla="*/ 239751 w 557561"/>
                <a:gd name="connsiteY14" fmla="*/ 273205 h 55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7561" h="557561">
                  <a:moveTo>
                    <a:pt x="239751" y="273205"/>
                  </a:moveTo>
                  <a:lnTo>
                    <a:pt x="100361" y="328961"/>
                  </a:lnTo>
                  <a:lnTo>
                    <a:pt x="100361" y="490654"/>
                  </a:lnTo>
                  <a:lnTo>
                    <a:pt x="200722" y="557561"/>
                  </a:lnTo>
                  <a:lnTo>
                    <a:pt x="362415" y="446049"/>
                  </a:lnTo>
                  <a:lnTo>
                    <a:pt x="468351" y="379142"/>
                  </a:lnTo>
                  <a:lnTo>
                    <a:pt x="557561" y="228600"/>
                  </a:lnTo>
                  <a:lnTo>
                    <a:pt x="379142" y="89210"/>
                  </a:lnTo>
                  <a:lnTo>
                    <a:pt x="183995" y="0"/>
                  </a:lnTo>
                  <a:lnTo>
                    <a:pt x="11151" y="61332"/>
                  </a:lnTo>
                  <a:lnTo>
                    <a:pt x="0" y="150542"/>
                  </a:lnTo>
                  <a:lnTo>
                    <a:pt x="100361" y="161693"/>
                  </a:lnTo>
                  <a:lnTo>
                    <a:pt x="200722" y="117088"/>
                  </a:lnTo>
                  <a:lnTo>
                    <a:pt x="256478" y="161693"/>
                  </a:lnTo>
                  <a:lnTo>
                    <a:pt x="239751" y="273205"/>
                  </a:lnTo>
                  <a:close/>
                </a:path>
              </a:pathLst>
            </a:custGeom>
            <a:solidFill>
              <a:srgbClr val="7030A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39" idx="4"/>
              <a:endCxn id="44" idx="3"/>
            </p:cNvCxnSpPr>
            <p:nvPr/>
          </p:nvCxnSpPr>
          <p:spPr>
            <a:xfrm flipH="1">
              <a:off x="4451948" y="4095878"/>
              <a:ext cx="236965" cy="972939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68989" y="2134221"/>
              <a:ext cx="237578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Right Hippocampus: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Cambria Math" panose="02040503050406030204" pitchFamily="18" charset="0"/>
                </a:rPr>
                <a:t>Long </a:t>
              </a:r>
              <a:r>
                <a:rPr lang="en-US" altLang="ko-KR" sz="1600" dirty="0">
                  <a:latin typeface="Cambria Math" panose="02040503050406030204" pitchFamily="18" charset="0"/>
                </a:rPr>
                <a:t>term memory </a:t>
              </a:r>
              <a:r>
                <a:rPr lang="en-US" altLang="ko-KR" sz="1600" dirty="0" smtClean="0">
                  <a:latin typeface="Cambria Math" panose="02040503050406030204" pitchFamily="18" charset="0"/>
                </a:rPr>
                <a:t>[3]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4463" y="4453264"/>
              <a:ext cx="262748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Right Amygdala: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Cambria Math" panose="02040503050406030204" pitchFamily="18" charset="0"/>
                </a:rPr>
                <a:t>Processing memory,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Cambria Math" panose="02040503050406030204" pitchFamily="18" charset="0"/>
                </a:rPr>
                <a:t>High-level Recognition,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ambria Math" panose="02040503050406030204" pitchFamily="18" charset="0"/>
                </a:rPr>
                <a:t>Negative emotion(</a:t>
              </a:r>
              <a:r>
                <a:rPr lang="en-US" altLang="ko-KR" sz="1400" dirty="0" err="1" smtClean="0">
                  <a:latin typeface="Cambria Math" panose="02040503050406030204" pitchFamily="18" charset="0"/>
                </a:rPr>
                <a:t>Fearness</a:t>
              </a:r>
              <a:r>
                <a:rPr lang="en-US" altLang="ko-KR" sz="1400" dirty="0" smtClean="0">
                  <a:latin typeface="Cambria Math" panose="02040503050406030204" pitchFamily="18" charset="0"/>
                </a:rPr>
                <a:t>),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ambria Math" panose="02040503050406030204" pitchFamily="18" charset="0"/>
                </a:rPr>
                <a:t>Flashbulb memory[2]</a:t>
              </a:r>
              <a:endParaRPr lang="ko-KR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21974" y="3449620"/>
              <a:ext cx="2342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More activated by Verbal stimuli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13316" y="3371487"/>
              <a:ext cx="2342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More activated by </a:t>
              </a:r>
            </a:p>
            <a:p>
              <a:pPr algn="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spatial stimuli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19706" y="5831275"/>
            <a:ext cx="109055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2) Kerstin </a:t>
            </a:r>
            <a:r>
              <a:rPr lang="en-US" altLang="ko-KR" sz="1050" dirty="0" err="1" smtClean="0"/>
              <a:t>Spanhel</a:t>
            </a:r>
            <a:r>
              <a:rPr lang="en-US" altLang="ko-KR" sz="1050" dirty="0" smtClean="0"/>
              <a:t>, Kathrin Wagner, Maximilian J. Geiger, Isabell </a:t>
            </a:r>
            <a:r>
              <a:rPr lang="en-US" altLang="ko-KR" sz="1050" dirty="0" err="1" smtClean="0"/>
              <a:t>Ofer</a:t>
            </a:r>
            <a:r>
              <a:rPr lang="en-US" altLang="ko-KR" sz="1050" dirty="0" smtClean="0"/>
              <a:t>, Andreas Schulze-</a:t>
            </a:r>
            <a:r>
              <a:rPr lang="en-US" altLang="ko-KR" sz="1050" dirty="0" err="1" smtClean="0"/>
              <a:t>Bonhage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Birgitta</a:t>
            </a:r>
            <a:r>
              <a:rPr lang="en-US" altLang="ko-KR" sz="1050" dirty="0" smtClean="0"/>
              <a:t> Metternich, Flashbulb memories: Is the amygdala central? An investigation of patients with </a:t>
            </a:r>
            <a:r>
              <a:rPr lang="en-US" altLang="ko-KR" sz="1050" dirty="0" err="1" smtClean="0"/>
              <a:t>amygdalar</a:t>
            </a:r>
            <a:r>
              <a:rPr lang="en-US" altLang="ko-KR" sz="1050" dirty="0" smtClean="0"/>
              <a:t> damage, </a:t>
            </a:r>
            <a:r>
              <a:rPr lang="en-US" altLang="ko-KR" sz="1050" dirty="0" err="1" smtClean="0"/>
              <a:t>Neuropsychologia</a:t>
            </a:r>
            <a:r>
              <a:rPr lang="en-US" altLang="ko-KR" sz="1050" dirty="0" smtClean="0"/>
              <a:t> 111, 2018</a:t>
            </a:r>
          </a:p>
          <a:p>
            <a:r>
              <a:rPr lang="en-US" altLang="ko-KR" sz="1050" dirty="0" smtClean="0"/>
              <a:t>3) Hartley, Tom et al. “The hippocampus is required for short-term topographical memory in humans.” Hippocampus vol. 17,1 (2007): 34-48. doi:10.1002/hipo.20240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251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30647" y="627413"/>
            <a:ext cx="6221709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Dataset Pre-processing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12351"/>
              </p:ext>
            </p:extLst>
          </p:nvPr>
        </p:nvGraphicFramePr>
        <p:xfrm>
          <a:off x="805623" y="2077154"/>
          <a:ext cx="2977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50">
                  <a:extLst>
                    <a:ext uri="{9D8B030D-6E8A-4147-A177-3AD203B41FA5}">
                      <a16:colId xmlns:a16="http://schemas.microsoft.com/office/drawing/2014/main" val="802476149"/>
                    </a:ext>
                  </a:extLst>
                </a:gridCol>
                <a:gridCol w="1488650">
                  <a:extLst>
                    <a:ext uri="{9D8B030D-6E8A-4147-A177-3AD203B41FA5}">
                      <a16:colId xmlns:a16="http://schemas.microsoft.com/office/drawing/2014/main" val="2446784698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Situation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60335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Stimulus 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813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Response (/1-6)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9166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30455"/>
              </p:ext>
            </p:extLst>
          </p:nvPr>
        </p:nvGraphicFramePr>
        <p:xfrm>
          <a:off x="805623" y="3478380"/>
          <a:ext cx="2977298" cy="110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49">
                  <a:extLst>
                    <a:ext uri="{9D8B030D-6E8A-4147-A177-3AD203B41FA5}">
                      <a16:colId xmlns:a16="http://schemas.microsoft.com/office/drawing/2014/main" val="802476149"/>
                    </a:ext>
                  </a:extLst>
                </a:gridCol>
                <a:gridCol w="1488649">
                  <a:extLst>
                    <a:ext uri="{9D8B030D-6E8A-4147-A177-3AD203B41FA5}">
                      <a16:colId xmlns:a16="http://schemas.microsoft.com/office/drawing/2014/main" val="2446784698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Neuron_id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60335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8134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8229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61529"/>
              </p:ext>
            </p:extLst>
          </p:nvPr>
        </p:nvGraphicFramePr>
        <p:xfrm>
          <a:off x="4811451" y="2077154"/>
          <a:ext cx="6703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2865908254"/>
                    </a:ext>
                  </a:extLst>
                </a:gridCol>
                <a:gridCol w="1675884">
                  <a:extLst>
                    <a:ext uri="{9D8B030D-6E8A-4147-A177-3AD203B41FA5}">
                      <a16:colId xmlns:a16="http://schemas.microsoft.com/office/drawing/2014/main" val="206722578"/>
                    </a:ext>
                  </a:extLst>
                </a:gridCol>
                <a:gridCol w="1675884">
                  <a:extLst>
                    <a:ext uri="{9D8B030D-6E8A-4147-A177-3AD203B41FA5}">
                      <a16:colId xmlns:a16="http://schemas.microsoft.com/office/drawing/2014/main" val="3046500347"/>
                    </a:ext>
                  </a:extLst>
                </a:gridCol>
                <a:gridCol w="1675884">
                  <a:extLst>
                    <a:ext uri="{9D8B030D-6E8A-4147-A177-3AD203B41FA5}">
                      <a16:colId xmlns:a16="http://schemas.microsoft.com/office/drawing/2014/main" val="17290624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Neuron_id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Stimuli1 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Stimuli n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444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512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94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124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99727"/>
                  </a:ext>
                </a:extLst>
              </a:tr>
            </a:tbl>
          </a:graphicData>
        </a:graphic>
      </p:graphicFrame>
      <p:sp>
        <p:nvSpPr>
          <p:cNvPr id="6" name="왼쪽 중괄호 5"/>
          <p:cNvSpPr/>
          <p:nvPr/>
        </p:nvSpPr>
        <p:spPr>
          <a:xfrm rot="16200000">
            <a:off x="8832574" y="1569301"/>
            <a:ext cx="348115" cy="5016713"/>
          </a:xfrm>
          <a:prstGeom prst="leftBrace">
            <a:avLst>
              <a:gd name="adj1" fmla="val 121088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58034" y="4237800"/>
            <a:ext cx="249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Firing rate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4090635" y="3232916"/>
            <a:ext cx="413104" cy="19494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22" idx="1"/>
            <a:endCxn id="15" idx="1"/>
          </p:cNvCxnSpPr>
          <p:nvPr/>
        </p:nvCxnSpPr>
        <p:spPr>
          <a:xfrm rot="10800000" flipV="1">
            <a:off x="763849" y="4030405"/>
            <a:ext cx="41775" cy="771110"/>
          </a:xfrm>
          <a:prstGeom prst="bentConnector3">
            <a:avLst>
              <a:gd name="adj1" fmla="val 64721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848" y="4632238"/>
            <a:ext cx="378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 ’42’ spikes when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was 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 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0737" y="4434052"/>
            <a:ext cx="54483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Repeat m (1, …, n):</a:t>
            </a:r>
          </a:p>
          <a:p>
            <a:endParaRPr lang="en-US" altLang="ko-K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Define the time range of a stimuli 'm'.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Get the number of the firing of a neuron '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 in the time range. (repeat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(1, …, m))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25013"/>
              </p:ext>
            </p:extLst>
          </p:nvPr>
        </p:nvGraphicFramePr>
        <p:xfrm>
          <a:off x="805621" y="5249567"/>
          <a:ext cx="2977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50">
                  <a:extLst>
                    <a:ext uri="{9D8B030D-6E8A-4147-A177-3AD203B41FA5}">
                      <a16:colId xmlns:a16="http://schemas.microsoft.com/office/drawing/2014/main" val="802476149"/>
                    </a:ext>
                  </a:extLst>
                </a:gridCol>
                <a:gridCol w="1488650">
                  <a:extLst>
                    <a:ext uri="{9D8B030D-6E8A-4147-A177-3AD203B41FA5}">
                      <a16:colId xmlns:a16="http://schemas.microsoft.com/office/drawing/2014/main" val="2446784698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Neuron_id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Brain area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60335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Left</a:t>
                      </a:r>
                      <a:r>
                        <a:rPr lang="en-US" altLang="ko-KR" sz="1400" baseline="0" dirty="0" smtClean="0"/>
                        <a:t> Amygdala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3813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9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60536" y="1351543"/>
            <a:ext cx="4886996" cy="1325563"/>
          </a:xfrm>
        </p:spPr>
        <p:txBody>
          <a:bodyPr>
            <a:noAutofit/>
          </a:bodyPr>
          <a:lstStyle/>
          <a:p>
            <a:pPr algn="r"/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Firing rates normalization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" y="1400493"/>
            <a:ext cx="5675291" cy="365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530" y="5949247"/>
            <a:ext cx="1026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Lim</a:t>
            </a:r>
            <a:r>
              <a:rPr lang="en-US" altLang="ko-KR" sz="1400" dirty="0"/>
              <a:t>, S., McKee, J., </a:t>
            </a:r>
            <a:r>
              <a:rPr lang="en-US" altLang="ko-KR" sz="1400" dirty="0" err="1"/>
              <a:t>Woloszyn</a:t>
            </a:r>
            <a:r>
              <a:rPr lang="en-US" altLang="ko-KR" sz="1400" dirty="0"/>
              <a:t>, L. </a:t>
            </a:r>
            <a:r>
              <a:rPr lang="en-US" altLang="ko-KR" sz="1400" i="1" dirty="0"/>
              <a:t>et al.</a:t>
            </a:r>
            <a:r>
              <a:rPr lang="en-US" altLang="ko-KR" sz="1400" dirty="0"/>
              <a:t> Inferring learning rules from distributions of firing rates in cortical neurons. </a:t>
            </a:r>
            <a:r>
              <a:rPr lang="en-US" altLang="ko-KR" sz="1400" i="1" dirty="0" smtClean="0"/>
              <a:t>Nature Neuroscience</a:t>
            </a:r>
            <a:r>
              <a:rPr lang="en-US" altLang="ko-KR" sz="1400" dirty="0"/>
              <a:t> </a:t>
            </a:r>
            <a:r>
              <a:rPr lang="en-US" altLang="ko-KR" sz="1400" b="1" dirty="0"/>
              <a:t>18, </a:t>
            </a:r>
            <a:r>
              <a:rPr lang="en-US" altLang="ko-KR" sz="1400" dirty="0"/>
              <a:t>1804–1810 (2015). https://doi.org/10.1038/nn.4158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46634" y="2976161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Due to different scale of neurons firing rate, </a:t>
            </a:r>
          </a:p>
          <a:p>
            <a:pPr algn="r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we apply Robust-Scaling.</a:t>
            </a:r>
            <a:r>
              <a:rPr lang="en-US" altLang="ko-KR" sz="105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algn="r"/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(+ It does not matter from the </a:t>
            </a:r>
          </a:p>
          <a:p>
            <a:pPr algn="r"/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perspective of neuron science [4].)</a:t>
            </a:r>
          </a:p>
          <a:p>
            <a:pPr algn="r"/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285750" indent="-285750" algn="r">
              <a:buFont typeface="Wingdings" panose="05000000000000000000" pitchFamily="2" charset="2"/>
              <a:buChar char="è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More easy to capture </a:t>
            </a:r>
          </a:p>
          <a:p>
            <a:pPr algn="r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variation of the neurons activation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5000" y="52541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Difficult to detect the variation of the neuron spike.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3317399" y="5052885"/>
            <a:ext cx="711201" cy="132164"/>
          </a:xfrm>
          <a:prstGeom prst="triangle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06667" y="1364134"/>
            <a:ext cx="4886996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Delayed Propagation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9" y="5949247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5) Kim, W.B., Cho, JH. Encoding of contextual fear memory in hippocampal–amygdala circuit. </a:t>
            </a:r>
            <a:r>
              <a:rPr lang="en-US" altLang="ko-KR" sz="1400" i="1" dirty="0" smtClean="0"/>
              <a:t>Nature Communications</a:t>
            </a:r>
            <a:r>
              <a:rPr lang="en-US" altLang="ko-KR" sz="1400" dirty="0" smtClean="0"/>
              <a:t> 11, 1382 (2020). https://doi.org/10.1038/s41467-020-15121-2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15678" y="3010771"/>
            <a:ext cx="387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Difference of response time between Amygdala - hippocampus.</a:t>
            </a: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(Basically, Hippocampus sends </a:t>
            </a:r>
          </a:p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signal to amygdala [5].)</a:t>
            </a: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Unfairness of measuring over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same period of time.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9590" y="845580"/>
            <a:ext cx="7685692" cy="4685480"/>
            <a:chOff x="4089590" y="845580"/>
            <a:chExt cx="7685692" cy="46854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4" y="1283074"/>
              <a:ext cx="5045772" cy="3398365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5027551" y="4026434"/>
              <a:ext cx="362415" cy="384717"/>
            </a:xfrm>
            <a:custGeom>
              <a:avLst/>
              <a:gdLst>
                <a:gd name="connsiteX0" fmla="*/ 78059 w 362415"/>
                <a:gd name="connsiteY0" fmla="*/ 117087 h 384717"/>
                <a:gd name="connsiteX1" fmla="*/ 183995 w 362415"/>
                <a:gd name="connsiteY1" fmla="*/ 0 h 384717"/>
                <a:gd name="connsiteX2" fmla="*/ 306659 w 362415"/>
                <a:gd name="connsiteY2" fmla="*/ 27878 h 384717"/>
                <a:gd name="connsiteX3" fmla="*/ 362415 w 362415"/>
                <a:gd name="connsiteY3" fmla="*/ 211873 h 384717"/>
                <a:gd name="connsiteX4" fmla="*/ 256478 w 362415"/>
                <a:gd name="connsiteY4" fmla="*/ 384717 h 384717"/>
                <a:gd name="connsiteX5" fmla="*/ 27878 w 362415"/>
                <a:gd name="connsiteY5" fmla="*/ 356839 h 384717"/>
                <a:gd name="connsiteX6" fmla="*/ 0 w 362415"/>
                <a:gd name="connsiteY6" fmla="*/ 183995 h 384717"/>
                <a:gd name="connsiteX7" fmla="*/ 78059 w 362415"/>
                <a:gd name="connsiteY7" fmla="*/ 117087 h 38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15" h="384717">
                  <a:moveTo>
                    <a:pt x="78059" y="117087"/>
                  </a:moveTo>
                  <a:lnTo>
                    <a:pt x="183995" y="0"/>
                  </a:lnTo>
                  <a:lnTo>
                    <a:pt x="306659" y="27878"/>
                  </a:lnTo>
                  <a:lnTo>
                    <a:pt x="362415" y="211873"/>
                  </a:lnTo>
                  <a:lnTo>
                    <a:pt x="256478" y="384717"/>
                  </a:lnTo>
                  <a:lnTo>
                    <a:pt x="27878" y="356839"/>
                  </a:lnTo>
                  <a:lnTo>
                    <a:pt x="0" y="183995"/>
                  </a:lnTo>
                  <a:lnTo>
                    <a:pt x="78059" y="117087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194821" y="3775530"/>
              <a:ext cx="652346" cy="557561"/>
            </a:xfrm>
            <a:custGeom>
              <a:avLst/>
              <a:gdLst>
                <a:gd name="connsiteX0" fmla="*/ 239751 w 557561"/>
                <a:gd name="connsiteY0" fmla="*/ 273205 h 557561"/>
                <a:gd name="connsiteX1" fmla="*/ 100361 w 557561"/>
                <a:gd name="connsiteY1" fmla="*/ 328961 h 557561"/>
                <a:gd name="connsiteX2" fmla="*/ 100361 w 557561"/>
                <a:gd name="connsiteY2" fmla="*/ 490654 h 557561"/>
                <a:gd name="connsiteX3" fmla="*/ 200722 w 557561"/>
                <a:gd name="connsiteY3" fmla="*/ 557561 h 557561"/>
                <a:gd name="connsiteX4" fmla="*/ 362415 w 557561"/>
                <a:gd name="connsiteY4" fmla="*/ 446049 h 557561"/>
                <a:gd name="connsiteX5" fmla="*/ 468351 w 557561"/>
                <a:gd name="connsiteY5" fmla="*/ 379142 h 557561"/>
                <a:gd name="connsiteX6" fmla="*/ 557561 w 557561"/>
                <a:gd name="connsiteY6" fmla="*/ 228600 h 557561"/>
                <a:gd name="connsiteX7" fmla="*/ 379142 w 557561"/>
                <a:gd name="connsiteY7" fmla="*/ 89210 h 557561"/>
                <a:gd name="connsiteX8" fmla="*/ 183995 w 557561"/>
                <a:gd name="connsiteY8" fmla="*/ 0 h 557561"/>
                <a:gd name="connsiteX9" fmla="*/ 11151 w 557561"/>
                <a:gd name="connsiteY9" fmla="*/ 61332 h 557561"/>
                <a:gd name="connsiteX10" fmla="*/ 0 w 557561"/>
                <a:gd name="connsiteY10" fmla="*/ 150542 h 557561"/>
                <a:gd name="connsiteX11" fmla="*/ 100361 w 557561"/>
                <a:gd name="connsiteY11" fmla="*/ 161693 h 557561"/>
                <a:gd name="connsiteX12" fmla="*/ 200722 w 557561"/>
                <a:gd name="connsiteY12" fmla="*/ 117088 h 557561"/>
                <a:gd name="connsiteX13" fmla="*/ 256478 w 557561"/>
                <a:gd name="connsiteY13" fmla="*/ 161693 h 557561"/>
                <a:gd name="connsiteX14" fmla="*/ 239751 w 557561"/>
                <a:gd name="connsiteY14" fmla="*/ 273205 h 55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7561" h="557561">
                  <a:moveTo>
                    <a:pt x="239751" y="273205"/>
                  </a:moveTo>
                  <a:lnTo>
                    <a:pt x="100361" y="328961"/>
                  </a:lnTo>
                  <a:lnTo>
                    <a:pt x="100361" y="490654"/>
                  </a:lnTo>
                  <a:lnTo>
                    <a:pt x="200722" y="557561"/>
                  </a:lnTo>
                  <a:lnTo>
                    <a:pt x="362415" y="446049"/>
                  </a:lnTo>
                  <a:lnTo>
                    <a:pt x="468351" y="379142"/>
                  </a:lnTo>
                  <a:lnTo>
                    <a:pt x="557561" y="228600"/>
                  </a:lnTo>
                  <a:lnTo>
                    <a:pt x="379142" y="89210"/>
                  </a:lnTo>
                  <a:lnTo>
                    <a:pt x="183995" y="0"/>
                  </a:lnTo>
                  <a:lnTo>
                    <a:pt x="11151" y="61332"/>
                  </a:lnTo>
                  <a:lnTo>
                    <a:pt x="0" y="150542"/>
                  </a:lnTo>
                  <a:lnTo>
                    <a:pt x="100361" y="161693"/>
                  </a:lnTo>
                  <a:lnTo>
                    <a:pt x="200722" y="117088"/>
                  </a:lnTo>
                  <a:lnTo>
                    <a:pt x="256478" y="161693"/>
                  </a:lnTo>
                  <a:lnTo>
                    <a:pt x="239751" y="273205"/>
                  </a:lnTo>
                  <a:close/>
                </a:path>
              </a:pathLst>
            </a:custGeom>
            <a:solidFill>
              <a:srgbClr val="7030A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5152999" y="4071038"/>
              <a:ext cx="470377" cy="223026"/>
            </a:xfrm>
            <a:prstGeom prst="straightConnector1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 descr="&lt;strong&gt;Brain&lt;/strong&gt; 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590" y="3031298"/>
              <a:ext cx="2600752" cy="2068328"/>
            </a:xfrm>
            <a:prstGeom prst="rect">
              <a:avLst/>
            </a:prstGeom>
          </p:spPr>
        </p:pic>
        <p:sp>
          <p:nvSpPr>
            <p:cNvPr id="31" name="이등변 삼각형 30"/>
            <p:cNvSpPr/>
            <p:nvPr/>
          </p:nvSpPr>
          <p:spPr>
            <a:xfrm rot="3697639">
              <a:off x="6224623" y="3509944"/>
              <a:ext cx="614592" cy="192930"/>
            </a:xfrm>
            <a:prstGeom prst="triangle">
              <a:avLst/>
            </a:prstGeom>
            <a:solidFill>
              <a:schemeClr val="bg1">
                <a:lumMod val="8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129019" y="899777"/>
              <a:ext cx="267629" cy="273205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32886" y="905227"/>
              <a:ext cx="267629" cy="273205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96648" y="849284"/>
              <a:ext cx="1787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Hippocampus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00515" y="845580"/>
              <a:ext cx="1787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Amygdala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7997519" y="4708215"/>
              <a:ext cx="3312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8391282" y="5176248"/>
              <a:ext cx="338400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13970" y="4761566"/>
              <a:ext cx="243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Time period (Hippocampus)</a:t>
              </a:r>
              <a:endParaRPr lang="ko-KR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26301" y="5223283"/>
              <a:ext cx="243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Time period (Amygdala)</a:t>
              </a:r>
              <a:endParaRPr lang="ko-KR" altLang="en-US" sz="14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1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83386" y="633577"/>
            <a:ext cx="7847920" cy="132556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Analysis - Learning phase</a:t>
            </a:r>
            <a:endParaRPr lang="ko-KR" altLang="en-US" sz="4800" b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3424"/>
              </p:ext>
            </p:extLst>
          </p:nvPr>
        </p:nvGraphicFramePr>
        <p:xfrm>
          <a:off x="4093915" y="2029976"/>
          <a:ext cx="3049545" cy="2587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909">
                  <a:extLst>
                    <a:ext uri="{9D8B030D-6E8A-4147-A177-3AD203B41FA5}">
                      <a16:colId xmlns:a16="http://schemas.microsoft.com/office/drawing/2014/main" val="1429943435"/>
                    </a:ext>
                  </a:extLst>
                </a:gridCol>
                <a:gridCol w="609909">
                  <a:extLst>
                    <a:ext uri="{9D8B030D-6E8A-4147-A177-3AD203B41FA5}">
                      <a16:colId xmlns:a16="http://schemas.microsoft.com/office/drawing/2014/main" val="472575399"/>
                    </a:ext>
                  </a:extLst>
                </a:gridCol>
                <a:gridCol w="609909">
                  <a:extLst>
                    <a:ext uri="{9D8B030D-6E8A-4147-A177-3AD203B41FA5}">
                      <a16:colId xmlns:a16="http://schemas.microsoft.com/office/drawing/2014/main" val="982368934"/>
                    </a:ext>
                  </a:extLst>
                </a:gridCol>
                <a:gridCol w="609909">
                  <a:extLst>
                    <a:ext uri="{9D8B030D-6E8A-4147-A177-3AD203B41FA5}">
                      <a16:colId xmlns:a16="http://schemas.microsoft.com/office/drawing/2014/main" val="3802929178"/>
                    </a:ext>
                  </a:extLst>
                </a:gridCol>
                <a:gridCol w="609909">
                  <a:extLst>
                    <a:ext uri="{9D8B030D-6E8A-4147-A177-3AD203B41FA5}">
                      <a16:colId xmlns:a16="http://schemas.microsoft.com/office/drawing/2014/main" val="1198501718"/>
                    </a:ext>
                  </a:extLst>
                </a:gridCol>
              </a:tblGrid>
              <a:tr h="5175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96266"/>
                  </a:ext>
                </a:extLst>
              </a:tr>
              <a:tr h="51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0.12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0.22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0.0008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4924"/>
                  </a:ext>
                </a:extLst>
              </a:tr>
              <a:tr h="51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0.38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0.003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86485"/>
                  </a:ext>
                </a:extLst>
              </a:tr>
              <a:tr h="51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1e-4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89386"/>
                  </a:ext>
                </a:extLst>
              </a:tr>
              <a:tr h="51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463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14038" y="4664471"/>
            <a:ext cx="1872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Mann Whiney U-test</a:t>
            </a:r>
            <a:endParaRPr lang="ko-KR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8522" y="5019112"/>
            <a:ext cx="280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Kruskal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Result: 2e-4 (p-value)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6" y="2029976"/>
            <a:ext cx="3590224" cy="30367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27772" y="2754161"/>
            <a:ext cx="469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can estimate that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neurons activation of RA are more frequently occurred [6, 7].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Furthermore, we compare neuron activation by a criterion of the task category (sub-task).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386" y="5158357"/>
            <a:ext cx="450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Null hypothesis: The neuron firing rate distribution of the two modules is the same.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524" y="5924550"/>
            <a:ext cx="10696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6) Tyng CM, Amin HU, </a:t>
            </a:r>
            <a:r>
              <a:rPr lang="en-US" altLang="ko-KR" sz="1000" dirty="0" err="1" smtClean="0"/>
              <a:t>Saad</a:t>
            </a:r>
            <a:r>
              <a:rPr lang="en-US" altLang="ko-KR" sz="1000" dirty="0" smtClean="0"/>
              <a:t> MNM and Malik AS (2017) The Influences of Emotion on Learning and Memory. Front. Psychol. 8:1454. </a:t>
            </a:r>
            <a:r>
              <a:rPr lang="en-US" altLang="ko-KR" sz="1000" dirty="0" err="1" smtClean="0"/>
              <a:t>doi</a:t>
            </a:r>
            <a:r>
              <a:rPr lang="en-US" altLang="ko-KR" sz="1000" dirty="0" smtClean="0"/>
              <a:t>: 10.3389/fpsyg.2017.01454</a:t>
            </a:r>
          </a:p>
          <a:p>
            <a:r>
              <a:rPr lang="en-US" altLang="ko-KR" sz="1000" dirty="0" smtClean="0"/>
              <a:t>7) Chau, Lily S, and Roberto Galvez. “Amygdala's involvement in facilitating associative learning-induced plasticity: a promiscuous role for the amygdala in memory acquisition.” Frontiers in integrative neuroscience vol. 6 92. 10 Oct. 2012, doi:10.3389/fnint.2012.00092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61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1605</Words>
  <Application>Microsoft Office PowerPoint</Application>
  <PresentationFormat>와이드스크린</PresentationFormat>
  <Paragraphs>357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Purpose of analysis</vt:lpstr>
      <vt:lpstr>Dataset Review</vt:lpstr>
      <vt:lpstr>Dataset  Review</vt:lpstr>
      <vt:lpstr>Short Review of  Brain Modularity</vt:lpstr>
      <vt:lpstr>Dataset Pre-processing</vt:lpstr>
      <vt:lpstr>Firing rates normalization</vt:lpstr>
      <vt:lpstr>Delayed Propagation</vt:lpstr>
      <vt:lpstr>Analysis - Learning phase</vt:lpstr>
      <vt:lpstr>Sub-task Dependence (inter module level)</vt:lpstr>
      <vt:lpstr>Sub-task Dependence (intra module level)</vt:lpstr>
      <vt:lpstr>Phase of Memorization - recognize as new one.</vt:lpstr>
      <vt:lpstr>Phase of Memorization - recognize as new one.</vt:lpstr>
      <vt:lpstr>PowerPoint 프레젠테이션</vt:lpstr>
      <vt:lpstr>Phase of Memorization - memorize seeing it earlier.</vt:lpstr>
      <vt:lpstr>Analysis between Learning phase and Memorizing phase</vt:lpstr>
      <vt:lpstr>Discussion - Limitation and feature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장효순</dc:creator>
  <cp:lastModifiedBy>장효순</cp:lastModifiedBy>
  <cp:revision>497</cp:revision>
  <dcterms:created xsi:type="dcterms:W3CDTF">2021-12-15T09:44:41Z</dcterms:created>
  <dcterms:modified xsi:type="dcterms:W3CDTF">2021-12-21T09:51:42Z</dcterms:modified>
</cp:coreProperties>
</file>