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3" r:id="rId4"/>
    <p:sldId id="284" r:id="rId5"/>
    <p:sldId id="293" r:id="rId6"/>
    <p:sldId id="290" r:id="rId7"/>
    <p:sldId id="281" r:id="rId8"/>
    <p:sldId id="282" r:id="rId9"/>
    <p:sldId id="295" r:id="rId10"/>
    <p:sldId id="294" r:id="rId11"/>
    <p:sldId id="298" r:id="rId12"/>
    <p:sldId id="299" r:id="rId13"/>
    <p:sldId id="302" r:id="rId14"/>
    <p:sldId id="300" r:id="rId15"/>
    <p:sldId id="277" r:id="rId1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7386" autoAdjust="0"/>
  </p:normalViewPr>
  <p:slideViewPr>
    <p:cSldViewPr snapToGrid="0">
      <p:cViewPr varScale="1">
        <p:scale>
          <a:sx n="75" d="100"/>
          <a:sy n="75" d="100"/>
        </p:scale>
        <p:origin x="85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AB89967-7FF1-42AC-BCAE-2005D4BF8BA8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0CAAD7-42FC-4727-8912-7CBB82EE4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82C-C50D-48EF-B4A0-A186A0F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2834-3421-4556-BF23-FEFAAAAA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097-7483-458E-A418-3FF35F3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BFE8-E7C9-4E15-AD59-0ECAEF929D5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29D2-D5CA-4573-8FFA-6CC31484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566-45AC-44BB-A79D-29C7B4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8D-CF33-4F16-84D1-CD9AED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F4-AA11-4A7E-8414-5C8A7CCD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2147-A7BA-4AA7-B606-F51BDBB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062F-2FF0-466F-9462-A1159490C57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843-A578-4B4E-9DE0-4438C79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682-EBBA-4ADE-8772-E8F191F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96A-3699-4893-AD57-B2DC666C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ED31-BC36-424F-9B12-0FF7AA6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23F-CFC4-43C8-A873-1CBB5FD5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C23A-D31B-4D33-A40D-998BD2C5DEEF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49EE-E223-4A1B-9A27-4E4392E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3299-E12E-49E7-8227-CD8CB36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818-719F-4631-BBEB-D3C87E9B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B93C-28E2-43A7-B530-2A2601C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DCAF-B820-4AF9-8332-30412AD9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E6FF-DAE6-4EFC-8659-D083FD2E82B0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9C17-0966-4377-8856-94626D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C6F4-BC44-4CEA-8661-A51F03A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71-0557-4B32-B205-7F14CD3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878E-EE60-4A7F-A823-1770713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8ED-AE5E-4EC8-90E1-AEDCBB2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9E4-9276-4621-B16A-A14B8217924B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1EA9-295D-4F9D-8742-EBCA32B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7D1-C829-416C-A978-85995EF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24A-7E43-44E5-AE1B-F40F52E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1F9-B911-410E-8CE9-CA4D682D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65-B227-463D-AD6D-B2784C6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68D-1C69-4B62-A7D8-E97995A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5AB-5AAB-40FB-A0EC-C2FCD349691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8C9-5431-4779-8905-2B5B1D9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5D5D-25E8-4B62-B80C-B268C0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AE3-7935-4322-852E-11841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5DC1-4553-4E64-A5E7-F13C0D1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9D47-9DCF-4E8D-A273-DA8970E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C49B0-47CF-4A40-AE2C-1DC2F385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5C5B-A01E-425F-AFF1-37C89AB7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0F51-D357-4022-BB16-1C8A222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3B0-6861-4C56-938E-C8DF4C152C6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855B-2A10-4C20-B52D-47C38AF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81B1-BE43-415D-990F-7A6DD00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2D2-0BE8-4354-A227-7F3ACB5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0F5A-0FD0-457D-85C3-560DCE7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431B-72FA-4EBC-868D-BDE5558A1E0C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1A6C-E01C-400F-A1DC-D6CB74A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1F55-EE85-41B3-9AC4-82FF0C2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1CEF-8651-422A-BAD3-639B840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DE2A-E881-4C16-BB08-84B1A387D90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B300-8F00-4DC7-896B-798EAC4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6E81-93EF-4DE7-A2B0-559EB1E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6F1C-0A15-4C21-A7C7-45F0980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FE6E-5997-4300-8B94-8360DB8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0EBB-B123-448B-A79A-BA187BE9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090-F2F7-4B8D-BD42-83DE692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B83D-D553-49AD-A856-D505BA2C6ABA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D114-9B93-4B9E-AA8B-E15700C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7DAE-7E71-4A52-8B18-19BD2B9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12B-2B97-4EC9-98B0-FA78AFE2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8A2C-709D-42F1-9838-C2356F56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B66C-6169-4F07-9C11-B4B04B1E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5905-40CA-4F29-BBDB-2BF5B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71A2-478F-4A1A-8A2A-5544386B98D3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E4E7-144E-4596-85A1-B6C39D0A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63F1-F25D-4049-A4BF-8821013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F6F-91C1-4675-B250-B95598E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64BF-10CA-444C-A968-76FDC54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4AD7-71F8-46E5-B8B5-99D76EA9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AE7C-6184-4CF6-BC32-08D85B9D341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EBF-E18C-4765-AA23-8BEFFED9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3FA-83AC-405A-BBD7-4D299ADB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burgess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4F0F6-1F0F-42D7-95B1-EEDA7F03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A772-3CCB-422D-8212-EF5B10AD724C}"/>
              </a:ext>
            </a:extLst>
          </p:cNvPr>
          <p:cNvSpPr txBox="1"/>
          <p:nvPr/>
        </p:nvSpPr>
        <p:spPr>
          <a:xfrm>
            <a:off x="1693523" y="577080"/>
            <a:ext cx="880495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Synthetic Forward FX Replication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rgbClr val="C00000"/>
                </a:solidFill>
              </a:rPr>
              <a:t>&amp;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C00000"/>
                </a:solidFill>
              </a:rPr>
              <a:t>Collateralized Discount Factors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CAA34-ACC4-4432-82DC-D0CF55F4197E}"/>
              </a:ext>
            </a:extLst>
          </p:cNvPr>
          <p:cNvSpPr txBox="1"/>
          <p:nvPr/>
        </p:nvSpPr>
        <p:spPr>
          <a:xfrm>
            <a:off x="9717618" y="6164027"/>
            <a:ext cx="22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Nicholas Burgess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6AB56-77BA-6ABB-DDD9-D529FE45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3" y="577081"/>
            <a:ext cx="2719397" cy="13181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EC107-E084-4BEC-FF9F-0C9E4E1C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B8CE-125E-7E59-F0C3-F209E0FB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0163-58F9-CC4D-BA76-7D01B74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37FF8-CEE7-D396-4420-1B42F52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ACE70-524C-B678-91F7-01B700CE7CB2}"/>
              </a:ext>
            </a:extLst>
          </p:cNvPr>
          <p:cNvSpPr txBox="1"/>
          <p:nvPr/>
        </p:nvSpPr>
        <p:spPr>
          <a:xfrm>
            <a:off x="838200" y="1130517"/>
            <a:ext cx="1011936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These can be derived from the FX Forward Invariance formula from (4)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First, we must first calibrate a Xccy Curve(s) to generate discount factors with USD CSAs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Second, compute non-USD discount factors (DFs) using (4)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Computation from Xccy Swaps or FX Forwards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can imply non-USD collateral DFs from USD collateral DFs from </a:t>
            </a:r>
            <a:r>
              <a:rPr lang="en-GB" dirty="0">
                <a:solidFill>
                  <a:srgbClr val="C00000"/>
                </a:solidFill>
              </a:rPr>
              <a:t>Xccy Swaps using the RHS </a:t>
            </a:r>
            <a:r>
              <a:rPr lang="en-GB" dirty="0"/>
              <a:t>of (4)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Alternatively, we can imply non-USD collateral DFs from </a:t>
            </a:r>
            <a:r>
              <a:rPr lang="en-GB" dirty="0">
                <a:solidFill>
                  <a:srgbClr val="C00000"/>
                </a:solidFill>
              </a:rPr>
              <a:t>FX rates using the LHS</a:t>
            </a:r>
            <a:r>
              <a:rPr lang="en-GB" dirty="0"/>
              <a:t> of (4)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results will be different and potential arbitrage opportunities may exist.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0CAA6-44A1-18B7-475F-91D3EC9B20B8}"/>
                  </a:ext>
                </a:extLst>
              </p:cNvPr>
              <p:cNvSpPr txBox="1"/>
              <p:nvPr/>
            </p:nvSpPr>
            <p:spPr>
              <a:xfrm>
                <a:off x="1339002" y="3194841"/>
                <a:ext cx="9513996" cy="95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𝑜𝑙𝑙𝑎𝑡𝑒𝑟𝑎𝑙</m:t>
                          </m:r>
                        </m:lim>
                      </m:limLow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0CAA6-44A1-18B7-475F-91D3EC9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3194841"/>
                <a:ext cx="9513996" cy="957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0181-97E0-10D3-4D92-DEAAE88C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8018-DD91-481C-E548-6C19B38A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A4F6BC-F55C-BB32-1A72-85523D74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0BE57-8719-3AD9-814E-CDC2832E707E}"/>
              </a:ext>
            </a:extLst>
          </p:cNvPr>
          <p:cNvSpPr txBox="1"/>
          <p:nvPr/>
        </p:nvSpPr>
        <p:spPr>
          <a:xfrm>
            <a:off x="1134319" y="1083544"/>
            <a:ext cx="1011936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Using </a:t>
            </a:r>
            <a:r>
              <a:rPr lang="en-GB" b="1" dirty="0">
                <a:solidFill>
                  <a:srgbClr val="C00000"/>
                </a:solidFill>
              </a:rPr>
              <a:t>Xccy Swaps</a:t>
            </a:r>
            <a:r>
              <a:rPr lang="en-GB" b="1" dirty="0"/>
              <a:t> for 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use the RHS of (4) if we want to imply discount factors with Non-USD collateral from</a:t>
            </a:r>
            <a:r>
              <a:rPr lang="en-GB" dirty="0">
                <a:solidFill>
                  <a:srgbClr val="C00000"/>
                </a:solidFill>
              </a:rPr>
              <a:t> Xccy Swaps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Note spot FX terms cancel and using standard CSA notation we have,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Rearranging 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6ACAE-A1D0-D990-EE8F-5ED375F802FB}"/>
                  </a:ext>
                </a:extLst>
              </p:cNvPr>
              <p:cNvSpPr txBox="1"/>
              <p:nvPr/>
            </p:nvSpPr>
            <p:spPr>
              <a:xfrm>
                <a:off x="1134319" y="2338600"/>
                <a:ext cx="9513996" cy="988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𝐵𝑅𝐿</m:t>
                          </m:r>
                        </m:sup>
                      </m:sSup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𝑅𝐻𝑆</m:t>
                          </m:r>
                        </m:lim>
                      </m:limLow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06ACAE-A1D0-D990-EE8F-5ED375F8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2338600"/>
                <a:ext cx="9513996" cy="988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7F12C-DA4C-4DEC-11D6-18D4D2378DB1}"/>
                  </a:ext>
                </a:extLst>
              </p:cNvPr>
              <p:cNvSpPr txBox="1"/>
              <p:nvPr/>
            </p:nvSpPr>
            <p:spPr>
              <a:xfrm>
                <a:off x="1134319" y="4310063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7F12C-DA4C-4DEC-11D6-18D4D237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4310063"/>
                <a:ext cx="9513996" cy="72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E3F9DF-E6DC-D2ED-1073-5CD78E8BE4D8}"/>
                  </a:ext>
                </a:extLst>
              </p:cNvPr>
              <p:cNvSpPr txBox="1"/>
              <p:nvPr/>
            </p:nvSpPr>
            <p:spPr>
              <a:xfrm>
                <a:off x="1134319" y="5628650"/>
                <a:ext cx="9513996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USD</m:t>
                          </m:r>
                          <m:r>
                            <m:rPr>
                              <m:lit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𝐸𝑈𝑅𝐶𝑆𝐴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</m:sup>
                              </m:sSup>
                            </m:num>
                            <m:den>
                              <m:limLow>
                                <m:limLowPr>
                                  <m:ctrlPr>
                                    <a:rPr lang="en-GB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p>
                                        <m:sSupPr>
                                          <m:ctrlP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𝐹𝑟𝑜𝑚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𝑋𝑐𝑐𝑦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𝑆𝑤𝑎𝑝𝑠</m:t>
                                  </m:r>
                                </m:lim>
                              </m:limLow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E3F9DF-E6DC-D2ED-1073-5CD78E8B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5628650"/>
                <a:ext cx="9513996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6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974C-F0E9-BEA8-B5C9-1E8AC0B1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E705-0A8A-9C90-A911-3115B919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Non-USD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B8F60-979C-2A0A-8884-50E21DD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BA6B-AC2B-0B52-2040-FFEA0FD597D3}"/>
              </a:ext>
            </a:extLst>
          </p:cNvPr>
          <p:cNvSpPr txBox="1"/>
          <p:nvPr/>
        </p:nvSpPr>
        <p:spPr>
          <a:xfrm>
            <a:off x="1134319" y="1083544"/>
            <a:ext cx="1011936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Using </a:t>
            </a:r>
            <a:r>
              <a:rPr lang="en-GB" b="1" dirty="0">
                <a:solidFill>
                  <a:srgbClr val="C00000"/>
                </a:solidFill>
              </a:rPr>
              <a:t>FX Forwards </a:t>
            </a:r>
            <a:r>
              <a:rPr lang="en-GB" b="1" dirty="0"/>
              <a:t>for Discount Factors with Non-USD Collateral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use the LHS of (4) if we want to imply discount factors with Non-USD collateral from </a:t>
            </a:r>
            <a:r>
              <a:rPr lang="en-GB" dirty="0">
                <a:solidFill>
                  <a:srgbClr val="C00000"/>
                </a:solidFill>
              </a:rPr>
              <a:t>FX Forwards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similar to Interest Rate Parity (IRP), except that discount factor terms need to be collateralized, in this case with EUR CSA collateral as follows,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Rearranging and noting that EUR_EURCSA is a standard CSA we have,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0467-CC1B-D181-4246-8A9DB99866EB}"/>
                  </a:ext>
                </a:extLst>
              </p:cNvPr>
              <p:cNvSpPr txBox="1"/>
              <p:nvPr/>
            </p:nvSpPr>
            <p:spPr>
              <a:xfrm>
                <a:off x="1134319" y="2289349"/>
                <a:ext cx="9513996" cy="961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p>
                              </m:sSup>
                              <m:r>
                                <a:rPr lang="en-GB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𝐿𝐻𝑆</m:t>
                          </m:r>
                        </m:lim>
                      </m:limLow>
                      <m:r>
                        <a:rPr lang="en-GB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0467-CC1B-D181-4246-8A9DB9986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19" y="2289349"/>
                <a:ext cx="9513996" cy="961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AEEF4-731B-2DB8-CFE9-66D56CFC7377}"/>
                  </a:ext>
                </a:extLst>
              </p:cNvPr>
              <p:cNvSpPr txBox="1"/>
              <p:nvPr/>
            </p:nvSpPr>
            <p:spPr>
              <a:xfrm>
                <a:off x="1339002" y="4431234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USD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𝐶𝑆𝐴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EUR</m:t>
                                  </m:r>
                                  <m:r>
                                    <m:rPr>
                                      <m:lit/>
                                    </m:rPr>
                                    <a:rPr lang="en-GB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𝐶𝑆𝐴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AEEF4-731B-2DB8-CFE9-66D56CFC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4431234"/>
                <a:ext cx="9513996" cy="72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6D62F-F67F-E6B6-B800-B50D7B8AC048}"/>
                  </a:ext>
                </a:extLst>
              </p:cNvPr>
              <p:cNvSpPr txBox="1"/>
              <p:nvPr/>
            </p:nvSpPr>
            <p:spPr>
              <a:xfrm>
                <a:off x="1339002" y="5753846"/>
                <a:ext cx="9513996" cy="727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USD</m:t>
                          </m:r>
                          <m:r>
                            <m:rPr>
                              <m:lit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𝐶𝑆𝐴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m:rPr>
                              <m:lit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𝐶𝑆𝐴</m:t>
                          </m:r>
                        </m:sup>
                      </m:sSup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06D62F-F67F-E6B6-B800-B50D7B8A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02" y="5753846"/>
                <a:ext cx="9513996" cy="72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F4E9-1458-349C-76A7-D16F15E7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5B9A-ACA6-BA20-73D5-00F26BB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Yield Curve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AE321-20D3-AA5A-4CA7-C00222F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B7136-36C1-1516-21B1-B10143765CFF}"/>
              </a:ext>
            </a:extLst>
          </p:cNvPr>
          <p:cNvSpPr txBox="1"/>
          <p:nvPr/>
        </p:nvSpPr>
        <p:spPr>
          <a:xfrm>
            <a:off x="1134319" y="1083544"/>
            <a:ext cx="1011936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Discount Factors with Collateral have 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must build yield curves in the correct order, outlined below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Yield Curve Calibration Order for Collateralized Discount Factors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Firstly, calibrate regular</a:t>
            </a:r>
            <a:r>
              <a:rPr lang="en-GB" b="1" dirty="0">
                <a:solidFill>
                  <a:srgbClr val="C00000"/>
                </a:solidFill>
              </a:rPr>
              <a:t> Swap Curves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Standard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Secondly, calibrate </a:t>
            </a:r>
            <a:r>
              <a:rPr lang="en-GB" b="1" dirty="0">
                <a:solidFill>
                  <a:srgbClr val="C00000"/>
                </a:solidFill>
              </a:rPr>
              <a:t>Xccy Curves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USD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Thirdly, use the</a:t>
            </a:r>
            <a:r>
              <a:rPr lang="en-GB" b="1" dirty="0"/>
              <a:t> </a:t>
            </a:r>
            <a:r>
              <a:rPr lang="en-GB" b="1" dirty="0">
                <a:solidFill>
                  <a:srgbClr val="C00000"/>
                </a:solidFill>
              </a:rPr>
              <a:t>FX Forward Invariance Formula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for Discount Factors with a </a:t>
            </a:r>
            <a:r>
              <a:rPr lang="en-GB" b="1" dirty="0">
                <a:solidFill>
                  <a:srgbClr val="C00000"/>
                </a:solidFill>
              </a:rPr>
              <a:t>Non-USD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Interest Rate Forwards and Discount Factors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Forward Rates </a:t>
            </a:r>
            <a:r>
              <a:rPr lang="en-GB" b="1" dirty="0">
                <a:solidFill>
                  <a:srgbClr val="C00000"/>
                </a:solidFill>
              </a:rPr>
              <a:t>do not</a:t>
            </a:r>
            <a:r>
              <a:rPr lang="en-GB" dirty="0"/>
              <a:t> require collateral adjustments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Only Discount Factors are adjusted for collateral</a:t>
            </a:r>
          </a:p>
        </p:txBody>
      </p:sp>
    </p:spTree>
    <p:extLst>
      <p:ext uri="{BB962C8B-B14F-4D97-AF65-F5344CB8AC3E}">
        <p14:creationId xmlns:p14="http://schemas.microsoft.com/office/powerpoint/2010/main" val="6232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9E90-C80D-E762-9237-7C89BEEB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F84659-06D7-CE44-94FA-CC97D8F5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2652375"/>
            <a:ext cx="11751058" cy="3886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02616-FC3E-2553-BD0E-40FF3D95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Yield Curve Dependencies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28E61-A658-4CC1-C69A-3831E614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FF210-6C1A-9967-B283-FAD57D67930F}"/>
              </a:ext>
            </a:extLst>
          </p:cNvPr>
          <p:cNvSpPr txBox="1"/>
          <p:nvPr/>
        </p:nvSpPr>
        <p:spPr>
          <a:xfrm>
            <a:off x="1134319" y="1083544"/>
            <a:ext cx="101193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Illustration: Yield Curve Dependencies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illustrate the yield curve dependencies below collateralized discount factor calculations.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Firstly, compute Standard CSAs, then USD CSAs then Non-USD CSAs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11183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5330057"/>
            <a:ext cx="2149444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Have questions or want further info?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7457-2CC4-4B6D-B84F-ED4C626AF2AF}"/>
              </a:ext>
            </a:extLst>
          </p:cNvPr>
          <p:cNvSpPr txBox="1"/>
          <p:nvPr/>
        </p:nvSpPr>
        <p:spPr>
          <a:xfrm>
            <a:off x="675238" y="5769167"/>
            <a:ext cx="6097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yriad roman"/>
              </a:rPr>
              <a:t>LinkedIn:		</a:t>
            </a:r>
            <a:r>
              <a:rPr lang="en-GB" b="0" i="0" dirty="0">
                <a:effectLst/>
                <a:latin typeface="-apple-system"/>
                <a:hlinkClick r:id="rId2"/>
              </a:rPr>
              <a:t>www.linkedin.com/in/nburgessx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2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F2229-FCA7-46D6-07F4-9CA5FFBE26F3}"/>
              </a:ext>
            </a:extLst>
          </p:cNvPr>
          <p:cNvSpPr txBox="1"/>
          <p:nvPr/>
        </p:nvSpPr>
        <p:spPr>
          <a:xfrm>
            <a:off x="751839" y="1082458"/>
            <a:ext cx="1082039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Interest Rate Parity (IRP)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IRP states that the interest rate differential between two countries equals the forward exchange rate premium or discount relative to the spot rate and ensures no arbitrage opportunities as follows</a:t>
            </a:r>
            <a:r>
              <a:rPr lang="en-GB" baseline="30000" dirty="0">
                <a:latin typeface="fkGroteskNeue"/>
              </a:rPr>
              <a:t>1</a:t>
            </a:r>
            <a:r>
              <a:rPr lang="en-GB" b="0" i="0" dirty="0">
                <a:effectLst/>
                <a:latin typeface="fkGroteskNeue"/>
              </a:rPr>
              <a:t>,</a:t>
            </a:r>
            <a:endParaRPr lang="en-GB" dirty="0">
              <a:latin typeface="fkGroteskNeue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b="0" i="0" dirty="0">
              <a:effectLst/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The lower interest rate currency usually trades at a forward premium relative to the higher rate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Rearranging (1) 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  <a:latin typeface="fkGroteskNeue"/>
              </a:rPr>
              <a:t>Rewriting in terms of </a:t>
            </a:r>
            <a:r>
              <a:rPr lang="en-GB" b="1" dirty="0">
                <a:latin typeface="fkGroteskNeue"/>
              </a:rPr>
              <a:t>D</a:t>
            </a:r>
            <a:r>
              <a:rPr lang="en-GB" b="1" i="0" dirty="0">
                <a:effectLst/>
                <a:latin typeface="fkGroteskNeue"/>
              </a:rPr>
              <a:t>iscount </a:t>
            </a:r>
            <a:r>
              <a:rPr lang="en-GB" b="1" dirty="0">
                <a:latin typeface="fkGroteskNeue"/>
              </a:rPr>
              <a:t>F</a:t>
            </a:r>
            <a:r>
              <a:rPr lang="en-GB" b="1" i="0" dirty="0">
                <a:effectLst/>
                <a:latin typeface="fkGroteskNeue"/>
              </a:rPr>
              <a:t>actors, P(0,t) </a:t>
            </a:r>
            <a:r>
              <a:rPr lang="en-GB" b="0" i="0" dirty="0">
                <a:effectLst/>
                <a:latin typeface="fkGroteskNeue"/>
              </a:rPr>
              <a:t>gives,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>
              <a:latin typeface="fkGroteskNeue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  <a:latin typeface="fkGrotesk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FA5FEE-BB61-DBBB-69AA-DA341E5AA458}"/>
                  </a:ext>
                </a:extLst>
              </p:cNvPr>
              <p:cNvSpPr txBox="1"/>
              <p:nvPr/>
            </p:nvSpPr>
            <p:spPr>
              <a:xfrm>
                <a:off x="2979624" y="4039353"/>
                <a:ext cx="6608667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FA5FEE-BB61-DBBB-69AA-DA341E5A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24" y="4039353"/>
                <a:ext cx="6608667" cy="629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DA707-471E-1A19-2BA7-F1E4FE9A2B53}"/>
                  </a:ext>
                </a:extLst>
              </p:cNvPr>
              <p:cNvSpPr txBox="1"/>
              <p:nvPr/>
            </p:nvSpPr>
            <p:spPr>
              <a:xfrm>
                <a:off x="3048000" y="2457618"/>
                <a:ext cx="6096000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𝐹𝑤𝑑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𝐹𝑋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𝑆𝑝𝑜𝑡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𝐹𝑋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DA707-471E-1A19-2BA7-F1E4FE9A2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57618"/>
                <a:ext cx="6096000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CA822C-79D4-A786-770B-65C4C5BFE48D}"/>
                  </a:ext>
                </a:extLst>
              </p:cNvPr>
              <p:cNvSpPr txBox="1"/>
              <p:nvPr/>
            </p:nvSpPr>
            <p:spPr>
              <a:xfrm>
                <a:off x="2979624" y="5340973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CA822C-79D4-A786-770B-65C4C5BFE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24" y="5340973"/>
                <a:ext cx="6608667" cy="628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1BADC6-787B-E5DE-67B3-849244FBA1AD}"/>
              </a:ext>
            </a:extLst>
          </p:cNvPr>
          <p:cNvSpPr txBox="1"/>
          <p:nvPr/>
        </p:nvSpPr>
        <p:spPr>
          <a:xfrm>
            <a:off x="685801" y="6207633"/>
            <a:ext cx="1082039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i="0" baseline="3000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1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 For Forward FX &lt;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fkGroteskNeue"/>
              </a:rPr>
              <a:t>1-</a:t>
            </a:r>
            <a:r>
              <a:rPr lang="en-GB" i="0" dirty="0">
                <a:solidFill>
                  <a:schemeClr val="bg2">
                    <a:lumMod val="75000"/>
                  </a:schemeClr>
                </a:solidFill>
                <a:effectLst/>
                <a:latin typeface="fkGroteskNeue"/>
              </a:rPr>
              <a:t>year simple compounding is used and thereafter annual compounding.</a:t>
            </a:r>
          </a:p>
        </p:txBody>
      </p:sp>
    </p:spTree>
    <p:extLst>
      <p:ext uri="{BB962C8B-B14F-4D97-AF65-F5344CB8AC3E}">
        <p14:creationId xmlns:p14="http://schemas.microsoft.com/office/powerpoint/2010/main" val="522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2C89-20A2-B05E-6A32-D8A2C67E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82D6-EA7B-899F-CAB6-27B9B3F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C16216-7EAB-CC1E-2703-45206C8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B02D9-DFFB-F32C-80BD-3AB2A6392FA9}"/>
                  </a:ext>
                </a:extLst>
              </p:cNvPr>
              <p:cNvSpPr txBox="1"/>
              <p:nvPr/>
            </p:nvSpPr>
            <p:spPr>
              <a:xfrm>
                <a:off x="838200" y="940038"/>
                <a:ext cx="10515600" cy="5870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C00000"/>
                    </a:solidFill>
                    <a:latin typeface="fkGroteskNeue"/>
                  </a:rPr>
                  <a:t>Synthetic Forward FX Replication</a:t>
                </a:r>
                <a:r>
                  <a:rPr lang="en-GB" dirty="0">
                    <a:latin typeface="fkGroteskNeue"/>
                  </a:rPr>
                  <a:t> </a:t>
                </a:r>
                <a:r>
                  <a:rPr lang="en-GB" b="1" dirty="0">
                    <a:latin typeface="fkGroteskNeue"/>
                  </a:rPr>
                  <a:t>– USD/BRL Example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0" i="0" dirty="0">
                    <a:effectLst/>
                    <a:latin typeface="fkGroteskNeue"/>
                  </a:rPr>
                  <a:t>Steps to replicate the value of a Forward FX where we compute the value USD 1 at a future time, t.</a:t>
                </a:r>
                <a:endParaRPr lang="en-GB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fkGroteskNeue"/>
                  </a:rPr>
                  <a:t>Step 1: </a:t>
                </a:r>
                <a:r>
                  <a:rPr lang="en-GB" dirty="0">
                    <a:latin typeface="fkGroteskNeue"/>
                  </a:rPr>
                  <a:t>Borrow USD 1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The PV of the future cash flow of USD 1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r>
                  <a:rPr lang="en-GB" dirty="0">
                    <a:latin typeface="fkGroteskNeue"/>
                  </a:rPr>
                  <a:t>. We simply discount USD 1.</a:t>
                </a:r>
                <a:endParaRPr lang="en-GB" b="0" i="0" dirty="0">
                  <a:effectLst/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i="0" dirty="0">
                  <a:effectLst/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i="0" dirty="0">
                    <a:effectLst/>
                    <a:latin typeface="fkGroteskNeue"/>
                  </a:rPr>
                  <a:t>Step 2: </a:t>
                </a:r>
                <a:r>
                  <a:rPr lang="en-GB" dirty="0">
                    <a:latin typeface="fkGroteskNeue"/>
                  </a:rPr>
                  <a:t>Convert the PV from step 1 into BRL using the FX spot rate S(USD/BRL) or S.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This gives a total value in BRL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endParaRPr lang="en-GB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b="1" dirty="0">
                  <a:latin typeface="fkGroteskNeue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b="1" dirty="0">
                    <a:latin typeface="fkGroteskNeue"/>
                  </a:rPr>
                  <a:t>Step 3: </a:t>
                </a:r>
                <a:r>
                  <a:rPr lang="en-GB" dirty="0">
                    <a:latin typeface="fkGroteskNeue"/>
                  </a:rPr>
                  <a:t>Deposit these Funds until time t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latin typeface="fkGroteskNeue"/>
                  </a:rPr>
                  <a:t>The BRL funds deposited have a growth rate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𝐵𝑅𝐿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>
                    <a:latin typeface="fkGroteskNeue"/>
                  </a:rPr>
                  <a:t>. This gives the forward FX value as,</a:t>
                </a:r>
              </a:p>
              <a:p>
                <a:pPr algn="just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𝑈𝑆𝐷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𝐵𝑅𝐿</m:t>
                      </m:r>
                    </m:oMath>
                  </m:oMathPara>
                </a14:m>
                <a:endParaRPr lang="en-GB" dirty="0">
                  <a:latin typeface="fkGroteskNeue"/>
                </a:endParaRP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br>
                  <a:rPr lang="en-GB" dirty="0">
                    <a:latin typeface="fkGroteskNeue"/>
                  </a:rPr>
                </a:br>
                <a:r>
                  <a:rPr lang="en-GB" dirty="0">
                    <a:latin typeface="fkGroteskNeue"/>
                  </a:rPr>
                  <a:t>The final result is the same result as in equation (3)</a:t>
                </a:r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B02D9-DFFB-F32C-80BD-3AB2A639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40038"/>
                <a:ext cx="10515600" cy="5870390"/>
              </a:xfrm>
              <a:prstGeom prst="rect">
                <a:avLst/>
              </a:prstGeom>
              <a:blipFill>
                <a:blip r:embed="rId2"/>
                <a:stretch>
                  <a:fillRect l="-522" b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2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F10C-E0F7-095E-297F-F5E6CDDCB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FF8-07BE-928B-DC2B-EDD07937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F6D96-9E41-3E90-8E98-B41D4FF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7A50F-97CC-5945-1868-0BBEB5EF78E0}"/>
              </a:ext>
            </a:extLst>
          </p:cNvPr>
          <p:cNvSpPr txBox="1"/>
          <p:nvPr/>
        </p:nvSpPr>
        <p:spPr>
          <a:xfrm>
            <a:off x="838200" y="1210607"/>
            <a:ext cx="105156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  <a:latin typeface="fkGroteskNeue"/>
              </a:rPr>
              <a:t>Synthetic Forward FX Replication </a:t>
            </a:r>
            <a:r>
              <a:rPr lang="en-GB" b="1" dirty="0">
                <a:latin typeface="fkGroteskNeue"/>
              </a:rPr>
              <a:t>- USD/BRL Illustration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D0158-D115-5FC4-90C4-0BA9DE287689}"/>
                  </a:ext>
                </a:extLst>
              </p:cNvPr>
              <p:cNvSpPr txBox="1"/>
              <p:nvPr/>
            </p:nvSpPr>
            <p:spPr>
              <a:xfrm>
                <a:off x="2862784" y="5910791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D0158-D115-5FC4-90C4-0BA9DE28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4" y="5910791"/>
                <a:ext cx="6608667" cy="628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B99F01-F382-F2E3-A281-C21C8B4C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49" y="1834625"/>
            <a:ext cx="9480102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5B00-B6DF-7513-9202-C9834D66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35E0-5792-27F4-099F-F3353FD9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B09A4-DB5B-F212-3E30-21B9428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FE53A-6901-4829-A735-FC629E964E63}"/>
                  </a:ext>
                </a:extLst>
              </p:cNvPr>
              <p:cNvSpPr txBox="1"/>
              <p:nvPr/>
            </p:nvSpPr>
            <p:spPr>
              <a:xfrm>
                <a:off x="1056637" y="1255733"/>
                <a:ext cx="10119360" cy="504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>
                    <a:solidFill>
                      <a:srgbClr val="C00000"/>
                    </a:solidFill>
                  </a:rPr>
                  <a:t>Example - </a:t>
                </a:r>
                <a:r>
                  <a:rPr lang="en-GB" b="1" dirty="0"/>
                  <a:t>Computation of USD/BRL Forward FX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Consider the USD/BRL currency pair, where the spot FX is 5.6900. If we know that the one-year USD and BRL discount factors have values of 0.9563 and 0.8717 respectively. What is the synthetic value of the one-year USD/BRL Forward FX? 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Rearranging the equation (3) we have,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This gives the one-year discount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BRL</m:t>
                        </m:r>
                        <m:r>
                          <m:rPr>
                            <m:lit/>
                          </m:rPr>
                          <a:rPr lang="en-GB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as,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FE53A-6901-4829-A735-FC629E9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37" y="1255733"/>
                <a:ext cx="10119360" cy="5042791"/>
              </a:xfrm>
              <a:prstGeom prst="rect">
                <a:avLst/>
              </a:prstGeom>
              <a:blipFill>
                <a:blip r:embed="rId2"/>
                <a:stretch>
                  <a:fillRect l="-482" r="-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9ABB4-163E-012E-AECA-966BEBB08A35}"/>
                  </a:ext>
                </a:extLst>
              </p:cNvPr>
              <p:cNvSpPr txBox="1"/>
              <p:nvPr/>
            </p:nvSpPr>
            <p:spPr>
              <a:xfrm>
                <a:off x="2951483" y="5700386"/>
                <a:ext cx="60960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𝐹𝑤𝑑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𝐹𝑋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𝑈𝑆𝐷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𝐵𝑅𝐿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5.6900 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0.9563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0.8717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= 6.2422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9ABB4-163E-012E-AECA-966BEBB0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83" y="5700386"/>
                <a:ext cx="6096000" cy="506870"/>
              </a:xfrm>
              <a:prstGeom prst="rect">
                <a:avLst/>
              </a:prstGeom>
              <a:blipFill>
                <a:blip r:embed="rId3"/>
                <a:stretch>
                  <a:fillRect t="-71084" b="-116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99D3-B118-A301-5461-B97281783A2B}"/>
                  </a:ext>
                </a:extLst>
              </p:cNvPr>
              <p:cNvSpPr txBox="1"/>
              <p:nvPr/>
            </p:nvSpPr>
            <p:spPr>
              <a:xfrm>
                <a:off x="2951483" y="4079332"/>
                <a:ext cx="6608667" cy="628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𝐹𝑤𝑑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𝑆𝑝𝑜𝑡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𝐹𝑋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𝐵𝑅𝐿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5299D3-B118-A301-5461-B97281783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83" y="4079332"/>
                <a:ext cx="6608667" cy="628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4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0E11-B9B0-FBEA-B46F-5D0CB54C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42B-1603-1D4A-7505-E574501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Interest Rate Parity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27F04-F4F9-D5F1-B030-386D7E9F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33471-FB48-CB4B-DBD4-A009274CE5E7}"/>
              </a:ext>
            </a:extLst>
          </p:cNvPr>
          <p:cNvSpPr txBox="1"/>
          <p:nvPr/>
        </p:nvSpPr>
        <p:spPr>
          <a:xfrm>
            <a:off x="838200" y="1210607"/>
            <a:ext cx="10515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>
                <a:solidFill>
                  <a:srgbClr val="C00000"/>
                </a:solidFill>
                <a:latin typeface="fkGroteskNeue"/>
              </a:rPr>
              <a:t>Bloomberg FX Interest Rate Arbitrage </a:t>
            </a:r>
            <a:r>
              <a:rPr lang="en-GB" b="1" dirty="0">
                <a:latin typeface="fkGroteskNeue"/>
              </a:rPr>
              <a:t>- Bloomberg FXFA &lt;GO&gt;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Implying FX forwards can identify potential arbitrage opportunities.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Market forward FX rates usually do not match the synthetic (or implied) FX forward rates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fkGroteskNeue"/>
              </a:rPr>
              <a:t>Similarly, we can imply domestic and foreign interest rates or yields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C10BB-41FD-B02F-A314-49E919E0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03" y="3074105"/>
            <a:ext cx="8717194" cy="3130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1018AD-F892-762B-5562-3BEF1E30BDAD}"/>
              </a:ext>
            </a:extLst>
          </p:cNvPr>
          <p:cNvSpPr txBox="1"/>
          <p:nvPr/>
        </p:nvSpPr>
        <p:spPr>
          <a:xfrm>
            <a:off x="1458410" y="6260438"/>
            <a:ext cx="1010855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i="0" u="sng" dirty="0">
                <a:effectLst/>
                <a:latin typeface="fkGroteskNeue"/>
              </a:rPr>
              <a:t>Note</a:t>
            </a:r>
            <a:r>
              <a:rPr lang="en-GB" i="0" dirty="0">
                <a:effectLst/>
                <a:latin typeface="fkGroteskNeue"/>
              </a:rPr>
              <a:t>:  Outright Forward FX = Spot FX + (Forward Points * Pip Size), where pip size is often 10,000</a:t>
            </a:r>
          </a:p>
        </p:txBody>
      </p:sp>
    </p:spTree>
    <p:extLst>
      <p:ext uri="{BB962C8B-B14F-4D97-AF65-F5344CB8AC3E}">
        <p14:creationId xmlns:p14="http://schemas.microsoft.com/office/powerpoint/2010/main" val="286409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BCE5-D44D-91F3-2367-B6FEBB40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A5BA-B7F8-EC7C-EB10-BBF72E6B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Synthetic Forward FX</a:t>
            </a:r>
            <a:r>
              <a:rPr lang="en-US" sz="3200" dirty="0"/>
              <a:t> – FX Forward Invariance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5FECB-4B1E-3C44-6788-6F123435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A6FB7-A157-68C3-DD77-23EA6C25D9A1}"/>
              </a:ext>
            </a:extLst>
          </p:cNvPr>
          <p:cNvSpPr txBox="1"/>
          <p:nvPr/>
        </p:nvSpPr>
        <p:spPr>
          <a:xfrm>
            <a:off x="1056637" y="1255733"/>
            <a:ext cx="1011936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FX Forward Invariance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Derived from Xccy Swaps where we have collateral posted in a single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Forward Invariance assumes forward FX is constant for any given collateral posted or CSA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Similar to Interest Rate Parity, however </a:t>
            </a:r>
            <a:r>
              <a:rPr lang="en-GB" dirty="0">
                <a:solidFill>
                  <a:srgbClr val="C00000"/>
                </a:solidFill>
              </a:rPr>
              <a:t>discount factors are collateralized in a single common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Using USD/EUR as an example the FX Forward Invariance formula looks as follows: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F3058-6D01-611E-05FA-E3C059522D2C}"/>
                  </a:ext>
                </a:extLst>
              </p:cNvPr>
              <p:cNvSpPr txBox="1"/>
              <p:nvPr/>
            </p:nvSpPr>
            <p:spPr>
              <a:xfrm>
                <a:off x="1056638" y="3615623"/>
                <a:ext cx="9513996" cy="957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𝐸𝑈𝑅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EUR</m:t>
                          </m:r>
                          <m:r>
                            <a:rPr lang="en-GB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𝑜𝑙𝑙𝑎𝑡𝑒𝑟𝑎𝑙</m:t>
                          </m:r>
                        </m:lim>
                      </m:limLow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</m:sup>
                      </m:sSup>
                      <m:limLow>
                        <m:limLow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USD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GB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EUR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GB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𝑈𝑆𝐷𝐶𝑆𝐴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𝐶𝑜𝑙𝑙𝑎𝑡𝑒𝑟𝑎𝑙</m:t>
                          </m:r>
                        </m:lim>
                      </m:limLow>
                      <m:r>
                        <a:rPr lang="en-GB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F3058-6D01-611E-05FA-E3C059522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38" y="3615623"/>
                <a:ext cx="9513996" cy="957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7C6BD4-E9DB-3F35-1818-01DDF81E127D}"/>
                  </a:ext>
                </a:extLst>
              </p:cNvPr>
              <p:cNvSpPr txBox="1"/>
              <p:nvPr/>
            </p:nvSpPr>
            <p:spPr>
              <a:xfrm>
                <a:off x="838200" y="4782534"/>
                <a:ext cx="10119360" cy="1710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Standard CSAs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Discount factors with matching currency and collateral are said to have a standard or native CSA.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We drop the CSA subscript when referencing discount factors with a standard CSA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𝑈𝑆𝐷</m:t>
                        </m:r>
                      </m:sup>
                    </m:sSup>
                  </m:oMath>
                </a14:m>
                <a:r>
                  <a:rPr lang="en-GB" dirty="0"/>
                  <a:t> and 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𝐸𝑈𝑅𝐶𝑆𝐴</m:t>
                        </m:r>
                      </m:sup>
                    </m:sSup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𝐸𝑈𝑅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7C6BD4-E9DB-3F35-1818-01DDF81E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2534"/>
                <a:ext cx="10119360" cy="1710340"/>
              </a:xfrm>
              <a:prstGeom prst="rect">
                <a:avLst/>
              </a:prstGeom>
              <a:blipFill>
                <a:blip r:embed="rId3"/>
                <a:stretch>
                  <a:fillRect l="-54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2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3A24-2B67-BA81-28AE-D3BB9A38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5820-0BE4-1AD1-504E-29BE735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B5319-6103-62F2-78A5-9C6AE8A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831DEA-E21E-1A2F-F0FA-01AE9CBF9218}"/>
                  </a:ext>
                </a:extLst>
              </p:cNvPr>
              <p:cNvSpPr txBox="1"/>
              <p:nvPr/>
            </p:nvSpPr>
            <p:spPr>
              <a:xfrm>
                <a:off x="1117599" y="1441968"/>
                <a:ext cx="10119360" cy="295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Discount Factors with USD Collateral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Discount factors with USD Collateral are implied from Xccy curve calibration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Cannot use Interest Rate Parity as it does not incorporate collateral into calculations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Knowing the Xccy Market Par Spread (S) we can solve for discount factors with USD Collateral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1" dirty="0"/>
                  <a:t>Example: Xccy Swap EUR/USD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Knowing the Xccy market par spread (s) and all other terms we can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𝐸𝑈𝑅</m:t>
                        </m:r>
                        <m: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GB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𝑈𝑆𝐷𝐶𝑆𝐴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831DEA-E21E-1A2F-F0FA-01AE9CBF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9" y="1441968"/>
                <a:ext cx="10119360" cy="2957861"/>
              </a:xfrm>
              <a:prstGeom prst="rect">
                <a:avLst/>
              </a:prstGeom>
              <a:blipFill>
                <a:blip r:embed="rId2"/>
                <a:stretch>
                  <a:fillRect l="-482" b="-2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EBA2A-9DE1-5911-236B-B3BE822B4EF2}"/>
                  </a:ext>
                </a:extLst>
              </p:cNvPr>
              <p:cNvSpPr txBox="1"/>
              <p:nvPr/>
            </p:nvSpPr>
            <p:spPr>
              <a:xfrm>
                <a:off x="2509520" y="4901759"/>
                <a:ext cx="6977038" cy="54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𝑆𝑂𝐹𝑅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𝐸𝑆𝑇𝑅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EBA2A-9DE1-5911-236B-B3BE822B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20" y="4901759"/>
                <a:ext cx="6977038" cy="540917"/>
              </a:xfrm>
              <a:prstGeom prst="rect">
                <a:avLst/>
              </a:prstGeom>
              <a:blipFill>
                <a:blip r:embed="rId3"/>
                <a:stretch>
                  <a:fillRect l="-699" b="-15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0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51E6-6E00-C047-220F-F5AE02E9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6998-603B-0B65-C4F7-42752AB0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FX Forward Invariance</a:t>
            </a:r>
            <a:r>
              <a:rPr lang="en-US" sz="3200" dirty="0"/>
              <a:t> – Discount Factors with </a:t>
            </a:r>
            <a:r>
              <a:rPr lang="en-US" sz="3200" b="1" dirty="0"/>
              <a:t>USD</a:t>
            </a:r>
            <a:r>
              <a:rPr lang="en-US" sz="3200" dirty="0"/>
              <a:t> Collateral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88B21-7E0A-1977-9630-86FB78B1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C653-E292-9CA6-4A98-24A60DE8F5BF}"/>
              </a:ext>
            </a:extLst>
          </p:cNvPr>
          <p:cNvSpPr txBox="1"/>
          <p:nvPr/>
        </p:nvSpPr>
        <p:spPr>
          <a:xfrm>
            <a:off x="924560" y="878759"/>
            <a:ext cx="101193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Bloomberg Illustration: Xccy Swap EUR/USD 5Y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Knowing the Xccy Market Par Spread (s) we can solve for discount factors with USD Collateral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55E2-8E7A-CBD2-7399-FF95AD2C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97" y="1887355"/>
            <a:ext cx="6175406" cy="3975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2C10C-0818-8A95-697F-4329DFAB607F}"/>
                  </a:ext>
                </a:extLst>
              </p:cNvPr>
              <p:cNvSpPr txBox="1"/>
              <p:nvPr/>
            </p:nvSpPr>
            <p:spPr>
              <a:xfrm>
                <a:off x="2607481" y="6085891"/>
                <a:ext cx="6977038" cy="54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𝑆𝑂𝐹𝑅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𝐸𝑆𝑇𝑅</m:t>
                              </m:r>
                              <m:r>
                                <a:rPr lang="en-GB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(0,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𝐸𝑈𝑅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GB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𝑈𝑆𝐷𝐶𝑆𝐴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𝐸𝑈𝑅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𝑇𝑟𝑎𝑑𝑒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𝐿𝑒𝑔</m:t>
                          </m:r>
                        </m:lim>
                      </m:limLow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2C10C-0818-8A95-697F-4329DFAB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81" y="6085891"/>
                <a:ext cx="6977038" cy="540917"/>
              </a:xfrm>
              <a:prstGeom prst="rect">
                <a:avLst/>
              </a:prstGeom>
              <a:blipFill>
                <a:blip r:embed="rId3"/>
                <a:stretch>
                  <a:fillRect l="-787" b="-15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fkGroteskNeue</vt:lpstr>
      <vt:lpstr>myriad roman</vt:lpstr>
      <vt:lpstr>Wingdings</vt:lpstr>
      <vt:lpstr>Office Theme</vt:lpstr>
      <vt:lpstr>PowerPoint Presentation</vt:lpstr>
      <vt:lpstr>Synthetic Forward FX – Interest Rate Parity</vt:lpstr>
      <vt:lpstr>Synthetic Forward FX – Interest Rate Parity</vt:lpstr>
      <vt:lpstr>Synthetic Forward FX – Interest Rate Parity</vt:lpstr>
      <vt:lpstr>Synthetic Forward FX – Interest Rate Parity</vt:lpstr>
      <vt:lpstr>Synthetic Forward FX – Interest Rate Parity</vt:lpstr>
      <vt:lpstr>Synthetic Forward FX – FX Forward Invariance</vt:lpstr>
      <vt:lpstr>FX Forward Invariance – Discount Factors with USD Collateral</vt:lpstr>
      <vt:lpstr>FX Forward Invariance – Discount Factors with USD Collateral</vt:lpstr>
      <vt:lpstr>FX Forward Invariance – Discount Factors with Non-USD Collateral</vt:lpstr>
      <vt:lpstr>FX Forward Invariance – Discount Factors with Non-USD Collateral</vt:lpstr>
      <vt:lpstr>FX Forward Invariance – Discount Factors with Non-USD Collateral</vt:lpstr>
      <vt:lpstr>FX Forward Invariance – Yield Curve Dependencies</vt:lpstr>
      <vt:lpstr>FX Forward Invariance – Yield Curve Dependencies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2022-10-25T14:58:59Z</dcterms:created>
  <dcterms:modified xsi:type="dcterms:W3CDTF">2025-03-02T21:31:58Z</dcterms:modified>
</cp:coreProperties>
</file>