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removePersonalInfoOnSave="1" saveSubsetFonts="1">
  <p:sldMasterIdLst>
    <p:sldMasterId id="2147483648" r:id="rId1"/>
  </p:sldMasterIdLst>
  <p:notesMasterIdLst>
    <p:notesMasterId r:id="rId17"/>
  </p:notesMasterIdLst>
  <p:sldIdLst>
    <p:sldId id="256" r:id="rId2"/>
    <p:sldId id="279" r:id="rId3"/>
    <p:sldId id="283" r:id="rId4"/>
    <p:sldId id="284" r:id="rId5"/>
    <p:sldId id="293" r:id="rId6"/>
    <p:sldId id="290" r:id="rId7"/>
    <p:sldId id="281" r:id="rId8"/>
    <p:sldId id="282" r:id="rId9"/>
    <p:sldId id="295" r:id="rId10"/>
    <p:sldId id="294" r:id="rId11"/>
    <p:sldId id="298" r:id="rId12"/>
    <p:sldId id="299" r:id="rId13"/>
    <p:sldId id="302" r:id="rId14"/>
    <p:sldId id="300" r:id="rId15"/>
    <p:sldId id="277" r:id="rId16"/>
  </p:sldIdLst>
  <p:sldSz cx="12192000" cy="6858000"/>
  <p:notesSz cx="7104063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89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04" autoAdjust="0"/>
    <p:restoredTop sz="97386" autoAdjust="0"/>
  </p:normalViewPr>
  <p:slideViewPr>
    <p:cSldViewPr snapToGrid="0">
      <p:cViewPr varScale="1">
        <p:scale>
          <a:sx n="75" d="100"/>
          <a:sy n="75" d="100"/>
        </p:scale>
        <p:origin x="850" y="5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FAB89967-7FF1-42AC-BCAE-2005D4BF8BA8}" type="datetimeFigureOut">
              <a:rPr lang="en-US" smtClean="0"/>
              <a:t>3/2/2025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5A0CAAD7-42FC-4727-8912-7CBB82EE41E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3303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F782C-C50D-48EF-B4A0-A186A0F86B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862834-3421-4556-BF23-FEFAAAAAAB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102097-7483-458E-A418-3FF35F337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2BFE8-E7C9-4E15-AD59-0ECAEF929D55}" type="datetime1">
              <a:rPr lang="en-US" smtClean="0"/>
              <a:t>3/2/2025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329D2-D5CA-4573-8FFA-6CC31484D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325566-45AC-44BB-A79D-29C7B45A4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0A24E-A725-4B67-A709-B05312D8EB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499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1D58D-CF33-4F16-84D1-CD9AED6DD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16C9F4-AA11-4A7E-8414-5C8A7CCDE9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6D2147-A7BA-4AA7-B606-F51BDBB73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F062F-2FF0-466F-9462-A1159490C571}" type="datetime1">
              <a:rPr lang="en-US" smtClean="0"/>
              <a:t>3/2/2025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719843-A578-4B4E-9DE0-4438C7902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8B7682-EBBA-4ADE-8772-E8F191F21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0A24E-A725-4B67-A709-B05312D8EB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729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0B496A-3699-4893-AD57-B2DC666CFB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66ED31-BC36-424F-9B12-0FF7AA631D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7A23F-CFC4-43C8-A873-1CBB5FD5B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2C23A-D31B-4D33-A40D-998BD2C5DEEF}" type="datetime1">
              <a:rPr lang="en-US" smtClean="0"/>
              <a:t>3/2/2025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A849EE-E223-4A1B-9A27-4E4392E33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C3299-E12E-49E7-8227-CD8CB365B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0A24E-A725-4B67-A709-B05312D8EB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70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FC818-719F-4631-BBEB-D3C87E9BF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1B93C-28E2-43A7-B530-2A2601C461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D3DCAF-B820-4AF9-8332-30412AD9A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DE6FF-DAE6-4EFC-8659-D083FD2E82B0}" type="datetime1">
              <a:rPr lang="en-US" smtClean="0"/>
              <a:t>3/2/2025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F99C17-0966-4377-8856-94626D469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E2C6F4-BC44-4CEA-8661-A51F03A9F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0A24E-A725-4B67-A709-B05312D8EB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674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DDD71-0557-4B32-B205-7F14CD32C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1B878E-EE60-4A7F-A823-1770713466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A478ED-AE5E-4EC8-90E1-AEDCBB2B3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4F9E4-9276-4621-B16A-A14B8217924B}" type="datetime1">
              <a:rPr lang="en-US" smtClean="0"/>
              <a:t>3/2/2025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C51EA9-295D-4F9D-8742-EBCA32B16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1CE7D1-C829-416C-A978-85995EF74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0A24E-A725-4B67-A709-B05312D8EB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897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4924A-7E43-44E5-AE1B-F40F52ED7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4D1F9-B911-410E-8CE9-CA4D682D27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FB2D65-B227-463D-AD6D-B2784C68C5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F9168D-1C69-4B62-A7D8-E97995A22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AA5AB-5AAB-40FB-A0EC-C2FCD3496919}" type="datetime1">
              <a:rPr lang="en-US" smtClean="0"/>
              <a:t>3/2/2025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63B8C9-5431-4779-8905-2B5B1D9F6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CF5D5D-25E8-4B62-B80C-B268C04FE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0A24E-A725-4B67-A709-B05312D8EB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871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2AAE3-7935-4322-852E-118419B24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815DC1-4553-4E64-A5E7-F13C0D16A9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909D47-9DCF-4E8D-A273-DA8970E8DC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3C49B0-47CF-4A40-AE2C-1DC2F38553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455C5B-A01E-425F-AFF1-37C89AB796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810F51-D357-4022-BB16-1C8A2224E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1B3B0-6861-4C56-938E-C8DF4C152C64}" type="datetime1">
              <a:rPr lang="en-US" smtClean="0"/>
              <a:t>3/2/2025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52855B-2A10-4C20-B52D-47C38AFFC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A181B1-BE43-415D-990F-7A6DD00A6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0A24E-A725-4B67-A709-B05312D8EB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965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312D2-0BE8-4354-A227-7F3ACB571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760F5A-0FD0-457D-85C3-560DCE793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0431B-72FA-4EBC-868D-BDE5558A1E0C}" type="datetime1">
              <a:rPr lang="en-US" smtClean="0"/>
              <a:t>3/2/2025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5E1A6C-E01C-400F-A1DC-D6CB74A99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C31F55-EE85-41B3-9AC4-82FF0C267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0A24E-A725-4B67-A709-B05312D8EB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209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5D1CEF-8651-422A-BAD3-639B840F9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5DE2A-E881-4C16-BB08-84B1A387D904}" type="datetime1">
              <a:rPr lang="en-US" smtClean="0"/>
              <a:t>3/2/2025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63B300-8F00-4DC7-896B-798EAC4A3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D36E81-93EF-4DE7-A2B0-559EB1E51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0A24E-A725-4B67-A709-B05312D8EB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487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26F1C-0A15-4C21-A7C7-45F0980C6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2FE6E-5997-4300-8B94-8360DB8258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EE0EBB-B123-448B-A79A-BA187BE924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E22090-F2F7-4B8D-BD42-83DE69280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8B83D-D553-49AD-A856-D505BA2C6ABA}" type="datetime1">
              <a:rPr lang="en-US" smtClean="0"/>
              <a:t>3/2/2025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60D114-9B93-4B9E-AA8B-E15700C31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4C7DAE-7E71-4A52-8B18-19BD2B9FF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0A24E-A725-4B67-A709-B05312D8EB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298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2A12B-2B97-4EC9-98B0-FA78AFE25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898A2C-709D-42F1-9838-C2356F5619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D2B66C-6169-4F07-9C11-B4B04B1E7C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F45905-40CA-4F29-BBDB-2BF5BEC7C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D71A2-478F-4A1A-8A2A-5544386B98D3}" type="datetime1">
              <a:rPr lang="en-US" smtClean="0"/>
              <a:t>3/2/2025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ECE4E7-144E-4596-85A1-B6C39D0AE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FF63F1-F25D-4049-A4BF-8821013FC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0A24E-A725-4B67-A709-B05312D8EB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428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D88F6F-91C1-4675-B250-B95598E60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C664BF-10CA-444C-A968-76FDC546C3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A34AD7-71F8-46E5-B8B5-99D76EA995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A5AE7C-6184-4CF6-BC32-08D85B9D3411}" type="datetime1">
              <a:rPr lang="en-US" smtClean="0"/>
              <a:t>3/2/2025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AC5EBF-E18C-4765-AA23-8BEFFED9CA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36B3FA-83AC-405A-BBD7-4D299ADBEA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A0A24E-A725-4B67-A709-B05312D8EB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058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inkedin.com/in/nburgessx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D24F0F6-1F0F-42D7-95B1-EEDA7F0357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56091"/>
            <a:ext cx="12192000" cy="460191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6B5A772-3CCB-422D-8212-EF5B10AD724C}"/>
              </a:ext>
            </a:extLst>
          </p:cNvPr>
          <p:cNvSpPr txBox="1"/>
          <p:nvPr/>
        </p:nvSpPr>
        <p:spPr>
          <a:xfrm>
            <a:off x="1693523" y="577080"/>
            <a:ext cx="8804953" cy="13181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2800" dirty="0"/>
              <a:t>Synthetic Forward FX Replication</a:t>
            </a:r>
          </a:p>
          <a:p>
            <a:pPr algn="ctr">
              <a:lnSpc>
                <a:spcPct val="150000"/>
              </a:lnSpc>
            </a:pPr>
            <a:r>
              <a:rPr lang="en-GB" sz="2800" dirty="0">
                <a:solidFill>
                  <a:srgbClr val="C00000"/>
                </a:solidFill>
              </a:rPr>
              <a:t>&amp;</a:t>
            </a:r>
            <a:r>
              <a:rPr lang="en-GB" sz="2800" dirty="0"/>
              <a:t> </a:t>
            </a:r>
            <a:r>
              <a:rPr lang="en-GB" sz="2800" dirty="0">
                <a:solidFill>
                  <a:srgbClr val="C00000"/>
                </a:solidFill>
              </a:rPr>
              <a:t>Collateralized Discount Factors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3CAA34-ACC4-4432-82DC-D0CF55F4197E}"/>
              </a:ext>
            </a:extLst>
          </p:cNvPr>
          <p:cNvSpPr txBox="1"/>
          <p:nvPr/>
        </p:nvSpPr>
        <p:spPr>
          <a:xfrm>
            <a:off x="9717618" y="6164027"/>
            <a:ext cx="22902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400" dirty="0">
                <a:solidFill>
                  <a:schemeClr val="bg1"/>
                </a:solidFill>
              </a:rPr>
              <a:t>Nicholas Burgess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36AB56-77BA-6ABB-DDD9-D529FE4510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373" y="577081"/>
            <a:ext cx="2719397" cy="1318181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4FEC107-E084-4BEC-FF9F-0C9E4E1C7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0A24E-A725-4B67-A709-B05312D8EBF0}" type="slidenum">
              <a:rPr lang="en-US" smtClean="0"/>
              <a:t>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9282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1EB8CE-125E-7E59-F0C3-F209E0FB23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00163-58F9-CC4D-BA76-7D01B747D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4912"/>
          </a:xfrm>
        </p:spPr>
        <p:txBody>
          <a:bodyPr>
            <a:normAutofit fontScale="90000"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FX Forward Invariance</a:t>
            </a:r>
            <a:r>
              <a:rPr lang="en-US" sz="3200" dirty="0"/>
              <a:t> – Discount Factors with </a:t>
            </a:r>
            <a:r>
              <a:rPr lang="en-US" sz="3200" b="1" dirty="0"/>
              <a:t>Non-USD</a:t>
            </a:r>
            <a:r>
              <a:rPr lang="en-US" sz="3200" dirty="0"/>
              <a:t> Collateral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CC37FF8-CEE7-D396-4420-1B42F524A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0A24E-A725-4B67-A709-B05312D8EBF0}" type="slidenum">
              <a:rPr lang="en-US" smtClean="0"/>
              <a:t>9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FACE70-524C-B678-91F7-01B700CE7CB2}"/>
              </a:ext>
            </a:extLst>
          </p:cNvPr>
          <p:cNvSpPr txBox="1"/>
          <p:nvPr/>
        </p:nvSpPr>
        <p:spPr>
          <a:xfrm>
            <a:off x="838200" y="1130517"/>
            <a:ext cx="10119360" cy="50353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rgbClr val="C00000"/>
              </a:buClr>
            </a:pPr>
            <a:r>
              <a:rPr lang="en-GB" b="1" dirty="0"/>
              <a:t>Discount Factors with Non-USD Collateral</a:t>
            </a:r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GB" dirty="0"/>
              <a:t>These can be derived from the FX Forward Invariance formula from (4)</a:t>
            </a:r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GB" dirty="0"/>
              <a:t>First, we must first calibrate a Xccy Curve(s) to generate discount factors with USD CSAs</a:t>
            </a:r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GB" dirty="0"/>
              <a:t>Second, compute non-USD discount factors (DFs) using (4)</a:t>
            </a:r>
          </a:p>
          <a:p>
            <a:pPr>
              <a:lnSpc>
                <a:spcPct val="150000"/>
              </a:lnSpc>
              <a:buClr>
                <a:srgbClr val="C00000"/>
              </a:buClr>
            </a:pPr>
            <a:endParaRPr lang="en-GB" dirty="0"/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endParaRPr lang="en-GB" dirty="0"/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endParaRPr lang="en-GB" dirty="0"/>
          </a:p>
          <a:p>
            <a:pPr>
              <a:lnSpc>
                <a:spcPct val="150000"/>
              </a:lnSpc>
              <a:buClr>
                <a:srgbClr val="C00000"/>
              </a:buClr>
            </a:pPr>
            <a:endParaRPr lang="en-GB" b="1" dirty="0"/>
          </a:p>
          <a:p>
            <a:pPr>
              <a:lnSpc>
                <a:spcPct val="150000"/>
              </a:lnSpc>
              <a:buClr>
                <a:srgbClr val="C00000"/>
              </a:buClr>
            </a:pPr>
            <a:r>
              <a:rPr lang="en-GB" b="1" dirty="0"/>
              <a:t>Computation from Xccy Swaps or FX Forwards</a:t>
            </a:r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GB" dirty="0"/>
              <a:t>We can imply non-USD collateral DFs from USD collateral DFs from </a:t>
            </a:r>
            <a:r>
              <a:rPr lang="en-GB" dirty="0">
                <a:solidFill>
                  <a:srgbClr val="C00000"/>
                </a:solidFill>
              </a:rPr>
              <a:t>Xccy Swaps using the RHS </a:t>
            </a:r>
            <a:r>
              <a:rPr lang="en-GB" dirty="0"/>
              <a:t>of (4) </a:t>
            </a:r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GB" dirty="0"/>
              <a:t>Alternatively, we can imply non-USD collateral DFs from </a:t>
            </a:r>
            <a:r>
              <a:rPr lang="en-GB" dirty="0">
                <a:solidFill>
                  <a:srgbClr val="C00000"/>
                </a:solidFill>
              </a:rPr>
              <a:t>FX rates using the LHS</a:t>
            </a:r>
            <a:r>
              <a:rPr lang="en-GB" dirty="0"/>
              <a:t> of (4)</a:t>
            </a:r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GB" dirty="0"/>
              <a:t>The results will be different and potential arbitrage opportunities may exist.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6A0CAA6-44A1-18B7-475F-91D3EC9B20B8}"/>
                  </a:ext>
                </a:extLst>
              </p:cNvPr>
              <p:cNvSpPr txBox="1"/>
              <p:nvPr/>
            </p:nvSpPr>
            <p:spPr>
              <a:xfrm>
                <a:off x="1339002" y="3194841"/>
                <a:ext cx="9513996" cy="9575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sSup>
                        <m:sSupPr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  <m:sup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𝑈𝑆𝐷</m:t>
                          </m:r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𝐸𝑈𝑅</m:t>
                          </m:r>
                        </m:sup>
                      </m:sSup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𝑈𝑆𝐷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𝐸𝑈𝑅</m:t>
                          </m:r>
                        </m:sup>
                      </m:sSup>
                      <m:limLow>
                        <m:limLow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d>
                                <m:d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  <m:d>
                                            <m:dPr>
                                              <m:ctrlP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GB">
                                                  <a:latin typeface="Cambria Math" panose="02040503050406030204" pitchFamily="18" charset="0"/>
                                                </a:rPr>
                                                <m:t>0,</m:t>
                                              </m:r>
                                              <m: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GB">
                                              <a:latin typeface="Cambria Math" panose="02040503050406030204" pitchFamily="18" charset="0"/>
                                            </a:rPr>
                                            <m:t>USD</m:t>
                                          </m:r>
                                          <m:r>
                                            <m:rPr>
                                              <m:lit/>
                                            </m:rPr>
                                            <a:rPr lang="en-GB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_</m:t>
                                          </m:r>
                                          <m:r>
                                            <a:rPr lang="en-GB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𝐸𝑈𝑅𝐶𝑆𝐴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  <m:d>
                                            <m:dPr>
                                              <m:ctrlP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GB">
                                                  <a:latin typeface="Cambria Math" panose="02040503050406030204" pitchFamily="18" charset="0"/>
                                                </a:rPr>
                                                <m:t>0,</m:t>
                                              </m:r>
                                              <m: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GB">
                                              <a:latin typeface="Cambria Math" panose="02040503050406030204" pitchFamily="18" charset="0"/>
                                            </a:rPr>
                                            <m:t>EUR</m:t>
                                          </m:r>
                                          <m:r>
                                            <m:rPr>
                                              <m:lit/>
                                            </m:rPr>
                                            <a:rPr lang="en-GB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_</m:t>
                                          </m:r>
                                          <m:r>
                                            <a:rPr lang="en-GB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𝐸𝑈𝑅𝐶𝑆𝐴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</m:d>
                            </m:e>
                          </m:groupChr>
                          <m:r>
                            <a:rPr lang="en-GB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lim>
                          <m:r>
                            <m:rPr>
                              <m:sty m:val="p"/>
                            </m:rPr>
                            <a:rPr lang="en-GB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EUR</m:t>
                          </m:r>
                          <m:r>
                            <a:rPr lang="en-GB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𝐶𝑜𝑙𝑙𝑎𝑡𝑒𝑟𝑎𝑙</m:t>
                          </m:r>
                        </m:lim>
                      </m:limLow>
                      <m:r>
                        <a:rPr lang="en-GB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𝑈𝑆𝐷</m:t>
                          </m:r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𝐸𝑈𝑅</m:t>
                          </m:r>
                        </m:sup>
                      </m:sSup>
                      <m:limLow>
                        <m:limLowPr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GB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d>
                                <m:d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GB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GB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GB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  <m:d>
                                            <m:dPr>
                                              <m:ctrlPr>
                                                <a:rPr lang="en-GB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GB" b="0" i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  <m:r>
                                                <a:rPr lang="en-GB" i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GB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GB" b="0" i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USD</m:t>
                                          </m:r>
                                          <m:r>
                                            <m:rPr>
                                              <m:lit/>
                                            </m:rPr>
                                            <a:rPr lang="en-GB" i="0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_</m:t>
                                          </m:r>
                                          <m:r>
                                            <a:rPr lang="en-GB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𝑈𝑆𝐷𝐶𝑆𝐴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en-GB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GB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  <m:d>
                                            <m:dPr>
                                              <m:ctrlPr>
                                                <a:rPr lang="en-GB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GB" b="0" i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  <m:r>
                                                <a:rPr lang="en-GB" i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GB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GB" b="0" i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EUR</m:t>
                                          </m:r>
                                          <m:r>
                                            <m:rPr>
                                              <m:lit/>
                                            </m:rPr>
                                            <a:rPr lang="en-GB" i="0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_</m:t>
                                          </m:r>
                                          <m:r>
                                            <a:rPr lang="en-GB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𝑈𝑆𝐷𝐶𝑆𝐴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</m:d>
                            </m:e>
                          </m:groupChr>
                        </m:e>
                        <m:lim>
                          <m:r>
                            <a:rPr lang="en-GB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𝑈𝑆𝐷</m:t>
                          </m:r>
                          <m:r>
                            <a:rPr lang="en-GB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𝐶𝑜𝑙𝑙𝑎𝑡𝑒𝑟𝑎𝑙</m:t>
                          </m:r>
                        </m:lim>
                      </m:limLow>
                      <m:r>
                        <a:rPr lang="en-GB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(4)</m:t>
                      </m:r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6A0CAA6-44A1-18B7-475F-91D3EC9B20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9002" y="3194841"/>
                <a:ext cx="9513996" cy="95750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97156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5D0181-97E0-10D3-4D92-DEAAE88C1B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68018-DD91-481C-E548-6C19B38AE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4912"/>
          </a:xfrm>
        </p:spPr>
        <p:txBody>
          <a:bodyPr>
            <a:normAutofit fontScale="90000"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FX Forward Invariance</a:t>
            </a:r>
            <a:r>
              <a:rPr lang="en-US" sz="3200" dirty="0"/>
              <a:t> – Discount Factors with </a:t>
            </a:r>
            <a:r>
              <a:rPr lang="en-US" sz="3200" b="1" dirty="0"/>
              <a:t>Non-USD</a:t>
            </a:r>
            <a:r>
              <a:rPr lang="en-US" sz="3200" dirty="0"/>
              <a:t> Collateral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AA4F6BC-F55C-BB32-1A72-85523D74D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0A24E-A725-4B67-A709-B05312D8EBF0}" type="slidenum">
              <a:rPr lang="en-US" smtClean="0"/>
              <a:t>10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60BE57-8719-3AD9-814E-CDC2832E707E}"/>
              </a:ext>
            </a:extLst>
          </p:cNvPr>
          <p:cNvSpPr txBox="1"/>
          <p:nvPr/>
        </p:nvSpPr>
        <p:spPr>
          <a:xfrm>
            <a:off x="1134319" y="1083544"/>
            <a:ext cx="10119360" cy="5450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rgbClr val="C00000"/>
              </a:buClr>
            </a:pPr>
            <a:r>
              <a:rPr lang="en-GB" b="1" dirty="0"/>
              <a:t>Using </a:t>
            </a:r>
            <a:r>
              <a:rPr lang="en-GB" b="1" dirty="0">
                <a:solidFill>
                  <a:srgbClr val="C00000"/>
                </a:solidFill>
              </a:rPr>
              <a:t>Xccy Swaps</a:t>
            </a:r>
            <a:r>
              <a:rPr lang="en-GB" b="1" dirty="0"/>
              <a:t> for Discount Factors with Non-USD Collateral</a:t>
            </a:r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GB" dirty="0"/>
              <a:t>We use the RHS of (4) if we want to imply discount factors with Non-USD collateral from</a:t>
            </a:r>
            <a:r>
              <a:rPr lang="en-GB" dirty="0">
                <a:solidFill>
                  <a:srgbClr val="C00000"/>
                </a:solidFill>
              </a:rPr>
              <a:t> Xccy Swaps</a:t>
            </a:r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endParaRPr lang="en-GB" b="1" dirty="0"/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endParaRPr lang="en-GB" b="1" dirty="0"/>
          </a:p>
          <a:p>
            <a:pPr>
              <a:lnSpc>
                <a:spcPct val="150000"/>
              </a:lnSpc>
              <a:buClr>
                <a:srgbClr val="C00000"/>
              </a:buClr>
            </a:pPr>
            <a:endParaRPr lang="en-GB" b="1" dirty="0"/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endParaRPr lang="en-GB" dirty="0"/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GB" dirty="0"/>
              <a:t>Note spot FX terms cancel and using standard CSA notation we have,</a:t>
            </a:r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endParaRPr lang="en-GB" dirty="0"/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endParaRPr lang="en-GB" dirty="0"/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endParaRPr lang="en-GB" dirty="0"/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GB" dirty="0"/>
              <a:t>Rearranging gives,</a:t>
            </a:r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endParaRPr lang="en-GB" dirty="0"/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B06ACAE-A1D0-D990-EE8F-5ED375F802FB}"/>
                  </a:ext>
                </a:extLst>
              </p:cNvPr>
              <p:cNvSpPr txBox="1"/>
              <p:nvPr/>
            </p:nvSpPr>
            <p:spPr>
              <a:xfrm>
                <a:off x="1134319" y="2338600"/>
                <a:ext cx="9513996" cy="9887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sSup>
                        <m:sSupPr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  <m:sup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𝑈𝑆𝐷</m:t>
                          </m:r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𝐵𝑅𝐿</m:t>
                          </m:r>
                        </m:sup>
                      </m:sSup>
                      <m:r>
                        <a:rPr lang="en-GB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GB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GB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sSup>
                                <m:sSupPr>
                                  <m:ctrlPr>
                                    <a:rPr lang="en-GB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GB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𝑈𝑆𝐷</m:t>
                                  </m:r>
                                  <m:r>
                                    <a:rPr lang="en-GB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/</m:t>
                                  </m:r>
                                  <m:r>
                                    <a:rPr lang="en-GB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𝐵𝑅𝐿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GB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GB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GB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GB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  <m:d>
                                            <m:dPr>
                                              <m:ctrlPr>
                                                <a:rPr lang="en-GB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GB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0,</m:t>
                                              </m:r>
                                              <m:r>
                                                <a:rPr lang="en-GB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GB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USD</m:t>
                                          </m:r>
                                          <m:r>
                                            <m:rPr>
                                              <m:lit/>
                                            </m:rPr>
                                            <a:rPr lang="en-GB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_</m:t>
                                          </m:r>
                                          <m:r>
                                            <a:rPr lang="en-GB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𝐸𝑈𝑅𝐶𝑆𝐴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en-GB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GB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  <m:d>
                                            <m:dPr>
                                              <m:ctrlPr>
                                                <a:rPr lang="en-GB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GB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0,</m:t>
                                              </m:r>
                                              <m:r>
                                                <a:rPr lang="en-GB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GB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EUR</m:t>
                                          </m:r>
                                          <m:r>
                                            <m:rPr>
                                              <m:lit/>
                                            </m:rPr>
                                            <a:rPr lang="en-GB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_</m:t>
                                          </m:r>
                                          <m:r>
                                            <a:rPr lang="en-GB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𝐸𝑈𝑅𝐶𝑆𝐴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</m:d>
                              <m:r>
                                <a:rPr lang="en-GB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  <m:sSup>
                                <m:sSupPr>
                                  <m:ctrlPr>
                                    <a:rPr lang="en-GB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GB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𝑈𝑆𝐷</m:t>
                                  </m:r>
                                  <m:r>
                                    <a:rPr lang="en-GB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/</m:t>
                                  </m:r>
                                  <m:r>
                                    <a:rPr lang="en-GB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𝐵𝑅𝐿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GB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GB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GB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GB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  <m:d>
                                            <m:dPr>
                                              <m:ctrlPr>
                                                <a:rPr lang="en-GB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GB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0,</m:t>
                                              </m:r>
                                              <m:r>
                                                <a:rPr lang="en-GB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GB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USD</m:t>
                                          </m:r>
                                          <m:r>
                                            <m:rPr>
                                              <m:lit/>
                                            </m:rPr>
                                            <a:rPr lang="en-GB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_</m:t>
                                          </m:r>
                                          <m:r>
                                            <a:rPr lang="en-GB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𝑈𝑆𝐷𝐶𝑆𝐴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en-GB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GB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  <m:d>
                                            <m:dPr>
                                              <m:ctrlPr>
                                                <a:rPr lang="en-GB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GB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0,</m:t>
                                              </m:r>
                                              <m:r>
                                                <a:rPr lang="en-GB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GB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EUR</m:t>
                                          </m:r>
                                          <m:r>
                                            <m:rPr>
                                              <m:lit/>
                                            </m:rPr>
                                            <a:rPr lang="en-GB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_</m:t>
                                          </m:r>
                                          <m:r>
                                            <a:rPr lang="en-GB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𝑈𝑆𝐷𝐶𝑆𝐴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</m:d>
                            </m:e>
                          </m:groupChr>
                        </m:e>
                        <m:lim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𝑅𝐻𝑆</m:t>
                          </m:r>
                        </m:lim>
                      </m:limLow>
                    </m:oMath>
                  </m:oMathPara>
                </a14:m>
                <a:endParaRPr lang="en-GB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B06ACAE-A1D0-D990-EE8F-5ED375F802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4319" y="2338600"/>
                <a:ext cx="9513996" cy="9887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DC7F12C-DA4C-4DEC-11D6-18D4D2378DB1}"/>
                  </a:ext>
                </a:extLst>
              </p:cNvPr>
              <p:cNvSpPr txBox="1"/>
              <p:nvPr/>
            </p:nvSpPr>
            <p:spPr>
              <a:xfrm>
                <a:off x="1134319" y="4310063"/>
                <a:ext cx="9513996" cy="72770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GB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GB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0,</m:t>
                                      </m:r>
                                      <m:r>
                                        <a:rPr lang="en-GB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GB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USD</m:t>
                                  </m:r>
                                  <m:r>
                                    <m:rPr>
                                      <m:lit/>
                                    </m:rPr>
                                    <a:rPr lang="en-GB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_</m:t>
                                  </m:r>
                                  <m:r>
                                    <a:rPr lang="en-GB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𝐸𝑈𝑅𝐶𝑆𝐴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>
                                          <a:latin typeface="Cambria Math" panose="02040503050406030204" pitchFamily="18" charset="0"/>
                                        </a:rPr>
                                        <m:t>0,</m:t>
                                      </m:r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GB">
                                      <a:latin typeface="Cambria Math" panose="02040503050406030204" pitchFamily="18" charset="0"/>
                                    </a:rPr>
                                    <m:t>EUR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>
                                          <a:latin typeface="Cambria Math" panose="02040503050406030204" pitchFamily="18" charset="0"/>
                                        </a:rPr>
                                        <m:t>0,</m:t>
                                      </m:r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GB">
                                      <a:latin typeface="Cambria Math" panose="02040503050406030204" pitchFamily="18" charset="0"/>
                                    </a:rPr>
                                    <m:t>USD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GB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GB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0,</m:t>
                                      </m:r>
                                      <m:r>
                                        <a:rPr lang="en-GB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GB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EUR</m:t>
                                  </m:r>
                                  <m:r>
                                    <m:rPr>
                                      <m:lit/>
                                    </m:rPr>
                                    <a:rPr lang="en-GB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_</m:t>
                                  </m:r>
                                  <m:r>
                                    <a:rPr lang="en-GB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𝑈𝑆𝐷𝐶𝑆𝐴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DC7F12C-DA4C-4DEC-11D6-18D4D2378D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4319" y="4310063"/>
                <a:ext cx="9513996" cy="7277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BE3F9DF-E6DC-D2ED-1073-5CD78E8BE4D8}"/>
                  </a:ext>
                </a:extLst>
              </p:cNvPr>
              <p:cNvSpPr txBox="1"/>
              <p:nvPr/>
            </p:nvSpPr>
            <p:spPr>
              <a:xfrm>
                <a:off x="1134319" y="5628650"/>
                <a:ext cx="9513996" cy="9840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GB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0,</m:t>
                              </m:r>
                              <m:r>
                                <a:rPr lang="en-GB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  <m:sup>
                          <m:r>
                            <m:rPr>
                              <m:sty m:val="p"/>
                            </m:rPr>
                            <a:rPr lang="en-GB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USD</m:t>
                          </m:r>
                          <m:r>
                            <m:rPr>
                              <m:lit/>
                            </m:rPr>
                            <a:rPr lang="en-GB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GB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𝐸𝑈𝑅𝐶𝑆𝐴</m:t>
                          </m:r>
                        </m:sup>
                      </m:sSup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>
                                          <a:latin typeface="Cambria Math" panose="02040503050406030204" pitchFamily="18" charset="0"/>
                                        </a:rPr>
                                        <m:t>0,</m:t>
                                      </m:r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GB">
                                      <a:latin typeface="Cambria Math" panose="02040503050406030204" pitchFamily="18" charset="0"/>
                                    </a:rPr>
                                    <m:t>USD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>
                                          <a:latin typeface="Cambria Math" panose="02040503050406030204" pitchFamily="18" charset="0"/>
                                        </a:rPr>
                                        <m:t>0,</m:t>
                                      </m:r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GB">
                                      <a:latin typeface="Cambria Math" panose="02040503050406030204" pitchFamily="18" charset="0"/>
                                    </a:rPr>
                                    <m:t>EUR</m:t>
                                  </m:r>
                                </m:sup>
                              </m:sSup>
                            </m:num>
                            <m:den>
                              <m:limLow>
                                <m:limLowPr>
                                  <m:ctrlPr>
                                    <a:rPr lang="en-GB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groupChr>
                                    <m:groupChrPr>
                                      <m:chr m:val="⏟"/>
                                      <m:ctrlPr>
                                        <a:rPr lang="en-GB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groupChrPr>
                                    <m:e>
                                      <m:sSup>
                                        <m:sSupPr>
                                          <m:ctrlPr>
                                            <a:rPr lang="en-GB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GB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  <m:d>
                                            <m:dPr>
                                              <m:ctrlPr>
                                                <a:rPr lang="en-GB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GB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0,</m:t>
                                              </m:r>
                                              <m:r>
                                                <a:rPr lang="en-GB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GB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EUR</m:t>
                                          </m:r>
                                          <m:r>
                                            <m:rPr>
                                              <m:lit/>
                                            </m:rPr>
                                            <a:rPr lang="en-GB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_</m:t>
                                          </m:r>
                                          <m:r>
                                            <a:rPr lang="en-GB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𝑈𝑆𝐷𝐶𝑆𝐴</m:t>
                                          </m:r>
                                        </m:sup>
                                      </m:sSup>
                                    </m:e>
                                  </m:groupChr>
                                </m:e>
                                <m:lim>
                                  <m:r>
                                    <a:rPr lang="en-GB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𝐹𝑟𝑜𝑚</m:t>
                                  </m:r>
                                  <m:r>
                                    <a:rPr lang="en-GB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GB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𝑋𝑐𝑐𝑦</m:t>
                                  </m:r>
                                  <m:r>
                                    <a:rPr lang="en-GB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GB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𝑆𝑤𝑎𝑝𝑠</m:t>
                                  </m:r>
                                </m:lim>
                              </m:limLow>
                            </m:den>
                          </m:f>
                        </m:e>
                      </m:d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BE3F9DF-E6DC-D2ED-1073-5CD78E8BE4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4319" y="5628650"/>
                <a:ext cx="9513996" cy="98405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88610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55974C-F0E9-BEA8-B5C9-1E8AC0B1BE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EE705-0A8A-9C90-A911-3115B919A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4912"/>
          </a:xfrm>
        </p:spPr>
        <p:txBody>
          <a:bodyPr>
            <a:normAutofit fontScale="90000"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FX Forward Invariance</a:t>
            </a:r>
            <a:r>
              <a:rPr lang="en-US" sz="3200" dirty="0"/>
              <a:t> – Discount Factors with </a:t>
            </a:r>
            <a:r>
              <a:rPr lang="en-US" sz="3200" b="1" dirty="0"/>
              <a:t>Non-USD</a:t>
            </a:r>
            <a:r>
              <a:rPr lang="en-US" sz="3200" dirty="0"/>
              <a:t> Collateral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CDB8F60-979C-2A0A-8884-50E21DDE1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0A24E-A725-4B67-A709-B05312D8EBF0}" type="slidenum">
              <a:rPr lang="en-US" smtClean="0"/>
              <a:t>11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A4BA6B-AC2B-0B52-2040-FFEA0FD597D3}"/>
              </a:ext>
            </a:extLst>
          </p:cNvPr>
          <p:cNvSpPr txBox="1"/>
          <p:nvPr/>
        </p:nvSpPr>
        <p:spPr>
          <a:xfrm>
            <a:off x="1134319" y="1083544"/>
            <a:ext cx="10119360" cy="5450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rgbClr val="C00000"/>
              </a:buClr>
            </a:pPr>
            <a:r>
              <a:rPr lang="en-GB" b="1" dirty="0"/>
              <a:t>Using </a:t>
            </a:r>
            <a:r>
              <a:rPr lang="en-GB" b="1" dirty="0">
                <a:solidFill>
                  <a:srgbClr val="C00000"/>
                </a:solidFill>
              </a:rPr>
              <a:t>FX Forwards </a:t>
            </a:r>
            <a:r>
              <a:rPr lang="en-GB" b="1" dirty="0"/>
              <a:t>for Discount Factors with Non-USD Collateral</a:t>
            </a:r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GB" dirty="0"/>
              <a:t>We use the LHS of (4) if we want to imply discount factors with Non-USD collateral from </a:t>
            </a:r>
            <a:r>
              <a:rPr lang="en-GB" dirty="0">
                <a:solidFill>
                  <a:srgbClr val="C00000"/>
                </a:solidFill>
              </a:rPr>
              <a:t>FX Forwards</a:t>
            </a:r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endParaRPr lang="en-GB" b="1" dirty="0"/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endParaRPr lang="en-GB" b="1" dirty="0"/>
          </a:p>
          <a:p>
            <a:pPr>
              <a:lnSpc>
                <a:spcPct val="150000"/>
              </a:lnSpc>
              <a:buClr>
                <a:srgbClr val="C00000"/>
              </a:buClr>
            </a:pPr>
            <a:endParaRPr lang="en-GB" dirty="0"/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endParaRPr lang="en-GB" dirty="0"/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GB" dirty="0"/>
              <a:t>This is similar to Interest Rate Parity (IRP), except that discount factor terms need to be collateralized, in this case with EUR CSA collateral as follows,</a:t>
            </a:r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endParaRPr lang="en-GB" dirty="0"/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endParaRPr lang="en-GB" dirty="0"/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GB" dirty="0"/>
              <a:t>Rearranging and noting that EUR_EURCSA is a standard CSA we have,</a:t>
            </a:r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endParaRPr lang="en-GB" dirty="0"/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9070467-CC1B-D181-4246-8A9DB99866EB}"/>
                  </a:ext>
                </a:extLst>
              </p:cNvPr>
              <p:cNvSpPr txBox="1"/>
              <p:nvPr/>
            </p:nvSpPr>
            <p:spPr>
              <a:xfrm>
                <a:off x="1134319" y="2289349"/>
                <a:ext cx="9513996" cy="9619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GB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GB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r>
                                <a:rPr lang="en-GB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sSup>
                                <m:sSupPr>
                                  <m:ctrlPr>
                                    <a:rPr lang="en-GB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GB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GB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𝑈𝑆𝐷</m:t>
                                  </m:r>
                                  <m:r>
                                    <a:rPr lang="en-GB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/</m:t>
                                  </m:r>
                                  <m:r>
                                    <a:rPr lang="en-GB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𝐸𝑈𝑅</m:t>
                                  </m:r>
                                </m:sup>
                              </m:sSup>
                              <m:r>
                                <a:rPr lang="en-GB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GB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GB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𝑈𝑆𝐷</m:t>
                                  </m:r>
                                  <m:r>
                                    <a:rPr lang="en-GB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/</m:t>
                                  </m:r>
                                  <m:r>
                                    <a:rPr lang="en-GB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𝐸𝑈𝑅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GB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GB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GB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GB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  <m:d>
                                            <m:dPr>
                                              <m:ctrlPr>
                                                <a:rPr lang="en-GB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GB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0,</m:t>
                                              </m:r>
                                              <m:r>
                                                <a:rPr lang="en-GB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GB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USD</m:t>
                                          </m:r>
                                          <m:r>
                                            <m:rPr>
                                              <m:lit/>
                                            </m:rPr>
                                            <a:rPr lang="en-GB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_</m:t>
                                          </m:r>
                                          <m:r>
                                            <a:rPr lang="en-GB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𝐸𝑈𝑅𝐶𝑆𝐴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en-GB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GB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  <m:d>
                                            <m:dPr>
                                              <m:ctrlPr>
                                                <a:rPr lang="en-GB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GB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0,</m:t>
                                              </m:r>
                                              <m:r>
                                                <a:rPr lang="en-GB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GB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EUR</m:t>
                                          </m:r>
                                          <m:r>
                                            <m:rPr>
                                              <m:lit/>
                                            </m:rPr>
                                            <a:rPr lang="en-GB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_</m:t>
                                          </m:r>
                                          <m:r>
                                            <a:rPr lang="en-GB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𝐸𝑈𝑅𝐶𝑆𝐴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</m:d>
                            </m:e>
                          </m:groupChr>
                        </m:e>
                        <m:lim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𝐿𝐻𝑆</m:t>
                          </m:r>
                        </m:lim>
                      </m:limLow>
                      <m:r>
                        <a:rPr lang="en-GB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𝑈𝑆𝐷</m:t>
                          </m:r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𝐸𝑈𝑅</m:t>
                          </m:r>
                        </m:sup>
                      </m:sSup>
                      <m:d>
                        <m:dPr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GB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0,</m:t>
                                      </m:r>
                                      <m:r>
                                        <a:rPr lang="en-GB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GB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USD</m:t>
                                  </m:r>
                                  <m:r>
                                    <m:rPr>
                                      <m:lit/>
                                    </m:rPr>
                                    <a:rPr lang="en-GB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_</m:t>
                                  </m:r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𝑈𝑆𝐷𝐶𝑆𝐴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GB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0,</m:t>
                                      </m:r>
                                      <m:r>
                                        <a:rPr lang="en-GB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GB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EUR</m:t>
                                  </m:r>
                                  <m:r>
                                    <m:rPr>
                                      <m:lit/>
                                    </m:rPr>
                                    <a:rPr lang="en-GB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_</m:t>
                                  </m:r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𝑈𝑆𝐷𝐶𝑆𝐴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9070467-CC1B-D181-4246-8A9DB9986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4319" y="2289349"/>
                <a:ext cx="9513996" cy="96193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C9AEEF4-731B-2DB8-CFE9-66D56CFC7377}"/>
                  </a:ext>
                </a:extLst>
              </p:cNvPr>
              <p:cNvSpPr txBox="1"/>
              <p:nvPr/>
            </p:nvSpPr>
            <p:spPr>
              <a:xfrm>
                <a:off x="1339002" y="4431234"/>
                <a:ext cx="9513996" cy="72770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sSup>
                        <m:sSupPr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  <m:sup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𝑈𝑆𝐷</m:t>
                          </m:r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𝐸𝑈𝑅</m:t>
                          </m:r>
                        </m:sup>
                      </m:sSup>
                      <m:r>
                        <a:rPr lang="en-GB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GB" dirty="0">
                          <a:solidFill>
                            <a:schemeClr val="tx1"/>
                          </a:solidFill>
                        </a:rPr>
                        <m:t> </m:t>
                      </m:r>
                      <m:sSup>
                        <m:sSupPr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𝑈𝑆𝐷</m:t>
                          </m:r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𝐸𝑈𝑅</m:t>
                          </m:r>
                        </m:sup>
                      </m:sSup>
                      <m:d>
                        <m:dPr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GB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GB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0,</m:t>
                                      </m:r>
                                      <m:r>
                                        <a:rPr lang="en-GB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GB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USD</m:t>
                                  </m:r>
                                  <m:r>
                                    <m:rPr>
                                      <m:lit/>
                                    </m:rPr>
                                    <a:rPr lang="en-GB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_</m:t>
                                  </m:r>
                                  <m:r>
                                    <a:rPr lang="en-GB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𝐸𝑈𝑅</m:t>
                                  </m:r>
                                  <m:r>
                                    <a:rPr lang="en-GB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𝐶𝑆𝐴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GB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0,</m:t>
                                      </m:r>
                                      <m:r>
                                        <a:rPr lang="en-GB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GB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EUR</m:t>
                                  </m:r>
                                  <m:r>
                                    <m:rPr>
                                      <m:lit/>
                                    </m:rPr>
                                    <a:rPr lang="en-GB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_</m:t>
                                  </m:r>
                                  <m: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𝐸𝑈𝑅</m:t>
                                  </m:r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𝐶𝑆𝐴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C9AEEF4-731B-2DB8-CFE9-66D56CFC73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9002" y="4431234"/>
                <a:ext cx="9513996" cy="7277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206D62F-F67F-E6B6-B800-B50D7B8AC048}"/>
                  </a:ext>
                </a:extLst>
              </p:cNvPr>
              <p:cNvSpPr txBox="1"/>
              <p:nvPr/>
            </p:nvSpPr>
            <p:spPr>
              <a:xfrm>
                <a:off x="1339002" y="5753846"/>
                <a:ext cx="9513996" cy="72770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GB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0,</m:t>
                              </m:r>
                              <m:r>
                                <a:rPr lang="en-GB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  <m:sup>
                          <m:r>
                            <m:rPr>
                              <m:sty m:val="p"/>
                            </m:rPr>
                            <a:rPr lang="en-GB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USD</m:t>
                          </m:r>
                          <m:r>
                            <m:rPr>
                              <m:lit/>
                            </m:rPr>
                            <a:rPr lang="en-GB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GB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𝐸𝑈𝑅𝐶𝑆𝐴</m:t>
                          </m:r>
                        </m:sup>
                      </m:sSup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>
                                  <a:latin typeface="Cambria Math" panose="02040503050406030204" pitchFamily="18" charset="0"/>
                                </a:rPr>
                                <m:t>0,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  <m:sup>
                          <m:r>
                            <m:rPr>
                              <m:sty m:val="p"/>
                            </m:rPr>
                            <a:rPr lang="en-GB">
                              <a:latin typeface="Cambria Math" panose="02040503050406030204" pitchFamily="18" charset="0"/>
                            </a:rPr>
                            <m:t>EUR</m:t>
                          </m:r>
                          <m:r>
                            <m:rPr>
                              <m:lit/>
                            </m:rPr>
                            <a:rPr lang="en-GB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𝐸𝑈𝑅𝐶𝑆𝐴</m:t>
                          </m:r>
                        </m:sup>
                      </m:sSup>
                      <m:r>
                        <m:rPr>
                          <m:nor/>
                        </m:rPr>
                        <a:rPr lang="en-GB" dirty="0">
                          <a:solidFill>
                            <a:schemeClr val="tx1"/>
                          </a:solidFill>
                        </a:rPr>
                        <m:t> </m:t>
                      </m:r>
                      <m:d>
                        <m:dPr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sSup>
                                <m:sSup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𝑈𝑆𝐷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/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𝐵𝑅𝐿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𝑈𝑆𝐷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/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𝐵𝑅𝐿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206D62F-F67F-E6B6-B800-B50D7B8AC0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9002" y="5753846"/>
                <a:ext cx="9513996" cy="7277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9879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0FF4E9-1458-349C-76A7-D16F15E727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A5B9A-ACA6-BA20-73D5-00F26BBA9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4912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FX Forward Invariance</a:t>
            </a:r>
            <a:r>
              <a:rPr lang="en-US" sz="3200" dirty="0"/>
              <a:t> – Yield Curve Dependencies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84AE321-20D3-AA5A-4CA7-C00222F2D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0A24E-A725-4B67-A709-B05312D8EBF0}" type="slidenum">
              <a:rPr lang="en-US" smtClean="0"/>
              <a:t>12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7B7136-36C1-1516-21B1-B10143765CFF}"/>
              </a:ext>
            </a:extLst>
          </p:cNvPr>
          <p:cNvSpPr txBox="1"/>
          <p:nvPr/>
        </p:nvSpPr>
        <p:spPr>
          <a:xfrm>
            <a:off x="1134319" y="1083544"/>
            <a:ext cx="10119360" cy="50353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rgbClr val="C00000"/>
              </a:buClr>
            </a:pPr>
            <a:r>
              <a:rPr lang="en-GB" b="1" dirty="0"/>
              <a:t>Yield Curve Dependencies</a:t>
            </a:r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GB" dirty="0"/>
              <a:t>Discount Factors with Collateral have yield curve dependencies</a:t>
            </a:r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GB" dirty="0"/>
              <a:t>We must build yield curves in the correct order, outlined below</a:t>
            </a:r>
          </a:p>
          <a:p>
            <a:pPr>
              <a:lnSpc>
                <a:spcPct val="150000"/>
              </a:lnSpc>
              <a:buClr>
                <a:srgbClr val="C00000"/>
              </a:buClr>
            </a:pPr>
            <a:endParaRPr lang="en-GB" dirty="0"/>
          </a:p>
          <a:p>
            <a:pPr>
              <a:lnSpc>
                <a:spcPct val="150000"/>
              </a:lnSpc>
              <a:buClr>
                <a:srgbClr val="C00000"/>
              </a:buClr>
            </a:pPr>
            <a:r>
              <a:rPr lang="en-GB" b="1" dirty="0"/>
              <a:t>Yield Curve Calibration Order for Collateralized Discount Factors</a:t>
            </a:r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GB" dirty="0"/>
              <a:t>Firstly, calibrate regular</a:t>
            </a:r>
            <a:r>
              <a:rPr lang="en-GB" b="1" dirty="0">
                <a:solidFill>
                  <a:srgbClr val="C00000"/>
                </a:solidFill>
              </a:rPr>
              <a:t> Swap Curves </a:t>
            </a:r>
            <a:r>
              <a:rPr lang="en-GB" dirty="0"/>
              <a:t>for Discount Factors with a </a:t>
            </a:r>
            <a:r>
              <a:rPr lang="en-GB" b="1" dirty="0">
                <a:solidFill>
                  <a:srgbClr val="C00000"/>
                </a:solidFill>
              </a:rPr>
              <a:t>Standard CSA</a:t>
            </a:r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GB" dirty="0"/>
              <a:t>Secondly, calibrate </a:t>
            </a:r>
            <a:r>
              <a:rPr lang="en-GB" b="1" dirty="0">
                <a:solidFill>
                  <a:srgbClr val="C00000"/>
                </a:solidFill>
              </a:rPr>
              <a:t>Xccy Curves </a:t>
            </a:r>
            <a:r>
              <a:rPr lang="en-GB" dirty="0"/>
              <a:t>for Discount Factors with a </a:t>
            </a:r>
            <a:r>
              <a:rPr lang="en-GB" b="1" dirty="0">
                <a:solidFill>
                  <a:srgbClr val="C00000"/>
                </a:solidFill>
              </a:rPr>
              <a:t>USD CSA</a:t>
            </a:r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GB" dirty="0"/>
              <a:t>Thirdly, use the</a:t>
            </a:r>
            <a:r>
              <a:rPr lang="en-GB" b="1" dirty="0"/>
              <a:t> </a:t>
            </a:r>
            <a:r>
              <a:rPr lang="en-GB" b="1" dirty="0">
                <a:solidFill>
                  <a:srgbClr val="C00000"/>
                </a:solidFill>
              </a:rPr>
              <a:t>FX Forward Invariance Formula</a:t>
            </a:r>
            <a:r>
              <a:rPr lang="en-GB" dirty="0">
                <a:solidFill>
                  <a:srgbClr val="C00000"/>
                </a:solidFill>
              </a:rPr>
              <a:t> </a:t>
            </a:r>
            <a:r>
              <a:rPr lang="en-GB" dirty="0"/>
              <a:t>for Discount Factors with a </a:t>
            </a:r>
            <a:r>
              <a:rPr lang="en-GB" b="1" dirty="0">
                <a:solidFill>
                  <a:srgbClr val="C00000"/>
                </a:solidFill>
              </a:rPr>
              <a:t>Non-USD CSA</a:t>
            </a:r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endParaRPr lang="en-GB" dirty="0"/>
          </a:p>
          <a:p>
            <a:pPr>
              <a:lnSpc>
                <a:spcPct val="150000"/>
              </a:lnSpc>
              <a:buClr>
                <a:srgbClr val="C00000"/>
              </a:buClr>
            </a:pPr>
            <a:r>
              <a:rPr lang="en-GB" b="1" dirty="0"/>
              <a:t>Interest Rate Forwards and Discount Factors</a:t>
            </a:r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GB" dirty="0"/>
              <a:t>Forward Rates </a:t>
            </a:r>
            <a:r>
              <a:rPr lang="en-GB" b="1" dirty="0">
                <a:solidFill>
                  <a:srgbClr val="C00000"/>
                </a:solidFill>
              </a:rPr>
              <a:t>do not</a:t>
            </a:r>
            <a:r>
              <a:rPr lang="en-GB" dirty="0"/>
              <a:t> require collateral adjustments</a:t>
            </a:r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GB" dirty="0"/>
              <a:t>Only Discount Factors are adjusted for collateral</a:t>
            </a:r>
          </a:p>
        </p:txBody>
      </p:sp>
    </p:spTree>
    <p:extLst>
      <p:ext uri="{BB962C8B-B14F-4D97-AF65-F5344CB8AC3E}">
        <p14:creationId xmlns:p14="http://schemas.microsoft.com/office/powerpoint/2010/main" val="6232795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829E90-C80D-E762-9237-7C89BEEB26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4BF84659-06D7-CE44-94FA-CC97D8F58F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471" y="2652375"/>
            <a:ext cx="11751058" cy="388653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F902616-FC3E-2553-BD0E-40FF3D95B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4912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FX Forward Invariance</a:t>
            </a:r>
            <a:r>
              <a:rPr lang="en-US" sz="3200" dirty="0"/>
              <a:t> – Yield Curve Dependencies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4F28E61-A658-4CC1-C69A-3831E614F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0A24E-A725-4B67-A709-B05312D8EBF0}" type="slidenum">
              <a:rPr lang="en-US" smtClean="0"/>
              <a:t>13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EFF210-6C1A-9967-B283-FAD57D67930F}"/>
              </a:ext>
            </a:extLst>
          </p:cNvPr>
          <p:cNvSpPr txBox="1"/>
          <p:nvPr/>
        </p:nvSpPr>
        <p:spPr>
          <a:xfrm>
            <a:off x="1134319" y="1083544"/>
            <a:ext cx="10119360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rgbClr val="C00000"/>
              </a:buClr>
            </a:pPr>
            <a:r>
              <a:rPr lang="en-GB" b="1" dirty="0"/>
              <a:t>Illustration: Yield Curve Dependencies</a:t>
            </a:r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GB" dirty="0"/>
              <a:t>We illustrate the yield curve dependencies below collateralized discount factor calculations.</a:t>
            </a:r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GB" dirty="0"/>
              <a:t>Firstly, compute Standard CSAs, then USD CSAs then Non-USD CSAs as shown below.</a:t>
            </a:r>
          </a:p>
        </p:txBody>
      </p:sp>
    </p:spTree>
    <p:extLst>
      <p:ext uri="{BB962C8B-B14F-4D97-AF65-F5344CB8AC3E}">
        <p14:creationId xmlns:p14="http://schemas.microsoft.com/office/powerpoint/2010/main" val="31118340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9EAB0-78A3-48D3-88B2-A2721BE72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238" y="5330057"/>
            <a:ext cx="2149444" cy="574912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Contact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2BB01BB-705A-42BE-96A3-B1B0B9A64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0A24E-A725-4B67-A709-B05312D8EBF0}" type="slidenum">
              <a:rPr lang="en-US" smtClean="0"/>
              <a:t>14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DB176A3-AA3A-4764-820A-F44A9F52D010}"/>
              </a:ext>
            </a:extLst>
          </p:cNvPr>
          <p:cNvSpPr txBox="1">
            <a:spLocks/>
          </p:cNvSpPr>
          <p:nvPr/>
        </p:nvSpPr>
        <p:spPr>
          <a:xfrm>
            <a:off x="838200" y="2854088"/>
            <a:ext cx="10515600" cy="5749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/>
              <a:t>Have questions or want further info?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A67457-2CC4-4B6D-B84F-ED4C626AF2AF}"/>
              </a:ext>
            </a:extLst>
          </p:cNvPr>
          <p:cNvSpPr txBox="1"/>
          <p:nvPr/>
        </p:nvSpPr>
        <p:spPr>
          <a:xfrm>
            <a:off x="675238" y="5769167"/>
            <a:ext cx="6097424" cy="464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myriad roman"/>
              </a:rPr>
              <a:t>LinkedIn:		</a:t>
            </a:r>
            <a:r>
              <a:rPr lang="en-GB" b="0" i="0" dirty="0">
                <a:effectLst/>
                <a:latin typeface="-apple-system"/>
                <a:hlinkClick r:id="rId2"/>
              </a:rPr>
              <a:t>www.linkedin.com/in/nburgessx</a:t>
            </a:r>
            <a:endParaRPr lang="en-GB" b="0" i="0" dirty="0"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21299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9EAB0-78A3-48D3-88B2-A2721BE72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4912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Synthetic Forward FX</a:t>
            </a:r>
            <a:r>
              <a:rPr lang="en-US" sz="3200" dirty="0"/>
              <a:t> – Interest Rate Parity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2BB01BB-705A-42BE-96A3-B1B0B9A64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0A24E-A725-4B67-A709-B05312D8EBF0}" type="slidenum">
              <a:rPr lang="en-US" smtClean="0"/>
              <a:t>1</a:t>
            </a:fld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3EF2229-FCA7-46D6-07F4-9CA5FFBE26F3}"/>
              </a:ext>
            </a:extLst>
          </p:cNvPr>
          <p:cNvSpPr txBox="1"/>
          <p:nvPr/>
        </p:nvSpPr>
        <p:spPr>
          <a:xfrm>
            <a:off x="751839" y="1082458"/>
            <a:ext cx="10820398" cy="50353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rgbClr val="C00000"/>
              </a:buClr>
            </a:pPr>
            <a:r>
              <a:rPr lang="en-GB" b="1" dirty="0"/>
              <a:t>Interest Rate Parity (IRP)</a:t>
            </a:r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GB" b="0" i="0" dirty="0">
                <a:effectLst/>
                <a:latin typeface="fkGroteskNeue"/>
              </a:rPr>
              <a:t>IRP states that the interest rate differential between two countries equals the forward exchange rate premium or discount relative to the spot rate and ensures no arbitrage opportunities as follows</a:t>
            </a:r>
            <a:r>
              <a:rPr lang="en-GB" baseline="30000" dirty="0">
                <a:latin typeface="fkGroteskNeue"/>
              </a:rPr>
              <a:t>1</a:t>
            </a:r>
            <a:r>
              <a:rPr lang="en-GB" b="0" i="0" dirty="0">
                <a:effectLst/>
                <a:latin typeface="fkGroteskNeue"/>
              </a:rPr>
              <a:t>,</a:t>
            </a:r>
            <a:endParaRPr lang="en-GB" dirty="0">
              <a:latin typeface="fkGroteskNeue"/>
            </a:endParaRPr>
          </a:p>
          <a:p>
            <a:pPr>
              <a:lnSpc>
                <a:spcPct val="150000"/>
              </a:lnSpc>
              <a:buClr>
                <a:srgbClr val="C00000"/>
              </a:buClr>
            </a:pPr>
            <a:endParaRPr lang="en-GB" b="0" i="0" dirty="0">
              <a:effectLst/>
              <a:latin typeface="fkGroteskNeue"/>
            </a:endParaRPr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endParaRPr lang="en-GB" b="0" i="0" dirty="0">
              <a:effectLst/>
              <a:latin typeface="fkGroteskNeue"/>
            </a:endParaRPr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GB" b="0" i="0" dirty="0">
                <a:effectLst/>
                <a:latin typeface="fkGroteskNeue"/>
              </a:rPr>
              <a:t>The lower interest rate currency usually trades at a forward premium relative to the higher rate currency</a:t>
            </a:r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GB" b="0" i="0" dirty="0">
                <a:effectLst/>
                <a:latin typeface="fkGroteskNeue"/>
              </a:rPr>
              <a:t>Rearranging (1) gives,</a:t>
            </a:r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endParaRPr lang="en-GB" dirty="0">
              <a:latin typeface="fkGroteskNeue"/>
            </a:endParaRPr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endParaRPr lang="en-GB" dirty="0">
              <a:latin typeface="fkGroteskNeue"/>
            </a:endParaRPr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GB" b="0" i="0" dirty="0">
                <a:effectLst/>
                <a:latin typeface="fkGroteskNeue"/>
              </a:rPr>
              <a:t>Rewriting in terms of </a:t>
            </a:r>
            <a:r>
              <a:rPr lang="en-GB" b="1" dirty="0">
                <a:latin typeface="fkGroteskNeue"/>
              </a:rPr>
              <a:t>D</a:t>
            </a:r>
            <a:r>
              <a:rPr lang="en-GB" b="1" i="0" dirty="0">
                <a:effectLst/>
                <a:latin typeface="fkGroteskNeue"/>
              </a:rPr>
              <a:t>iscount </a:t>
            </a:r>
            <a:r>
              <a:rPr lang="en-GB" b="1" dirty="0">
                <a:latin typeface="fkGroteskNeue"/>
              </a:rPr>
              <a:t>F</a:t>
            </a:r>
            <a:r>
              <a:rPr lang="en-GB" b="1" i="0" dirty="0">
                <a:effectLst/>
                <a:latin typeface="fkGroteskNeue"/>
              </a:rPr>
              <a:t>actors, P(0,t) </a:t>
            </a:r>
            <a:r>
              <a:rPr lang="en-GB" b="0" i="0" dirty="0">
                <a:effectLst/>
                <a:latin typeface="fkGroteskNeue"/>
              </a:rPr>
              <a:t>gives,</a:t>
            </a:r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endParaRPr lang="en-GB" dirty="0">
              <a:latin typeface="fkGroteskNeue"/>
            </a:endParaRPr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endParaRPr lang="en-GB" b="0" i="0" dirty="0">
              <a:effectLst/>
              <a:latin typeface="fkGroteskNeue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6FA5FEE-BB61-DBBB-69AA-DA341E5AA458}"/>
                  </a:ext>
                </a:extLst>
              </p:cNvPr>
              <p:cNvSpPr txBox="1"/>
              <p:nvPr/>
            </p:nvSpPr>
            <p:spPr>
              <a:xfrm>
                <a:off x="2979624" y="4039353"/>
                <a:ext cx="6608667" cy="62972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𝐹𝑤𝑑</m:t>
                      </m:r>
                      <m:r>
                        <a:rPr lang="en-GB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𝐹𝑋</m:t>
                      </m:r>
                      <m:d>
                        <m:dPr>
                          <m:ctrlPr>
                            <a:rPr lang="en-GB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lin"/>
                              <m:ctrlPr>
                                <a:rPr lang="en-GB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𝑈𝑆𝐷</m:t>
                              </m:r>
                            </m:num>
                            <m:den>
                              <m:r>
                                <a:rPr lang="en-GB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𝐵𝑅𝐿</m:t>
                              </m:r>
                            </m:den>
                          </m:f>
                        </m:e>
                      </m:d>
                      <m:r>
                        <a:rPr lang="en-GB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𝑆𝑝𝑜𝑡</m:t>
                      </m:r>
                      <m:r>
                        <a:rPr lang="en-GB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𝐹𝑋</m:t>
                      </m:r>
                      <m:d>
                        <m:dPr>
                          <m:ctrlPr>
                            <a:rPr lang="en-GB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lin"/>
                              <m:ctrlPr>
                                <a:rPr lang="en-GB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𝑈𝑆𝐷</m:t>
                              </m:r>
                            </m:num>
                            <m:den>
                              <m:r>
                                <a:rPr lang="en-GB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𝐵𝑅𝐿</m:t>
                              </m:r>
                            </m:den>
                          </m:f>
                        </m:e>
                      </m:d>
                      <m:d>
                        <m:dPr>
                          <m:ctrlPr>
                            <a:rPr lang="en-GB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GB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en-GB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𝑈𝑆𝐷</m:t>
                                  </m:r>
                                </m:sup>
                              </m:sSup>
                              <m:r>
                                <a:rPr lang="en-GB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num>
                            <m:den>
                              <m:r>
                                <a:rPr lang="en-GB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GB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en-GB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𝐵𝑅𝐿</m:t>
                                  </m:r>
                                </m:sup>
                              </m:sSup>
                              <m:r>
                                <a:rPr lang="en-GB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</m:e>
                      </m:d>
                      <m:r>
                        <a:rPr lang="en-GB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(2)</m:t>
                      </m:r>
                    </m:oMath>
                  </m:oMathPara>
                </a14:m>
                <a:endParaRPr lang="en-GB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6FA5FEE-BB61-DBBB-69AA-DA341E5AA4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9624" y="4039353"/>
                <a:ext cx="6608667" cy="62972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08DA707-471E-1A19-2BA7-F1E4FE9A2B53}"/>
                  </a:ext>
                </a:extLst>
              </p:cNvPr>
              <p:cNvSpPr txBox="1"/>
              <p:nvPr/>
            </p:nvSpPr>
            <p:spPr>
              <a:xfrm>
                <a:off x="3048000" y="2457618"/>
                <a:ext cx="6096000" cy="72205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𝐹𝑤𝑑</m:t>
                          </m:r>
                          <m:r>
                            <a:rPr lang="en-GB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𝐹𝑋</m:t>
                          </m:r>
                          <m:d>
                            <m:dPr>
                              <m:ctrlPr>
                                <a:rPr lang="en-GB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lin"/>
                                  <m:ctrlPr>
                                    <a:rPr lang="en-GB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𝑈𝑆𝐷</m:t>
                                  </m:r>
                                </m:num>
                                <m:den>
                                  <m:r>
                                    <a:rPr lang="en-GB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𝐵𝑅𝐿</m:t>
                                  </m:r>
                                </m:den>
                              </m:f>
                            </m:e>
                          </m:d>
                        </m:num>
                        <m:den>
                          <m:r>
                            <a:rPr lang="en-GB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𝑆𝑝𝑜𝑡</m:t>
                          </m:r>
                          <m:r>
                            <a:rPr lang="en-GB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𝐹𝑋</m:t>
                          </m:r>
                          <m:r>
                            <a:rPr lang="en-GB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type m:val="lin"/>
                              <m:ctrlPr>
                                <a:rPr lang="en-GB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𝑈𝑆𝐷</m:t>
                              </m:r>
                            </m:num>
                            <m:den>
                              <m:r>
                                <a:rPr lang="en-GB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𝐵𝑅𝐿</m:t>
                              </m:r>
                            </m:den>
                          </m:f>
                          <m:r>
                            <a:rPr lang="en-GB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GB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GB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en-GB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𝑈𝑆𝐷</m:t>
                                  </m:r>
                                </m:sup>
                              </m:sSup>
                              <m:r>
                                <a:rPr lang="en-GB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num>
                            <m:den>
                              <m:r>
                                <a:rPr lang="en-GB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GB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en-GB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𝐵𝑅𝐿</m:t>
                                  </m:r>
                                </m:sup>
                              </m:sSup>
                              <m:r>
                                <a:rPr lang="en-GB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</m:e>
                      </m:d>
                      <m:r>
                        <a:rPr lang="en-GB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08DA707-471E-1A19-2BA7-F1E4FE9A2B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2457618"/>
                <a:ext cx="6096000" cy="7220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FCA822C-79D4-A786-770B-65C4C5BFE48D}"/>
                  </a:ext>
                </a:extLst>
              </p:cNvPr>
              <p:cNvSpPr txBox="1"/>
              <p:nvPr/>
            </p:nvSpPr>
            <p:spPr>
              <a:xfrm>
                <a:off x="2979624" y="5340973"/>
                <a:ext cx="6608667" cy="6281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𝐹𝑤𝑑</m:t>
                      </m:r>
                      <m:r>
                        <a:rPr lang="en-GB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𝐹𝑋</m:t>
                      </m:r>
                      <m:d>
                        <m:dPr>
                          <m:ctrlPr>
                            <a:rPr lang="en-GB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lin"/>
                              <m:ctrlPr>
                                <a:rPr lang="en-GB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𝑈𝑆𝐷</m:t>
                              </m:r>
                            </m:num>
                            <m:den>
                              <m:r>
                                <a:rPr lang="en-GB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𝐵𝑅𝐿</m:t>
                              </m:r>
                            </m:den>
                          </m:f>
                        </m:e>
                      </m:d>
                      <m:r>
                        <a:rPr lang="en-GB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𝑆𝑝𝑜𝑡</m:t>
                      </m:r>
                      <m:r>
                        <a:rPr lang="en-GB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𝐹𝑋</m:t>
                      </m:r>
                      <m:d>
                        <m:dPr>
                          <m:ctrlPr>
                            <a:rPr lang="en-GB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lin"/>
                              <m:ctrlPr>
                                <a:rPr lang="en-GB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𝑈𝑆𝐷</m:t>
                              </m:r>
                            </m:num>
                            <m:den>
                              <m:r>
                                <a:rPr lang="en-GB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𝐵𝑅𝐿</m:t>
                              </m:r>
                            </m:den>
                          </m:f>
                        </m:e>
                      </m:d>
                      <m:d>
                        <m:dPr>
                          <m:ctrlPr>
                            <a:rPr lang="en-GB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GB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GB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0,</m:t>
                                      </m:r>
                                      <m:r>
                                        <a:rPr lang="en-GB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GB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𝐵𝑅𝐿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GB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GB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0,</m:t>
                                      </m:r>
                                      <m:r>
                                        <a:rPr lang="en-GB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GB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𝑈𝑆𝐷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GB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(3)</m:t>
                      </m:r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FCA822C-79D4-A786-770B-65C4C5BFE4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9624" y="5340973"/>
                <a:ext cx="6608667" cy="6281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CF1BADC6-787B-E5DE-67B3-849244FBA1AD}"/>
              </a:ext>
            </a:extLst>
          </p:cNvPr>
          <p:cNvSpPr txBox="1"/>
          <p:nvPr/>
        </p:nvSpPr>
        <p:spPr>
          <a:xfrm>
            <a:off x="685801" y="6207633"/>
            <a:ext cx="10820398" cy="46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rgbClr val="C00000"/>
              </a:buClr>
            </a:pPr>
            <a:r>
              <a:rPr lang="en-GB" i="0" baseline="30000" dirty="0">
                <a:solidFill>
                  <a:schemeClr val="bg2">
                    <a:lumMod val="75000"/>
                  </a:schemeClr>
                </a:solidFill>
                <a:effectLst/>
                <a:latin typeface="fkGroteskNeue"/>
              </a:rPr>
              <a:t>1</a:t>
            </a:r>
            <a:r>
              <a:rPr lang="en-GB" i="0" dirty="0">
                <a:solidFill>
                  <a:schemeClr val="bg2">
                    <a:lumMod val="75000"/>
                  </a:schemeClr>
                </a:solidFill>
                <a:effectLst/>
                <a:latin typeface="fkGroteskNeue"/>
              </a:rPr>
              <a:t> For Forward FX &lt; </a:t>
            </a:r>
            <a:r>
              <a:rPr lang="en-GB" dirty="0">
                <a:solidFill>
                  <a:schemeClr val="bg2">
                    <a:lumMod val="75000"/>
                  </a:schemeClr>
                </a:solidFill>
                <a:latin typeface="fkGroteskNeue"/>
              </a:rPr>
              <a:t>1-</a:t>
            </a:r>
            <a:r>
              <a:rPr lang="en-GB" i="0" dirty="0">
                <a:solidFill>
                  <a:schemeClr val="bg2">
                    <a:lumMod val="75000"/>
                  </a:schemeClr>
                </a:solidFill>
                <a:effectLst/>
                <a:latin typeface="fkGroteskNeue"/>
              </a:rPr>
              <a:t>year simple compounding is used and thereafter annual compounding.</a:t>
            </a:r>
          </a:p>
        </p:txBody>
      </p:sp>
    </p:spTree>
    <p:extLst>
      <p:ext uri="{BB962C8B-B14F-4D97-AF65-F5344CB8AC3E}">
        <p14:creationId xmlns:p14="http://schemas.microsoft.com/office/powerpoint/2010/main" val="52213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432C89-20A2-B05E-6A32-D8A2C67EEB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B82D6-EA7B-899F-CAB6-27B9B3F9F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4912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Synthetic Forward FX</a:t>
            </a:r>
            <a:r>
              <a:rPr lang="en-US" sz="3200" dirty="0"/>
              <a:t> – Interest Rate Parity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C16216-7EAB-CC1E-2703-45206C86B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0A24E-A725-4B67-A709-B05312D8EBF0}" type="slidenum">
              <a:rPr lang="en-US" smtClean="0"/>
              <a:t>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DEB02D9-DFFB-F32C-80BD-3AB2A6392FA9}"/>
                  </a:ext>
                </a:extLst>
              </p:cNvPr>
              <p:cNvSpPr txBox="1"/>
              <p:nvPr/>
            </p:nvSpPr>
            <p:spPr>
              <a:xfrm>
                <a:off x="838200" y="940038"/>
                <a:ext cx="10515600" cy="58703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  <a:buClr>
                    <a:srgbClr val="C00000"/>
                  </a:buClr>
                </a:pPr>
                <a:r>
                  <a:rPr lang="en-GB" dirty="0">
                    <a:solidFill>
                      <a:srgbClr val="C00000"/>
                    </a:solidFill>
                    <a:latin typeface="fkGroteskNeue"/>
                  </a:rPr>
                  <a:t>Synthetic Forward FX Replication</a:t>
                </a:r>
                <a:r>
                  <a:rPr lang="en-GB" dirty="0">
                    <a:latin typeface="fkGroteskNeue"/>
                  </a:rPr>
                  <a:t> </a:t>
                </a:r>
                <a:r>
                  <a:rPr lang="en-GB" b="1" dirty="0">
                    <a:latin typeface="fkGroteskNeue"/>
                  </a:rPr>
                  <a:t>– USD/BRL Example</a:t>
                </a:r>
              </a:p>
              <a:p>
                <a:pPr>
                  <a:lnSpc>
                    <a:spcPct val="150000"/>
                  </a:lnSpc>
                  <a:buClr>
                    <a:srgbClr val="C00000"/>
                  </a:buClr>
                </a:pPr>
                <a:r>
                  <a:rPr lang="en-GB" b="0" i="0" dirty="0">
                    <a:effectLst/>
                    <a:latin typeface="fkGroteskNeue"/>
                  </a:rPr>
                  <a:t>Steps to replicate the value of a Forward FX where we compute the value USD 1 at a future time, t.</a:t>
                </a:r>
                <a:endParaRPr lang="en-GB" dirty="0">
                  <a:latin typeface="fkGroteskNeue"/>
                </a:endParaRPr>
              </a:p>
              <a:p>
                <a:pPr marL="285750" indent="-285750">
                  <a:lnSpc>
                    <a:spcPct val="150000"/>
                  </a:lnSpc>
                  <a:buClr>
                    <a:srgbClr val="C00000"/>
                  </a:buClr>
                  <a:buFont typeface="Wingdings" panose="05000000000000000000" pitchFamily="2" charset="2"/>
                  <a:buChar char="Ø"/>
                </a:pPr>
                <a:endParaRPr lang="en-GB" b="1" dirty="0">
                  <a:latin typeface="fkGroteskNeue"/>
                </a:endParaRPr>
              </a:p>
              <a:p>
                <a:pPr marL="285750" indent="-285750">
                  <a:lnSpc>
                    <a:spcPct val="150000"/>
                  </a:lnSpc>
                  <a:buClr>
                    <a:srgbClr val="C00000"/>
                  </a:buClr>
                  <a:buFont typeface="Wingdings" panose="05000000000000000000" pitchFamily="2" charset="2"/>
                  <a:buChar char="Ø"/>
                </a:pPr>
                <a:r>
                  <a:rPr lang="en-GB" b="1" dirty="0">
                    <a:latin typeface="fkGroteskNeue"/>
                  </a:rPr>
                  <a:t>Step 1: </a:t>
                </a:r>
                <a:r>
                  <a:rPr lang="en-GB" dirty="0">
                    <a:latin typeface="fkGroteskNeue"/>
                  </a:rPr>
                  <a:t>Borrow USD 1</a:t>
                </a:r>
              </a:p>
              <a:p>
                <a:pPr>
                  <a:lnSpc>
                    <a:spcPct val="150000"/>
                  </a:lnSpc>
                  <a:buClr>
                    <a:srgbClr val="C00000"/>
                  </a:buClr>
                </a:pPr>
                <a:r>
                  <a:rPr lang="en-GB" dirty="0">
                    <a:latin typeface="fkGroteskNeue"/>
                  </a:rPr>
                  <a:t>The PV of the future cash flow of USD 1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GB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(0,</m:t>
                        </m:r>
                        <m:r>
                          <a:rPr lang="en-GB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GB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𝑈𝑆𝐷</m:t>
                        </m:r>
                      </m:sup>
                    </m:sSup>
                  </m:oMath>
                </a14:m>
                <a:r>
                  <a:rPr lang="en-GB" dirty="0">
                    <a:latin typeface="fkGroteskNeue"/>
                  </a:rPr>
                  <a:t>. We simply discount USD 1.</a:t>
                </a:r>
                <a:endParaRPr lang="en-GB" b="0" i="0" dirty="0">
                  <a:effectLst/>
                  <a:latin typeface="fkGroteskNeue"/>
                </a:endParaRPr>
              </a:p>
              <a:p>
                <a:pPr marL="285750" indent="-285750">
                  <a:lnSpc>
                    <a:spcPct val="150000"/>
                  </a:lnSpc>
                  <a:buClr>
                    <a:srgbClr val="C00000"/>
                  </a:buClr>
                  <a:buFont typeface="Wingdings" panose="05000000000000000000" pitchFamily="2" charset="2"/>
                  <a:buChar char="Ø"/>
                </a:pPr>
                <a:endParaRPr lang="en-GB" b="1" i="0" dirty="0">
                  <a:effectLst/>
                  <a:latin typeface="fkGroteskNeue"/>
                </a:endParaRPr>
              </a:p>
              <a:p>
                <a:pPr marL="285750" indent="-285750">
                  <a:lnSpc>
                    <a:spcPct val="150000"/>
                  </a:lnSpc>
                  <a:buClr>
                    <a:srgbClr val="C00000"/>
                  </a:buClr>
                  <a:buFont typeface="Wingdings" panose="05000000000000000000" pitchFamily="2" charset="2"/>
                  <a:buChar char="Ø"/>
                </a:pPr>
                <a:r>
                  <a:rPr lang="en-GB" b="1" i="0" dirty="0">
                    <a:effectLst/>
                    <a:latin typeface="fkGroteskNeue"/>
                  </a:rPr>
                  <a:t>Step 2: </a:t>
                </a:r>
                <a:r>
                  <a:rPr lang="en-GB" dirty="0">
                    <a:latin typeface="fkGroteskNeue"/>
                  </a:rPr>
                  <a:t>Convert the PV from step 1 into BRL using the FX spot rate S(USD/BRL) or S.</a:t>
                </a:r>
              </a:p>
              <a:p>
                <a:pPr>
                  <a:lnSpc>
                    <a:spcPct val="150000"/>
                  </a:lnSpc>
                  <a:buClr>
                    <a:srgbClr val="C00000"/>
                  </a:buClr>
                </a:pPr>
                <a:r>
                  <a:rPr lang="en-GB" dirty="0">
                    <a:latin typeface="fkGroteskNeue"/>
                  </a:rPr>
                  <a:t>This gives a total value in BRL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GB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. </m:t>
                        </m:r>
                        <m:r>
                          <a:rPr lang="en-GB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GB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(0,</m:t>
                        </m:r>
                        <m:r>
                          <a:rPr lang="en-GB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GB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𝑈𝑆𝐷</m:t>
                        </m:r>
                      </m:sup>
                    </m:sSup>
                  </m:oMath>
                </a14:m>
                <a:endParaRPr lang="en-GB" dirty="0">
                  <a:latin typeface="fkGroteskNeue"/>
                </a:endParaRPr>
              </a:p>
              <a:p>
                <a:pPr marL="285750" indent="-285750">
                  <a:lnSpc>
                    <a:spcPct val="150000"/>
                  </a:lnSpc>
                  <a:buClr>
                    <a:srgbClr val="C00000"/>
                  </a:buClr>
                  <a:buFont typeface="Wingdings" panose="05000000000000000000" pitchFamily="2" charset="2"/>
                  <a:buChar char="Ø"/>
                </a:pPr>
                <a:endParaRPr lang="en-GB" b="1" dirty="0">
                  <a:latin typeface="fkGroteskNeue"/>
                </a:endParaRPr>
              </a:p>
              <a:p>
                <a:pPr marL="285750" indent="-285750">
                  <a:lnSpc>
                    <a:spcPct val="150000"/>
                  </a:lnSpc>
                  <a:buClr>
                    <a:srgbClr val="C00000"/>
                  </a:buClr>
                  <a:buFont typeface="Wingdings" panose="05000000000000000000" pitchFamily="2" charset="2"/>
                  <a:buChar char="Ø"/>
                </a:pPr>
                <a:r>
                  <a:rPr lang="en-GB" b="1" dirty="0">
                    <a:latin typeface="fkGroteskNeue"/>
                  </a:rPr>
                  <a:t>Step 3: </a:t>
                </a:r>
                <a:r>
                  <a:rPr lang="en-GB" dirty="0">
                    <a:latin typeface="fkGroteskNeue"/>
                  </a:rPr>
                  <a:t>Deposit these Funds until time t</a:t>
                </a:r>
              </a:p>
              <a:p>
                <a:pPr>
                  <a:lnSpc>
                    <a:spcPct val="150000"/>
                  </a:lnSpc>
                  <a:buClr>
                    <a:srgbClr val="C00000"/>
                  </a:buClr>
                </a:pPr>
                <a:r>
                  <a:rPr lang="en-GB" dirty="0">
                    <a:latin typeface="fkGroteskNeue"/>
                  </a:rPr>
                  <a:t>The BRL funds deposited have a growth rate of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GB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GB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GB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(0,</m:t>
                            </m:r>
                            <m:r>
                              <a:rPr lang="en-GB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GB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GB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𝐵𝑅𝐿</m:t>
                            </m:r>
                          </m:sup>
                        </m:sSup>
                      </m:den>
                    </m:f>
                  </m:oMath>
                </a14:m>
                <a:r>
                  <a:rPr lang="en-GB" dirty="0">
                    <a:latin typeface="fkGroteskNeue"/>
                  </a:rPr>
                  <a:t>. This gives the forward FX value as,</a:t>
                </a:r>
              </a:p>
              <a:p>
                <a:pPr algn="just">
                  <a:lnSpc>
                    <a:spcPct val="150000"/>
                  </a:lnSpc>
                  <a:buClr>
                    <a:srgbClr val="C00000"/>
                  </a:buClr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1 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𝑈𝑆𝐷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en-GB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GB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 . </m:t>
                              </m:r>
                              <m:r>
                                <a:rPr lang="en-GB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GB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(0,</m:t>
                              </m:r>
                              <m:r>
                                <a:rPr lang="en-GB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GB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GB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𝑈𝑆𝐷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GB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GB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(0,</m:t>
                              </m:r>
                              <m:r>
                                <a:rPr lang="en-GB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GB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GB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𝐵𝑅𝐿</m:t>
                              </m:r>
                            </m:sup>
                          </m:sSup>
                        </m:den>
                      </m:f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𝐵𝑅𝐿</m:t>
                      </m:r>
                    </m:oMath>
                  </m:oMathPara>
                </a14:m>
                <a:endParaRPr lang="en-GB" dirty="0">
                  <a:latin typeface="fkGroteskNeue"/>
                </a:endParaRPr>
              </a:p>
              <a:p>
                <a:pPr algn="ctr">
                  <a:lnSpc>
                    <a:spcPct val="150000"/>
                  </a:lnSpc>
                  <a:buClr>
                    <a:srgbClr val="C00000"/>
                  </a:buClr>
                </a:pPr>
                <a:br>
                  <a:rPr lang="en-GB" dirty="0">
                    <a:latin typeface="fkGroteskNeue"/>
                  </a:rPr>
                </a:br>
                <a:r>
                  <a:rPr lang="en-GB" dirty="0">
                    <a:latin typeface="fkGroteskNeue"/>
                  </a:rPr>
                  <a:t>The final result is the same result as in equation (3)</a:t>
                </a:r>
                <a:endParaRPr lang="en-GB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DEB02D9-DFFB-F32C-80BD-3AB2A6392F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940038"/>
                <a:ext cx="10515600" cy="5870390"/>
              </a:xfrm>
              <a:prstGeom prst="rect">
                <a:avLst/>
              </a:prstGeom>
              <a:blipFill>
                <a:blip r:embed="rId2"/>
                <a:stretch>
                  <a:fillRect l="-522" b="-72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5218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FBF10C-E0F7-095E-297F-F5E6CDDCBD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8EFF8-07BE-928B-DC2B-EDD079374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4912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Synthetic Forward FX</a:t>
            </a:r>
            <a:r>
              <a:rPr lang="en-US" sz="3200" dirty="0"/>
              <a:t> – Interest Rate Parity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76F6D96-9E41-3E90-8E98-B41D4FFA5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0A24E-A725-4B67-A709-B05312D8EBF0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F7A50F-97CC-5945-1868-0BBEB5EF78E0}"/>
              </a:ext>
            </a:extLst>
          </p:cNvPr>
          <p:cNvSpPr txBox="1"/>
          <p:nvPr/>
        </p:nvSpPr>
        <p:spPr>
          <a:xfrm>
            <a:off x="838200" y="1210607"/>
            <a:ext cx="10515600" cy="464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Clr>
                <a:srgbClr val="C00000"/>
              </a:buClr>
            </a:pPr>
            <a:r>
              <a:rPr lang="en-GB" dirty="0">
                <a:solidFill>
                  <a:srgbClr val="C00000"/>
                </a:solidFill>
                <a:latin typeface="fkGroteskNeue"/>
              </a:rPr>
              <a:t>Synthetic Forward FX Replication </a:t>
            </a:r>
            <a:r>
              <a:rPr lang="en-GB" b="1" dirty="0">
                <a:latin typeface="fkGroteskNeue"/>
              </a:rPr>
              <a:t>- USD/BRL Illustration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83D0158-D115-5FC4-90C4-0BA9DE287689}"/>
                  </a:ext>
                </a:extLst>
              </p:cNvPr>
              <p:cNvSpPr txBox="1"/>
              <p:nvPr/>
            </p:nvSpPr>
            <p:spPr>
              <a:xfrm>
                <a:off x="2862784" y="5910791"/>
                <a:ext cx="6608667" cy="6281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𝐹𝑤𝑑</m:t>
                      </m:r>
                      <m:r>
                        <a:rPr lang="en-GB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𝐹𝑋</m:t>
                      </m:r>
                      <m:d>
                        <m:dPr>
                          <m:ctrlPr>
                            <a:rPr lang="en-GB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lin"/>
                              <m:ctrlPr>
                                <a:rPr lang="en-GB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𝑈𝑆𝐷</m:t>
                              </m:r>
                            </m:num>
                            <m:den>
                              <m:r>
                                <a:rPr lang="en-GB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𝐵𝑅𝐿</m:t>
                              </m:r>
                            </m:den>
                          </m:f>
                        </m:e>
                      </m:d>
                      <m:r>
                        <a:rPr lang="en-GB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𝑆𝑝𝑜𝑡</m:t>
                      </m:r>
                      <m:r>
                        <a:rPr lang="en-GB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𝐹𝑋</m:t>
                      </m:r>
                      <m:d>
                        <m:dPr>
                          <m:ctrlPr>
                            <a:rPr lang="en-GB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lin"/>
                              <m:ctrlPr>
                                <a:rPr lang="en-GB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𝑈𝑆𝐷</m:t>
                              </m:r>
                            </m:num>
                            <m:den>
                              <m:r>
                                <a:rPr lang="en-GB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𝐵𝑅𝐿</m:t>
                              </m:r>
                            </m:den>
                          </m:f>
                        </m:e>
                      </m:d>
                      <m:d>
                        <m:dPr>
                          <m:ctrlPr>
                            <a:rPr lang="en-GB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GB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GB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0,</m:t>
                                      </m:r>
                                      <m:r>
                                        <a:rPr lang="en-GB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GB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𝐵𝑅𝐿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GB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GB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0,</m:t>
                                      </m:r>
                                      <m:r>
                                        <a:rPr lang="en-GB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GB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𝑈𝑆𝐷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83D0158-D115-5FC4-90C4-0BA9DE2876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2784" y="5910791"/>
                <a:ext cx="6608667" cy="62812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B0B99F01-F382-F2E3-A281-C21C8B4C6C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5949" y="1834625"/>
            <a:ext cx="9480102" cy="3917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486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945B00-B6DF-7513-9202-C9834D6665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D35E0-5792-27F4-099F-F3353FD9C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4912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Synthetic Forward FX</a:t>
            </a:r>
            <a:r>
              <a:rPr lang="en-US" sz="3200" dirty="0"/>
              <a:t> – Interest Rate Parity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8B09A4-DB5B-F212-3E30-21B942821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0A24E-A725-4B67-A709-B05312D8EBF0}" type="slidenum">
              <a:rPr lang="en-US" smtClean="0"/>
              <a:t>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21FE53A-6901-4829-A735-FC629E964E63}"/>
                  </a:ext>
                </a:extLst>
              </p:cNvPr>
              <p:cNvSpPr txBox="1"/>
              <p:nvPr/>
            </p:nvSpPr>
            <p:spPr>
              <a:xfrm>
                <a:off x="1056637" y="1255733"/>
                <a:ext cx="10119360" cy="50427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  <a:buClr>
                    <a:srgbClr val="C00000"/>
                  </a:buClr>
                </a:pPr>
                <a:r>
                  <a:rPr lang="en-GB" b="1" dirty="0">
                    <a:solidFill>
                      <a:srgbClr val="C00000"/>
                    </a:solidFill>
                  </a:rPr>
                  <a:t>Example - </a:t>
                </a:r>
                <a:r>
                  <a:rPr lang="en-GB" b="1" dirty="0"/>
                  <a:t>Computation of USD/BRL Forward FX</a:t>
                </a:r>
                <a:endParaRPr lang="en-GB" dirty="0">
                  <a:solidFill>
                    <a:srgbClr val="C00000"/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Clr>
                    <a:srgbClr val="C00000"/>
                  </a:buClr>
                  <a:buFont typeface="Wingdings" panose="05000000000000000000" pitchFamily="2" charset="2"/>
                  <a:buChar char="Ø"/>
                </a:pPr>
                <a:r>
                  <a:rPr lang="en-GB" dirty="0"/>
                  <a:t>Consider the USD/BRL currency pair, where the spot FX is 5.6900. If we know that the one-year USD and BRL discount factors have values of 0.9563 and 0.8717 respectively. What is the synthetic value of the one-year USD/BRL Forward FX? </a:t>
                </a:r>
              </a:p>
              <a:p>
                <a:pPr>
                  <a:lnSpc>
                    <a:spcPct val="150000"/>
                  </a:lnSpc>
                  <a:buClr>
                    <a:srgbClr val="C00000"/>
                  </a:buClr>
                </a:pPr>
                <a:endParaRPr lang="en-GB" dirty="0"/>
              </a:p>
              <a:p>
                <a:pPr marL="285750" indent="-285750">
                  <a:lnSpc>
                    <a:spcPct val="150000"/>
                  </a:lnSpc>
                  <a:buClr>
                    <a:srgbClr val="C00000"/>
                  </a:buClr>
                  <a:buFont typeface="Wingdings" panose="05000000000000000000" pitchFamily="2" charset="2"/>
                  <a:buChar char="Ø"/>
                </a:pPr>
                <a:r>
                  <a:rPr lang="en-GB" dirty="0"/>
                  <a:t>Rearranging the equation (3) we have,</a:t>
                </a:r>
              </a:p>
              <a:p>
                <a:pPr marL="285750" indent="-285750">
                  <a:lnSpc>
                    <a:spcPct val="150000"/>
                  </a:lnSpc>
                  <a:buClr>
                    <a:srgbClr val="C00000"/>
                  </a:buClr>
                  <a:buFont typeface="Wingdings" panose="05000000000000000000" pitchFamily="2" charset="2"/>
                  <a:buChar char="Ø"/>
                </a:pPr>
                <a:endParaRPr lang="en-GB" dirty="0"/>
              </a:p>
              <a:p>
                <a:pPr marL="285750" indent="-285750">
                  <a:lnSpc>
                    <a:spcPct val="150000"/>
                  </a:lnSpc>
                  <a:buClr>
                    <a:srgbClr val="C00000"/>
                  </a:buClr>
                  <a:buFont typeface="Wingdings" panose="05000000000000000000" pitchFamily="2" charset="2"/>
                  <a:buChar char="Ø"/>
                </a:pPr>
                <a:endParaRPr lang="en-GB" dirty="0"/>
              </a:p>
              <a:p>
                <a:pPr marL="285750" indent="-285750">
                  <a:lnSpc>
                    <a:spcPct val="150000"/>
                  </a:lnSpc>
                  <a:buClr>
                    <a:srgbClr val="C00000"/>
                  </a:buClr>
                  <a:buFont typeface="Wingdings" panose="05000000000000000000" pitchFamily="2" charset="2"/>
                  <a:buChar char="Ø"/>
                </a:pPr>
                <a:endParaRPr lang="en-GB" dirty="0"/>
              </a:p>
              <a:p>
                <a:pPr marL="285750" indent="-285750">
                  <a:lnSpc>
                    <a:spcPct val="150000"/>
                  </a:lnSpc>
                  <a:buClr>
                    <a:srgbClr val="C00000"/>
                  </a:buClr>
                  <a:buFont typeface="Wingdings" panose="05000000000000000000" pitchFamily="2" charset="2"/>
                  <a:buChar char="Ø"/>
                </a:pPr>
                <a:r>
                  <a:rPr lang="en-GB" dirty="0"/>
                  <a:t>This gives the one-year discount factor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GB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GB" i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GB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  <m:sup>
                        <m:r>
                          <m:rPr>
                            <m:sty m:val="p"/>
                          </m:rPr>
                          <a:rPr lang="en-GB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BRL</m:t>
                        </m:r>
                        <m:r>
                          <m:rPr>
                            <m:lit/>
                          </m:rPr>
                          <a:rPr lang="en-GB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GB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𝑈𝑆𝐷𝐶𝑆𝐴</m:t>
                        </m:r>
                      </m:sup>
                    </m:sSup>
                  </m:oMath>
                </a14:m>
                <a:r>
                  <a:rPr lang="en-GB" dirty="0">
                    <a:solidFill>
                      <a:srgbClr val="C00000"/>
                    </a:solidFill>
                  </a:rPr>
                  <a:t> </a:t>
                </a:r>
                <a:r>
                  <a:rPr lang="en-GB" dirty="0"/>
                  <a:t>as,</a:t>
                </a:r>
              </a:p>
              <a:p>
                <a:pPr marL="285750" indent="-285750">
                  <a:lnSpc>
                    <a:spcPct val="150000"/>
                  </a:lnSpc>
                  <a:buClr>
                    <a:srgbClr val="C00000"/>
                  </a:buClr>
                  <a:buFont typeface="Wingdings" panose="05000000000000000000" pitchFamily="2" charset="2"/>
                  <a:buChar char="Ø"/>
                </a:pPr>
                <a:endParaRPr lang="en-GB" dirty="0"/>
              </a:p>
              <a:p>
                <a:pPr marL="285750" indent="-285750">
                  <a:lnSpc>
                    <a:spcPct val="150000"/>
                  </a:lnSpc>
                  <a:buClr>
                    <a:srgbClr val="C00000"/>
                  </a:buClr>
                  <a:buFont typeface="Wingdings" panose="05000000000000000000" pitchFamily="2" charset="2"/>
                  <a:buChar char="Ø"/>
                </a:pPr>
                <a:endParaRPr lang="en-GB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21FE53A-6901-4829-A735-FC629E964E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637" y="1255733"/>
                <a:ext cx="10119360" cy="5042791"/>
              </a:xfrm>
              <a:prstGeom prst="rect">
                <a:avLst/>
              </a:prstGeom>
              <a:blipFill>
                <a:blip r:embed="rId2"/>
                <a:stretch>
                  <a:fillRect l="-482" r="-96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519ABB4-163E-012E-AECA-966BEBB08A35}"/>
                  </a:ext>
                </a:extLst>
              </p:cNvPr>
              <p:cNvSpPr txBox="1"/>
              <p:nvPr/>
            </p:nvSpPr>
            <p:spPr>
              <a:xfrm>
                <a:off x="2951483" y="5700386"/>
                <a:ext cx="6096000" cy="5068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GB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𝐹𝑤𝑑</m:t>
                    </m:r>
                    <m:r>
                      <a:rPr lang="en-GB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𝐹𝑋</m:t>
                    </m:r>
                    <m:d>
                      <m:dPr>
                        <m:ctrlPr>
                          <a:rPr lang="en-GB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GB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𝑈𝑆𝐷</m:t>
                            </m:r>
                          </m:num>
                          <m:den>
                            <m:r>
                              <a:rPr lang="en-GB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𝐵𝑅𝐿</m:t>
                            </m:r>
                          </m:den>
                        </m:f>
                      </m:e>
                    </m:d>
                    <m:r>
                      <a:rPr lang="en-GB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5.6900 </m:t>
                    </m:r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0.9563</m:t>
                            </m:r>
                          </m:num>
                          <m:den>
                            <m:r>
                              <a:rPr lang="en-GB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0.8717</m:t>
                            </m:r>
                          </m:den>
                        </m:f>
                      </m:e>
                    </m:d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 </a:t>
                </a:r>
                <a:r>
                  <a:rPr lang="en-GB" dirty="0"/>
                  <a:t>= 6.2422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519ABB4-163E-012E-AECA-966BEBB08A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1483" y="5700386"/>
                <a:ext cx="6096000" cy="506870"/>
              </a:xfrm>
              <a:prstGeom prst="rect">
                <a:avLst/>
              </a:prstGeom>
              <a:blipFill>
                <a:blip r:embed="rId3"/>
                <a:stretch>
                  <a:fillRect t="-71084" b="-1168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35299D3-B118-A301-5461-B97281783A2B}"/>
                  </a:ext>
                </a:extLst>
              </p:cNvPr>
              <p:cNvSpPr txBox="1"/>
              <p:nvPr/>
            </p:nvSpPr>
            <p:spPr>
              <a:xfrm>
                <a:off x="2951483" y="4079332"/>
                <a:ext cx="6608667" cy="6281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𝐹𝑤𝑑</m:t>
                      </m:r>
                      <m:r>
                        <a:rPr lang="en-GB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𝐹𝑋</m:t>
                      </m:r>
                      <m:d>
                        <m:dPr>
                          <m:ctrlPr>
                            <a:rPr lang="en-GB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lin"/>
                              <m:ctrlPr>
                                <a:rPr lang="en-GB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𝑈𝑆𝐷</m:t>
                              </m:r>
                            </m:num>
                            <m:den>
                              <m:r>
                                <a:rPr lang="en-GB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𝐵𝑅𝐿</m:t>
                              </m:r>
                            </m:den>
                          </m:f>
                        </m:e>
                      </m:d>
                      <m:r>
                        <a:rPr lang="en-GB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𝑆𝑝𝑜𝑡</m:t>
                      </m:r>
                      <m:r>
                        <a:rPr lang="en-GB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𝐹𝑋</m:t>
                      </m:r>
                      <m:d>
                        <m:dPr>
                          <m:ctrlPr>
                            <a:rPr lang="en-GB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lin"/>
                              <m:ctrlPr>
                                <a:rPr lang="en-GB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𝑈𝑆𝐷</m:t>
                              </m:r>
                            </m:num>
                            <m:den>
                              <m:r>
                                <a:rPr lang="en-GB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𝐵𝑅𝐿</m:t>
                              </m:r>
                            </m:den>
                          </m:f>
                        </m:e>
                      </m:d>
                      <m:d>
                        <m:dPr>
                          <m:ctrlPr>
                            <a:rPr lang="en-GB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GB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GB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0,</m:t>
                                      </m:r>
                                      <m:r>
                                        <a:rPr lang="en-GB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GB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𝐵𝑅𝐿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GB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GB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0,</m:t>
                                      </m:r>
                                      <m:r>
                                        <a:rPr lang="en-GB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GB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𝑈𝑆𝐷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GB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(3)</m:t>
                      </m:r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35299D3-B118-A301-5461-B97281783A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1483" y="4079332"/>
                <a:ext cx="6608667" cy="6281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7745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260E11-B9B0-FBEA-B46F-5D0CB54C0D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7142B-1603-1D4A-7505-E57450159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4912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Synthetic Forward FX</a:t>
            </a:r>
            <a:r>
              <a:rPr lang="en-US" sz="3200" dirty="0"/>
              <a:t> – Interest Rate Parity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8C27F04-F4F9-D5F1-B030-386D7E9F1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0A24E-A725-4B67-A709-B05312D8EBF0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433471-FB48-CB4B-DBD4-A009274CE5E7}"/>
              </a:ext>
            </a:extLst>
          </p:cNvPr>
          <p:cNvSpPr txBox="1"/>
          <p:nvPr/>
        </p:nvSpPr>
        <p:spPr>
          <a:xfrm>
            <a:off x="838200" y="1210607"/>
            <a:ext cx="10515600" cy="17113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Clr>
                <a:srgbClr val="C00000"/>
              </a:buClr>
            </a:pPr>
            <a:r>
              <a:rPr lang="en-GB" b="1" dirty="0">
                <a:solidFill>
                  <a:srgbClr val="C00000"/>
                </a:solidFill>
                <a:latin typeface="fkGroteskNeue"/>
              </a:rPr>
              <a:t>Bloomberg FX Interest Rate Arbitrage </a:t>
            </a:r>
            <a:r>
              <a:rPr lang="en-GB" b="1" dirty="0">
                <a:latin typeface="fkGroteskNeue"/>
              </a:rPr>
              <a:t>- Bloomberg FXFA &lt;GO&gt; </a:t>
            </a:r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GB" dirty="0">
                <a:latin typeface="fkGroteskNeue"/>
              </a:rPr>
              <a:t>Implying FX forwards can identify potential arbitrage opportunities.</a:t>
            </a:r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GB" dirty="0">
                <a:latin typeface="fkGroteskNeue"/>
              </a:rPr>
              <a:t>Market forward FX rates usually do not match the synthetic (or implied) FX forward rates</a:t>
            </a:r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GB" dirty="0">
                <a:latin typeface="fkGroteskNeue"/>
              </a:rPr>
              <a:t>Similarly, we can imply domestic and foreign interest rates or yields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0FC10BB-41FD-B02F-A314-49E919E0DC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7403" y="3074105"/>
            <a:ext cx="8717194" cy="313011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21018AD-F892-762B-5562-3BEF1E30BDAD}"/>
              </a:ext>
            </a:extLst>
          </p:cNvPr>
          <p:cNvSpPr txBox="1"/>
          <p:nvPr/>
        </p:nvSpPr>
        <p:spPr>
          <a:xfrm>
            <a:off x="1458410" y="6260438"/>
            <a:ext cx="10108557" cy="464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Clr>
                <a:srgbClr val="C00000"/>
              </a:buClr>
            </a:pPr>
            <a:r>
              <a:rPr lang="en-GB" i="0" u="sng" dirty="0">
                <a:effectLst/>
                <a:latin typeface="fkGroteskNeue"/>
              </a:rPr>
              <a:t>Note</a:t>
            </a:r>
            <a:r>
              <a:rPr lang="en-GB" i="0" dirty="0">
                <a:effectLst/>
                <a:latin typeface="fkGroteskNeue"/>
              </a:rPr>
              <a:t>:  Outright Forward FX = Spot FX + (Forward Points * Pip Size), where pip size is often 10,000</a:t>
            </a:r>
          </a:p>
        </p:txBody>
      </p:sp>
    </p:spTree>
    <p:extLst>
      <p:ext uri="{BB962C8B-B14F-4D97-AF65-F5344CB8AC3E}">
        <p14:creationId xmlns:p14="http://schemas.microsoft.com/office/powerpoint/2010/main" val="2864099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4ABCE5-D44D-91F3-2367-B6FEBB40A6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EA5BA-B7F8-EC7C-EB10-BBF72E6B9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4912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Synthetic Forward FX</a:t>
            </a:r>
            <a:r>
              <a:rPr lang="en-US" sz="3200" dirty="0"/>
              <a:t> – FX Forward Invariance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295FECB-4B1E-3C44-6788-6F123435C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0A24E-A725-4B67-A709-B05312D8EBF0}" type="slidenum">
              <a:rPr lang="en-US" smtClean="0"/>
              <a:t>6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CA6FB7-A157-68C3-DD77-23EA6C25D9A1}"/>
              </a:ext>
            </a:extLst>
          </p:cNvPr>
          <p:cNvSpPr txBox="1"/>
          <p:nvPr/>
        </p:nvSpPr>
        <p:spPr>
          <a:xfrm>
            <a:off x="1056637" y="1255733"/>
            <a:ext cx="10119360" cy="2126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rgbClr val="C00000"/>
              </a:buClr>
            </a:pPr>
            <a:r>
              <a:rPr lang="en-GB" b="1" dirty="0"/>
              <a:t>FX Forward Invariance</a:t>
            </a:r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GB" dirty="0"/>
              <a:t>Derived from Xccy Swaps where we have collateral posted in a single currency</a:t>
            </a:r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GB" dirty="0"/>
              <a:t>FX Forward Invariance assumes forward FX is constant for any given collateral posted or CSA</a:t>
            </a:r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GB" dirty="0"/>
              <a:t>Similar to Interest Rate Parity, however </a:t>
            </a:r>
            <a:r>
              <a:rPr lang="en-GB" dirty="0">
                <a:solidFill>
                  <a:srgbClr val="C00000"/>
                </a:solidFill>
              </a:rPr>
              <a:t>discount factors are collateralized in a single common currency</a:t>
            </a:r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GB" dirty="0"/>
              <a:t>Using USD/EUR as an example the FX Forward Invariance formula looks as follows: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54F3058-6D01-611E-05FA-E3C059522D2C}"/>
                  </a:ext>
                </a:extLst>
              </p:cNvPr>
              <p:cNvSpPr txBox="1"/>
              <p:nvPr/>
            </p:nvSpPr>
            <p:spPr>
              <a:xfrm>
                <a:off x="1056638" y="3615623"/>
                <a:ext cx="9513996" cy="9575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sSup>
                        <m:sSupPr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  <m:sup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𝑈𝑆𝐷</m:t>
                          </m:r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𝐸𝑈𝑅</m:t>
                          </m:r>
                        </m:sup>
                      </m:sSup>
                      <m:r>
                        <a:rPr lang="en-GB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𝑈𝑆𝐷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𝐸𝑈𝑅</m:t>
                          </m:r>
                        </m:sup>
                      </m:sSup>
                      <m:limLow>
                        <m:limLow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d>
                                <m:d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  <m:d>
                                            <m:dPr>
                                              <m:ctrlP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GB">
                                                  <a:latin typeface="Cambria Math" panose="02040503050406030204" pitchFamily="18" charset="0"/>
                                                </a:rPr>
                                                <m:t>0,</m:t>
                                              </m:r>
                                              <m: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GB">
                                              <a:latin typeface="Cambria Math" panose="02040503050406030204" pitchFamily="18" charset="0"/>
                                            </a:rPr>
                                            <m:t>USD</m:t>
                                          </m:r>
                                          <m:r>
                                            <m:rPr>
                                              <m:lit/>
                                            </m:rPr>
                                            <a:rPr lang="en-GB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_</m:t>
                                          </m:r>
                                          <m:r>
                                            <a:rPr lang="en-GB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𝐸𝑈𝑅𝐶𝑆𝐴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  <m:d>
                                            <m:dPr>
                                              <m:ctrlP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GB">
                                                  <a:latin typeface="Cambria Math" panose="02040503050406030204" pitchFamily="18" charset="0"/>
                                                </a:rPr>
                                                <m:t>0,</m:t>
                                              </m:r>
                                              <m: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GB">
                                              <a:latin typeface="Cambria Math" panose="02040503050406030204" pitchFamily="18" charset="0"/>
                                            </a:rPr>
                                            <m:t>EUR</m:t>
                                          </m:r>
                                          <m:r>
                                            <m:rPr>
                                              <m:lit/>
                                            </m:rPr>
                                            <a:rPr lang="en-GB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_</m:t>
                                          </m:r>
                                          <m:r>
                                            <a:rPr lang="en-GB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𝐸𝑈𝑅𝐶𝑆𝐴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</m:d>
                            </m:e>
                          </m:groupChr>
                          <m:r>
                            <a:rPr lang="en-GB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lim>
                          <m:r>
                            <m:rPr>
                              <m:sty m:val="p"/>
                            </m:rPr>
                            <a:rPr lang="en-GB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EUR</m:t>
                          </m:r>
                          <m:r>
                            <a:rPr lang="en-GB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𝐶𝑜𝑙𝑙𝑎𝑡𝑒𝑟𝑎𝑙</m:t>
                          </m:r>
                        </m:lim>
                      </m:limLow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𝑈𝑆𝐷</m:t>
                          </m:r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𝐸𝑈𝑅</m:t>
                          </m:r>
                        </m:sup>
                      </m:sSup>
                      <m:limLow>
                        <m:limLowPr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GB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d>
                                <m:d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GB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GB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GB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  <m:d>
                                            <m:dPr>
                                              <m:ctrlPr>
                                                <a:rPr lang="en-GB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GB" b="0" i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  <m:r>
                                                <a:rPr lang="en-GB" i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GB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GB" b="0" i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USD</m:t>
                                          </m:r>
                                          <m:r>
                                            <m:rPr>
                                              <m:lit/>
                                            </m:rPr>
                                            <a:rPr lang="en-GB" i="0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_</m:t>
                                          </m:r>
                                          <m:r>
                                            <a:rPr lang="en-GB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𝑈𝑆𝐷𝐶𝑆𝐴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en-GB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GB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  <m:d>
                                            <m:dPr>
                                              <m:ctrlPr>
                                                <a:rPr lang="en-GB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GB" b="0" i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  <m:r>
                                                <a:rPr lang="en-GB" i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GB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GB" b="0" i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EUR</m:t>
                                          </m:r>
                                          <m:r>
                                            <m:rPr>
                                              <m:lit/>
                                            </m:rPr>
                                            <a:rPr lang="en-GB" i="0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_</m:t>
                                          </m:r>
                                          <m:r>
                                            <a:rPr lang="en-GB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𝑈𝑆𝐷𝐶𝑆𝐴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</m:d>
                            </m:e>
                          </m:groupChr>
                        </m:e>
                        <m:lim>
                          <m:r>
                            <a:rPr lang="en-GB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𝑈𝑆𝐷</m:t>
                          </m:r>
                          <m:r>
                            <a:rPr lang="en-GB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𝐶𝑜𝑙𝑙𝑎𝑡𝑒𝑟𝑎𝑙</m:t>
                          </m:r>
                        </m:lim>
                      </m:limLow>
                      <m:r>
                        <a:rPr lang="en-GB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(4)</m:t>
                      </m:r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54F3058-6D01-611E-05FA-E3C059522D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638" y="3615623"/>
                <a:ext cx="9513996" cy="95750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67C6BD4-E9DB-3F35-1818-01DDF81E127D}"/>
                  </a:ext>
                </a:extLst>
              </p:cNvPr>
              <p:cNvSpPr txBox="1"/>
              <p:nvPr/>
            </p:nvSpPr>
            <p:spPr>
              <a:xfrm>
                <a:off x="838200" y="4782534"/>
                <a:ext cx="10119360" cy="17103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  <a:buClr>
                    <a:srgbClr val="C00000"/>
                  </a:buClr>
                </a:pPr>
                <a:r>
                  <a:rPr lang="en-GB" b="1" dirty="0"/>
                  <a:t>Standard CSAs</a:t>
                </a:r>
              </a:p>
              <a:p>
                <a:pPr marL="285750" indent="-285750">
                  <a:lnSpc>
                    <a:spcPct val="150000"/>
                  </a:lnSpc>
                  <a:buClr>
                    <a:srgbClr val="C00000"/>
                  </a:buClr>
                  <a:buFont typeface="Wingdings" panose="05000000000000000000" pitchFamily="2" charset="2"/>
                  <a:buChar char="Ø"/>
                </a:pPr>
                <a:r>
                  <a:rPr lang="en-GB" dirty="0"/>
                  <a:t>Discount factors with matching currency and collateral are said to have a standard or native CSA.</a:t>
                </a:r>
              </a:p>
              <a:p>
                <a:pPr marL="285750" indent="-285750">
                  <a:lnSpc>
                    <a:spcPct val="150000"/>
                  </a:lnSpc>
                  <a:buClr>
                    <a:srgbClr val="C00000"/>
                  </a:buClr>
                  <a:buFont typeface="Wingdings" panose="05000000000000000000" pitchFamily="2" charset="2"/>
                  <a:buChar char="Ø"/>
                </a:pPr>
                <a:r>
                  <a:rPr lang="en-GB" dirty="0"/>
                  <a:t>We drop the CSA subscript when referencing discount factors with a standard CSA </a:t>
                </a:r>
              </a:p>
              <a:p>
                <a:pPr marL="285750" indent="-285750">
                  <a:lnSpc>
                    <a:spcPct val="150000"/>
                  </a:lnSpc>
                  <a:buClr>
                    <a:srgbClr val="C00000"/>
                  </a:buClr>
                  <a:buFont typeface="Wingdings" panose="05000000000000000000" pitchFamily="2" charset="2"/>
                  <a:buChar char="Ø"/>
                </a:pPr>
                <a:r>
                  <a:rPr lang="en-GB" dirty="0"/>
                  <a:t>For example,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GB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(0,</m:t>
                        </m:r>
                        <m:r>
                          <a:rPr lang="en-GB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GB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𝑈𝑆𝐷</m:t>
                        </m:r>
                        <m:r>
                          <a:rPr lang="en-GB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GB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𝑈𝑆𝐷𝐶𝑆𝐴</m:t>
                        </m:r>
                      </m:sup>
                    </m:sSup>
                    <m:r>
                      <a:rPr lang="en-GB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GB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(0,</m:t>
                        </m:r>
                        <m:r>
                          <a:rPr lang="en-GB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GB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𝑈𝑆𝐷</m:t>
                        </m:r>
                      </m:sup>
                    </m:sSup>
                  </m:oMath>
                </a14:m>
                <a:r>
                  <a:rPr lang="en-GB" dirty="0"/>
                  <a:t> and similarly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GB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(0,</m:t>
                        </m:r>
                        <m:r>
                          <a:rPr lang="en-GB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GB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𝐸𝑈𝑅</m:t>
                        </m:r>
                        <m:r>
                          <a:rPr lang="en-GB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GB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𝐸𝑈𝑅𝐶𝑆𝐴</m:t>
                        </m:r>
                      </m:sup>
                    </m:sSup>
                    <m:r>
                      <a:rPr lang="en-GB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GB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(0,</m:t>
                        </m:r>
                        <m:r>
                          <a:rPr lang="en-GB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GB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𝐸𝑈𝑅</m:t>
                        </m:r>
                      </m:sup>
                    </m:sSup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67C6BD4-E9DB-3F35-1818-01DDF81E12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782534"/>
                <a:ext cx="10119360" cy="1710340"/>
              </a:xfrm>
              <a:prstGeom prst="rect">
                <a:avLst/>
              </a:prstGeom>
              <a:blipFill>
                <a:blip r:embed="rId3"/>
                <a:stretch>
                  <a:fillRect l="-542" b="-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56201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783A24-2B67-BA81-28AE-D3BB9A38CA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15820-0BE4-1AD1-504E-29BE735B7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4912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FX Forward Invariance</a:t>
            </a:r>
            <a:r>
              <a:rPr lang="en-US" sz="3200" dirty="0"/>
              <a:t> – Discount Factors with </a:t>
            </a:r>
            <a:r>
              <a:rPr lang="en-US" sz="3200" b="1" dirty="0"/>
              <a:t>USD</a:t>
            </a:r>
            <a:r>
              <a:rPr lang="en-US" sz="3200" dirty="0"/>
              <a:t> Collateral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DEB5319-6103-62F2-78A5-9C6AE8AD3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0A24E-A725-4B67-A709-B05312D8EBF0}" type="slidenum">
              <a:rPr lang="en-US" smtClean="0"/>
              <a:t>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4831DEA-E21E-1A2F-F0FA-01AE9CBF9218}"/>
                  </a:ext>
                </a:extLst>
              </p:cNvPr>
              <p:cNvSpPr txBox="1"/>
              <p:nvPr/>
            </p:nvSpPr>
            <p:spPr>
              <a:xfrm>
                <a:off x="1117599" y="1441968"/>
                <a:ext cx="10119360" cy="29578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  <a:buClr>
                    <a:srgbClr val="C00000"/>
                  </a:buClr>
                </a:pPr>
                <a:r>
                  <a:rPr lang="en-GB" b="1" dirty="0"/>
                  <a:t>Discount Factors with USD Collateral</a:t>
                </a:r>
              </a:p>
              <a:p>
                <a:pPr marL="285750" indent="-285750">
                  <a:lnSpc>
                    <a:spcPct val="150000"/>
                  </a:lnSpc>
                  <a:buClr>
                    <a:srgbClr val="C00000"/>
                  </a:buClr>
                  <a:buFont typeface="Wingdings" panose="05000000000000000000" pitchFamily="2" charset="2"/>
                  <a:buChar char="Ø"/>
                </a:pPr>
                <a:r>
                  <a:rPr lang="en-GB" dirty="0"/>
                  <a:t>Discount factors with USD Collateral are implied from Xccy curve calibration</a:t>
                </a:r>
              </a:p>
              <a:p>
                <a:pPr marL="285750" indent="-285750">
                  <a:lnSpc>
                    <a:spcPct val="150000"/>
                  </a:lnSpc>
                  <a:buClr>
                    <a:srgbClr val="C00000"/>
                  </a:buClr>
                  <a:buFont typeface="Wingdings" panose="05000000000000000000" pitchFamily="2" charset="2"/>
                  <a:buChar char="Ø"/>
                </a:pPr>
                <a:r>
                  <a:rPr lang="en-GB" dirty="0"/>
                  <a:t>Cannot use Interest Rate Parity as it does not incorporate collateral into calculations </a:t>
                </a:r>
              </a:p>
              <a:p>
                <a:pPr marL="285750" indent="-285750">
                  <a:lnSpc>
                    <a:spcPct val="150000"/>
                  </a:lnSpc>
                  <a:buClr>
                    <a:srgbClr val="C00000"/>
                  </a:buClr>
                  <a:buFont typeface="Wingdings" panose="05000000000000000000" pitchFamily="2" charset="2"/>
                  <a:buChar char="Ø"/>
                </a:pPr>
                <a:r>
                  <a:rPr lang="en-GB" dirty="0"/>
                  <a:t>Knowing the Xccy Market Par Spread (S) we can solve for discount factors with USD Collateral</a:t>
                </a:r>
                <a:endParaRPr lang="en-GB" dirty="0">
                  <a:solidFill>
                    <a:srgbClr val="C00000"/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Clr>
                    <a:srgbClr val="C00000"/>
                  </a:buClr>
                  <a:buFont typeface="Wingdings" panose="05000000000000000000" pitchFamily="2" charset="2"/>
                  <a:buChar char="Ø"/>
                </a:pPr>
                <a:endParaRPr lang="en-GB" dirty="0">
                  <a:solidFill>
                    <a:srgbClr val="C00000"/>
                  </a:solidFill>
                </a:endParaRPr>
              </a:p>
              <a:p>
                <a:pPr>
                  <a:lnSpc>
                    <a:spcPct val="150000"/>
                  </a:lnSpc>
                  <a:buClr>
                    <a:srgbClr val="C00000"/>
                  </a:buClr>
                </a:pPr>
                <a:r>
                  <a:rPr lang="en-GB" b="1" dirty="0"/>
                  <a:t>Example: Xccy Swap EUR/USD</a:t>
                </a:r>
              </a:p>
              <a:p>
                <a:pPr marL="285750" indent="-285750">
                  <a:lnSpc>
                    <a:spcPct val="150000"/>
                  </a:lnSpc>
                  <a:buClr>
                    <a:srgbClr val="C00000"/>
                  </a:buClr>
                  <a:buFont typeface="Wingdings" panose="05000000000000000000" pitchFamily="2" charset="2"/>
                  <a:buChar char="Ø"/>
                </a:pPr>
                <a:r>
                  <a:rPr lang="en-GB" dirty="0"/>
                  <a:t>Knowing the Xccy market par spread (s) and all other terms we can solve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r>
                          <a:rPr lang="en-GB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(0,</m:t>
                        </m:r>
                        <m:r>
                          <a:rPr lang="en-GB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GB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GB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𝐸𝑈𝑅</m:t>
                        </m:r>
                        <m:r>
                          <a:rPr lang="en-GB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_</m:t>
                        </m:r>
                        <m:r>
                          <a:rPr lang="en-GB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𝑈𝑆𝐷𝐶𝑆𝐴</m:t>
                        </m:r>
                      </m:sup>
                    </m:sSup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4831DEA-E21E-1A2F-F0FA-01AE9CBF92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7599" y="1441968"/>
                <a:ext cx="10119360" cy="2957861"/>
              </a:xfrm>
              <a:prstGeom prst="rect">
                <a:avLst/>
              </a:prstGeom>
              <a:blipFill>
                <a:blip r:embed="rId2"/>
                <a:stretch>
                  <a:fillRect l="-482" b="-247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31EBA2A-9DE1-5911-236B-B3BE822B4EF2}"/>
                  </a:ext>
                </a:extLst>
              </p:cNvPr>
              <p:cNvSpPr txBox="1"/>
              <p:nvPr/>
            </p:nvSpPr>
            <p:spPr>
              <a:xfrm>
                <a:off x="2509520" y="4901759"/>
                <a:ext cx="6977038" cy="5409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r>
                                <a:rPr lang="en-GB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∑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.(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𝑆𝑂𝐹𝑅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𝑅𝑎𝑡𝑒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).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.</m:t>
                              </m:r>
                              <m:sSup>
                                <m:sSup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(0,</m:t>
                                  </m:r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𝑈𝑆𝐷</m:t>
                                  </m:r>
                                </m:sup>
                              </m:sSup>
                            </m:e>
                          </m:groupChr>
                        </m:e>
                        <m:lim>
                          <m:r>
                            <a:rPr lang="en-GB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𝑈𝑆𝐷</m:t>
                          </m:r>
                          <m:r>
                            <a:rPr lang="en-GB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𝑇𝑟𝑎𝑑𝑒</m:t>
                          </m:r>
                          <m:r>
                            <a:rPr lang="en-GB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𝐿𝑒𝑔</m:t>
                          </m:r>
                        </m:lim>
                      </m:limLow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 </m:t>
                      </m:r>
                      <m:limLow>
                        <m:limLow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∑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.(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𝐸𝑆𝑇𝑅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).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.</m:t>
                              </m:r>
                              <m:sSup>
                                <m:sSupPr>
                                  <m:ctrlPr>
                                    <a:rPr lang="en-GB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GB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(0,</m:t>
                                  </m:r>
                                  <m:r>
                                    <a:rPr lang="en-GB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GB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GB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𝐸𝑈𝑅</m:t>
                                  </m:r>
                                  <m:r>
                                    <a:rPr lang="en-GB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_</m:t>
                                  </m:r>
                                  <m:r>
                                    <a:rPr lang="en-GB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𝑈𝑆𝐷𝐶𝑆𝐴</m:t>
                                  </m:r>
                                </m:sup>
                              </m:sSup>
                            </m:e>
                          </m:groupChr>
                        </m:e>
                        <m:lim>
                          <m:r>
                            <a:rPr lang="en-GB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𝐸𝑈𝑅</m:t>
                          </m:r>
                          <m:r>
                            <a:rPr lang="en-GB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𝑇𝑟𝑎𝑑𝑒</m:t>
                          </m:r>
                          <m:r>
                            <a:rPr lang="en-GB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𝐿𝑒𝑔</m:t>
                          </m:r>
                        </m:lim>
                      </m:limLow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31EBA2A-9DE1-5911-236B-B3BE822B4E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9520" y="4901759"/>
                <a:ext cx="6977038" cy="540917"/>
              </a:xfrm>
              <a:prstGeom prst="rect">
                <a:avLst/>
              </a:prstGeom>
              <a:blipFill>
                <a:blip r:embed="rId3"/>
                <a:stretch>
                  <a:fillRect l="-699" b="-1460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81027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2651E6-6E00-C047-220F-F5AE02E97D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E6998-603B-0B65-C4F7-42752AB02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4912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FX Forward Invariance</a:t>
            </a:r>
            <a:r>
              <a:rPr lang="en-US" sz="3200" dirty="0"/>
              <a:t> – Discount Factors with </a:t>
            </a:r>
            <a:r>
              <a:rPr lang="en-US" sz="3200" b="1" dirty="0"/>
              <a:t>USD</a:t>
            </a:r>
            <a:r>
              <a:rPr lang="en-US" sz="3200" dirty="0"/>
              <a:t> Collateral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C988B21-7E0A-1977-9630-86FB78B19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0A24E-A725-4B67-A709-B05312D8EBF0}" type="slidenum">
              <a:rPr lang="en-US" smtClean="0"/>
              <a:t>8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D2C653-E292-9CA6-4A98-24A60DE8F5BF}"/>
              </a:ext>
            </a:extLst>
          </p:cNvPr>
          <p:cNvSpPr txBox="1"/>
          <p:nvPr/>
        </p:nvSpPr>
        <p:spPr>
          <a:xfrm>
            <a:off x="924560" y="878759"/>
            <a:ext cx="10119360" cy="880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rgbClr val="C00000"/>
              </a:buClr>
            </a:pPr>
            <a:r>
              <a:rPr lang="en-GB" b="1" dirty="0"/>
              <a:t>Bloomberg Illustration: Xccy Swap EUR/USD 5Y </a:t>
            </a:r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GB" dirty="0"/>
              <a:t>Knowing the Xccy Market Par Spread (s) we can solve for discount factors with USD Collateral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D5455E2-8E7A-CBD2-7399-FF95AD2CE2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8297" y="1887355"/>
            <a:ext cx="6175406" cy="397508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612C10C-0818-8A95-697F-4329DFAB607F}"/>
                  </a:ext>
                </a:extLst>
              </p:cNvPr>
              <p:cNvSpPr txBox="1"/>
              <p:nvPr/>
            </p:nvSpPr>
            <p:spPr>
              <a:xfrm>
                <a:off x="2607481" y="6085891"/>
                <a:ext cx="6977038" cy="5409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GB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GB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r>
                                <a:rPr lang="en-GB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∑</m:t>
                              </m:r>
                              <m:r>
                                <a:rPr lang="en-GB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GB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.(</m:t>
                              </m:r>
                              <m:r>
                                <a:rPr lang="en-GB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𝑆𝑂𝐹𝑅</m:t>
                              </m:r>
                              <m:r>
                                <a:rPr lang="en-GB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𝑅𝑎𝑡𝑒</m:t>
                              </m:r>
                              <m:r>
                                <a:rPr lang="en-GB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).</m:t>
                              </m:r>
                              <m:r>
                                <a:rPr lang="en-GB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  <m:r>
                                <a:rPr lang="en-GB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.</m:t>
                              </m:r>
                              <m:sSup>
                                <m:sSupPr>
                                  <m:ctrlPr>
                                    <a:rPr lang="en-GB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GB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(0,</m:t>
                                  </m:r>
                                  <m:r>
                                    <a:rPr lang="en-GB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GB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GB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𝑈𝑆𝐷</m:t>
                                  </m:r>
                                </m:sup>
                              </m:sSup>
                            </m:e>
                          </m:groupChr>
                        </m:e>
                        <m:lim>
                          <m:r>
                            <a:rPr lang="en-GB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𝑈𝑆𝐷</m:t>
                          </m:r>
                          <m:r>
                            <a:rPr lang="en-GB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𝑇𝑟𝑎𝑑𝑒</m:t>
                          </m:r>
                          <m:r>
                            <a:rPr lang="en-GB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𝐿𝑒𝑔</m:t>
                          </m:r>
                        </m:lim>
                      </m:limLow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 </m:t>
                      </m:r>
                      <m:limLow>
                        <m:limLowPr>
                          <m:ctrlPr>
                            <a:rPr lang="en-GB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GB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r>
                                <a:rPr lang="en-GB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∑</m:t>
                              </m:r>
                              <m:r>
                                <a:rPr lang="en-GB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GB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.(</m:t>
                              </m:r>
                              <m:r>
                                <a:rPr lang="en-GB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𝐸𝑆𝑇𝑅</m:t>
                              </m:r>
                              <m:r>
                                <a:rPr lang="en-GB" b="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𝒔</m:t>
                              </m:r>
                              <m:r>
                                <a:rPr lang="en-GB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).</m:t>
                              </m:r>
                              <m:r>
                                <a:rPr lang="en-GB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  <m:r>
                                <a:rPr lang="en-GB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.</m:t>
                              </m:r>
                              <m:sSup>
                                <m:sSupPr>
                                  <m:ctrlPr>
                                    <a:rPr lang="en-GB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GB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(0,</m:t>
                                  </m:r>
                                  <m:r>
                                    <a:rPr lang="en-GB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GB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GB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𝐸𝑈𝑅</m:t>
                                  </m:r>
                                  <m:r>
                                    <a:rPr lang="en-GB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_</m:t>
                                  </m:r>
                                  <m:r>
                                    <a:rPr lang="en-GB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𝑈𝑆𝐷𝐶𝑆𝐴</m:t>
                                  </m:r>
                                </m:sup>
                              </m:sSup>
                            </m:e>
                          </m:groupChr>
                        </m:e>
                        <m:lim>
                          <m:r>
                            <a:rPr lang="en-GB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𝐸𝑈𝑅</m:t>
                          </m:r>
                          <m:r>
                            <a:rPr lang="en-GB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𝑇𝑟𝑎𝑑𝑒</m:t>
                          </m:r>
                          <m:r>
                            <a:rPr lang="en-GB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𝐿𝑒𝑔</m:t>
                          </m:r>
                        </m:lim>
                      </m:limLow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612C10C-0818-8A95-697F-4329DFAB60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7481" y="6085891"/>
                <a:ext cx="6977038" cy="540917"/>
              </a:xfrm>
              <a:prstGeom prst="rect">
                <a:avLst/>
              </a:prstGeom>
              <a:blipFill>
                <a:blip r:embed="rId3"/>
                <a:stretch>
                  <a:fillRect l="-787" b="-1460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43216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1194</Words>
  <Application>Microsoft Office PowerPoint</Application>
  <PresentationFormat>Widescreen</PresentationFormat>
  <Paragraphs>153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-apple-system</vt:lpstr>
      <vt:lpstr>Arial</vt:lpstr>
      <vt:lpstr>Calibri</vt:lpstr>
      <vt:lpstr>Calibri Light</vt:lpstr>
      <vt:lpstr>Cambria Math</vt:lpstr>
      <vt:lpstr>fkGroteskNeue</vt:lpstr>
      <vt:lpstr>myriad roman</vt:lpstr>
      <vt:lpstr>Wingdings</vt:lpstr>
      <vt:lpstr>Office Theme</vt:lpstr>
      <vt:lpstr>PowerPoint Presentation</vt:lpstr>
      <vt:lpstr>Synthetic Forward FX – Interest Rate Parity</vt:lpstr>
      <vt:lpstr>Synthetic Forward FX – Interest Rate Parity</vt:lpstr>
      <vt:lpstr>Synthetic Forward FX – Interest Rate Parity</vt:lpstr>
      <vt:lpstr>Synthetic Forward FX – Interest Rate Parity</vt:lpstr>
      <vt:lpstr>Synthetic Forward FX – Interest Rate Parity</vt:lpstr>
      <vt:lpstr>Synthetic Forward FX – FX Forward Invariance</vt:lpstr>
      <vt:lpstr>FX Forward Invariance – Discount Factors with USD Collateral</vt:lpstr>
      <vt:lpstr>FX Forward Invariance – Discount Factors with USD Collateral</vt:lpstr>
      <vt:lpstr>FX Forward Invariance – Discount Factors with Non-USD Collateral</vt:lpstr>
      <vt:lpstr>FX Forward Invariance – Discount Factors with Non-USD Collateral</vt:lpstr>
      <vt:lpstr>FX Forward Invariance – Discount Factors with Non-USD Collateral</vt:lpstr>
      <vt:lpstr>FX Forward Invariance – Yield Curve Dependencies</vt:lpstr>
      <vt:lpstr>FX Forward Invariance – Yield Curve Dependencies</vt:lpstr>
      <vt:lpstr>Contact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2022-10-25T14:58:59Z</dcterms:created>
  <dcterms:modified xsi:type="dcterms:W3CDTF">2025-03-02T21:52:10Z</dcterms:modified>
</cp:coreProperties>
</file>