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67" r:id="rId3"/>
    <p:sldId id="265" r:id="rId4"/>
    <p:sldId id="276" r:id="rId5"/>
    <p:sldId id="261" r:id="rId6"/>
    <p:sldId id="275" r:id="rId7"/>
    <p:sldId id="269" r:id="rId8"/>
    <p:sldId id="270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59F47-98BF-1A45-8155-C5FC05D53629}" v="1" dt="2021-12-08T07:24:30.310"/>
    <p1510:client id="{91A1896E-AC7A-9B49-DB11-383A874DA3B5}" v="23" dt="2021-12-08T07:00:30.870"/>
    <p1510:client id="{BCC9BBA7-74BD-18A4-DB0B-7F5D540977D0}" v="2" dt="2021-12-08T03:09:46.341"/>
    <p1510:client id="{D6BF825C-9FBC-47E8-BCB9-A5415994039F}" v="4428" dt="2021-12-08T06:50:00.118"/>
    <p1510:client id="{DDBCD170-3C33-C8B9-E90E-32D35CA702D9}" v="776" dt="2021-12-08T06:21:15.581"/>
    <p1510:client id="{E6FD5C00-FB88-EC02-1D03-E3BA0DD528D4}" v="1" dt="2021-12-08T05:26:35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9" y="1393788"/>
            <a:ext cx="11324442" cy="1722187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Cats vs Dogs Detector (</a:t>
            </a:r>
            <a:r>
              <a:rPr lang="en-US" sz="5400" b="1" err="1">
                <a:ea typeface="+mj-lt"/>
                <a:cs typeface="+mj-lt"/>
              </a:rPr>
              <a:t>CaDoD</a:t>
            </a:r>
            <a:r>
              <a:rPr lang="en-US" sz="5400" b="1">
                <a:ea typeface="+mj-lt"/>
                <a:cs typeface="+mj-lt"/>
              </a:rPr>
              <a:t>) </a:t>
            </a:r>
            <a:br>
              <a:rPr lang="en-US" sz="5400" b="1">
                <a:ea typeface="+mj-lt"/>
                <a:cs typeface="+mj-lt"/>
              </a:rPr>
            </a:br>
            <a:r>
              <a:rPr lang="en-US" sz="5400" b="1">
                <a:ea typeface="+mj-lt"/>
                <a:cs typeface="+mj-lt"/>
              </a:rPr>
              <a:t> Phase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257" y="3454793"/>
            <a:ext cx="6846784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Group 19</a:t>
            </a:r>
          </a:p>
          <a:p>
            <a:r>
              <a:rPr lang="en-US">
                <a:ea typeface="+mn-lt"/>
                <a:cs typeface="+mn-lt"/>
              </a:rPr>
              <a:t>Aishwarya </a:t>
            </a:r>
            <a:r>
              <a:rPr lang="en-US" err="1">
                <a:ea typeface="+mn-lt"/>
                <a:cs typeface="+mn-lt"/>
              </a:rPr>
              <a:t>Sinhasane</a:t>
            </a:r>
            <a:r>
              <a:rPr lang="en-US">
                <a:ea typeface="+mn-lt"/>
                <a:cs typeface="+mn-lt"/>
              </a:rPr>
              <a:t>, Himanshu Joshi </a:t>
            </a:r>
            <a:endParaRPr lang="en-US" u="sng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Sreelaxmi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Chakkadath</a:t>
            </a:r>
            <a:r>
              <a:rPr lang="en-US">
                <a:ea typeface="+mn-lt"/>
                <a:cs typeface="+mn-lt"/>
              </a:rPr>
              <a:t>, Sumitha </a:t>
            </a:r>
            <a:r>
              <a:rPr lang="en-US" err="1">
                <a:ea typeface="+mn-lt"/>
                <a:cs typeface="+mn-lt"/>
              </a:rPr>
              <a:t>Vellinalur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Thattai</a:t>
            </a:r>
            <a:endParaRPr lang="en-US" u="sng" err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7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E796-6CDD-4D86-B858-C852650D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 &amp; 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6C6C-2B4B-476A-A15A-B4CF4800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>
                <a:cs typeface="Calibri"/>
              </a:rPr>
              <a:t>Conclusion</a:t>
            </a:r>
          </a:p>
          <a:p>
            <a:pPr lvl="1"/>
            <a:r>
              <a:rPr lang="en-US">
                <a:cs typeface="Calibri"/>
              </a:rPr>
              <a:t>NN with augmentation, dropout layer and regularization helped us overcome overfitting and increase the accuracy to ~60%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Loss reduced at each epoch for both train and validation set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 b="1" u="sng">
                <a:cs typeface="Calibri"/>
              </a:rPr>
              <a:t>Next Steps</a:t>
            </a:r>
          </a:p>
          <a:p>
            <a:pPr lvl="1"/>
            <a:r>
              <a:rPr lang="en-US">
                <a:cs typeface="Calibri"/>
              </a:rPr>
              <a:t>Optimize the current CNN by experimenting with data augmentation, different optimizers, learning rates, and weight delays</a:t>
            </a:r>
          </a:p>
          <a:p>
            <a:pPr lvl="1"/>
            <a:r>
              <a:rPr lang="en-US">
                <a:cs typeface="Calibri"/>
              </a:rPr>
              <a:t>Building a Transfer learning model using </a:t>
            </a:r>
            <a:r>
              <a:rPr lang="en-US" err="1">
                <a:cs typeface="Calibri"/>
              </a:rPr>
              <a:t>EfficientDet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Perform a t-test to compare the different models with this transfer learning model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B9DAB-13EB-4EBC-A3C8-3D7887780641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solidFill>
                  <a:srgbClr val="7F7F7F"/>
                </a:solidFill>
              </a:rPr>
              <a:t>Next Steps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37AD6-F80A-4354-83B5-76EEADA7A8EC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4ABB-D9B1-4D38-BD8E-1D953A72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A42B-FEF9-46C5-A04A-A91C9543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7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>
              <a:cs typeface="Calibri"/>
            </a:endParaRPr>
          </a:p>
          <a:p>
            <a:r>
              <a:rPr lang="en-US" sz="3200">
                <a:cs typeface="Calibri"/>
              </a:rPr>
              <a:t>Past – Phase 1</a:t>
            </a:r>
          </a:p>
          <a:p>
            <a:r>
              <a:rPr lang="en-US" sz="3200">
                <a:cs typeface="Calibri"/>
              </a:rPr>
              <a:t>Present – Phase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cs typeface="Calibri"/>
              </a:rPr>
              <a:t>Homegrown CXE + MSE Loss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cs typeface="Calibri"/>
              </a:rPr>
              <a:t>Multi Layered Perceptron (MLP)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cs typeface="Calibri"/>
              </a:rPr>
              <a:t>Multi headed MLP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cs typeface="Calibri"/>
              </a:rPr>
              <a:t>Results and Discussion</a:t>
            </a:r>
          </a:p>
          <a:p>
            <a:r>
              <a:rPr lang="en-US" sz="3200">
                <a:cs typeface="Calibri"/>
              </a:rPr>
              <a:t>Conclusion &amp; 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FDA422-57E5-4AE2-8308-6A5AD7676D27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2B685-AD95-4A28-A0D5-0390AF240FED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solidFill>
                  <a:srgbClr val="7F7F7F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9070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E187-A1DA-451C-8823-5EEE0A87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Past - Phase 1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B20FB-CD24-485C-A162-232376798CDB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solidFill>
                  <a:srgbClr val="7F7F7F"/>
                </a:solidFill>
              </a:rPr>
              <a:t>Past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92D18-F864-49EF-9530-986F856C5DE4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C7B859-7C6D-4CAF-86D0-67EA91703732}"/>
              </a:ext>
            </a:extLst>
          </p:cNvPr>
          <p:cNvSpPr txBox="1">
            <a:spLocks/>
          </p:cNvSpPr>
          <p:nvPr/>
        </p:nvSpPr>
        <p:spPr>
          <a:xfrm>
            <a:off x="838200" y="1690303"/>
            <a:ext cx="10515600" cy="4827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Performed EDA and rescaled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Built various models for image classification for boundary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cs typeface="Calibri"/>
              </a:rPr>
              <a:t>Baseline model: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3200">
                <a:cs typeface="Calibri"/>
              </a:rPr>
              <a:t>Image classification - Gradient boosting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3200">
                <a:cs typeface="Calibri"/>
              </a:rPr>
              <a:t>Boundary detection -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E187-A1DA-451C-8823-5EEE0A87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Phase 2 - Homegrown CXE + MSE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B20FB-CD24-485C-A162-232376798CDB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solidFill>
                  <a:srgbClr val="7F7F7F"/>
                </a:solidFill>
              </a:rPr>
              <a:t>Homegrown Model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192D18-F864-49EF-9530-986F856C5DE4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C7B859-7C6D-4CAF-86D0-67EA91703732}"/>
              </a:ext>
            </a:extLst>
          </p:cNvPr>
          <p:cNvSpPr txBox="1">
            <a:spLocks/>
          </p:cNvSpPr>
          <p:nvPr/>
        </p:nvSpPr>
        <p:spPr>
          <a:xfrm>
            <a:off x="838200" y="4325310"/>
            <a:ext cx="10515600" cy="2192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cs typeface="Calibri"/>
              </a:rPr>
              <a:t>Homegrown Models </a:t>
            </a:r>
            <a:r>
              <a:rPr lang="en-US">
                <a:cs typeface="Calibri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We have implemented a logistic and linear regression from scratch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Elastic net (L1 and L2) was added to the homegrown model to decrease the MSE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Implemented functions to find log loss for classification and MSE for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cs typeface="Calibri"/>
              </a:rPr>
              <a:t> Complex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We have defined a function which will combine the log loss of the logistic regression and MSE of the linear regression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6F1B45A-8DC1-4659-94AD-7AB33EC0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50" y="1570657"/>
            <a:ext cx="5756298" cy="26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9C48-E16B-4F89-BF03-FD51F54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Multi-Layered Perceptron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F7C69-D318-4F65-A56B-653B2AD8AFCD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5E241-A17D-4322-85B7-364319255401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solidFill>
                  <a:srgbClr val="7F7F7F"/>
                </a:solidFill>
                <a:cs typeface="Calibri"/>
              </a:rPr>
              <a:t>Multi-Layer Perceptron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1488D-B974-40D3-B1FB-081D6277C97F}"/>
              </a:ext>
            </a:extLst>
          </p:cNvPr>
          <p:cNvSpPr txBox="1"/>
          <p:nvPr/>
        </p:nvSpPr>
        <p:spPr>
          <a:xfrm>
            <a:off x="547941" y="1885804"/>
            <a:ext cx="5285136" cy="44873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Built a neural network using sequential and OOP API in </a:t>
            </a:r>
            <a:r>
              <a:rPr lang="en-US" err="1">
                <a:ea typeface="+mn-lt"/>
                <a:cs typeface="+mn-lt"/>
              </a:rPr>
              <a:t>Pytorch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Layers Used: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Input Layer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2 hidden layers 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Activation function – </a:t>
            </a:r>
            <a:r>
              <a:rPr lang="en-US" err="1">
                <a:cs typeface="Calibri"/>
              </a:rPr>
              <a:t>ReLU</a:t>
            </a:r>
            <a:r>
              <a:rPr lang="en-US">
                <a:cs typeface="Calibri"/>
              </a:rPr>
              <a:t> for classification and tanh for regression</a:t>
            </a:r>
          </a:p>
          <a:p>
            <a:pPr marL="1200150" lvl="2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Dropout layer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Output layer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Loss functions used: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Cross Entropy – for classification; MSE – for regression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Optimizer - Adam</a:t>
            </a:r>
          </a:p>
        </p:txBody>
      </p:sp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AACBBFB2-520D-4765-85FE-2AF04371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71" y="2007357"/>
            <a:ext cx="6070407" cy="40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9C48-E16B-4F89-BF03-FD51F54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Sequential Classifier For Image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F7C69-D318-4F65-A56B-653B2AD8AFCD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5E241-A17D-4322-85B7-364319255401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solidFill>
                  <a:srgbClr val="7F7F7F"/>
                </a:solidFill>
                <a:cs typeface="Calibri"/>
              </a:rPr>
              <a:t>Results and Discussion</a:t>
            </a:r>
            <a:endParaRPr lang="en-US" err="1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4D79837-10E6-4DE2-9A95-AB2D2B8DC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2" r="7172" b="-274"/>
          <a:stretch/>
        </p:blipFill>
        <p:spPr>
          <a:xfrm>
            <a:off x="518857" y="1654549"/>
            <a:ext cx="5680452" cy="2618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1488D-B974-40D3-B1FB-081D6277C97F}"/>
              </a:ext>
            </a:extLst>
          </p:cNvPr>
          <p:cNvSpPr txBox="1"/>
          <p:nvPr/>
        </p:nvSpPr>
        <p:spPr>
          <a:xfrm>
            <a:off x="1158705" y="4864003"/>
            <a:ext cx="9630282" cy="16230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NN without augmentation overfits the data; training accuracy is very high, whereas the validation accuracy dropped to almost half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Validation accuracy was improved by: Augmenting data, Adding dropout layer, and Regularization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Accuracy and Loss graph for neural network with dropout layer (p = 0.1)</a:t>
            </a:r>
          </a:p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Optimizer – Adam; Loss function – Cross Entropy</a:t>
            </a:r>
            <a:endParaRPr lang="en-US"/>
          </a:p>
        </p:txBody>
      </p:sp>
      <p:pic>
        <p:nvPicPr>
          <p:cNvPr id="3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1FE725-434D-438F-AC99-79145A446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48" r="-65" b="-183"/>
          <a:stretch/>
        </p:blipFill>
        <p:spPr>
          <a:xfrm>
            <a:off x="6440355" y="1532143"/>
            <a:ext cx="5108878" cy="31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9C48-E16B-4F89-BF03-FD51F54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Sequential Regressor For Boundary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22F38-3252-441A-9E62-5BDC7BC44CAD}"/>
              </a:ext>
            </a:extLst>
          </p:cNvPr>
          <p:cNvSpPr txBox="1"/>
          <p:nvPr/>
        </p:nvSpPr>
        <p:spPr>
          <a:xfrm>
            <a:off x="152400" y="650769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7F7F7F"/>
                </a:solidFill>
              </a:rPr>
              <a:t>Results in the next slide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34292-451B-4DDA-BE8C-FC963149AF32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83A6-F2DE-4E3A-80EA-BF517BFCD42B}"/>
              </a:ext>
            </a:extLst>
          </p:cNvPr>
          <p:cNvSpPr txBox="1"/>
          <p:nvPr/>
        </p:nvSpPr>
        <p:spPr>
          <a:xfrm>
            <a:off x="1507713" y="5003605"/>
            <a:ext cx="9630282" cy="1172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Graph for neural network with dropout layer (p = 0.1)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We see that loss is decreasing after every epoch for training and validation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Also, there was not a huge difference in the MSE value after adding a drop out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cs typeface="Calibri"/>
              </a:rPr>
              <a:t>Optimizer – Adam; Loss function - MSE</a:t>
            </a:r>
            <a:endParaRPr lang="en-US"/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1E257F70-121E-45DA-8CEC-F15B6A8E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0" y="1843060"/>
            <a:ext cx="5158317" cy="2556756"/>
          </a:xfrm>
          <a:prstGeom prst="rect">
            <a:avLst/>
          </a:prstGeom>
        </p:spPr>
      </p:pic>
      <p:pic>
        <p:nvPicPr>
          <p:cNvPr id="5" name="Picture 7" descr="Chart&#10;&#10;Description automatically generated">
            <a:extLst>
              <a:ext uri="{FF2B5EF4-FFF2-40B4-BE49-F238E27FC236}">
                <a16:creationId xmlns:a16="http://schemas.microsoft.com/office/drawing/2014/main" id="{7FF77BB7-AA46-4A9C-938A-5C0B66BA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26" y="1710547"/>
            <a:ext cx="4086726" cy="3035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16CBD-2FD9-4F7C-81C3-B2412E1FA290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solidFill>
                  <a:srgbClr val="7F7F7F"/>
                </a:solidFill>
                <a:cs typeface="Calibri"/>
              </a:rPr>
              <a:t>Results and Discussion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84307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9C48-E16B-4F89-BF03-FD51F54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Complex Loss Function – CXE + MSE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A754A-352D-4FCB-A751-7EC7B88E5EDF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solidFill>
                  <a:srgbClr val="7F7F7F"/>
                </a:solidFill>
                <a:cs typeface="Calibri"/>
              </a:rPr>
              <a:t>Neural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F2E9B-7713-4FEB-9837-11335D97A725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AE798-5FC7-4CC5-89C4-54996C2E5136}"/>
              </a:ext>
            </a:extLst>
          </p:cNvPr>
          <p:cNvSpPr txBox="1"/>
          <p:nvPr/>
        </p:nvSpPr>
        <p:spPr>
          <a:xfrm>
            <a:off x="1141255" y="5061773"/>
            <a:ext cx="9636098" cy="1245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CXE from classifier model and MSE from regressor model was combined and sent as a feedback to optimize the model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We see that both training and validation loss are decreasing at each epoch </a:t>
            </a:r>
          </a:p>
          <a:p>
            <a:endParaRPr lang="en-US">
              <a:cs typeface="Calibri"/>
            </a:endParaRPr>
          </a:p>
        </p:txBody>
      </p:sp>
      <p:pic>
        <p:nvPicPr>
          <p:cNvPr id="3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DAF750B-2E5F-4899-97E4-5BF9DFC4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75" y="1636371"/>
            <a:ext cx="4697642" cy="3422387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748CD75-C6F9-47DF-BEB0-20F5DE54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0" y="1515013"/>
            <a:ext cx="5459642" cy="32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7F16-63DB-4450-9966-C77D9535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Convolution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7D005-3911-4309-99CD-981A3DC10BE3}"/>
              </a:ext>
            </a:extLst>
          </p:cNvPr>
          <p:cNvSpPr txBox="1"/>
          <p:nvPr/>
        </p:nvSpPr>
        <p:spPr>
          <a:xfrm>
            <a:off x="9418108" y="-10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Results and Discussion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167DD-9347-4EF8-8C57-C5DF3D99F115}"/>
              </a:ext>
            </a:extLst>
          </p:cNvPr>
          <p:cNvSpPr txBox="1"/>
          <p:nvPr/>
        </p:nvSpPr>
        <p:spPr>
          <a:xfrm>
            <a:off x="152400" y="6507690"/>
            <a:ext cx="55477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7F7F7F"/>
                </a:solidFill>
              </a:rPr>
              <a:t>Results will be directional (and not very accurate) since it is based on only 2500 data points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B81EB-DEFA-4729-B800-F7557E20FCDF}"/>
              </a:ext>
            </a:extLst>
          </p:cNvPr>
          <p:cNvSpPr/>
          <p:nvPr/>
        </p:nvSpPr>
        <p:spPr>
          <a:xfrm>
            <a:off x="195943" y="1418771"/>
            <a:ext cx="11887199" cy="58058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714A120-F173-416D-B9D4-17BF1003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26" y="1586120"/>
            <a:ext cx="4604794" cy="2470419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28FD47E-FDA7-4BF5-B8D3-9C31DDDA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87" y="1589262"/>
            <a:ext cx="5357148" cy="2415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51FE0A-F1F4-40FC-B6DD-266C0D301E4B}"/>
              </a:ext>
            </a:extLst>
          </p:cNvPr>
          <p:cNvSpPr txBox="1"/>
          <p:nvPr/>
        </p:nvSpPr>
        <p:spPr>
          <a:xfrm>
            <a:off x="748618" y="4481451"/>
            <a:ext cx="104500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Used a </a:t>
            </a:r>
            <a:r>
              <a:rPr lang="en-US" err="1">
                <a:cs typeface="Calibri"/>
              </a:rPr>
              <a:t>maxpooling</a:t>
            </a:r>
            <a:r>
              <a:rPr lang="en-US">
                <a:cs typeface="Calibri"/>
              </a:rPr>
              <a:t> layer to reduce the number of feature maps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Used a </a:t>
            </a:r>
            <a:r>
              <a:rPr lang="en-US" err="1">
                <a:cs typeface="Calibri"/>
              </a:rPr>
              <a:t>softmax</a:t>
            </a:r>
            <a:r>
              <a:rPr lang="en-US">
                <a:cs typeface="Calibri"/>
              </a:rPr>
              <a:t> function in the output layer as an activation function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Learning rate= 0.01, momentum=0.3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Mini batch size = 30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Optimizer - SGD; Loss function – Cross entropy </a:t>
            </a:r>
          </a:p>
        </p:txBody>
      </p:sp>
    </p:spTree>
    <p:extLst>
      <p:ext uri="{BB962C8B-B14F-4D97-AF65-F5344CB8AC3E}">
        <p14:creationId xmlns:p14="http://schemas.microsoft.com/office/powerpoint/2010/main" val="107306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541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Arial,Sans-Serif</vt:lpstr>
      <vt:lpstr>Calibri</vt:lpstr>
      <vt:lpstr>Calibri Light</vt:lpstr>
      <vt:lpstr>Courier New</vt:lpstr>
      <vt:lpstr>Office Theme</vt:lpstr>
      <vt:lpstr>Cats vs Dogs Detector (CaDoD)   Phase 2</vt:lpstr>
      <vt:lpstr>Agenda</vt:lpstr>
      <vt:lpstr>Past - Phase 1</vt:lpstr>
      <vt:lpstr>Phase 2 - Homegrown CXE + MSE</vt:lpstr>
      <vt:lpstr>Multi-Layered Perceptron</vt:lpstr>
      <vt:lpstr>Sequential Classifier For Image Detection</vt:lpstr>
      <vt:lpstr>Sequential Regressor For Boundary Detection</vt:lpstr>
      <vt:lpstr>Complex Loss Function – CXE + MSE</vt:lpstr>
      <vt:lpstr>Convolution Neural Network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Vellinalur Thattai, Sumitha</cp:lastModifiedBy>
  <cp:revision>3</cp:revision>
  <dcterms:created xsi:type="dcterms:W3CDTF">2021-12-06T06:26:04Z</dcterms:created>
  <dcterms:modified xsi:type="dcterms:W3CDTF">2021-12-08T07:29:12Z</dcterms:modified>
</cp:coreProperties>
</file>