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60" r:id="rId3"/>
    <p:sldId id="363" r:id="rId4"/>
    <p:sldId id="537" r:id="rId5"/>
    <p:sldId id="507" r:id="rId6"/>
    <p:sldId id="460" r:id="rId7"/>
    <p:sldId id="509" r:id="rId8"/>
    <p:sldId id="552" r:id="rId9"/>
    <p:sldId id="553" r:id="rId10"/>
    <p:sldId id="542" r:id="rId11"/>
    <p:sldId id="543" r:id="rId12"/>
    <p:sldId id="544" r:id="rId13"/>
    <p:sldId id="519" r:id="rId14"/>
    <p:sldId id="511" r:id="rId15"/>
    <p:sldId id="515" r:id="rId16"/>
    <p:sldId id="530" r:id="rId17"/>
    <p:sldId id="555" r:id="rId18"/>
    <p:sldId id="545" r:id="rId19"/>
    <p:sldId id="547" r:id="rId20"/>
    <p:sldId id="524" r:id="rId21"/>
    <p:sldId id="548" r:id="rId22"/>
    <p:sldId id="549" r:id="rId23"/>
    <p:sldId id="526" r:id="rId24"/>
    <p:sldId id="551" r:id="rId25"/>
    <p:sldId id="529" r:id="rId26"/>
    <p:sldId id="535" r:id="rId27"/>
    <p:sldId id="538" r:id="rId28"/>
    <p:sldId id="533"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02" autoAdjust="0"/>
  </p:normalViewPr>
  <p:slideViewPr>
    <p:cSldViewPr snapToGrid="0">
      <p:cViewPr>
        <p:scale>
          <a:sx n="50" d="100"/>
          <a:sy n="50" d="100"/>
        </p:scale>
        <p:origin x="14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CC81F-8E11-4148-8D1D-612420B7BAE4}" type="datetimeFigureOut">
              <a:rPr lang="en-US" smtClean="0"/>
              <a:pPr/>
              <a:t>3/28/2019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C3A90-EF66-4DA3-9A83-3B89C41D7E4B}" type="slidenum">
              <a:rPr lang="en-US" smtClean="0"/>
              <a:pPr/>
              <a:t>‹#›</a:t>
            </a:fld>
            <a:endParaRPr lang="en-US" dirty="0"/>
          </a:p>
        </p:txBody>
      </p:sp>
    </p:spTree>
    <p:extLst>
      <p:ext uri="{BB962C8B-B14F-4D97-AF65-F5344CB8AC3E}">
        <p14:creationId xmlns:p14="http://schemas.microsoft.com/office/powerpoint/2010/main" val="354424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ark.apache.org/docs/latest/programming-guide.html#external-datasets" TargetMode="External"/><Relationship Id="rId7" Type="http://schemas.openxmlformats.org/officeDocument/2006/relationships/hyperlink" Target="http://data-flair.training/blogs/directed-acyclic-graph-dag-in-apache-spark/"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ata-flair.training/blogs/dag-in-apache-spark/" TargetMode="External"/><Relationship Id="rId5" Type="http://schemas.openxmlformats.org/officeDocument/2006/relationships/hyperlink" Target="http://data-flair.training/blogs/apache-spark-sql-dataframe-tutorial/" TargetMode="External"/><Relationship Id="rId4" Type="http://schemas.openxmlformats.org/officeDocument/2006/relationships/hyperlink" Target="https://www.dezyre.com/hadoop-course/hdf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bricks.com/blog/2015/01/15/improved-driver-fault-tolerance-and-zero-data-loss-in-spark-streaming.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data-flair.training/blogs/apache-mesos-tutorial-learn-meso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ark.apache.org/docs/latest/spark-standalone.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flair.training/blogs/hadoop-mapreduce-tutori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aceklaskowski.gitbooks.io/mastering-apache-spark/spark-driver.html" TargetMode="External"/><Relationship Id="rId7" Type="http://schemas.openxmlformats.org/officeDocument/2006/relationships/hyperlink" Target="https://jaceklaskowski.gitbooks.io/mastering-apache-spark/spark-local.html#masterUR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jaceklaskowski.gitbooks.io/mastering-apache-spark/spark-master.html" TargetMode="External"/><Relationship Id="rId5" Type="http://schemas.openxmlformats.org/officeDocument/2006/relationships/hyperlink" Target="https://jaceklaskowski.gitbooks.io/mastering-apache-spark/spark-LocalSchedulerBackend.html" TargetMode="External"/><Relationship Id="rId4" Type="http://schemas.openxmlformats.org/officeDocument/2006/relationships/hyperlink" Target="https://jaceklaskowski.gitbooks.io/mastering-apache-spark/spark-Executor.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endParaRPr lang="en-IN"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1</a:t>
            </a:fld>
            <a:endParaRPr lang="en-US" dirty="0"/>
          </a:p>
        </p:txBody>
      </p:sp>
    </p:spTree>
    <p:extLst>
      <p:ext uri="{BB962C8B-B14F-4D97-AF65-F5344CB8AC3E}">
        <p14:creationId xmlns:p14="http://schemas.microsoft.com/office/powerpoint/2010/main" val="1767202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smtClean="0">
                <a:solidFill>
                  <a:schemeClr val="accent1"/>
                </a:solidFill>
              </a:rPr>
              <a:t>Features of RDD’s</a:t>
            </a:r>
          </a:p>
          <a:p>
            <a:pPr marL="285750" indent="-285750">
              <a:buFont typeface="Wingdings" panose="05000000000000000000" pitchFamily="2" charset="2"/>
              <a:buChar char="Ø"/>
            </a:pPr>
            <a:r>
              <a:rPr lang="en-US" dirty="0" smtClean="0">
                <a:solidFill>
                  <a:schemeClr val="accent1"/>
                </a:solidFill>
              </a:rPr>
              <a:t>Ways to Create RDD’s</a:t>
            </a:r>
          </a:p>
          <a:p>
            <a:pPr marL="285750" indent="-285750">
              <a:buFont typeface="Wingdings" panose="05000000000000000000" pitchFamily="2" charset="2"/>
              <a:buChar char="Ø"/>
            </a:pPr>
            <a:r>
              <a:rPr lang="en-US" dirty="0" smtClean="0">
                <a:solidFill>
                  <a:schemeClr val="accent1"/>
                </a:solidFill>
              </a:rPr>
              <a:t>RDD Lineage</a:t>
            </a:r>
          </a:p>
          <a:p>
            <a:pPr marL="285750" indent="-285750">
              <a:buFont typeface="Wingdings" panose="05000000000000000000" pitchFamily="2" charset="2"/>
              <a:buChar char="Ø"/>
            </a:pPr>
            <a:r>
              <a:rPr lang="en-US" dirty="0" smtClean="0">
                <a:solidFill>
                  <a:schemeClr val="accent1"/>
                </a:solidFill>
              </a:rPr>
              <a:t>DAG</a:t>
            </a:r>
          </a:p>
          <a:p>
            <a:pPr marL="285750" indent="-285750">
              <a:buFont typeface="Wingdings" panose="05000000000000000000" pitchFamily="2" charset="2"/>
              <a:buChar char="Ø"/>
            </a:pPr>
            <a:r>
              <a:rPr lang="en-US" dirty="0" smtClean="0">
                <a:solidFill>
                  <a:schemeClr val="accent1"/>
                </a:solidFill>
              </a:rPr>
              <a:t>Limitations</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Partitions :</a:t>
            </a:r>
          </a:p>
          <a:p>
            <a:r>
              <a:rPr lang="en-US" sz="1200" b="0" i="0" kern="1200" dirty="0" smtClean="0">
                <a:solidFill>
                  <a:schemeClr val="tx1"/>
                </a:solidFill>
                <a:effectLst/>
                <a:latin typeface="+mn-lt"/>
                <a:ea typeface="+mn-ea"/>
                <a:cs typeface="+mn-cs"/>
              </a:rPr>
              <a:t>By default, a partition is created for each HDFS partition, which by default is 128MB (from </a:t>
            </a:r>
            <a:r>
              <a:rPr lang="en-US" sz="1200" b="0" i="0" u="none" strike="noStrike" kern="1200" dirty="0" smtClean="0">
                <a:solidFill>
                  <a:schemeClr val="tx1"/>
                </a:solidFill>
                <a:effectLst/>
                <a:latin typeface="+mn-lt"/>
                <a:ea typeface="+mn-ea"/>
                <a:cs typeface="+mn-cs"/>
                <a:hlinkClick r:id="rId3"/>
              </a:rPr>
              <a:t>Spark’s Programming Guide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RDDs get partitioned automatically without programmer intervention. However, there are times when you’d like to adjust the size and number of partitions or the partitioning scheme according to the needs of your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know the default number of</a:t>
            </a:r>
            <a:r>
              <a:rPr lang="en-US" sz="1200" b="0" i="0" kern="1200" baseline="0" dirty="0" smtClean="0">
                <a:solidFill>
                  <a:schemeClr val="tx1"/>
                </a:solidFill>
                <a:effectLst/>
                <a:latin typeface="+mn-lt"/>
                <a:ea typeface="+mn-ea"/>
                <a:cs typeface="+mn-cs"/>
              </a:rPr>
              <a:t> partitions:</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sc.defaultParallelism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reason for 8 Tasks in Total is that I’m on a 8-core laptop and by default the number of partitions is the number of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available cores.</a:t>
            </a:r>
          </a:p>
          <a:p>
            <a:endParaRPr lang="en-US" sz="1200" b="0" i="0" kern="1200" dirty="0" smtClean="0">
              <a:solidFill>
                <a:schemeClr val="tx1"/>
              </a:solidFill>
              <a:effectLst/>
              <a:latin typeface="+mn-lt"/>
              <a:ea typeface="+mn-ea"/>
              <a:cs typeface="+mn-cs"/>
            </a:endParaRPr>
          </a:p>
          <a:p>
            <a:r>
              <a:rPr lang="en-US" dirty="0" smtClean="0"/>
              <a:t>Partitioning is an important concept in apache spark as it determines how the entire hardware resources are accessed when executing any job. In apache spark, by default a partition is created for every </a:t>
            </a:r>
            <a:r>
              <a:rPr lang="en-US" dirty="0" smtClean="0">
                <a:hlinkClick r:id="rId4" tooltip="What is HDFS?"/>
              </a:rPr>
              <a:t>HDFS </a:t>
            </a:r>
            <a:r>
              <a:rPr lang="en-US" dirty="0" smtClean="0"/>
              <a:t>partition of size 64MB. RDDs are automatically partitioned in spark without human intervention, however, at times the programmers would like to change the partitioning scheme by changing the size of the partitions and number of partitions based on the requirements of the application. For custom partitioning developers have to check the number of slots in the hardware and how many tasks an executor can handle to optimize performance and achieve parallelism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read/write operation in RDD is either coarse grained or fine grained. Coarse grained meaning we can transform the whole dataset but not individual element on the dataset. While fine grained mean we can transform individual element on the dataset.</a:t>
            </a:r>
          </a:p>
          <a:p>
            <a:r>
              <a:rPr lang="en-US" sz="1200" b="0" i="0" kern="1200" dirty="0" smtClean="0">
                <a:solidFill>
                  <a:schemeClr val="tx1"/>
                </a:solidFill>
                <a:effectLst/>
                <a:latin typeface="+mn-lt"/>
                <a:ea typeface="+mn-ea"/>
                <a:cs typeface="+mn-cs"/>
              </a:rPr>
              <a:t>Once the action is done, data</a:t>
            </a:r>
            <a:r>
              <a:rPr lang="en-US" sz="1200" b="0" i="0" kern="1200" baseline="0" dirty="0" smtClean="0">
                <a:solidFill>
                  <a:schemeClr val="tx1"/>
                </a:solidFill>
                <a:effectLst/>
                <a:latin typeface="+mn-lt"/>
                <a:ea typeface="+mn-ea"/>
                <a:cs typeface="+mn-cs"/>
              </a:rPr>
              <a:t> lost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ix. Coarse-grained Operation</a:t>
            </a:r>
            <a:r>
              <a:rPr lang="en-US" dirty="0" smtClean="0"/>
              <a:t/>
            </a:r>
            <a:br>
              <a:rPr lang="en-US" dirty="0" smtClean="0"/>
            </a:br>
            <a:r>
              <a:rPr lang="en-US" sz="1200" b="0" i="0" kern="1200" dirty="0" smtClean="0">
                <a:solidFill>
                  <a:schemeClr val="tx1"/>
                </a:solidFill>
                <a:effectLst/>
                <a:latin typeface="+mn-lt"/>
                <a:ea typeface="+mn-ea"/>
                <a:cs typeface="+mn-cs"/>
              </a:rPr>
              <a:t>Generally, we apply coarse-grained transformations to Spark RDD. It means the operation applies to the whole dataset not on the single element in the data set of RDD in Spark</a:t>
            </a:r>
          </a:p>
          <a:p>
            <a:endParaRPr lang="en-US" dirty="0" smtClean="0"/>
          </a:p>
          <a:p>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a:t>
            </a:r>
          </a:p>
          <a:p>
            <a:r>
              <a:rPr lang="en-US" sz="1200" b="0" i="0" kern="1200" dirty="0" smtClean="0">
                <a:solidFill>
                  <a:schemeClr val="tx1"/>
                </a:solidFill>
                <a:effectLst/>
                <a:latin typeface="+mn-lt"/>
                <a:ea typeface="+mn-ea"/>
                <a:cs typeface="+mn-cs"/>
              </a:rPr>
              <a:t>Features of RDD’s</a:t>
            </a:r>
          </a:p>
          <a:p>
            <a:r>
              <a:rPr lang="en-US" sz="1200" b="0" i="0" kern="1200" dirty="0" smtClean="0">
                <a:solidFill>
                  <a:schemeClr val="tx1"/>
                </a:solidFill>
                <a:effectLst/>
                <a:latin typeface="+mn-lt"/>
                <a:ea typeface="+mn-ea"/>
                <a:cs typeface="+mn-cs"/>
              </a:rPr>
              <a:t>RDD Operations: Transformation and Action</a:t>
            </a:r>
          </a:p>
          <a:p>
            <a:r>
              <a:rPr lang="en-US" sz="1200" b="0" i="0" kern="1200" dirty="0" smtClean="0">
                <a:solidFill>
                  <a:schemeClr val="tx1"/>
                </a:solidFill>
                <a:effectLst/>
                <a:latin typeface="+mn-lt"/>
                <a:ea typeface="+mn-ea"/>
                <a:cs typeface="+mn-cs"/>
              </a:rPr>
              <a:t>Ways to create RDD’s</a:t>
            </a:r>
          </a:p>
          <a:p>
            <a:pPr marL="228600" indent="-228600">
              <a:buAutoNum type="arabicPeriod"/>
            </a:pPr>
            <a:r>
              <a:rPr lang="en-US" sz="1200" b="0" i="0" kern="1200" dirty="0" smtClean="0">
                <a:solidFill>
                  <a:schemeClr val="tx1"/>
                </a:solidFill>
                <a:effectLst/>
                <a:latin typeface="+mn-lt"/>
                <a:ea typeface="+mn-ea"/>
                <a:cs typeface="+mn-cs"/>
              </a:rPr>
              <a:t>External datasets</a:t>
            </a:r>
          </a:p>
          <a:p>
            <a:pPr marL="228600" indent="-228600">
              <a:buAutoNum type="arabicPeriod"/>
            </a:pPr>
            <a:r>
              <a:rPr lang="en-US" sz="1200" b="0" i="0" kern="1200" dirty="0" smtClean="0">
                <a:solidFill>
                  <a:schemeClr val="tx1"/>
                </a:solidFill>
                <a:effectLst/>
                <a:latin typeface="+mn-lt"/>
                <a:ea typeface="+mn-ea"/>
                <a:cs typeface="+mn-cs"/>
              </a:rPr>
              <a:t>Parallelized collection</a:t>
            </a:r>
          </a:p>
          <a:p>
            <a:pPr marL="228600" indent="-228600">
              <a:buAutoNum type="arabicPeriod"/>
            </a:pPr>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an existing RDD</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RDD </a:t>
            </a:r>
            <a:r>
              <a:rPr lang="en-US" sz="1200" b="0" i="0" kern="1200" baseline="0" dirty="0" err="1" smtClean="0">
                <a:solidFill>
                  <a:schemeClr val="tx1"/>
                </a:solidFill>
                <a:effectLst/>
                <a:latin typeface="+mn-lt"/>
                <a:ea typeface="+mn-ea"/>
                <a:cs typeface="+mn-cs"/>
              </a:rPr>
              <a:t>Persistance</a:t>
            </a:r>
            <a:r>
              <a:rPr lang="en-US" sz="1200" b="0" i="0" kern="1200" baseline="0" dirty="0" smtClean="0">
                <a:solidFill>
                  <a:schemeClr val="tx1"/>
                </a:solidFill>
                <a:effectLst/>
                <a:latin typeface="+mn-lt"/>
                <a:ea typeface="+mn-ea"/>
                <a:cs typeface="+mn-cs"/>
              </a:rPr>
              <a:t> and Caching:</a:t>
            </a:r>
          </a:p>
          <a:p>
            <a:pPr marL="0" indent="0">
              <a:buNone/>
            </a:pPr>
            <a:r>
              <a:rPr lang="en-US" sz="1200" b="0" i="0" kern="1200" dirty="0" smtClean="0">
                <a:solidFill>
                  <a:schemeClr val="tx1"/>
                </a:solidFill>
                <a:effectLst/>
                <a:latin typeface="+mn-lt"/>
                <a:ea typeface="+mn-ea"/>
                <a:cs typeface="+mn-cs"/>
              </a:rPr>
              <a:t>The difference between cache() and persist() is that using cache() the default storage level is </a:t>
            </a:r>
            <a:r>
              <a:rPr lang="en-US" sz="1200" b="1" i="0" kern="1200" dirty="0" smtClean="0">
                <a:solidFill>
                  <a:schemeClr val="tx1"/>
                </a:solidFill>
                <a:effectLst/>
                <a:latin typeface="+mn-lt"/>
                <a:ea typeface="+mn-ea"/>
                <a:cs typeface="+mn-cs"/>
              </a:rPr>
              <a:t>MEMORY_ONLY</a:t>
            </a:r>
            <a:r>
              <a:rPr lang="en-US" sz="1200" b="0" i="0" kern="1200" dirty="0" smtClean="0">
                <a:solidFill>
                  <a:schemeClr val="tx1"/>
                </a:solidFill>
                <a:effectLst/>
                <a:latin typeface="+mn-lt"/>
                <a:ea typeface="+mn-ea"/>
                <a:cs typeface="+mn-cs"/>
              </a:rPr>
              <a:t> while using persist() we can use various storage levels </a:t>
            </a:r>
          </a:p>
          <a:p>
            <a:pPr marL="0" indent="0">
              <a:buNone/>
            </a:pPr>
            <a:r>
              <a:rPr lang="en-US" sz="1200" b="0" i="0" kern="1200" dirty="0" err="1" smtClean="0">
                <a:solidFill>
                  <a:schemeClr val="tx1"/>
                </a:solidFill>
                <a:effectLst/>
                <a:latin typeface="+mn-lt"/>
                <a:ea typeface="+mn-ea"/>
                <a:cs typeface="+mn-cs"/>
              </a:rPr>
              <a:t>Persistance</a:t>
            </a:r>
            <a:r>
              <a:rPr lang="en-US" sz="1200" b="0" i="0" kern="1200" baseline="0" dirty="0" smtClean="0">
                <a:solidFill>
                  <a:schemeClr val="tx1"/>
                </a:solidFill>
                <a:effectLst/>
                <a:latin typeface="+mn-lt"/>
                <a:ea typeface="+mn-ea"/>
                <a:cs typeface="+mn-cs"/>
              </a:rPr>
              <a:t> and caching are </a:t>
            </a:r>
            <a:r>
              <a:rPr lang="en-US" sz="1200" b="0" i="0" kern="1200" baseline="0" dirty="0" err="1" smtClean="0">
                <a:solidFill>
                  <a:schemeClr val="tx1"/>
                </a:solidFill>
                <a:effectLst/>
                <a:latin typeface="+mn-lt"/>
                <a:ea typeface="+mn-ea"/>
                <a:cs typeface="+mn-cs"/>
              </a:rPr>
              <a:t>optimazaton</a:t>
            </a:r>
            <a:r>
              <a:rPr lang="en-US" sz="1200" b="0" i="0" kern="1200" baseline="0" dirty="0" smtClean="0">
                <a:solidFill>
                  <a:schemeClr val="tx1"/>
                </a:solidFill>
                <a:effectLst/>
                <a:latin typeface="+mn-lt"/>
                <a:ea typeface="+mn-ea"/>
                <a:cs typeface="+mn-cs"/>
              </a:rPr>
              <a:t> techniques</a:t>
            </a:r>
          </a:p>
          <a:p>
            <a:pPr marL="0" indent="0">
              <a:buNone/>
            </a:pPr>
            <a:r>
              <a:rPr lang="en-US" sz="1200" b="0" i="0" kern="1200" dirty="0" smtClean="0">
                <a:solidFill>
                  <a:schemeClr val="tx1"/>
                </a:solidFill>
                <a:effectLst/>
                <a:latin typeface="+mn-lt"/>
                <a:ea typeface="+mn-ea"/>
                <a:cs typeface="+mn-cs"/>
              </a:rPr>
              <a:t>To </a:t>
            </a:r>
            <a:r>
              <a:rPr lang="en-US" sz="1200" b="0" i="0" kern="1200" dirty="0" err="1" smtClean="0">
                <a:solidFill>
                  <a:schemeClr val="tx1"/>
                </a:solidFill>
                <a:effectLst/>
                <a:latin typeface="+mn-lt"/>
                <a:ea typeface="+mn-ea"/>
                <a:cs typeface="+mn-cs"/>
              </a:rPr>
              <a:t>unpersist</a:t>
            </a:r>
            <a:r>
              <a:rPr lang="en-US" sz="1200" b="0" i="0" kern="1200" dirty="0" smtClean="0">
                <a:solidFill>
                  <a:schemeClr val="tx1"/>
                </a:solidFill>
                <a:effectLst/>
                <a:latin typeface="+mn-lt"/>
                <a:ea typeface="+mn-ea"/>
                <a:cs typeface="+mn-cs"/>
              </a:rPr>
              <a:t> an</a:t>
            </a:r>
            <a:r>
              <a:rPr lang="en-US" sz="1200" b="0" i="0" kern="1200" baseline="0" dirty="0" smtClean="0">
                <a:solidFill>
                  <a:schemeClr val="tx1"/>
                </a:solidFill>
                <a:effectLst/>
                <a:latin typeface="+mn-lt"/>
                <a:ea typeface="+mn-ea"/>
                <a:cs typeface="+mn-cs"/>
              </a:rPr>
              <a:t> RDD -&gt; </a:t>
            </a:r>
            <a:r>
              <a:rPr lang="en-US" sz="1200" b="1" i="0" kern="1200" dirty="0" err="1" smtClean="0">
                <a:solidFill>
                  <a:schemeClr val="tx1"/>
                </a:solidFill>
                <a:effectLst/>
                <a:latin typeface="+mn-lt"/>
                <a:ea typeface="+mn-ea"/>
                <a:cs typeface="+mn-cs"/>
              </a:rPr>
              <a:t>RDD.unpersist</a:t>
            </a:r>
            <a:r>
              <a:rPr lang="en-US" sz="1200" b="1"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err="1" smtClean="0">
                <a:solidFill>
                  <a:schemeClr val="tx1"/>
                </a:solidFill>
                <a:effectLst/>
                <a:latin typeface="+mn-lt"/>
                <a:ea typeface="+mn-ea"/>
                <a:cs typeface="+mn-cs"/>
              </a:rPr>
              <a:t>Persistance</a:t>
            </a:r>
            <a:r>
              <a:rPr lang="en-US" sz="1200" b="0" i="0" kern="1200" dirty="0" smtClean="0">
                <a:solidFill>
                  <a:schemeClr val="tx1"/>
                </a:solidFill>
                <a:effectLst/>
                <a:latin typeface="+mn-lt"/>
                <a:ea typeface="+mn-ea"/>
                <a:cs typeface="+mn-cs"/>
              </a:rPr>
              <a:t> storage levels:</a:t>
            </a:r>
          </a:p>
          <a:p>
            <a:pPr marL="0" indent="0">
              <a:buNone/>
            </a:pPr>
            <a:r>
              <a:rPr lang="en-US" sz="1200" b="0" i="0" kern="1200" dirty="0" smtClean="0">
                <a:solidFill>
                  <a:schemeClr val="tx1"/>
                </a:solidFill>
                <a:effectLst/>
                <a:latin typeface="+mn-lt"/>
                <a:ea typeface="+mn-ea"/>
                <a:cs typeface="+mn-cs"/>
              </a:rPr>
              <a:t>MEMORY_ONLY</a:t>
            </a:r>
          </a:p>
          <a:p>
            <a:pPr marL="0" indent="0">
              <a:buNone/>
            </a:pPr>
            <a:r>
              <a:rPr lang="en-US" sz="1200" b="0" i="0" kern="1200" dirty="0" smtClean="0">
                <a:solidFill>
                  <a:schemeClr val="tx1"/>
                </a:solidFill>
                <a:effectLst/>
                <a:latin typeface="+mn-lt"/>
                <a:ea typeface="+mn-ea"/>
                <a:cs typeface="+mn-cs"/>
              </a:rPr>
              <a:t>MEMORY_AND_DISK</a:t>
            </a:r>
          </a:p>
          <a:p>
            <a:pPr marL="0" indent="0">
              <a:buNone/>
            </a:pPr>
            <a:r>
              <a:rPr lang="en-US" sz="1200" b="0" i="0" kern="1200" dirty="0" smtClean="0">
                <a:solidFill>
                  <a:schemeClr val="tx1"/>
                </a:solidFill>
                <a:effectLst/>
                <a:latin typeface="+mn-lt"/>
                <a:ea typeface="+mn-ea"/>
                <a:cs typeface="+mn-cs"/>
              </a:rPr>
              <a:t>DISK_ONLY</a:t>
            </a:r>
          </a:p>
          <a:p>
            <a:pPr marL="0" indent="0">
              <a:buNone/>
            </a:pPr>
            <a:r>
              <a:rPr lang="en-US" sz="1200" b="0" i="0" kern="1200" dirty="0" smtClean="0">
                <a:solidFill>
                  <a:schemeClr val="tx1"/>
                </a:solidFill>
                <a:effectLst/>
                <a:latin typeface="+mn-lt"/>
                <a:ea typeface="+mn-ea"/>
                <a:cs typeface="+mn-cs"/>
              </a:rPr>
              <a:t>MEMORY_ONLY_2</a:t>
            </a:r>
          </a:p>
          <a:p>
            <a:pPr marL="0" indent="0">
              <a:buNone/>
            </a:pPr>
            <a:r>
              <a:rPr lang="en-US" sz="1200" b="0" i="0" kern="1200" dirty="0" smtClean="0">
                <a:solidFill>
                  <a:schemeClr val="tx1"/>
                </a:solidFill>
                <a:effectLst/>
                <a:latin typeface="+mn-lt"/>
                <a:ea typeface="+mn-ea"/>
                <a:cs typeface="+mn-cs"/>
              </a:rPr>
              <a:t>MEMORY_AND_DISK_2</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link will be helpful for checking how the data is stored if the RAM exceeds</a:t>
            </a: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https://spark.apache.org/docs/latest/rdd-programming-guide.html</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https://stackoverflow.com/questions/20301661/what-will-spark-do-if-i-dont-have-enough-memory</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https://www.quora.com/How-does-Apache-Spark-process-data-that-does-not-fit-into-the-memory</a:t>
            </a:r>
          </a:p>
          <a:p>
            <a:pPr marL="0" indent="0">
              <a:buNone/>
            </a:pPr>
            <a:endParaRPr lang="en-US" sz="1200" b="1"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Paired</a:t>
            </a:r>
            <a:r>
              <a:rPr lang="en-US" sz="1200" b="0" i="0" kern="1200" baseline="0" dirty="0" smtClean="0">
                <a:solidFill>
                  <a:schemeClr val="tx1"/>
                </a:solidFill>
                <a:effectLst/>
                <a:latin typeface="+mn-lt"/>
                <a:ea typeface="+mn-ea"/>
                <a:cs typeface="+mn-cs"/>
              </a:rPr>
              <a:t> RDD:</a:t>
            </a:r>
          </a:p>
          <a:p>
            <a:pPr marL="0" indent="0">
              <a:buNone/>
            </a:pPr>
            <a:r>
              <a:rPr lang="en-US" sz="1200" b="0" i="0" kern="1200" dirty="0" smtClean="0">
                <a:solidFill>
                  <a:schemeClr val="tx1"/>
                </a:solidFill>
                <a:effectLst/>
                <a:latin typeface="+mn-lt"/>
                <a:ea typeface="+mn-ea"/>
                <a:cs typeface="+mn-cs"/>
              </a:rPr>
              <a:t>Spark Paired RDDs are nothing but RDDs containing a key-value pair. Basically, key-value pair (KVP) consists of a two linked data item in it. Here, the key is the identifier, whereas value is the data corresponding to the key value.</a:t>
            </a:r>
          </a:p>
          <a:p>
            <a:pPr marL="0" indent="0">
              <a:buNone/>
            </a:pPr>
            <a:endParaRPr lang="en-US" sz="1200" b="0" i="0" kern="1200" dirty="0" smtClean="0">
              <a:solidFill>
                <a:schemeClr val="tx1"/>
              </a:solidFill>
              <a:effectLst/>
              <a:latin typeface="+mn-lt"/>
              <a:ea typeface="+mn-ea"/>
              <a:cs typeface="+mn-cs"/>
            </a:endParaRP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Limitations:</a:t>
            </a: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built-in Optimization engine</a:t>
            </a:r>
          </a:p>
          <a:p>
            <a:r>
              <a:rPr lang="en-US" sz="1200" b="0" i="0" kern="1200" dirty="0" smtClean="0">
                <a:solidFill>
                  <a:schemeClr val="tx1"/>
                </a:solidFill>
                <a:effectLst/>
                <a:latin typeface="+mn-lt"/>
                <a:ea typeface="+mn-ea"/>
                <a:cs typeface="+mn-cs"/>
              </a:rPr>
              <a:t>Handling Structure</a:t>
            </a:r>
            <a:r>
              <a:rPr lang="en-US" sz="1200" b="0" i="0" kern="1200" baseline="0" dirty="0" smtClean="0">
                <a:solidFill>
                  <a:schemeClr val="tx1"/>
                </a:solidFill>
                <a:effectLst/>
                <a:latin typeface="+mn-lt"/>
                <a:ea typeface="+mn-ea"/>
                <a:cs typeface="+mn-cs"/>
              </a:rPr>
              <a:t>d data: </a:t>
            </a:r>
            <a:r>
              <a:rPr lang="en-US" sz="1200" b="0" i="0" kern="1200" dirty="0" smtClean="0">
                <a:solidFill>
                  <a:schemeClr val="tx1"/>
                </a:solidFill>
                <a:effectLst/>
                <a:latin typeface="+mn-lt"/>
                <a:ea typeface="+mn-ea"/>
                <a:cs typeface="+mn-cs"/>
              </a:rPr>
              <a:t>Unlike </a:t>
            </a:r>
            <a:r>
              <a:rPr lang="en-US" sz="1200" b="1" i="0" u="none" strike="noStrike" kern="1200" dirty="0" err="1" smtClean="0">
                <a:solidFill>
                  <a:schemeClr val="tx1"/>
                </a:solidFill>
                <a:effectLst/>
                <a:latin typeface="+mn-lt"/>
                <a:ea typeface="+mn-ea"/>
                <a:cs typeface="+mn-cs"/>
                <a:hlinkClick r:id="rId5"/>
              </a:rPr>
              <a:t>Dataframe</a:t>
            </a:r>
            <a:r>
              <a:rPr lang="en-US" sz="1200" b="0" i="0" kern="1200" dirty="0" smtClean="0">
                <a:solidFill>
                  <a:schemeClr val="tx1"/>
                </a:solidFill>
                <a:effectLst/>
                <a:latin typeface="+mn-lt"/>
                <a:ea typeface="+mn-ea"/>
                <a:cs typeface="+mn-cs"/>
              </a:rPr>
              <a:t> and datasets, RDDs don’t infer the schema of the ingested data and requires the user to specify it.</a:t>
            </a:r>
          </a:p>
          <a:p>
            <a:r>
              <a:rPr lang="en-US" sz="1200" b="0" i="0" kern="1200" dirty="0" smtClean="0">
                <a:solidFill>
                  <a:schemeClr val="tx1"/>
                </a:solidFill>
                <a:effectLst/>
                <a:latin typeface="+mn-lt"/>
                <a:ea typeface="+mn-ea"/>
                <a:cs typeface="+mn-cs"/>
              </a:rPr>
              <a:t>Performance: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Being in-memory JVM objects, RDDs involve the overhead of Garbage Collection and Java Serialization which are expensive when data grows.</a:t>
            </a:r>
          </a:p>
          <a:p>
            <a:r>
              <a:rPr lang="en-US" sz="1200" b="0" i="0" kern="1200" dirty="0" smtClean="0">
                <a:solidFill>
                  <a:schemeClr val="tx1"/>
                </a:solidFill>
                <a:effectLst/>
                <a:latin typeface="+mn-lt"/>
                <a:ea typeface="+mn-ea"/>
                <a:cs typeface="+mn-cs"/>
              </a:rPr>
              <a:t>Storage</a:t>
            </a:r>
            <a:r>
              <a:rPr lang="en-US" sz="1200" b="0" i="0" kern="1200" baseline="0" dirty="0" smtClean="0">
                <a:solidFill>
                  <a:schemeClr val="tx1"/>
                </a:solidFill>
                <a:effectLst/>
                <a:latin typeface="+mn-lt"/>
                <a:ea typeface="+mn-ea"/>
                <a:cs typeface="+mn-cs"/>
              </a:rPr>
              <a:t> limitation: </a:t>
            </a:r>
            <a:r>
              <a:rPr lang="en-US" sz="1200" b="0" i="0" kern="1200" dirty="0" smtClean="0">
                <a:solidFill>
                  <a:schemeClr val="tx1"/>
                </a:solidFill>
                <a:effectLst/>
                <a:latin typeface="+mn-lt"/>
                <a:ea typeface="+mn-ea"/>
                <a:cs typeface="+mn-cs"/>
              </a:rPr>
              <a:t>RDDs degrade when there is not enough memory to store them. One can also store that partition of RDD on disk which does not fit in RAM. As a result, it will provide similar performance to current data-parallel systems</a:t>
            </a:r>
          </a:p>
          <a:p>
            <a:r>
              <a:rPr lang="en-US" sz="1200" b="0" i="0" kern="1200" dirty="0" smtClean="0">
                <a:solidFill>
                  <a:schemeClr val="tx1"/>
                </a:solidFill>
                <a:effectLst/>
                <a:latin typeface="+mn-lt"/>
                <a:ea typeface="+mn-ea"/>
                <a:cs typeface="+mn-cs"/>
              </a:rPr>
              <a:t>No Run time safety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 Lineage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DAG:</a:t>
            </a:r>
            <a:r>
              <a:rPr lang="en-US" sz="1200" b="0" i="0" kern="1200" baseline="0" dirty="0" smtClean="0">
                <a:solidFill>
                  <a:schemeClr val="tx1"/>
                </a:solidFill>
                <a:effectLst/>
                <a:latin typeface="+mn-lt"/>
                <a:ea typeface="+mn-ea"/>
                <a:cs typeface="+mn-cs"/>
              </a:rPr>
              <a:t> </a:t>
            </a:r>
            <a:r>
              <a:rPr lang="en-US" dirty="0" smtClean="0">
                <a:hlinkClick r:id="rId6"/>
              </a:rPr>
              <a:t>https://data-flair.training/blogs/dag-in-apache-spark/</a:t>
            </a:r>
            <a:endParaRPr lang="en-US" dirty="0" smtClean="0"/>
          </a:p>
          <a:p>
            <a:r>
              <a:rPr lang="en-US" sz="1200" b="0" i="0" kern="1200" dirty="0" smtClean="0">
                <a:solidFill>
                  <a:schemeClr val="tx1"/>
                </a:solidFill>
                <a:effectLst/>
                <a:latin typeface="+mn-lt"/>
                <a:ea typeface="+mn-ea"/>
                <a:cs typeface="+mn-cs"/>
              </a:rPr>
              <a:t>Differences</a:t>
            </a:r>
            <a:r>
              <a:rPr lang="en-US" sz="1200" b="0" i="0" kern="1200" baseline="0" dirty="0" smtClean="0">
                <a:solidFill>
                  <a:schemeClr val="tx1"/>
                </a:solidFill>
                <a:effectLst/>
                <a:latin typeface="+mn-lt"/>
                <a:ea typeface="+mn-ea"/>
                <a:cs typeface="+mn-cs"/>
              </a:rPr>
              <a:t> between DAG and Lineage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features of RDDs (decomposing the name):</a:t>
            </a:r>
          </a:p>
          <a:p>
            <a:pPr fontAlgn="base"/>
            <a:r>
              <a:rPr lang="en-US" sz="1200" b="1" i="0" kern="1200" dirty="0" smtClean="0">
                <a:solidFill>
                  <a:schemeClr val="tx1"/>
                </a:solidFill>
                <a:effectLst/>
                <a:latin typeface="+mn-lt"/>
                <a:ea typeface="+mn-ea"/>
                <a:cs typeface="+mn-cs"/>
              </a:rPr>
              <a:t>Resilient</a:t>
            </a:r>
            <a:r>
              <a:rPr lang="en-US" sz="1200" b="0" i="0" kern="1200" dirty="0" smtClean="0">
                <a:solidFill>
                  <a:schemeClr val="tx1"/>
                </a:solidFill>
                <a:effectLst/>
                <a:latin typeface="+mn-lt"/>
                <a:ea typeface="+mn-ea"/>
                <a:cs typeface="+mn-cs"/>
              </a:rPr>
              <a:t>, i.e. fault-tolerant with the help of RDD lineage graph(</a:t>
            </a:r>
            <a:r>
              <a:rPr lang="en-US" sz="1200" b="1" i="0" u="none" strike="noStrike" kern="1200" dirty="0" smtClean="0">
                <a:solidFill>
                  <a:schemeClr val="tx1"/>
                </a:solidFill>
                <a:effectLst/>
                <a:latin typeface="+mn-lt"/>
                <a:ea typeface="+mn-ea"/>
                <a:cs typeface="+mn-cs"/>
                <a:hlinkClick r:id="rId7"/>
              </a:rPr>
              <a:t>DAG</a:t>
            </a:r>
            <a:r>
              <a:rPr lang="en-US" sz="1200" b="0" i="0" kern="1200" dirty="0" smtClean="0">
                <a:solidFill>
                  <a:schemeClr val="tx1"/>
                </a:solidFill>
                <a:effectLst/>
                <a:latin typeface="+mn-lt"/>
                <a:ea typeface="+mn-ea"/>
                <a:cs typeface="+mn-cs"/>
              </a:rPr>
              <a:t>) and so able to </a:t>
            </a:r>
            <a:r>
              <a:rPr lang="en-US" sz="1200" b="0" i="0" kern="1200" dirty="0" err="1" smtClean="0">
                <a:solidFill>
                  <a:schemeClr val="tx1"/>
                </a:solidFill>
                <a:effectLst/>
                <a:latin typeface="+mn-lt"/>
                <a:ea typeface="+mn-ea"/>
                <a:cs typeface="+mn-cs"/>
              </a:rPr>
              <a:t>recompute</a:t>
            </a:r>
            <a:r>
              <a:rPr lang="en-US" sz="1200" b="0" i="0" kern="1200" dirty="0" smtClean="0">
                <a:solidFill>
                  <a:schemeClr val="tx1"/>
                </a:solidFill>
                <a:effectLst/>
                <a:latin typeface="+mn-lt"/>
                <a:ea typeface="+mn-ea"/>
                <a:cs typeface="+mn-cs"/>
              </a:rPr>
              <a:t> missing or damaged partitions due to node failures.</a:t>
            </a:r>
          </a:p>
          <a:p>
            <a:pPr fontAlgn="base"/>
            <a:r>
              <a:rPr lang="en-US" sz="1200" b="1" i="0" kern="1200" dirty="0" smtClean="0">
                <a:solidFill>
                  <a:schemeClr val="tx1"/>
                </a:solidFill>
                <a:effectLst/>
                <a:latin typeface="+mn-lt"/>
                <a:ea typeface="+mn-ea"/>
                <a:cs typeface="+mn-cs"/>
              </a:rPr>
              <a:t>Distributed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since Data resides on multiple nodes.</a:t>
            </a:r>
          </a:p>
          <a:p>
            <a:pPr fontAlgn="base"/>
            <a:r>
              <a:rPr lang="en-US" sz="1200" b="1" i="0" kern="1200" dirty="0" smtClean="0">
                <a:solidFill>
                  <a:schemeClr val="tx1"/>
                </a:solidFill>
                <a:effectLst/>
                <a:latin typeface="+mn-lt"/>
                <a:ea typeface="+mn-ea"/>
                <a:cs typeface="+mn-cs"/>
              </a:rPr>
              <a:t>Dataset </a:t>
            </a:r>
            <a:r>
              <a:rPr lang="en-US" sz="1200" b="0" i="0" kern="1200" dirty="0" smtClean="0">
                <a:solidFill>
                  <a:schemeClr val="tx1"/>
                </a:solidFill>
                <a:effectLst/>
                <a:latin typeface="+mn-lt"/>
                <a:ea typeface="+mn-ea"/>
                <a:cs typeface="+mn-cs"/>
              </a:rPr>
              <a:t>represents records of the data you work with. The user can load the data set externally which can be either JSON file, CSV file, text file or database via JDBC with no specific data structure.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 are immutable</a:t>
            </a:r>
          </a:p>
          <a:p>
            <a:r>
              <a:rPr lang="en-US" sz="1200" b="0" i="0" kern="1200" dirty="0" smtClean="0">
                <a:solidFill>
                  <a:schemeClr val="tx1"/>
                </a:solidFill>
                <a:effectLst/>
                <a:latin typeface="+mn-lt"/>
                <a:ea typeface="+mn-ea"/>
                <a:cs typeface="+mn-cs"/>
              </a:rPr>
              <a:t>https://spark.apache.org/docs/latest/rdd-programming-guide.html</a:t>
            </a:r>
          </a:p>
          <a:p>
            <a:r>
              <a:rPr lang="en-US" dirty="0" smtClean="0"/>
              <a:t>https://data-flair.training/forums/topic/by-default-how-many-partitions-are-created-in-rdd-in-apache-spark/</a:t>
            </a:r>
          </a:p>
          <a:p>
            <a:endParaRPr lang="en-US" dirty="0" smtClean="0"/>
          </a:p>
          <a:p>
            <a:r>
              <a:rPr lang="en-US" dirty="0" smtClean="0"/>
              <a:t>https://stackoverflow.com/questions/40732962/spark-rdd-is-partitions-always-in-ram</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11</a:t>
            </a:fld>
            <a:endParaRPr lang="en-US" dirty="0"/>
          </a:p>
        </p:txBody>
      </p:sp>
    </p:spTree>
    <p:extLst>
      <p:ext uri="{BB962C8B-B14F-4D97-AF65-F5344CB8AC3E}">
        <p14:creationId xmlns:p14="http://schemas.microsoft.com/office/powerpoint/2010/main" val="261386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Connect to multiple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v1= </a:t>
            </a:r>
            <a:r>
              <a:rPr lang="en-US" b="0" baseline="0" dirty="0" err="1" smtClean="0"/>
              <a:t>sc.parallelize</a:t>
            </a:r>
            <a:r>
              <a:rPr lang="en-US" b="0" baseline="0" dirty="0" smtClean="0"/>
              <a:t>(1 to 1000)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v2= </a:t>
            </a:r>
            <a:r>
              <a:rPr lang="en-US" b="0" baseline="0" dirty="0" err="1" smtClean="0"/>
              <a:t>sc.parallelize</a:t>
            </a:r>
            <a:r>
              <a:rPr lang="en-US" b="0" baseline="0" dirty="0" smtClean="0"/>
              <a:t>(1001 t0 10000000)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v3 = v1.union(v2)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V3.collect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smtClean="0"/>
          </a:p>
          <a:p>
            <a:endParaRPr lang="en-US" dirty="0" smtClean="0"/>
          </a:p>
          <a:p>
            <a:r>
              <a:rPr lang="en-US" dirty="0" err="1" smtClean="0"/>
              <a:t>val</a:t>
            </a:r>
            <a:r>
              <a:rPr lang="en-US" dirty="0" smtClean="0"/>
              <a:t> </a:t>
            </a:r>
            <a:r>
              <a:rPr lang="en-US" dirty="0" err="1" smtClean="0"/>
              <a:t>readFile</a:t>
            </a:r>
            <a:r>
              <a:rPr lang="en-US" dirty="0" smtClean="0"/>
              <a:t> = </a:t>
            </a:r>
            <a:r>
              <a:rPr lang="en-US" dirty="0" err="1" smtClean="0"/>
              <a:t>sc.textFile</a:t>
            </a:r>
            <a:r>
              <a:rPr lang="en-US" dirty="0" smtClean="0"/>
              <a:t>("C:/Users/hepa0816/Desktop/HSK/spark/Examples/1.txt")</a:t>
            </a:r>
          </a:p>
          <a:p>
            <a:r>
              <a:rPr lang="en-US" dirty="0" err="1" smtClean="0"/>
              <a:t>val</a:t>
            </a:r>
            <a:r>
              <a:rPr lang="en-US" dirty="0" smtClean="0"/>
              <a:t> </a:t>
            </a:r>
            <a:r>
              <a:rPr lang="en-US" dirty="0" err="1" smtClean="0"/>
              <a:t>mapRDD</a:t>
            </a:r>
            <a:r>
              <a:rPr lang="en-US" dirty="0" smtClean="0"/>
              <a:t> = </a:t>
            </a:r>
            <a:r>
              <a:rPr lang="en-US" dirty="0" err="1" smtClean="0"/>
              <a:t>readFile.map</a:t>
            </a:r>
            <a:r>
              <a:rPr lang="en-US" dirty="0" smtClean="0"/>
              <a:t>(HSK =&gt; </a:t>
            </a:r>
            <a:r>
              <a:rPr lang="en-US" dirty="0" err="1" smtClean="0"/>
              <a:t>HSK.toUpperCase</a:t>
            </a:r>
            <a:r>
              <a:rPr lang="en-US" dirty="0" smtClean="0"/>
              <a:t>)</a:t>
            </a:r>
          </a:p>
          <a:p>
            <a:r>
              <a:rPr lang="en-US" dirty="0" err="1" smtClean="0"/>
              <a:t>val</a:t>
            </a:r>
            <a:r>
              <a:rPr lang="en-US" dirty="0" smtClean="0"/>
              <a:t> </a:t>
            </a:r>
            <a:r>
              <a:rPr lang="en-US" dirty="0" err="1" smtClean="0"/>
              <a:t>filterRDD</a:t>
            </a:r>
            <a:r>
              <a:rPr lang="en-US" dirty="0" smtClean="0"/>
              <a:t> = </a:t>
            </a:r>
            <a:r>
              <a:rPr lang="en-US" dirty="0" err="1" smtClean="0"/>
              <a:t>mapRDD.filter</a:t>
            </a:r>
            <a:r>
              <a:rPr lang="en-US" dirty="0" smtClean="0"/>
              <a:t>(HSK=&gt;</a:t>
            </a:r>
            <a:r>
              <a:rPr lang="en-US" dirty="0" err="1" smtClean="0"/>
              <a:t>HSK.startsWith</a:t>
            </a:r>
            <a:r>
              <a:rPr lang="en-US" dirty="0" smtClean="0"/>
              <a:t>("I"))</a:t>
            </a:r>
          </a:p>
          <a:p>
            <a:r>
              <a:rPr lang="en-US" dirty="0" err="1" smtClean="0"/>
              <a:t>filterRDD.collect</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12</a:t>
            </a:fld>
            <a:endParaRPr lang="en-US" dirty="0"/>
          </a:p>
        </p:txBody>
      </p:sp>
    </p:spTree>
    <p:extLst>
      <p:ext uri="{BB962C8B-B14F-4D97-AF65-F5344CB8AC3E}">
        <p14:creationId xmlns:p14="http://schemas.microsoft.com/office/powerpoint/2010/main" val="290705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DataFrames:</a:t>
            </a:r>
          </a:p>
          <a:p>
            <a:r>
              <a:rPr lang="en-US" baseline="0" dirty="0" err="1" smtClean="0"/>
              <a:t>val</a:t>
            </a:r>
            <a:r>
              <a:rPr lang="en-US" baseline="0" dirty="0" smtClean="0"/>
              <a:t> </a:t>
            </a:r>
            <a:r>
              <a:rPr lang="en-US" baseline="0" dirty="0" err="1" smtClean="0"/>
              <a:t>df</a:t>
            </a:r>
            <a:r>
              <a:rPr lang="en-US" baseline="0" dirty="0" smtClean="0"/>
              <a:t> = </a:t>
            </a:r>
            <a:r>
              <a:rPr lang="en-US" baseline="0" dirty="0" err="1" smtClean="0"/>
              <a:t>spark.read.json</a:t>
            </a:r>
            <a:r>
              <a:rPr lang="en-US" baseline="0" dirty="0" smtClean="0"/>
              <a:t>("C:/Users/hepa0816/Desktop/HSK/Rakuten/CCUPP_work/InputFiles/jp-mobile-mno_monthly-comm_20160401_out.json");</a:t>
            </a:r>
          </a:p>
          <a:p>
            <a:r>
              <a:rPr lang="en-US" baseline="0" dirty="0" err="1" smtClean="0"/>
              <a:t>val</a:t>
            </a:r>
            <a:r>
              <a:rPr lang="en-US" baseline="0" dirty="0" smtClean="0"/>
              <a:t> df2 = </a:t>
            </a:r>
            <a:r>
              <a:rPr lang="en-US" baseline="0" dirty="0" err="1" smtClean="0"/>
              <a:t>df.select</a:t>
            </a:r>
            <a:r>
              <a:rPr lang="en-US" baseline="0" dirty="0" smtClean="0"/>
              <a:t>("</a:t>
            </a:r>
            <a:r>
              <a:rPr lang="en-US" baseline="0" dirty="0" err="1" smtClean="0"/>
              <a:t>agencyCode</a:t>
            </a:r>
            <a:r>
              <a:rPr lang="en-US" baseline="0" dirty="0" smtClean="0"/>
              <a:t>")</a:t>
            </a:r>
          </a:p>
          <a:p>
            <a:endParaRPr lang="en-US" baseline="0" dirty="0" smtClean="0"/>
          </a:p>
          <a:p>
            <a:endParaRPr lang="en-US" dirty="0" smtClean="0"/>
          </a:p>
          <a:p>
            <a:r>
              <a:rPr lang="en-US" dirty="0" err="1" smtClean="0"/>
              <a:t>DataFrame</a:t>
            </a:r>
            <a:r>
              <a:rPr lang="en-US" dirty="0" smtClean="0"/>
              <a:t> limitations:</a:t>
            </a:r>
          </a:p>
          <a:p>
            <a:r>
              <a:rPr lang="en-US" b="1" dirty="0" smtClean="0"/>
              <a:t>Compile-time type safety:</a:t>
            </a:r>
            <a:r>
              <a:rPr lang="en-US" dirty="0" smtClean="0"/>
              <a:t> As discussed, </a:t>
            </a:r>
            <a:r>
              <a:rPr lang="en-US" dirty="0" err="1" smtClean="0"/>
              <a:t>Dataframe</a:t>
            </a:r>
            <a:r>
              <a:rPr lang="en-US" dirty="0" smtClean="0"/>
              <a:t> API does not support compile time safety which limits you from manipulating data when the structure is not know. The following example works during compile time. However, you will get a Runtime exception when executing this code</a:t>
            </a:r>
          </a:p>
          <a:p>
            <a:endParaRPr lang="en-US" dirty="0" smtClean="0"/>
          </a:p>
          <a:p>
            <a:r>
              <a:rPr lang="en-US" dirty="0" err="1" smtClean="0"/>
              <a:t>val</a:t>
            </a:r>
            <a:r>
              <a:rPr lang="en-US" dirty="0" smtClean="0"/>
              <a:t> </a:t>
            </a:r>
            <a:r>
              <a:rPr lang="en-US" dirty="0" err="1" smtClean="0"/>
              <a:t>dataframe</a:t>
            </a:r>
            <a:r>
              <a:rPr lang="en-US" dirty="0" smtClean="0"/>
              <a:t> = </a:t>
            </a:r>
            <a:r>
              <a:rPr lang="en-US" dirty="0" err="1" smtClean="0"/>
              <a:t>sqlContext.read.json</a:t>
            </a:r>
            <a:r>
              <a:rPr lang="en-US" dirty="0" smtClean="0"/>
              <a:t>("</a:t>
            </a:r>
            <a:r>
              <a:rPr lang="en-US" dirty="0" err="1" smtClean="0"/>
              <a:t>people.json</a:t>
            </a:r>
            <a:r>
              <a:rPr lang="en-US" dirty="0" smtClean="0"/>
              <a:t>") </a:t>
            </a:r>
          </a:p>
          <a:p>
            <a:r>
              <a:rPr lang="en-US" dirty="0" err="1" smtClean="0"/>
              <a:t>dataframe.filter</a:t>
            </a:r>
            <a:r>
              <a:rPr lang="en-US" dirty="0" smtClean="0"/>
              <a:t>("salary &gt; 10000").show</a:t>
            </a:r>
          </a:p>
          <a:p>
            <a:endParaRPr lang="en-US" sz="1200" b="0" i="0" kern="1200" dirty="0" smtClean="0">
              <a:solidFill>
                <a:schemeClr val="tx1"/>
              </a:solidFill>
              <a:effectLst/>
              <a:latin typeface="+mn-lt"/>
              <a:ea typeface="+mn-ea"/>
              <a:cs typeface="+mn-cs"/>
            </a:endParaRPr>
          </a:p>
          <a:p>
            <a:r>
              <a:rPr lang="en-US" b="1" dirty="0" smtClean="0"/>
              <a:t>Inter-operability: </a:t>
            </a:r>
            <a:r>
              <a:rPr lang="en-US" dirty="0" smtClean="0"/>
              <a:t>Once you have transformed a domain object into </a:t>
            </a:r>
            <a:r>
              <a:rPr lang="en-US" dirty="0" err="1" smtClean="0"/>
              <a:t>dataframe</a:t>
            </a:r>
            <a:r>
              <a:rPr lang="en-US" dirty="0" smtClean="0"/>
              <a:t>, you cannot regenerate it from it. In the following example, once we have create </a:t>
            </a:r>
            <a:r>
              <a:rPr lang="en-US" dirty="0" err="1" smtClean="0"/>
              <a:t>personDF</a:t>
            </a:r>
            <a:r>
              <a:rPr lang="en-US" dirty="0" smtClean="0"/>
              <a:t> from </a:t>
            </a:r>
            <a:r>
              <a:rPr lang="en-US" dirty="0" err="1" smtClean="0"/>
              <a:t>personRDD</a:t>
            </a:r>
            <a:r>
              <a:rPr lang="en-US" dirty="0" smtClean="0"/>
              <a:t>, we won’t be recover the original RDD of Person class (RDD[Person]).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case class Person(name : String , age : </a:t>
            </a:r>
            <a:r>
              <a:rPr lang="en-US" dirty="0" err="1" smtClean="0"/>
              <a:t>Int</a:t>
            </a:r>
            <a:r>
              <a:rPr lang="en-US" dirty="0" smtClean="0"/>
              <a:t>) </a:t>
            </a:r>
          </a:p>
          <a:p>
            <a:r>
              <a:rPr lang="en-US" dirty="0" err="1" smtClean="0"/>
              <a:t>val</a:t>
            </a:r>
            <a:r>
              <a:rPr lang="en-US" dirty="0" smtClean="0"/>
              <a:t> </a:t>
            </a:r>
            <a:r>
              <a:rPr lang="en-US" dirty="0" err="1" smtClean="0"/>
              <a:t>personRDD</a:t>
            </a:r>
            <a:r>
              <a:rPr lang="en-US" dirty="0" smtClean="0"/>
              <a:t> = </a:t>
            </a:r>
            <a:r>
              <a:rPr lang="en-US" dirty="0" err="1" smtClean="0"/>
              <a:t>sc.makeRDD</a:t>
            </a:r>
            <a:r>
              <a:rPr lang="en-US" dirty="0" smtClean="0"/>
              <a:t>(</a:t>
            </a:r>
            <a:r>
              <a:rPr lang="en-US" dirty="0" err="1" smtClean="0"/>
              <a:t>Seq</a:t>
            </a:r>
            <a:r>
              <a:rPr lang="en-US" dirty="0" smtClean="0"/>
              <a:t>(Person("A",10),Person("B",20)))</a:t>
            </a:r>
          </a:p>
          <a:p>
            <a:r>
              <a:rPr lang="en-US" dirty="0" smtClean="0"/>
              <a:t> </a:t>
            </a:r>
            <a:r>
              <a:rPr lang="en-US" dirty="0" err="1" smtClean="0"/>
              <a:t>val</a:t>
            </a:r>
            <a:r>
              <a:rPr lang="en-US" dirty="0" smtClean="0"/>
              <a:t> </a:t>
            </a:r>
            <a:r>
              <a:rPr lang="en-US" dirty="0" err="1" smtClean="0"/>
              <a:t>personDF</a:t>
            </a:r>
            <a:r>
              <a:rPr lang="en-US" dirty="0" smtClean="0"/>
              <a:t> = </a:t>
            </a:r>
            <a:r>
              <a:rPr lang="en-US" dirty="0" err="1" smtClean="0"/>
              <a:t>sqlContext.createDataframe</a:t>
            </a:r>
            <a:r>
              <a:rPr lang="en-US" dirty="0" smtClean="0"/>
              <a:t>(</a:t>
            </a:r>
            <a:r>
              <a:rPr lang="en-US" dirty="0" err="1" smtClean="0"/>
              <a:t>personRDD</a:t>
            </a:r>
            <a:r>
              <a:rPr lang="en-US" dirty="0" smtClean="0"/>
              <a:t>) </a:t>
            </a:r>
          </a:p>
          <a:p>
            <a:r>
              <a:rPr lang="en-US" dirty="0" err="1" smtClean="0"/>
              <a:t>personDF.rdd</a:t>
            </a:r>
            <a:r>
              <a:rPr lang="en-US" dirty="0" smtClean="0"/>
              <a:t> // returns RDD[Row] , does not returns RDD[Person]</a:t>
            </a:r>
          </a:p>
          <a:p>
            <a:endParaRPr lang="en-US" sz="1200" b="0" i="0" kern="1200" dirty="0" smtClean="0">
              <a:solidFill>
                <a:schemeClr val="tx1"/>
              </a:solidFill>
              <a:effectLst/>
              <a:latin typeface="+mn-lt"/>
              <a:ea typeface="+mn-ea"/>
              <a:cs typeface="+mn-cs"/>
            </a:endParaRPr>
          </a:p>
          <a:p>
            <a:r>
              <a:rPr lang="en-US" b="1" dirty="0" smtClean="0"/>
              <a:t>Type Safety:</a:t>
            </a:r>
            <a:r>
              <a:rPr lang="en-US" dirty="0" smtClean="0"/>
              <a:t> Datasets API provides compile time safety which was not available in </a:t>
            </a:r>
            <a:r>
              <a:rPr lang="en-US" dirty="0" err="1" smtClean="0"/>
              <a:t>Dataframes</a:t>
            </a:r>
            <a:r>
              <a:rPr lang="en-US" dirty="0" smtClean="0"/>
              <a:t>. In the example below, we can see how Dataset can operate on domain objects with compile lambda functions.</a:t>
            </a:r>
          </a:p>
          <a:p>
            <a:r>
              <a:rPr lang="en-US" dirty="0" smtClean="0"/>
              <a:t>case class Person(name : String , age : </a:t>
            </a:r>
            <a:r>
              <a:rPr lang="en-US" dirty="0" err="1" smtClean="0"/>
              <a:t>Int</a:t>
            </a:r>
            <a:r>
              <a:rPr lang="en-US" dirty="0" smtClean="0"/>
              <a:t>)</a:t>
            </a:r>
          </a:p>
          <a:p>
            <a:r>
              <a:rPr lang="en-US" dirty="0" smtClean="0"/>
              <a:t> </a:t>
            </a:r>
            <a:r>
              <a:rPr lang="en-US" dirty="0" err="1" smtClean="0"/>
              <a:t>val</a:t>
            </a:r>
            <a:r>
              <a:rPr lang="en-US" dirty="0" smtClean="0"/>
              <a:t> </a:t>
            </a:r>
            <a:r>
              <a:rPr lang="en-US" dirty="0" err="1" smtClean="0"/>
              <a:t>personRDD</a:t>
            </a:r>
            <a:r>
              <a:rPr lang="en-US" dirty="0" smtClean="0"/>
              <a:t> = </a:t>
            </a:r>
            <a:r>
              <a:rPr lang="en-US" dirty="0" err="1" smtClean="0"/>
              <a:t>sc.makeRDD</a:t>
            </a:r>
            <a:r>
              <a:rPr lang="en-US" dirty="0" smtClean="0"/>
              <a:t>(</a:t>
            </a:r>
            <a:r>
              <a:rPr lang="en-US" dirty="0" err="1" smtClean="0"/>
              <a:t>Seq</a:t>
            </a:r>
            <a:r>
              <a:rPr lang="en-US" dirty="0" smtClean="0"/>
              <a:t>(Person("A",10),Person("B",20)))</a:t>
            </a:r>
          </a:p>
          <a:p>
            <a:r>
              <a:rPr lang="en-US" dirty="0" smtClean="0"/>
              <a:t> </a:t>
            </a:r>
            <a:r>
              <a:rPr lang="en-US" dirty="0" err="1" smtClean="0"/>
              <a:t>val</a:t>
            </a:r>
            <a:r>
              <a:rPr lang="en-US" dirty="0" smtClean="0"/>
              <a:t> </a:t>
            </a:r>
            <a:r>
              <a:rPr lang="en-US" dirty="0" err="1" smtClean="0"/>
              <a:t>personDF</a:t>
            </a:r>
            <a:r>
              <a:rPr lang="en-US" dirty="0" smtClean="0"/>
              <a:t> = </a:t>
            </a:r>
            <a:r>
              <a:rPr lang="en-US" dirty="0" err="1" smtClean="0"/>
              <a:t>sqlContext.createDataframe</a:t>
            </a:r>
            <a:r>
              <a:rPr lang="en-US" dirty="0" smtClean="0"/>
              <a:t>(</a:t>
            </a:r>
            <a:r>
              <a:rPr lang="en-US" dirty="0" err="1" smtClean="0"/>
              <a:t>personRDD</a:t>
            </a:r>
            <a:r>
              <a:rPr lang="en-US" dirty="0" smtClean="0"/>
              <a:t>) </a:t>
            </a:r>
          </a:p>
          <a:p>
            <a:r>
              <a:rPr lang="en-US" dirty="0" err="1" smtClean="0"/>
              <a:t>val</a:t>
            </a:r>
            <a:r>
              <a:rPr lang="en-US" dirty="0" smtClean="0"/>
              <a:t> </a:t>
            </a:r>
            <a:r>
              <a:rPr lang="en-US" dirty="0" err="1" smtClean="0"/>
              <a:t>ds:Dataset</a:t>
            </a:r>
            <a:r>
              <a:rPr lang="en-US" dirty="0" smtClean="0"/>
              <a:t>[Person] = personDF.as[Person]</a:t>
            </a:r>
          </a:p>
          <a:p>
            <a:r>
              <a:rPr lang="en-US" dirty="0" smtClean="0"/>
              <a:t> </a:t>
            </a:r>
            <a:r>
              <a:rPr lang="en-US" dirty="0" err="1" smtClean="0"/>
              <a:t>ds.filter</a:t>
            </a:r>
            <a:r>
              <a:rPr lang="en-US" dirty="0" smtClean="0"/>
              <a:t>(p =&gt; </a:t>
            </a:r>
            <a:r>
              <a:rPr lang="en-US" dirty="0" err="1" smtClean="0"/>
              <a:t>p.age</a:t>
            </a:r>
            <a:r>
              <a:rPr lang="en-US" dirty="0" smtClean="0"/>
              <a:t> &gt; 25) </a:t>
            </a:r>
          </a:p>
          <a:p>
            <a:r>
              <a:rPr lang="en-US" dirty="0" err="1" smtClean="0"/>
              <a:t>ds.filter</a:t>
            </a:r>
            <a:r>
              <a:rPr lang="en-US" dirty="0" smtClean="0"/>
              <a:t>(p =&gt; </a:t>
            </a:r>
            <a:r>
              <a:rPr lang="en-US" dirty="0" err="1" smtClean="0"/>
              <a:t>p.salary</a:t>
            </a:r>
            <a:r>
              <a:rPr lang="en-US" dirty="0" smtClean="0"/>
              <a:t> &gt; 25) // error : value salary is not a member of person </a:t>
            </a:r>
          </a:p>
          <a:p>
            <a:r>
              <a:rPr lang="en-US" dirty="0" err="1" smtClean="0"/>
              <a:t>ds.rdd</a:t>
            </a:r>
            <a:r>
              <a:rPr lang="en-US" dirty="0" smtClean="0"/>
              <a:t> // returns RDD[Person]</a:t>
            </a:r>
          </a:p>
          <a:p>
            <a:endParaRPr lang="en-US" sz="1200" b="0" i="0" kern="1200" dirty="0" smtClean="0">
              <a:solidFill>
                <a:schemeClr val="tx1"/>
              </a:solidFill>
              <a:effectLst/>
              <a:latin typeface="+mn-lt"/>
              <a:ea typeface="+mn-ea"/>
              <a:cs typeface="+mn-cs"/>
            </a:endParaRPr>
          </a:p>
          <a:p>
            <a:r>
              <a:rPr lang="en-US" b="1" dirty="0" smtClean="0"/>
              <a:t>Interoperable:</a:t>
            </a:r>
            <a:r>
              <a:rPr lang="en-US" dirty="0" smtClean="0"/>
              <a:t> Datasets allows you to easily convert your existing RDDs and </a:t>
            </a:r>
            <a:r>
              <a:rPr lang="en-US" dirty="0" err="1" smtClean="0"/>
              <a:t>Dataframes</a:t>
            </a:r>
            <a:r>
              <a:rPr lang="en-US" dirty="0" smtClean="0"/>
              <a:t> into datasets without boilerplate code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RDD’s</a:t>
            </a:r>
          </a:p>
          <a:p>
            <a:endParaRPr lang="en-US" sz="1200" b="1"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Paired</a:t>
            </a:r>
            <a:r>
              <a:rPr lang="en-US" sz="1200" b="0" i="0" kern="1200" baseline="0" dirty="0" smtClean="0">
                <a:solidFill>
                  <a:schemeClr val="tx1"/>
                </a:solidFill>
                <a:effectLst/>
                <a:latin typeface="+mn-lt"/>
                <a:ea typeface="+mn-ea"/>
                <a:cs typeface="+mn-cs"/>
              </a:rPr>
              <a:t> RDD:</a:t>
            </a:r>
          </a:p>
          <a:p>
            <a:pPr marL="0" indent="0">
              <a:buNone/>
            </a:pPr>
            <a:r>
              <a:rPr lang="en-US" sz="1200" b="0" i="0" kern="1200" dirty="0" smtClean="0">
                <a:solidFill>
                  <a:schemeClr val="tx1"/>
                </a:solidFill>
                <a:effectLst/>
                <a:latin typeface="+mn-lt"/>
                <a:ea typeface="+mn-ea"/>
                <a:cs typeface="+mn-cs"/>
              </a:rPr>
              <a:t>Spark Paired RDDs are nothing but RDDs containing a key-value pair. Basically, key-value pair (KVP) consists of a two linked data item in it. Here, the key is the identifier, whereas value is the data corresponding to the key value.</a:t>
            </a:r>
          </a:p>
          <a:p>
            <a:pPr marL="0" indent="0">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16</a:t>
            </a:fld>
            <a:endParaRPr lang="en-US" dirty="0"/>
          </a:p>
        </p:txBody>
      </p:sp>
    </p:spTree>
    <p:extLst>
      <p:ext uri="{BB962C8B-B14F-4D97-AF65-F5344CB8AC3E}">
        <p14:creationId xmlns:p14="http://schemas.microsoft.com/office/powerpoint/2010/main" val="2030654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Nc</a:t>
            </a:r>
            <a:r>
              <a:rPr lang="en-US" dirty="0" smtClean="0"/>
              <a:t> and twitter</a:t>
            </a:r>
            <a:r>
              <a:rPr lang="en-US" baseline="0" dirty="0" smtClean="0"/>
              <a:t> streaming</a:t>
            </a:r>
          </a:p>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20</a:t>
            </a:fld>
            <a:endParaRPr lang="en-US" dirty="0"/>
          </a:p>
        </p:txBody>
      </p:sp>
    </p:spTree>
    <p:extLst>
      <p:ext uri="{BB962C8B-B14F-4D97-AF65-F5344CB8AC3E}">
        <p14:creationId xmlns:p14="http://schemas.microsoft.com/office/powerpoint/2010/main" val="3069116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Stateful</a:t>
            </a:r>
            <a:r>
              <a:rPr lang="en-US" dirty="0" smtClean="0"/>
              <a:t> transformation,</a:t>
            </a:r>
            <a:r>
              <a:rPr lang="en-US" baseline="0" dirty="0" smtClean="0"/>
              <a:t> stateless transformation, batch interval, window and sliding window</a:t>
            </a:r>
            <a:endParaRPr lang="en-US" dirty="0" smtClean="0"/>
          </a:p>
          <a:p>
            <a:r>
              <a:rPr lang="en-US" dirty="0" smtClean="0"/>
              <a:t>Using </a:t>
            </a:r>
            <a:r>
              <a:rPr lang="en-US" dirty="0" err="1" smtClean="0"/>
              <a:t>Nc</a:t>
            </a:r>
            <a:r>
              <a:rPr lang="en-US" dirty="0" smtClean="0"/>
              <a:t> and twitter</a:t>
            </a:r>
            <a:r>
              <a:rPr lang="en-US" baseline="0" dirty="0" smtClean="0"/>
              <a:t> streaming</a:t>
            </a:r>
          </a:p>
          <a:p>
            <a:endParaRPr lang="en-US" dirty="0" smtClean="0"/>
          </a:p>
          <a:p>
            <a:r>
              <a:rPr lang="en-US" dirty="0" smtClean="0"/>
              <a:t>NC</a:t>
            </a:r>
            <a:r>
              <a:rPr lang="en-US" baseline="0" dirty="0" smtClean="0"/>
              <a:t> command : </a:t>
            </a:r>
            <a:r>
              <a:rPr lang="en-US" baseline="0" dirty="0" err="1" smtClean="0"/>
              <a:t>Word_Count</a:t>
            </a:r>
            <a:endParaRPr lang="en-US" baseline="0" dirty="0" smtClean="0"/>
          </a:p>
          <a:p>
            <a:r>
              <a:rPr lang="en-US" sz="1200" kern="1200" dirty="0" smtClean="0">
                <a:solidFill>
                  <a:schemeClr val="tx1"/>
                </a:solidFill>
                <a:latin typeface="+mn-lt"/>
                <a:ea typeface="+mn-ea"/>
                <a:cs typeface="+mn-cs"/>
              </a:rPr>
              <a:t>execute this as spark-submit --class "</a:t>
            </a:r>
            <a:r>
              <a:rPr lang="en-US" sz="1200" kern="1200" dirty="0" err="1" smtClean="0">
                <a:solidFill>
                  <a:schemeClr val="tx1"/>
                </a:solidFill>
                <a:latin typeface="+mn-lt"/>
                <a:ea typeface="+mn-ea"/>
                <a:cs typeface="+mn-cs"/>
              </a:rPr>
              <a:t>WordCount</a:t>
            </a:r>
            <a:r>
              <a:rPr lang="en-US" sz="1200" kern="1200" dirty="0" smtClean="0">
                <a:solidFill>
                  <a:schemeClr val="tx1"/>
                </a:solidFill>
                <a:latin typeface="+mn-lt"/>
                <a:ea typeface="+mn-ea"/>
                <a:cs typeface="+mn-cs"/>
              </a:rPr>
              <a:t>" --master local[2] C:\Users\hepa0816\eclipse-workspace\Word_Count\target\Word_Count-0.0.1-SNAPSHOT.jar</a:t>
            </a:r>
          </a:p>
          <a:p>
            <a:r>
              <a:rPr lang="en-US" sz="1200" kern="1200" dirty="0" smtClean="0">
                <a:solidFill>
                  <a:schemeClr val="tx1"/>
                </a:solidFill>
                <a:latin typeface="+mn-lt"/>
                <a:ea typeface="+mn-ea"/>
                <a:cs typeface="+mn-cs"/>
              </a:rPr>
              <a:t>from another command window, </a:t>
            </a:r>
            <a:r>
              <a:rPr lang="en-US" sz="1200" u="sng" kern="1200" dirty="0" err="1" smtClean="0">
                <a:solidFill>
                  <a:schemeClr val="tx1"/>
                </a:solidFill>
                <a:latin typeface="+mn-lt"/>
                <a:ea typeface="+mn-ea"/>
                <a:cs typeface="+mn-cs"/>
              </a:rPr>
              <a:t>nc</a:t>
            </a:r>
            <a:r>
              <a:rPr lang="en-US" sz="1200" u="sng" kern="1200" dirty="0" smtClean="0">
                <a:solidFill>
                  <a:schemeClr val="tx1"/>
                </a:solidFill>
                <a:latin typeface="+mn-lt"/>
                <a:ea typeface="+mn-ea"/>
                <a:cs typeface="+mn-cs"/>
              </a:rPr>
              <a:t> -l -p 9999</a:t>
            </a:r>
          </a:p>
          <a:p>
            <a:endParaRPr lang="en-US" dirty="0" smtClean="0"/>
          </a:p>
          <a:p>
            <a:endParaRPr lang="en-US" dirty="0" smtClean="0"/>
          </a:p>
          <a:p>
            <a:r>
              <a:rPr lang="en-US" dirty="0" smtClean="0"/>
              <a:t>Twitter Streaming:</a:t>
            </a:r>
          </a:p>
          <a:p>
            <a:r>
              <a:rPr lang="en-US" dirty="0" err="1" smtClean="0"/>
              <a:t>sparkStreaming</a:t>
            </a:r>
            <a:r>
              <a:rPr lang="en-US" dirty="0" smtClean="0"/>
              <a:t>-basics-&gt;TwitterStreaming.java</a:t>
            </a:r>
          </a:p>
          <a:p>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21</a:t>
            </a:fld>
            <a:endParaRPr lang="en-US" dirty="0"/>
          </a:p>
        </p:txBody>
      </p:sp>
    </p:spTree>
    <p:extLst>
      <p:ext uri="{BB962C8B-B14F-4D97-AF65-F5344CB8AC3E}">
        <p14:creationId xmlns:p14="http://schemas.microsoft.com/office/powerpoint/2010/main" val="976677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link for </a:t>
            </a:r>
            <a:r>
              <a:rPr lang="en-US" dirty="0" err="1" smtClean="0"/>
              <a:t>kafka</a:t>
            </a:r>
            <a:r>
              <a:rPr lang="en-US" dirty="0" smtClean="0"/>
              <a:t> setup</a:t>
            </a:r>
            <a:r>
              <a:rPr lang="en-US" baseline="0" dirty="0" smtClean="0"/>
              <a:t> </a:t>
            </a:r>
            <a:r>
              <a:rPr lang="en-US" dirty="0" smtClean="0"/>
              <a:t>https://stackoverflow.com/questions/23115013/is-there-an-easy-way-to-install-kafka-on-windows</a:t>
            </a:r>
          </a:p>
          <a:p>
            <a:endParaRPr lang="en-US" dirty="0" smtClean="0"/>
          </a:p>
          <a:p>
            <a:pPr marL="228600" indent="-228600">
              <a:buAutoNum type="arabicPeriod"/>
            </a:pPr>
            <a:r>
              <a:rPr lang="en-US" sz="1200" b="0" i="0" kern="1200" dirty="0" smtClean="0">
                <a:solidFill>
                  <a:schemeClr val="tx1"/>
                </a:solidFill>
                <a:effectLst/>
                <a:latin typeface="+mn-lt"/>
                <a:ea typeface="+mn-ea"/>
                <a:cs typeface="+mn-cs"/>
              </a:rPr>
              <a:t>.\bin\windows\zookeeper-server-start.bat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zookeeper.properties</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.\bin\windows\kafka-server-start.bat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server.properties</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.\bin\windows\kafka-topics.bat --create --zookeeper localhost:2181 --replication-factor 1 --partitions 1 --topic </a:t>
            </a:r>
            <a:r>
              <a:rPr lang="en-US" sz="1200" b="0" i="0" kern="1200" dirty="0" err="1" smtClean="0">
                <a:solidFill>
                  <a:schemeClr val="tx1"/>
                </a:solidFill>
                <a:effectLst/>
                <a:latin typeface="+mn-lt"/>
                <a:ea typeface="+mn-ea"/>
                <a:cs typeface="+mn-cs"/>
              </a:rPr>
              <a:t>Kafka_HSK</a:t>
            </a: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.\bin\windows\kafka-console-producer.bat --broker-list localhost:9092 --topic </a:t>
            </a:r>
            <a:r>
              <a:rPr lang="en-US" dirty="0" err="1" smtClean="0"/>
              <a:t>Kafka_HSK</a:t>
            </a:r>
            <a:endParaRPr lang="en-US" dirty="0" smtClean="0"/>
          </a:p>
          <a:p>
            <a:pPr marL="228600" indent="-228600">
              <a:buAutoNum type="arabicPeriod"/>
            </a:pPr>
            <a:r>
              <a:rPr lang="en-US" sz="1200" b="0" i="0" kern="1200" dirty="0" smtClean="0">
                <a:solidFill>
                  <a:schemeClr val="tx1"/>
                </a:solidFill>
                <a:effectLst/>
                <a:latin typeface="+mn-lt"/>
                <a:ea typeface="+mn-ea"/>
                <a:cs typeface="+mn-cs"/>
              </a:rPr>
              <a:t>.\bin\windows\kafka-console-consumer.bat --bootstrap-server localhost:9092 --topic </a:t>
            </a:r>
            <a:r>
              <a:rPr lang="en-US" dirty="0" err="1" smtClean="0"/>
              <a:t>Kafka_HSK</a:t>
            </a:r>
            <a:r>
              <a:rPr lang="en-US" dirty="0" smtClean="0"/>
              <a:t> </a:t>
            </a:r>
            <a:r>
              <a:rPr lang="en-US" sz="1200" b="0" i="0" kern="1200" dirty="0" smtClean="0">
                <a:solidFill>
                  <a:schemeClr val="tx1"/>
                </a:solidFill>
                <a:effectLst/>
                <a:latin typeface="+mn-lt"/>
                <a:ea typeface="+mn-ea"/>
                <a:cs typeface="+mn-cs"/>
              </a:rPr>
              <a:t>--from-beginning</a:t>
            </a:r>
          </a:p>
          <a:p>
            <a:pPr marL="228600" indent="-228600">
              <a:buAutoNum type="arabicPeriod"/>
            </a:pPr>
            <a:r>
              <a:rPr lang="en-US" sz="1200" b="0" i="0" kern="1200" dirty="0" smtClean="0">
                <a:solidFill>
                  <a:schemeClr val="tx1"/>
                </a:solidFill>
                <a:effectLst/>
                <a:latin typeface="+mn-lt"/>
                <a:ea typeface="+mn-ea"/>
                <a:cs typeface="+mn-cs"/>
              </a:rPr>
              <a:t>To list available</a:t>
            </a:r>
            <a:r>
              <a:rPr lang="en-US" sz="1200" b="0" i="0" kern="1200" baseline="0" dirty="0" smtClean="0">
                <a:solidFill>
                  <a:schemeClr val="tx1"/>
                </a:solidFill>
                <a:effectLst/>
                <a:latin typeface="+mn-lt"/>
                <a:ea typeface="+mn-ea"/>
                <a:cs typeface="+mn-cs"/>
              </a:rPr>
              <a:t> topics:</a:t>
            </a:r>
          </a:p>
          <a:p>
            <a:pPr marL="0" indent="0">
              <a:buNone/>
            </a:pPr>
            <a:r>
              <a:rPr lang="en-US" sz="1200" b="0" i="0" kern="1200" dirty="0" smtClean="0">
                <a:solidFill>
                  <a:schemeClr val="tx1"/>
                </a:solidFill>
                <a:effectLst/>
                <a:latin typeface="+mn-lt"/>
                <a:ea typeface="+mn-ea"/>
                <a:cs typeface="+mn-cs"/>
              </a:rPr>
              <a:t>       .bin\windows\kafka-topics.bat --list --zookeeper localhost:2181</a:t>
            </a:r>
          </a:p>
          <a:p>
            <a:pPr marL="0" indent="0">
              <a:buNone/>
            </a:pPr>
            <a:endParaRPr lang="en-US" sz="1200" b="0" i="0" kern="1200" dirty="0" smtClean="0">
              <a:solidFill>
                <a:schemeClr val="tx1"/>
              </a:solidFill>
              <a:effectLst/>
              <a:latin typeface="+mn-lt"/>
              <a:ea typeface="+mn-ea"/>
              <a:cs typeface="+mn-cs"/>
            </a:endParaRPr>
          </a:p>
          <a:p>
            <a:pPr marL="0" indent="0">
              <a:buNone/>
            </a:pPr>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23</a:t>
            </a:fld>
            <a:endParaRPr lang="en-US" dirty="0"/>
          </a:p>
        </p:txBody>
      </p:sp>
    </p:spTree>
    <p:extLst>
      <p:ext uri="{BB962C8B-B14F-4D97-AF65-F5344CB8AC3E}">
        <p14:creationId xmlns:p14="http://schemas.microsoft.com/office/powerpoint/2010/main" val="3608013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Links for spark </a:t>
            </a:r>
            <a:r>
              <a:rPr lang="en-US" dirty="0" err="1" smtClean="0"/>
              <a:t>kafka</a:t>
            </a:r>
            <a:r>
              <a:rPr lang="en-US" dirty="0" smtClean="0"/>
              <a:t> </a:t>
            </a:r>
          </a:p>
          <a:p>
            <a:pPr marL="0" indent="0">
              <a:buNone/>
            </a:pPr>
            <a:r>
              <a:rPr lang="en-US" dirty="0" smtClean="0"/>
              <a:t>https://stdatalabs.com/2016/09/spark-streaming-part-3-real-time/</a:t>
            </a:r>
          </a:p>
          <a:p>
            <a:pPr marL="0" indent="0">
              <a:buNone/>
            </a:pPr>
            <a:r>
              <a:rPr lang="en-US" dirty="0" smtClean="0"/>
              <a:t>https://stdatalabs.com/2016/09/spark-streaming-part-1-real-time/</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24</a:t>
            </a:fld>
            <a:endParaRPr lang="en-US" dirty="0"/>
          </a:p>
        </p:txBody>
      </p:sp>
    </p:spTree>
    <p:extLst>
      <p:ext uri="{BB962C8B-B14F-4D97-AF65-F5344CB8AC3E}">
        <p14:creationId xmlns:p14="http://schemas.microsoft.com/office/powerpoint/2010/main" val="97873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sz="1200" b="1" u="sng" kern="1200" dirty="0" smtClean="0">
                <a:solidFill>
                  <a:schemeClr val="tx1"/>
                </a:solidFill>
                <a:latin typeface="+mn-lt"/>
                <a:ea typeface="+mn-ea"/>
                <a:cs typeface="+mn-cs"/>
                <a:hlinkClick r:id="rId3"/>
              </a:rPr>
              <a:t>https://databricks.com/blog/2015/01/15/improved-driver-fault-tolerance-and-zero-data-loss-in-spark-streaming.html</a:t>
            </a:r>
            <a:endParaRPr lang="en-IN" sz="1200"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 </a:t>
            </a:r>
            <a:endParaRPr lang="en-IN" sz="1200" b="1" u="sng" kern="1200" dirty="0" smtClean="0">
              <a:solidFill>
                <a:schemeClr val="tx1"/>
              </a:solidFill>
              <a:latin typeface="+mn-lt"/>
              <a:ea typeface="+mn-ea"/>
              <a:cs typeface="+mn-cs"/>
            </a:endParaRPr>
          </a:p>
          <a:p>
            <a:pPr>
              <a:buFont typeface="Wingdings" pitchFamily="2" charset="2"/>
              <a:buChar char="q"/>
            </a:pPr>
            <a:r>
              <a:rPr lang="en-IN" dirty="0" smtClean="0"/>
              <a:t>Real-time stream processing systems must be operational 24/7, which requires them to recover  from all kinds of failures in the system.</a:t>
            </a:r>
          </a:p>
          <a:p>
            <a:endParaRPr lang="en-IN" dirty="0" smtClean="0"/>
          </a:p>
          <a:p>
            <a:r>
              <a:rPr lang="en-IN" b="1" dirty="0" smtClean="0"/>
              <a:t>Driver/Master Node’s Fault Tolerance:</a:t>
            </a:r>
          </a:p>
          <a:p>
            <a:pPr>
              <a:buFont typeface="Courier New" pitchFamily="49" charset="0"/>
              <a:buChar char="o"/>
            </a:pPr>
            <a:r>
              <a:rPr lang="en-IN" b="1" dirty="0" smtClean="0"/>
              <a:t> </a:t>
            </a:r>
            <a:r>
              <a:rPr lang="en-IN" dirty="0" smtClean="0"/>
              <a:t>Driver Node is the main process which co-ordinates all the workers.</a:t>
            </a:r>
          </a:p>
          <a:p>
            <a:pPr>
              <a:buFont typeface="Courier New" pitchFamily="49" charset="0"/>
              <a:buChar char="o"/>
            </a:pPr>
            <a:r>
              <a:rPr lang="en-IN" dirty="0" smtClean="0"/>
              <a:t> When the driver process fails, all the executors running in a standalone/yarn/</a:t>
            </a:r>
            <a:r>
              <a:rPr lang="en-IN" dirty="0" err="1" smtClean="0"/>
              <a:t>mesos</a:t>
            </a:r>
            <a:r>
              <a:rPr lang="en-IN" dirty="0" smtClean="0"/>
              <a:t> cluster are killed as well, along with any data in their memory</a:t>
            </a:r>
          </a:p>
          <a:p>
            <a:pPr>
              <a:buFont typeface="Courier New" pitchFamily="49" charset="0"/>
              <a:buChar char="o"/>
            </a:pPr>
            <a:r>
              <a:rPr lang="en-IN" b="1" dirty="0" smtClean="0"/>
              <a:t> </a:t>
            </a:r>
            <a:r>
              <a:rPr lang="en-IN" dirty="0" smtClean="0"/>
              <a:t>However, Spark Streaming applications have an inherent structure in the computation — it runs the same Spark computation periodically on every micro-batch of data. This structure allows us to save (</a:t>
            </a:r>
            <a:r>
              <a:rPr lang="en-IN" dirty="0" err="1" smtClean="0"/>
              <a:t>i.e</a:t>
            </a:r>
            <a:r>
              <a:rPr lang="en-IN" dirty="0" smtClean="0"/>
              <a:t> checkpoint) the application state periodically to reliable storage and recover the state on driver restarts.</a:t>
            </a:r>
          </a:p>
          <a:p>
            <a:pPr>
              <a:buFont typeface="Courier New" pitchFamily="49" charset="0"/>
              <a:buChar char="o"/>
            </a:pPr>
            <a:r>
              <a:rPr lang="en-IN" b="1" dirty="0" smtClean="0"/>
              <a:t> </a:t>
            </a:r>
            <a:r>
              <a:rPr lang="en-IN" dirty="0" smtClean="0"/>
              <a:t>For sources like Kafka and Flume, some of the received data that was buffered in memory but not yet processed could get lost.</a:t>
            </a:r>
          </a:p>
          <a:p>
            <a:pPr>
              <a:buFont typeface="Courier New" pitchFamily="49" charset="0"/>
              <a:buChar char="o"/>
            </a:pPr>
            <a:r>
              <a:rPr lang="en-IN" dirty="0" smtClean="0"/>
              <a:t>In case of Spark Streaming, all the data received from sources like Kafka and Flume are buffered in the memory of the executors until their processing has completed. This buffered data cannot be recovered even if the driver is restarted. To avoid this data loss, we have introduced write ahead logs in Spark Streaming in the Apache Spark 1.2 release.</a:t>
            </a:r>
            <a:endParaRPr lang="en-IN" b="1" dirty="0" smtClean="0"/>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Systems like Kafka can replicate data for reliability. Enabling write ahead logs effectively replicates the same data twice – once by Kafka and another time by Spark Streaming. Future versions of Spark will include native support for fault tolerance with Kafka that avoids a second log.</a:t>
            </a:r>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pPr fontAlgn="base"/>
            <a:r>
              <a:rPr lang="en-IN" sz="1200" b="1" i="0" kern="1200" dirty="0" smtClean="0">
                <a:solidFill>
                  <a:schemeClr val="tx1"/>
                </a:solidFill>
                <a:latin typeface="+mn-lt"/>
                <a:ea typeface="+mn-ea"/>
                <a:cs typeface="+mn-cs"/>
              </a:rPr>
              <a:t>Failure of driver node –</a:t>
            </a:r>
            <a:r>
              <a:rPr lang="en-IN" sz="1200" b="0" i="0" kern="1200" dirty="0" smtClean="0">
                <a:solidFill>
                  <a:schemeClr val="tx1"/>
                </a:solidFill>
                <a:latin typeface="+mn-lt"/>
                <a:ea typeface="+mn-ea"/>
                <a:cs typeface="+mn-cs"/>
              </a:rPr>
              <a:t> If there is a failure of the driver node that is running the Spark Streaming application, then </a:t>
            </a:r>
            <a:r>
              <a:rPr lang="en-IN" sz="1200" b="0" i="0" kern="1200" dirty="0" err="1" smtClean="0">
                <a:solidFill>
                  <a:schemeClr val="tx1"/>
                </a:solidFill>
                <a:latin typeface="+mn-lt"/>
                <a:ea typeface="+mn-ea"/>
                <a:cs typeface="+mn-cs"/>
              </a:rPr>
              <a:t>SparkContent</a:t>
            </a:r>
            <a:r>
              <a:rPr lang="en-IN" sz="1200" b="0" i="0" kern="1200" dirty="0" smtClean="0">
                <a:solidFill>
                  <a:schemeClr val="tx1"/>
                </a:solidFill>
                <a:latin typeface="+mn-lt"/>
                <a:ea typeface="+mn-ea"/>
                <a:cs typeface="+mn-cs"/>
              </a:rPr>
              <a:t> losses and all executors lose their in-memory data.</a:t>
            </a:r>
          </a:p>
          <a:p>
            <a:pPr fontAlgn="base"/>
            <a:r>
              <a:rPr lang="en-IN" sz="1200" b="1" i="0" u="none" strike="noStrike" kern="1200" dirty="0" smtClean="0">
                <a:solidFill>
                  <a:schemeClr val="tx1"/>
                </a:solidFill>
                <a:latin typeface="+mn-lt"/>
                <a:ea typeface="+mn-ea"/>
                <a:cs typeface="+mn-cs"/>
                <a:hlinkClick r:id="rId4"/>
              </a:rPr>
              <a:t>Apache Mesos</a:t>
            </a:r>
            <a:r>
              <a:rPr lang="en-IN" sz="1200" b="0" i="0" kern="1200" dirty="0" smtClean="0">
                <a:solidFill>
                  <a:schemeClr val="tx1"/>
                </a:solidFill>
                <a:latin typeface="+mn-lt"/>
                <a:ea typeface="+mn-ea"/>
                <a:cs typeface="+mn-cs"/>
              </a:rPr>
              <a:t> helps in making the Spark master fault tolerant by maintaining the backup masters. It is open source software residing between the application layer and the operating system. It makes easier to deploy and manage applications in large-scale clustered environment.  Executors are </a:t>
            </a:r>
            <a:r>
              <a:rPr lang="en-IN" sz="1200" b="0" i="0" kern="1200" dirty="0" err="1" smtClean="0">
                <a:solidFill>
                  <a:schemeClr val="tx1"/>
                </a:solidFill>
                <a:latin typeface="+mn-lt"/>
                <a:ea typeface="+mn-ea"/>
                <a:cs typeface="+mn-cs"/>
              </a:rPr>
              <a:t>relaunched</a:t>
            </a:r>
            <a:r>
              <a:rPr lang="en-IN" sz="1200" b="0" i="0" kern="1200" dirty="0" smtClean="0">
                <a:solidFill>
                  <a:schemeClr val="tx1"/>
                </a:solidFill>
                <a:latin typeface="+mn-lt"/>
                <a:ea typeface="+mn-ea"/>
                <a:cs typeface="+mn-cs"/>
              </a:rPr>
              <a:t> if they fail. Post failure, executors are </a:t>
            </a:r>
            <a:r>
              <a:rPr lang="en-IN" sz="1200" b="0" i="0" kern="1200" dirty="0" err="1" smtClean="0">
                <a:solidFill>
                  <a:schemeClr val="tx1"/>
                </a:solidFill>
                <a:latin typeface="+mn-lt"/>
                <a:ea typeface="+mn-ea"/>
                <a:cs typeface="+mn-cs"/>
              </a:rPr>
              <a:t>relaunched</a:t>
            </a:r>
            <a:r>
              <a:rPr lang="en-IN" sz="1200" b="0" i="0" kern="1200" dirty="0" smtClean="0">
                <a:solidFill>
                  <a:schemeClr val="tx1"/>
                </a:solidFill>
                <a:latin typeface="+mn-lt"/>
                <a:ea typeface="+mn-ea"/>
                <a:cs typeface="+mn-cs"/>
              </a:rPr>
              <a:t> automatically and spark streaming does parallel recovery by </a:t>
            </a:r>
            <a:r>
              <a:rPr lang="en-IN" sz="1200" b="0" i="0" kern="1200" dirty="0" err="1" smtClean="0">
                <a:solidFill>
                  <a:schemeClr val="tx1"/>
                </a:solidFill>
                <a:latin typeface="+mn-lt"/>
                <a:ea typeface="+mn-ea"/>
                <a:cs typeface="+mn-cs"/>
              </a:rPr>
              <a:t>recomputing</a:t>
            </a:r>
            <a:r>
              <a:rPr lang="en-IN" sz="1200" b="0" i="0" kern="1200" dirty="0" smtClean="0">
                <a:solidFill>
                  <a:schemeClr val="tx1"/>
                </a:solidFill>
                <a:latin typeface="+mn-lt"/>
                <a:ea typeface="+mn-ea"/>
                <a:cs typeface="+mn-cs"/>
              </a:rPr>
              <a:t> Spark RDD’s on input data. Receivers are restarted by the workers when they fail.</a:t>
            </a:r>
          </a:p>
          <a:p>
            <a:endParaRPr lang="en-IN" sz="1200" kern="1200" dirty="0" smtClean="0">
              <a:solidFill>
                <a:schemeClr val="tx1"/>
              </a:solidFill>
              <a:latin typeface="+mn-lt"/>
              <a:ea typeface="+mn-ea"/>
              <a:cs typeface="+mn-cs"/>
            </a:endParaRPr>
          </a:p>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AEC3A90-EF66-4DA3-9A83-3B89C41D7E4B}" type="slidenum">
              <a:rPr lang="en-US" smtClean="0"/>
              <a:pPr/>
              <a:t>26</a:t>
            </a:fld>
            <a:endParaRPr lang="en-US" dirty="0"/>
          </a:p>
        </p:txBody>
      </p:sp>
    </p:spTree>
    <p:extLst>
      <p:ext uri="{BB962C8B-B14F-4D97-AF65-F5344CB8AC3E}">
        <p14:creationId xmlns:p14="http://schemas.microsoft.com/office/powerpoint/2010/main" val="2045682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u="sng" kern="1200" dirty="0" smtClean="0">
                <a:solidFill>
                  <a:schemeClr val="tx1"/>
                </a:solidFill>
                <a:latin typeface="+mn-lt"/>
                <a:ea typeface="+mn-ea"/>
                <a:cs typeface="+mn-cs"/>
                <a:hlinkClick r:id="rId3"/>
              </a:rPr>
              <a:t>http://spark.apache.org/docs/latest/spark-standalone.html#high-availability</a:t>
            </a:r>
            <a:endParaRPr lang="en-IN"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http://chennaihug.org/knowledgebase/high-availability-of-apache-spark-using-apache-zookeeper-quorum/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This above</a:t>
            </a:r>
            <a:r>
              <a:rPr lang="en-IN" sz="1200" kern="1200" baseline="0" dirty="0" smtClean="0">
                <a:solidFill>
                  <a:schemeClr val="tx1"/>
                </a:solidFill>
                <a:latin typeface="+mn-lt"/>
                <a:ea typeface="+mn-ea"/>
                <a:cs typeface="+mn-cs"/>
              </a:rPr>
              <a:t> link is for setting up Zookeeper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US" dirty="0" smtClean="0"/>
              <a:t>Apache Mesos (Cluster Manager) creates or maintains the backup masters in spark. Hence, that helps spark becoming the master fault tolerant</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Utilizing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to provide leader election and some state storage, you can launch multiple Masters in your cluster connected to the same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instance. One will be elected “leader” and the others will remain in standby mode. If the current leader dies, another Master will be elected, recover the old Master’s state, and then resume scheduling. The entire recovery process (from the time the first leader goes down) should take between 1 and 2 minutes. Note that this delay only affects scheduling </a:t>
            </a:r>
            <a:r>
              <a:rPr lang="en-IN" sz="1200" b="0" i="1" kern="1200" dirty="0" smtClean="0">
                <a:solidFill>
                  <a:schemeClr val="tx1"/>
                </a:solidFill>
                <a:latin typeface="+mn-lt"/>
                <a:ea typeface="+mn-ea"/>
                <a:cs typeface="+mn-cs"/>
              </a:rPr>
              <a:t>new</a:t>
            </a:r>
            <a:r>
              <a:rPr lang="en-IN" sz="1200" b="0" i="0" kern="1200" dirty="0" smtClean="0">
                <a:solidFill>
                  <a:schemeClr val="tx1"/>
                </a:solidFill>
                <a:latin typeface="+mn-lt"/>
                <a:ea typeface="+mn-ea"/>
                <a:cs typeface="+mn-cs"/>
              </a:rPr>
              <a:t> applications – applications that were already running during Master failover are unaffected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After you have a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cluster set up, enabling high availability is straightforward. Simply start multiple Master processes on different nodes with the same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configuration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URL and directory). Masters can be added and removed at any time.</a:t>
            </a:r>
          </a:p>
          <a:p>
            <a:r>
              <a:rPr lang="en-IN" sz="1200" b="0" i="0" kern="1200" dirty="0" smtClean="0">
                <a:solidFill>
                  <a:schemeClr val="tx1"/>
                </a:solidFill>
                <a:latin typeface="+mn-lt"/>
                <a:ea typeface="+mn-ea"/>
                <a:cs typeface="+mn-cs"/>
              </a:rPr>
              <a:t>In order to schedule new applications or add Workers to the cluster, they need to know the IP address of the current leader. This can be accomplished by simply passing in a list of Masters where you used to pass in a single one. For example, you might start your </a:t>
            </a:r>
            <a:r>
              <a:rPr lang="en-IN" sz="1200" b="0" i="0" kern="1200" dirty="0" err="1" smtClean="0">
                <a:solidFill>
                  <a:schemeClr val="tx1"/>
                </a:solidFill>
                <a:latin typeface="+mn-lt"/>
                <a:ea typeface="+mn-ea"/>
                <a:cs typeface="+mn-cs"/>
              </a:rPr>
              <a:t>SparkContext</a:t>
            </a:r>
            <a:r>
              <a:rPr lang="en-IN" sz="1200" b="0" i="0" kern="1200" dirty="0" smtClean="0">
                <a:solidFill>
                  <a:schemeClr val="tx1"/>
                </a:solidFill>
                <a:latin typeface="+mn-lt"/>
                <a:ea typeface="+mn-ea"/>
                <a:cs typeface="+mn-cs"/>
              </a:rPr>
              <a:t> pointing to spark://host1:port1,host2:port2. This would cause your </a:t>
            </a:r>
            <a:r>
              <a:rPr lang="en-IN" sz="1200" b="0" i="0" kern="1200" dirty="0" err="1" smtClean="0">
                <a:solidFill>
                  <a:schemeClr val="tx1"/>
                </a:solidFill>
                <a:latin typeface="+mn-lt"/>
                <a:ea typeface="+mn-ea"/>
                <a:cs typeface="+mn-cs"/>
              </a:rPr>
              <a:t>SparkContext</a:t>
            </a:r>
            <a:r>
              <a:rPr lang="en-IN" sz="1200" b="0" i="0" kern="1200" dirty="0" smtClean="0">
                <a:solidFill>
                  <a:schemeClr val="tx1"/>
                </a:solidFill>
                <a:latin typeface="+mn-lt"/>
                <a:ea typeface="+mn-ea"/>
                <a:cs typeface="+mn-cs"/>
              </a:rPr>
              <a:t> to try registering with both Masters – if host1 goes down, this configuration would still be correct as we’d find the new leader, host2.</a:t>
            </a:r>
          </a:p>
          <a:p>
            <a:endParaRPr lang="en-IN" dirty="0" smtClean="0"/>
          </a:p>
          <a:p>
            <a:r>
              <a:rPr lang="en-IN" sz="1200" b="0" i="0" kern="1200" dirty="0" smtClean="0">
                <a:solidFill>
                  <a:schemeClr val="tx1"/>
                </a:solidFill>
                <a:latin typeface="+mn-lt"/>
                <a:ea typeface="+mn-ea"/>
                <a:cs typeface="+mn-cs"/>
              </a:rPr>
              <a:t>There’s an important distinction to be made between “registering with a Master” and normal operation. When starting up, an application or Worker needs to be able to find and register with the current lead Master. Once it successfully registers, though, it is “in the system” (i.e., stored in </a:t>
            </a:r>
            <a:r>
              <a:rPr lang="en-IN" sz="1200" b="0" i="0" kern="1200" dirty="0" err="1" smtClean="0">
                <a:solidFill>
                  <a:schemeClr val="tx1"/>
                </a:solidFill>
                <a:latin typeface="+mn-lt"/>
                <a:ea typeface="+mn-ea"/>
                <a:cs typeface="+mn-cs"/>
              </a:rPr>
              <a:t>ZooKeeper</a:t>
            </a:r>
            <a:r>
              <a:rPr lang="en-IN" sz="1200" b="0" i="0" kern="1200" dirty="0" smtClean="0">
                <a:solidFill>
                  <a:schemeClr val="tx1"/>
                </a:solidFill>
                <a:latin typeface="+mn-lt"/>
                <a:ea typeface="+mn-ea"/>
                <a:cs typeface="+mn-cs"/>
              </a:rPr>
              <a:t>). If failover occurs, the new leader will contact all previously registered applications and Workers to inform them of the change in leadership, so they need not even have known of the existence of the new Master at </a:t>
            </a:r>
            <a:r>
              <a:rPr lang="en-IN" sz="1200" b="0" i="0" kern="1200" dirty="0" err="1" smtClean="0">
                <a:solidFill>
                  <a:schemeClr val="tx1"/>
                </a:solidFill>
                <a:latin typeface="+mn-lt"/>
                <a:ea typeface="+mn-ea"/>
                <a:cs typeface="+mn-cs"/>
              </a:rPr>
              <a:t>startup</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27</a:t>
            </a:fld>
            <a:endParaRPr lang="en-US" dirty="0"/>
          </a:p>
        </p:txBody>
      </p:sp>
    </p:spTree>
    <p:extLst>
      <p:ext uri="{BB962C8B-B14F-4D97-AF65-F5344CB8AC3E}">
        <p14:creationId xmlns:p14="http://schemas.microsoft.com/office/powerpoint/2010/main" val="22835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29</a:t>
            </a:fld>
            <a:endParaRPr lang="en-US" dirty="0"/>
          </a:p>
        </p:txBody>
      </p:sp>
    </p:spTree>
    <p:extLst>
      <p:ext uri="{BB962C8B-B14F-4D97-AF65-F5344CB8AC3E}">
        <p14:creationId xmlns:p14="http://schemas.microsoft.com/office/powerpoint/2010/main" val="229475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2</a:t>
            </a:fld>
            <a:endParaRPr lang="en-US" dirty="0"/>
          </a:p>
        </p:txBody>
      </p:sp>
    </p:spTree>
    <p:extLst>
      <p:ext uri="{BB962C8B-B14F-4D97-AF65-F5344CB8AC3E}">
        <p14:creationId xmlns:p14="http://schemas.microsoft.com/office/powerpoint/2010/main" val="232978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Structured-&gt; RDBMS, csv</a:t>
            </a:r>
          </a:p>
          <a:p>
            <a:r>
              <a:rPr lang="en-US" dirty="0" smtClean="0"/>
              <a:t>Semi-Structured-&gt;</a:t>
            </a:r>
            <a:r>
              <a:rPr lang="en-US" baseline="0" dirty="0" smtClean="0"/>
              <a:t> XML, </a:t>
            </a:r>
            <a:r>
              <a:rPr lang="en-US" baseline="0" dirty="0" err="1" smtClean="0"/>
              <a:t>json</a:t>
            </a:r>
            <a:endParaRPr lang="en-US" baseline="0" dirty="0" smtClean="0"/>
          </a:p>
          <a:p>
            <a:r>
              <a:rPr lang="en-US" baseline="0" dirty="0" smtClean="0"/>
              <a:t>Unstructured -&gt; Logs</a:t>
            </a:r>
          </a:p>
          <a:p>
            <a:endParaRPr lang="en-US" dirty="0" smtClean="0"/>
          </a:p>
          <a:p>
            <a:pPr>
              <a:buFont typeface="Wingdings" pitchFamily="2" charset="2"/>
              <a:buChar char="Ø"/>
            </a:pPr>
            <a:r>
              <a:rPr lang="en-IN" dirty="0" smtClean="0"/>
              <a:t>Spark’s Impact is such</a:t>
            </a:r>
            <a:r>
              <a:rPr lang="en-IN" baseline="0" dirty="0" smtClean="0"/>
              <a:t> that from small </a:t>
            </a:r>
            <a:r>
              <a:rPr lang="en-IN" baseline="0" dirty="0" err="1" smtClean="0"/>
              <a:t>startup’s</a:t>
            </a:r>
            <a:r>
              <a:rPr lang="en-IN" baseline="0" dirty="0" smtClean="0"/>
              <a:t> to Fortune 500’s almost every single company started adopting SPARK</a:t>
            </a:r>
          </a:p>
          <a:p>
            <a:pPr>
              <a:buFont typeface="Wingdings" pitchFamily="2" charset="2"/>
              <a:buChar char="Ø"/>
            </a:pPr>
            <a:r>
              <a:rPr lang="en-IN" baseline="0" dirty="0" smtClean="0"/>
              <a:t>Industries like Banking, Media, Health Care, Finance, Telecommunications and Stock Market almost all are using SPARK</a:t>
            </a:r>
            <a:endParaRPr lang="en-IN" dirty="0" smtClean="0"/>
          </a:p>
          <a:p>
            <a:endParaRPr lang="en-US" dirty="0" smtClean="0"/>
          </a:p>
        </p:txBody>
      </p:sp>
      <p:sp>
        <p:nvSpPr>
          <p:cNvPr id="4" name="Slide Number Placeholder 3"/>
          <p:cNvSpPr>
            <a:spLocks noGrp="1"/>
          </p:cNvSpPr>
          <p:nvPr>
            <p:ph type="sldNum" sz="quarter" idx="10"/>
          </p:nvPr>
        </p:nvSpPr>
        <p:spPr/>
        <p:txBody>
          <a:bodyPr/>
          <a:lstStyle/>
          <a:p>
            <a:fld id="{CAEC3A90-EF66-4DA3-9A83-3B89C41D7E4B}" type="slidenum">
              <a:rPr lang="en-US" smtClean="0"/>
              <a:pPr/>
              <a:t>3</a:t>
            </a:fld>
            <a:endParaRPr lang="en-US" dirty="0"/>
          </a:p>
        </p:txBody>
      </p:sp>
    </p:spTree>
    <p:extLst>
      <p:ext uri="{BB962C8B-B14F-4D97-AF65-F5344CB8AC3E}">
        <p14:creationId xmlns:p14="http://schemas.microsoft.com/office/powerpoint/2010/main" val="300548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kern="1200" dirty="0" smtClean="0">
                <a:solidFill>
                  <a:schemeClr val="tx1"/>
                </a:solidFill>
                <a:latin typeface="+mn-lt"/>
                <a:ea typeface="+mn-ea"/>
                <a:cs typeface="+mn-cs"/>
              </a:rPr>
              <a:t>Let us understand the problems that yahoo is facing.</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Yahoo’s properties are highly personalised to maximize relevance </a:t>
            </a:r>
            <a:r>
              <a:rPr lang="en-IN" sz="1200" kern="1200" dirty="0" err="1" smtClean="0">
                <a:solidFill>
                  <a:schemeClr val="tx1"/>
                </a:solidFill>
                <a:latin typeface="+mn-lt"/>
                <a:ea typeface="+mn-ea"/>
                <a:cs typeface="+mn-cs"/>
              </a:rPr>
              <a:t>i.e</a:t>
            </a:r>
            <a:r>
              <a:rPr lang="en-IN" sz="1200" kern="1200" dirty="0" smtClean="0">
                <a:solidFill>
                  <a:schemeClr val="tx1"/>
                </a:solidFill>
                <a:latin typeface="+mn-lt"/>
                <a:ea typeface="+mn-ea"/>
                <a:cs typeface="+mn-cs"/>
              </a:rPr>
              <a:t> the algorithms</a:t>
            </a:r>
            <a:r>
              <a:rPr lang="en-IN" sz="1200" kern="1200" baseline="0" dirty="0" smtClean="0">
                <a:solidFill>
                  <a:schemeClr val="tx1"/>
                </a:solidFill>
                <a:latin typeface="+mn-lt"/>
                <a:ea typeface="+mn-ea"/>
                <a:cs typeface="+mn-cs"/>
              </a:rPr>
              <a:t> which it uses to </a:t>
            </a:r>
          </a:p>
          <a:p>
            <a:r>
              <a:rPr lang="en-IN" sz="1200" kern="1200" dirty="0" smtClean="0">
                <a:solidFill>
                  <a:schemeClr val="tx1"/>
                </a:solidFill>
                <a:latin typeface="+mn-lt"/>
                <a:ea typeface="+mn-ea"/>
                <a:cs typeface="+mn-cs"/>
              </a:rPr>
              <a:t>to provide personalization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that are targeted advertisement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personalized content were highly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sophisticated and the relevance model</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had to be updated frequently as the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stories newsfeed kept changing</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with time and Yahoo also had a 150</a:t>
            </a:r>
            <a:r>
              <a:rPr lang="en-IN" sz="1200" kern="1200" baseline="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petabytes</a:t>
            </a:r>
            <a:r>
              <a:rPr lang="en-IN" sz="1200" kern="1200" dirty="0" smtClean="0">
                <a:solidFill>
                  <a:schemeClr val="tx1"/>
                </a:solidFill>
                <a:latin typeface="+mn-lt"/>
                <a:ea typeface="+mn-ea"/>
                <a:cs typeface="+mn-cs"/>
              </a:rPr>
              <a:t> of data which was stored 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35,000 no </a:t>
            </a:r>
            <a:r>
              <a:rPr lang="en-IN" sz="1200" kern="1200" dirty="0" err="1" smtClean="0">
                <a:solidFill>
                  <a:schemeClr val="tx1"/>
                </a:solidFill>
                <a:latin typeface="+mn-lt"/>
                <a:ea typeface="+mn-ea"/>
                <a:cs typeface="+mn-cs"/>
              </a:rPr>
              <a:t>hadoop</a:t>
            </a:r>
            <a:r>
              <a:rPr lang="en-IN" sz="1200" kern="1200" dirty="0" smtClean="0">
                <a:solidFill>
                  <a:schemeClr val="tx1"/>
                </a:solidFill>
                <a:latin typeface="+mn-lt"/>
                <a:ea typeface="+mn-ea"/>
                <a:cs typeface="+mn-cs"/>
              </a:rPr>
              <a:t> cluster which had to be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accessed efficiently in order to avoid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latency caused by the data movement and</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also to gain insights from data in a</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cost-effective manner.</a:t>
            </a:r>
            <a:r>
              <a:rPr lang="en-IN" sz="1200" kern="1200" baseline="0" dirty="0" smtClean="0">
                <a:solidFill>
                  <a:schemeClr val="tx1"/>
                </a:solidFill>
                <a:latin typeface="+mn-lt"/>
                <a:ea typeface="+mn-ea"/>
                <a:cs typeface="+mn-cs"/>
              </a:rPr>
              <a:t> </a:t>
            </a:r>
          </a:p>
          <a:p>
            <a:r>
              <a:rPr lang="en-IN" sz="1200" kern="1200" baseline="0" dirty="0" smtClean="0">
                <a:solidFill>
                  <a:schemeClr val="tx1"/>
                </a:solidFill>
                <a:latin typeface="+mn-lt"/>
                <a:ea typeface="+mn-ea"/>
                <a:cs typeface="+mn-cs"/>
              </a:rPr>
              <a:t>S</a:t>
            </a:r>
            <a:r>
              <a:rPr lang="en-IN" sz="1200" kern="1200" dirty="0" smtClean="0">
                <a:solidFill>
                  <a:schemeClr val="tx1"/>
                </a:solidFill>
                <a:latin typeface="+mn-lt"/>
                <a:ea typeface="+mn-ea"/>
                <a:cs typeface="+mn-cs"/>
              </a:rPr>
              <a:t>o Yahoo looked SPARK to improve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performance and also the machine learning</a:t>
            </a:r>
            <a:r>
              <a:rPr lang="en-IN" sz="1200" kern="1200" baseline="0" dirty="0" smtClean="0">
                <a:solidFill>
                  <a:schemeClr val="tx1"/>
                </a:solidFill>
                <a:latin typeface="+mn-lt"/>
                <a:ea typeface="+mn-ea"/>
                <a:cs typeface="+mn-cs"/>
              </a:rPr>
              <a:t> algorithm that was used has 15000 lines C++ code and on the other hand </a:t>
            </a:r>
            <a:r>
              <a:rPr lang="en-IN" sz="1200" kern="1200" dirty="0" smtClean="0">
                <a:solidFill>
                  <a:schemeClr val="tx1"/>
                </a:solidFill>
                <a:latin typeface="+mn-lt"/>
                <a:ea typeface="+mn-ea"/>
                <a:cs typeface="+mn-cs"/>
              </a:rPr>
              <a:t>the machine learning algorithm</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implemented with spark had just one 20</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lines of Scala programming code and the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algorithm was ready for production use</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in just 30 minutes of training on a</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dataset with hundred million record. </a:t>
            </a:r>
          </a:p>
          <a:p>
            <a:endParaRPr lang="en-IN" sz="1200" kern="1200" dirty="0" smtClean="0">
              <a:solidFill>
                <a:schemeClr val="tx1"/>
              </a:solidFill>
              <a:latin typeface="+mn-lt"/>
              <a:ea typeface="+mn-ea"/>
              <a:cs typeface="+mn-cs"/>
            </a:endParaRPr>
          </a:p>
          <a:p>
            <a:pPr fontAlgn="base"/>
            <a:r>
              <a:rPr lang="en-US" sz="1200" b="0" i="0" kern="1200" dirty="0" smtClean="0">
                <a:solidFill>
                  <a:schemeClr val="tx1"/>
                </a:solidFill>
                <a:effectLst/>
                <a:latin typeface="+mn-lt"/>
                <a:ea typeface="+mn-ea"/>
                <a:cs typeface="+mn-cs"/>
              </a:rPr>
              <a:t>To perform batch processing, we were using </a:t>
            </a:r>
            <a:r>
              <a:rPr lang="en-US" sz="1200" b="1" i="0" u="none" strike="noStrike" kern="1200" dirty="0" smtClean="0">
                <a:solidFill>
                  <a:schemeClr val="tx1"/>
                </a:solidFill>
                <a:effectLst/>
                <a:latin typeface="+mn-lt"/>
                <a:ea typeface="+mn-ea"/>
                <a:cs typeface="+mn-cs"/>
                <a:hlinkClick r:id="rId3"/>
              </a:rPr>
              <a:t>Hadoop MapReduce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Also, to perform stream processing, we were using Apache Storm / S4.</a:t>
            </a:r>
          </a:p>
          <a:p>
            <a:pPr fontAlgn="base"/>
            <a:r>
              <a:rPr lang="en-US" sz="1200" b="0" i="0" kern="1200" dirty="0" smtClean="0">
                <a:solidFill>
                  <a:schemeClr val="tx1"/>
                </a:solidFill>
                <a:effectLst/>
                <a:latin typeface="+mn-lt"/>
                <a:ea typeface="+mn-ea"/>
                <a:cs typeface="+mn-cs"/>
              </a:rPr>
              <a:t>Moreover, for interactive processing, we were using Apache Impala / Apache </a:t>
            </a:r>
            <a:r>
              <a:rPr lang="en-US" sz="1200" b="0" i="0" kern="1200" dirty="0" err="1" smtClean="0">
                <a:solidFill>
                  <a:schemeClr val="tx1"/>
                </a:solidFill>
                <a:effectLst/>
                <a:latin typeface="+mn-lt"/>
                <a:ea typeface="+mn-ea"/>
                <a:cs typeface="+mn-cs"/>
              </a:rPr>
              <a:t>Tez</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To perform graph processing, we were using Neo4j / Apache </a:t>
            </a:r>
            <a:r>
              <a:rPr lang="en-US" sz="1200" b="0" i="0" kern="1200" dirty="0" err="1" smtClean="0">
                <a:solidFill>
                  <a:schemeClr val="tx1"/>
                </a:solidFill>
                <a:effectLst/>
                <a:latin typeface="+mn-lt"/>
                <a:ea typeface="+mn-ea"/>
                <a:cs typeface="+mn-cs"/>
              </a:rPr>
              <a:t>Giraph</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Hence there was no powerful engine in the industry, that can process the data both in real-time and batch mode. Also, there was a requirement that one engine can respond in sub-second and perform in-memory processing.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Therefore, Apache Spark programming enters, it is a powerful open source engine. Since, it offers real-time stream processing, interactive processing, graph processing, in-memory processing as well as batch processing. Even with very fast speed, ease of use and standard interface. Basically, these features create the difference between Hadoop and Spark</a:t>
            </a:r>
          </a:p>
        </p:txBody>
      </p:sp>
      <p:sp>
        <p:nvSpPr>
          <p:cNvPr id="4" name="Slide Number Placeholder 3"/>
          <p:cNvSpPr>
            <a:spLocks noGrp="1"/>
          </p:cNvSpPr>
          <p:nvPr>
            <p:ph type="sldNum" sz="quarter" idx="10"/>
          </p:nvPr>
        </p:nvSpPr>
        <p:spPr/>
        <p:txBody>
          <a:bodyPr/>
          <a:lstStyle/>
          <a:p>
            <a:fld id="{CAEC3A90-EF66-4DA3-9A83-3B89C41D7E4B}" type="slidenum">
              <a:rPr lang="en-US" smtClean="0"/>
              <a:pPr/>
              <a:t>4</a:t>
            </a:fld>
            <a:endParaRPr lang="en-US" dirty="0"/>
          </a:p>
        </p:txBody>
      </p:sp>
    </p:spTree>
    <p:extLst>
      <p:ext uri="{BB962C8B-B14F-4D97-AF65-F5344CB8AC3E}">
        <p14:creationId xmlns:p14="http://schemas.microsoft.com/office/powerpoint/2010/main" val="11871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a:buChar char="Ø"/>
            </a:pPr>
            <a:r>
              <a:rPr lang="en-IN" baseline="0" dirty="0" smtClean="0"/>
              <a:t>Spark Core component is the vital component of Spark eco system that is responsible for basic IO functions, scheduling, monitoring and so on. The entire spark eco system is built on top of it.</a:t>
            </a:r>
          </a:p>
          <a:p>
            <a:pPr>
              <a:buFont typeface="Wingdings"/>
              <a:buChar char="Ø"/>
            </a:pPr>
            <a:r>
              <a:rPr lang="en-IN" baseline="0" dirty="0" smtClean="0"/>
              <a:t>different deployment modes: Yarn, Mesos and Spark’s Standalone cluster</a:t>
            </a:r>
          </a:p>
          <a:p>
            <a:pPr>
              <a:buFont typeface="Wingdings"/>
              <a:buChar char="Ø"/>
            </a:pPr>
            <a:r>
              <a:rPr lang="en-IN" baseline="0" dirty="0" smtClean="0"/>
              <a:t>different libraries like SPARK SQL, </a:t>
            </a:r>
            <a:r>
              <a:rPr lang="en-IN" baseline="0" dirty="0" err="1" smtClean="0"/>
              <a:t>Mlib</a:t>
            </a:r>
            <a:r>
              <a:rPr lang="en-IN" baseline="0" dirty="0" smtClean="0"/>
              <a:t>, GraphX and Spark Streaming</a:t>
            </a:r>
          </a:p>
          <a:p>
            <a:pPr>
              <a:buFont typeface="Wingdings"/>
              <a:buChar char="Ø"/>
            </a:pPr>
            <a:r>
              <a:rPr lang="en-IN" baseline="0" dirty="0" smtClean="0"/>
              <a:t>Spark SQL which helps us to perform queries on data and also to store data using SQL-like queries.</a:t>
            </a:r>
          </a:p>
          <a:p>
            <a:pPr>
              <a:buFont typeface="Wingdings"/>
              <a:buChar char="Ø"/>
            </a:pPr>
            <a:r>
              <a:rPr lang="en-IN" baseline="0" dirty="0" err="1" smtClean="0"/>
              <a:t>Mllib</a:t>
            </a:r>
            <a:r>
              <a:rPr lang="en-IN" baseline="0" dirty="0" smtClean="0"/>
              <a:t> for machine learning purpose: like summary statistics, correlation and feature extraction and many others</a:t>
            </a:r>
          </a:p>
          <a:p>
            <a:pPr>
              <a:buFont typeface="Wingdings"/>
              <a:buChar char="Ø"/>
            </a:pPr>
            <a:r>
              <a:rPr lang="en-IN" sz="1200" b="0" i="0" kern="1200" dirty="0" smtClean="0">
                <a:solidFill>
                  <a:schemeClr val="tx1"/>
                </a:solidFill>
                <a:latin typeface="+mn-lt"/>
                <a:ea typeface="+mn-ea"/>
                <a:cs typeface="+mn-cs"/>
              </a:rPr>
              <a:t>GraphX is the Spark API for graphs and graph-parallel computation</a:t>
            </a:r>
          </a:p>
          <a:p>
            <a:pPr>
              <a:buFont typeface="Wingdings"/>
              <a:buChar char="Ø"/>
            </a:pPr>
            <a:r>
              <a:rPr lang="en-IN" sz="1200" b="0" i="0" kern="1200" dirty="0" smtClean="0">
                <a:solidFill>
                  <a:schemeClr val="tx1"/>
                </a:solidFill>
                <a:latin typeface="+mn-lt"/>
                <a:ea typeface="+mn-ea"/>
                <a:cs typeface="+mn-cs"/>
              </a:rPr>
              <a:t>Spark Streaming is the component of Spark which is used to process real-time streaming data. Thus, it is a useful addition to the core Spark API. It enables high-throughput and fault-tolerant stream processing of live data streams</a:t>
            </a:r>
            <a:endParaRPr lang="en-IN" baseline="0" dirty="0" smtClean="0"/>
          </a:p>
          <a:p>
            <a:pPr>
              <a:buFont typeface="Wingdings" pitchFamily="2" charset="2"/>
              <a:buChar char="Ø"/>
            </a:pPr>
            <a:r>
              <a:rPr lang="en-IN" baseline="0" dirty="0" smtClean="0"/>
              <a:t> </a:t>
            </a:r>
            <a:r>
              <a:rPr lang="en-IN" dirty="0" smtClean="0"/>
              <a:t>Spark provides</a:t>
            </a:r>
            <a:r>
              <a:rPr lang="en-IN" baseline="0" dirty="0" smtClean="0"/>
              <a:t> </a:t>
            </a:r>
            <a:r>
              <a:rPr lang="en-IN" sz="1200" kern="1200" dirty="0" smtClean="0">
                <a:solidFill>
                  <a:schemeClr val="tx1"/>
                </a:solidFill>
                <a:latin typeface="+mn-lt"/>
                <a:ea typeface="+mn-ea"/>
                <a:cs typeface="+mn-cs"/>
              </a:rPr>
              <a:t>real-time computation and low latency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because of in-memory computation</a:t>
            </a:r>
            <a:r>
              <a:rPr lang="en-IN" baseline="0" dirty="0" smtClean="0"/>
              <a:t> </a:t>
            </a:r>
          </a:p>
          <a:p>
            <a:pPr>
              <a:buFont typeface="Wingdings"/>
              <a:buChar char="Ø"/>
            </a:pPr>
            <a:r>
              <a:rPr lang="en-IN" baseline="0" dirty="0" smtClean="0"/>
              <a:t> 100 times faster for large-scale data processing</a:t>
            </a:r>
          </a:p>
          <a:p>
            <a:pPr>
              <a:buFont typeface="Wingdings"/>
              <a:buChar char="Ø"/>
            </a:pPr>
            <a:r>
              <a:rPr lang="en-IN" baseline="0" dirty="0" smtClean="0"/>
              <a:t> Spark is also a polyglot, </a:t>
            </a:r>
            <a:r>
              <a:rPr lang="en-IN" sz="1200" kern="1200" dirty="0" smtClean="0">
                <a:solidFill>
                  <a:schemeClr val="tx1"/>
                </a:solidFill>
                <a:latin typeface="+mn-lt"/>
                <a:ea typeface="+mn-ea"/>
                <a:cs typeface="+mn-cs"/>
              </a:rPr>
              <a:t>so we can write SPARK</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applications on</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multiple languages such</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as Java, Scala, Python and</a:t>
            </a:r>
            <a:r>
              <a:rPr lang="en-IN" sz="1200" kern="1200" baseline="0" dirty="0" smtClean="0">
                <a:solidFill>
                  <a:schemeClr val="tx1"/>
                </a:solidFill>
                <a:latin typeface="+mn-lt"/>
                <a:ea typeface="+mn-ea"/>
                <a:cs typeface="+mn-cs"/>
              </a:rPr>
              <a:t> R</a:t>
            </a:r>
            <a:endParaRPr lang="en-IN" baseline="0" dirty="0" smtClean="0"/>
          </a:p>
          <a:p>
            <a:pPr>
              <a:buFont typeface="Wingdings"/>
              <a:buChar char="Ø"/>
            </a:pPr>
            <a:r>
              <a:rPr lang="en-IN" baseline="0" dirty="0" smtClean="0"/>
              <a:t> It also </a:t>
            </a:r>
            <a:r>
              <a:rPr lang="en-IN" baseline="0" dirty="0" err="1" smtClean="0"/>
              <a:t>employes</a:t>
            </a:r>
            <a:r>
              <a:rPr lang="en-IN" baseline="0" dirty="0" smtClean="0"/>
              <a:t> Powerful caching </a:t>
            </a:r>
          </a:p>
          <a:p>
            <a:pPr>
              <a:buFont typeface="Wingdings"/>
              <a:buChar char="Ø"/>
            </a:pPr>
            <a:r>
              <a:rPr lang="en-IN" baseline="0" dirty="0" smtClean="0"/>
              <a:t>It also provides multiple </a:t>
            </a:r>
            <a:r>
              <a:rPr lang="en-IN" baseline="0" dirty="0" err="1" smtClean="0"/>
              <a:t>deployement</a:t>
            </a:r>
            <a:r>
              <a:rPr lang="en-IN" baseline="0" dirty="0" smtClean="0"/>
              <a:t> modes. It can be deployed through Mesos, Hadoop via Yarn or on Spark’s own cluster manager</a:t>
            </a:r>
          </a:p>
          <a:p>
            <a:pPr>
              <a:buFont typeface="Wingdings"/>
              <a:buChar char="Ø"/>
            </a:pPr>
            <a:endParaRPr lang="en-IN" dirty="0" smtClean="0"/>
          </a:p>
          <a:p>
            <a:pPr>
              <a:buFont typeface="Wingdings"/>
              <a:buChar char="Ø"/>
            </a:pP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5</a:t>
            </a:fld>
            <a:endParaRPr lang="en-US" dirty="0"/>
          </a:p>
        </p:txBody>
      </p:sp>
    </p:spTree>
    <p:extLst>
      <p:ext uri="{BB962C8B-B14F-4D97-AF65-F5344CB8AC3E}">
        <p14:creationId xmlns:p14="http://schemas.microsoft.com/office/powerpoint/2010/main" val="56895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way Spark application and Spark standalone cluster manager operates is as follows. The machine where the Spark application process (the one that creates the </a:t>
            </a:r>
            <a:r>
              <a:rPr lang="en-US" dirty="0" err="1" smtClean="0"/>
              <a:t>SparkContext</a:t>
            </a:r>
            <a:r>
              <a:rPr lang="en-US" dirty="0" smtClean="0"/>
              <a:t>) is running is the "Driver" node, with process being called the Driver process. There is another machine where the Spark Standalone cluster manager is running, called the "Master" node. Along side, in each of the machines in the cluster, there is a "Worker" process running which reports the available resources in its node to the "Master". </a:t>
            </a:r>
            <a:br>
              <a:rPr lang="en-US" dirty="0" smtClean="0"/>
            </a:br>
            <a:r>
              <a:rPr lang="en-US" dirty="0" smtClean="0"/>
              <a:t/>
            </a:r>
            <a:br>
              <a:rPr lang="en-US" dirty="0" smtClean="0"/>
            </a:br>
            <a:r>
              <a:rPr lang="en-US" dirty="0" smtClean="0"/>
              <a:t>When the Driver process needs resources to run jobs/tasks, it asks the "Master" for some resources. The "Master" allocates the resources and uses the "Workers" running through out the cluster to create "Executors" for the "Driver". Then the Driver can run tasks in those "Executors"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cluster mode, the Spark driver runs inside an application master process which is managed by YARN on the cluster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client can go away after initiating the application. In client mode, the driver runs in the client process, and the application master is only used for requesting resources from YARN.</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Cluster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Client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Local</a:t>
            </a:r>
            <a:r>
              <a:rPr lang="en-US" b="0" baseline="0" dirty="0" smtClean="0"/>
              <a:t> 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Spark uses</a:t>
            </a:r>
            <a:r>
              <a:rPr lang="en-US" b="0" baseline="0" dirty="0" smtClean="0"/>
              <a:t> Master/Worker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Master node will have the driver program which drives your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Driver program is the code which we are writing or if we are using the interactive shell, the shell acts as the driver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It runs the main function of the application and it is the place where spark context is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 context is the gateway to all the functionalities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https://data-flair.training/blogs/dag-in-apache-spark/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Spark-shell</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https://spark.apache.org/docs/latest/submitting-applications.html#master-urls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Standalone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fontAlgn="base"/>
            <a:r>
              <a:rPr lang="en-US" sz="1200" b="0" i="0" kern="1200" dirty="0" smtClean="0">
                <a:solidFill>
                  <a:schemeClr val="tx1"/>
                </a:solidFill>
                <a:effectLst/>
                <a:latin typeface="+mn-lt"/>
                <a:ea typeface="+mn-ea"/>
                <a:cs typeface="+mn-cs"/>
              </a:rPr>
              <a:t>Go to %SPARK_HOME%\bin folder in a command prompt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org.apache.spark.deploy.master.Master</a:t>
            </a:r>
            <a:r>
              <a:rPr lang="en-US" sz="1200" b="0" i="0" kern="1200" dirty="0" smtClean="0">
                <a:solidFill>
                  <a:schemeClr val="tx1"/>
                </a:solidFill>
                <a:effectLst/>
                <a:latin typeface="+mn-lt"/>
                <a:ea typeface="+mn-ea"/>
                <a:cs typeface="+mn-cs"/>
              </a:rPr>
              <a:t> to run the master. This will give you a URL of the form spark://ip:port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org.apache.spark.deploy.worker.Worker</a:t>
            </a:r>
            <a:r>
              <a:rPr lang="en-US" sz="1200" b="0" i="0" kern="1200" dirty="0" smtClean="0">
                <a:solidFill>
                  <a:schemeClr val="tx1"/>
                </a:solidFill>
                <a:effectLst/>
                <a:latin typeface="+mn-lt"/>
                <a:ea typeface="+mn-ea"/>
                <a:cs typeface="+mn-cs"/>
              </a:rPr>
              <a:t> spark://10.235.14.125:7077 to run the worker. Make sure you use the URL you obtained in step 2.</a:t>
            </a:r>
          </a:p>
          <a:p>
            <a:pPr fontAlgn="base"/>
            <a:r>
              <a:rPr lang="en-US" sz="1200" b="0" i="0" kern="1200" dirty="0" smtClean="0">
                <a:solidFill>
                  <a:schemeClr val="tx1"/>
                </a:solidFill>
                <a:effectLst/>
                <a:latin typeface="+mn-lt"/>
                <a:ea typeface="+mn-ea"/>
                <a:cs typeface="+mn-cs"/>
              </a:rPr>
              <a:t>Run spark-shell --master spark://10.235.14.125:7077 to connect an application to the newly created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Connect to multiple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a:t>
            </a:r>
            <a:r>
              <a:rPr lang="en-US" b="0" baseline="0" dirty="0" err="1" smtClean="0"/>
              <a:t>num</a:t>
            </a:r>
            <a:r>
              <a:rPr lang="en-US" b="0" baseline="0" dirty="0" smtClean="0"/>
              <a:t> = </a:t>
            </a:r>
            <a:r>
              <a:rPr lang="en-US" b="0" baseline="0" dirty="0" err="1" smtClean="0"/>
              <a:t>sc.parallelize</a:t>
            </a:r>
            <a:r>
              <a:rPr lang="en-US" b="0" baseline="0" dirty="0" smtClean="0"/>
              <a:t>(1 to 1000)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num2 = </a:t>
            </a:r>
            <a:r>
              <a:rPr lang="en-US" b="0" baseline="0" dirty="0" err="1" smtClean="0"/>
              <a:t>sc.parallelize</a:t>
            </a:r>
            <a:r>
              <a:rPr lang="en-US" b="0" baseline="0" dirty="0" smtClean="0"/>
              <a:t>(1001 t0 10000000)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Val v3 = v1.union(v2)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V3.collect</a:t>
            </a:r>
          </a:p>
        </p:txBody>
      </p:sp>
      <p:sp>
        <p:nvSpPr>
          <p:cNvPr id="4" name="Slide Number Placeholder 3"/>
          <p:cNvSpPr>
            <a:spLocks noGrp="1"/>
          </p:cNvSpPr>
          <p:nvPr>
            <p:ph type="sldNum" sz="quarter" idx="10"/>
          </p:nvPr>
        </p:nvSpPr>
        <p:spPr/>
        <p:txBody>
          <a:bodyPr/>
          <a:lstStyle/>
          <a:p>
            <a:fld id="{CAEC3A90-EF66-4DA3-9A83-3B89C41D7E4B}" type="slidenum">
              <a:rPr lang="en-US" smtClean="0"/>
              <a:pPr/>
              <a:t>6</a:t>
            </a:fld>
            <a:endParaRPr lang="en-US" dirty="0"/>
          </a:p>
        </p:txBody>
      </p:sp>
    </p:spTree>
    <p:extLst>
      <p:ext uri="{BB962C8B-B14F-4D97-AF65-F5344CB8AC3E}">
        <p14:creationId xmlns:p14="http://schemas.microsoft.com/office/powerpoint/2010/main" val="62835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chemeClr val="tx1"/>
                </a:solidFill>
              </a:rPr>
              <a:t>Key Points</a:t>
            </a:r>
          </a:p>
          <a:p>
            <a:pPr>
              <a:buFont typeface="Wingdings" pitchFamily="2" charset="2"/>
              <a:buChar char="v"/>
            </a:pPr>
            <a:r>
              <a:rPr lang="en-IN" sz="1200" dirty="0" smtClean="0">
                <a:solidFill>
                  <a:schemeClr val="tx1"/>
                </a:solidFill>
              </a:rPr>
              <a:t>Spark employs a cluster manager that keeps track of the resources available </a:t>
            </a:r>
          </a:p>
          <a:p>
            <a:pPr>
              <a:buFont typeface="Wingdings" pitchFamily="2" charset="2"/>
              <a:buChar char="v"/>
            </a:pPr>
            <a:r>
              <a:rPr lang="en-IN" sz="1200" dirty="0" smtClean="0">
                <a:solidFill>
                  <a:schemeClr val="tx1"/>
                </a:solidFill>
              </a:rPr>
              <a:t>The driver process is responsible for executing the driver program’s commands across the executors to complete a given task. </a:t>
            </a:r>
          </a:p>
          <a:p>
            <a:pPr>
              <a:buFont typeface="Wingdings" pitchFamily="2" charset="2"/>
              <a:buChar char="v"/>
            </a:pPr>
            <a:r>
              <a:rPr lang="en-IN" sz="1200" dirty="0" smtClean="0">
                <a:solidFill>
                  <a:schemeClr val="tx1"/>
                </a:solidFill>
              </a:rPr>
              <a:t>The executors, for the most part, will always be running Spark code. However, the driver can be</a:t>
            </a:r>
            <a:r>
              <a:rPr lang="en-IN" sz="1200" baseline="0" dirty="0" smtClean="0">
                <a:solidFill>
                  <a:schemeClr val="tx1"/>
                </a:solidFill>
              </a:rPr>
              <a:t> </a:t>
            </a:r>
            <a:r>
              <a:rPr lang="en-IN" sz="1200" dirty="0" smtClean="0">
                <a:solidFill>
                  <a:schemeClr val="tx1"/>
                </a:solidFill>
              </a:rPr>
              <a:t>“driven” from a number of different languages through Spark’s language  APIs. </a:t>
            </a:r>
            <a:endParaRPr lang="en-IN"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7</a:t>
            </a:fld>
            <a:endParaRPr lang="en-US" dirty="0"/>
          </a:p>
        </p:txBody>
      </p:sp>
    </p:spTree>
    <p:extLst>
      <p:ext uri="{BB962C8B-B14F-4D97-AF65-F5344CB8AC3E}">
        <p14:creationId xmlns:p14="http://schemas.microsoft.com/office/powerpoint/2010/main" val="403685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three cluster managers provide various scheduling capabilities but Apache Mesos provides the finest grained sharing options.</a:t>
            </a:r>
          </a:p>
          <a:p>
            <a:r>
              <a:rPr lang="en-US" sz="1200" b="0" i="0" kern="1200" dirty="0" smtClean="0">
                <a:solidFill>
                  <a:schemeClr val="tx1"/>
                </a:solidFill>
                <a:effectLst/>
                <a:latin typeface="+mn-lt"/>
                <a:ea typeface="+mn-ea"/>
                <a:cs typeface="+mn-cs"/>
              </a:rPr>
              <a:t>High availability is offered by all three cluster managers but Hadoop YARN doesn’t need to run a separate </a:t>
            </a:r>
            <a:r>
              <a:rPr lang="en-US" sz="1200" b="0" i="0" kern="1200" dirty="0" err="1" smtClean="0">
                <a:solidFill>
                  <a:schemeClr val="tx1"/>
                </a:solidFill>
                <a:effectLst/>
                <a:latin typeface="+mn-lt"/>
                <a:ea typeface="+mn-ea"/>
                <a:cs typeface="+mn-cs"/>
              </a:rPr>
              <a:t>ZooKeeper</a:t>
            </a:r>
            <a:r>
              <a:rPr lang="en-US" sz="1200" b="0" i="0" kern="1200" dirty="0" smtClean="0">
                <a:solidFill>
                  <a:schemeClr val="tx1"/>
                </a:solidFill>
                <a:effectLst/>
                <a:latin typeface="+mn-lt"/>
                <a:ea typeface="+mn-ea"/>
                <a:cs typeface="+mn-cs"/>
              </a:rPr>
              <a:t> Failover Controller.</a:t>
            </a:r>
          </a:p>
          <a:p>
            <a:r>
              <a:rPr lang="en-US" sz="1200" b="0" i="0" kern="1200" dirty="0" smtClean="0">
                <a:solidFill>
                  <a:schemeClr val="tx1"/>
                </a:solidFill>
                <a:effectLst/>
                <a:latin typeface="+mn-lt"/>
                <a:ea typeface="+mn-ea"/>
                <a:cs typeface="+mn-cs"/>
              </a:rPr>
              <a:t>Security is provided on all of the managers. Apache Mesos uses a pluggable architecture for its security module with the default module using Cyrus SASL. The Standalone cluster manager uses a shared secret and Hadoop YARN uses Kerberos. All three use SSL for data encryption.</a:t>
            </a:r>
          </a:p>
          <a:p>
            <a:r>
              <a:rPr lang="en-US" sz="1200" b="0" i="0" kern="1200" dirty="0" smtClean="0">
                <a:solidFill>
                  <a:schemeClr val="tx1"/>
                </a:solidFill>
                <a:effectLst/>
                <a:latin typeface="+mn-lt"/>
                <a:ea typeface="+mn-ea"/>
                <a:cs typeface="+mn-cs"/>
              </a:rPr>
              <a:t>Finally, the Apache Standalone Cluster Manager is the easiest to get started with and provides a fairly complete set of capabilities. The scripts are simple and straightforward to use. So, if developing a new application this is the quickest way to get started</a:t>
            </a:r>
          </a:p>
          <a:p>
            <a:endParaRPr lang="en-US" dirty="0" smtClean="0"/>
          </a:p>
          <a:p>
            <a:r>
              <a:rPr lang="en-US" dirty="0" smtClean="0"/>
              <a:t>In client mode, driver program or</a:t>
            </a:r>
            <a:r>
              <a:rPr lang="en-US" baseline="0" dirty="0" smtClean="0"/>
              <a:t> spark context is generated on the same machine on which spark-submit is run</a:t>
            </a:r>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8</a:t>
            </a:fld>
            <a:endParaRPr lang="en-US" dirty="0"/>
          </a:p>
        </p:txBody>
      </p:sp>
    </p:spTree>
    <p:extLst>
      <p:ext uri="{BB962C8B-B14F-4D97-AF65-F5344CB8AC3E}">
        <p14:creationId xmlns:p14="http://schemas.microsoft.com/office/powerpoint/2010/main" val="16051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quick demo on </a:t>
            </a:r>
          </a:p>
          <a:p>
            <a:r>
              <a:rPr lang="en-US" dirty="0" smtClean="0"/>
              <a:t>1.</a:t>
            </a:r>
            <a:r>
              <a:rPr lang="en-US" baseline="0" dirty="0" smtClean="0"/>
              <a:t> Local mode</a:t>
            </a:r>
            <a:endParaRPr lang="en-US" dirty="0" smtClean="0"/>
          </a:p>
          <a:p>
            <a:r>
              <a:rPr lang="en-US" dirty="0" smtClean="0"/>
              <a:t>2. Standalone cluster with one master and two worker</a:t>
            </a:r>
            <a:r>
              <a:rPr lang="en-US" baseline="0" dirty="0" smtClean="0"/>
              <a:t> nodes (default client node)</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https://data-flair.training/blogs/dag-in-apache-spark/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Spark-shell</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https://spark.apache.org/docs/latest/submitting-applications.html#master-urls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https://jaceklaskowski.gitbooks.io/mastering-apache-spark/spark-local.html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run Spark in </a:t>
            </a:r>
            <a:r>
              <a:rPr lang="en-US" sz="1200" b="1" i="0" kern="1200" dirty="0" smtClean="0">
                <a:solidFill>
                  <a:schemeClr val="tx1"/>
                </a:solidFill>
                <a:effectLst/>
                <a:latin typeface="+mn-lt"/>
                <a:ea typeface="+mn-ea"/>
                <a:cs typeface="+mn-cs"/>
              </a:rPr>
              <a:t>local mode</a:t>
            </a:r>
            <a:r>
              <a:rPr lang="en-US" sz="1200" b="0" i="0" kern="1200" dirty="0" smtClean="0">
                <a:solidFill>
                  <a:schemeClr val="tx1"/>
                </a:solidFill>
                <a:effectLst/>
                <a:latin typeface="+mn-lt"/>
                <a:ea typeface="+mn-ea"/>
                <a:cs typeface="+mn-cs"/>
              </a:rPr>
              <a:t>. In this non-distributed single-JVM deployment mode, Spark spawns all the execution components - </a:t>
            </a:r>
            <a:r>
              <a:rPr lang="en-US" sz="1200" b="0" i="0" u="none" strike="noStrike" kern="1200" dirty="0" smtClean="0">
                <a:solidFill>
                  <a:schemeClr val="tx1"/>
                </a:solidFill>
                <a:effectLst/>
                <a:latin typeface="+mn-lt"/>
                <a:ea typeface="+mn-ea"/>
                <a:cs typeface="+mn-cs"/>
                <a:hlinkClick r:id="rId3"/>
              </a:rPr>
              <a:t>driver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executor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LocalSchedulerBackend</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master</a:t>
            </a:r>
            <a:r>
              <a:rPr lang="en-US" sz="1200" b="0" i="0" kern="1200" dirty="0" smtClean="0">
                <a:solidFill>
                  <a:schemeClr val="tx1"/>
                </a:solidFill>
                <a:effectLst/>
                <a:latin typeface="+mn-lt"/>
                <a:ea typeface="+mn-ea"/>
                <a:cs typeface="+mn-cs"/>
              </a:rPr>
              <a:t> - in the same single JVM. The default parallelism is the number of threads as specified in the </a:t>
            </a:r>
            <a:r>
              <a:rPr lang="en-US" sz="1200" b="0" i="0" u="none" strike="noStrike" kern="1200" dirty="0" smtClean="0">
                <a:solidFill>
                  <a:schemeClr val="tx1"/>
                </a:solidFill>
                <a:effectLst/>
                <a:latin typeface="+mn-lt"/>
                <a:ea typeface="+mn-ea"/>
                <a:cs typeface="+mn-cs"/>
                <a:hlinkClick r:id="rId7"/>
              </a:rPr>
              <a:t>master URL</a:t>
            </a:r>
            <a:r>
              <a:rPr lang="en-US" sz="1200" b="0" i="0" kern="1200" dirty="0" smtClean="0">
                <a:solidFill>
                  <a:schemeClr val="tx1"/>
                </a:solidFill>
                <a:effectLst/>
                <a:latin typeface="+mn-lt"/>
                <a:ea typeface="+mn-ea"/>
                <a:cs typeface="+mn-cs"/>
              </a:rPr>
              <a:t>. This is the only mode where a driver is used for execution.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Standalone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fontAlgn="base"/>
            <a:r>
              <a:rPr lang="en-US" sz="1200" b="0" i="0" kern="1200" dirty="0" smtClean="0">
                <a:solidFill>
                  <a:schemeClr val="tx1"/>
                </a:solidFill>
                <a:effectLst/>
                <a:latin typeface="+mn-lt"/>
                <a:ea typeface="+mn-ea"/>
                <a:cs typeface="+mn-cs"/>
              </a:rPr>
              <a:t>Go to %SPARK_HOME%\bin folder in a command prompt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org.apache.spark.deploy.master.Master</a:t>
            </a:r>
            <a:r>
              <a:rPr lang="en-US" sz="1200" b="0" i="0" kern="1200" dirty="0" smtClean="0">
                <a:solidFill>
                  <a:schemeClr val="tx1"/>
                </a:solidFill>
                <a:effectLst/>
                <a:latin typeface="+mn-lt"/>
                <a:ea typeface="+mn-ea"/>
                <a:cs typeface="+mn-cs"/>
              </a:rPr>
              <a:t> to run the master. This will give you a URL of the form spark://ip:port</a:t>
            </a:r>
          </a:p>
          <a:p>
            <a:pPr fontAlgn="base"/>
            <a:r>
              <a:rPr lang="en-US" sz="1200" b="0" i="0" kern="1200" dirty="0" smtClean="0">
                <a:solidFill>
                  <a:schemeClr val="tx1"/>
                </a:solidFill>
                <a:effectLst/>
                <a:latin typeface="+mn-lt"/>
                <a:ea typeface="+mn-ea"/>
                <a:cs typeface="+mn-cs"/>
              </a:rPr>
              <a:t>Run spark-class </a:t>
            </a:r>
            <a:r>
              <a:rPr lang="en-US" sz="1200" b="0" i="0" kern="1200" dirty="0" err="1" smtClean="0">
                <a:solidFill>
                  <a:schemeClr val="tx1"/>
                </a:solidFill>
                <a:effectLst/>
                <a:latin typeface="+mn-lt"/>
                <a:ea typeface="+mn-ea"/>
                <a:cs typeface="+mn-cs"/>
              </a:rPr>
              <a:t>org.apache.spark.deploy.worker.Worker</a:t>
            </a:r>
            <a:r>
              <a:rPr lang="en-US" sz="1200" b="0" i="0" kern="1200" dirty="0" smtClean="0">
                <a:solidFill>
                  <a:schemeClr val="tx1"/>
                </a:solidFill>
                <a:effectLst/>
                <a:latin typeface="+mn-lt"/>
                <a:ea typeface="+mn-ea"/>
                <a:cs typeface="+mn-cs"/>
              </a:rPr>
              <a:t> spark://10.235.14.125:7077 to run the worker. Make sure you use the URL you obtained in step 2.</a:t>
            </a:r>
          </a:p>
          <a:p>
            <a:pPr fontAlgn="base"/>
            <a:r>
              <a:rPr lang="en-US" sz="1200" b="0" i="0" kern="1200" dirty="0" smtClean="0">
                <a:solidFill>
                  <a:schemeClr val="tx1"/>
                </a:solidFill>
                <a:effectLst/>
                <a:latin typeface="+mn-lt"/>
                <a:ea typeface="+mn-ea"/>
                <a:cs typeface="+mn-cs"/>
              </a:rPr>
              <a:t>Run spark-shell --master spark://10.235.14.125:7077 to connect an application to the newly created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CAEC3A90-EF66-4DA3-9A83-3B89C41D7E4B}" type="slidenum">
              <a:rPr lang="en-US" smtClean="0"/>
              <a:pPr/>
              <a:t>9</a:t>
            </a:fld>
            <a:endParaRPr lang="en-US" dirty="0"/>
          </a:p>
        </p:txBody>
      </p:sp>
    </p:spTree>
    <p:extLst>
      <p:ext uri="{BB962C8B-B14F-4D97-AF65-F5344CB8AC3E}">
        <p14:creationId xmlns:p14="http://schemas.microsoft.com/office/powerpoint/2010/main" val="2327543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428196"/>
            <a:ext cx="2935224" cy="468387"/>
          </a:xfrm>
          <a:prstGeom prst="rect">
            <a:avLst/>
          </a:prstGeom>
        </p:spPr>
      </p:pic>
    </p:spTree>
    <p:extLst>
      <p:ext uri="{BB962C8B-B14F-4D97-AF65-F5344CB8AC3E}">
        <p14:creationId xmlns:p14="http://schemas.microsoft.com/office/powerpoint/2010/main" val="28282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630183"/>
            <a:ext cx="9702033" cy="5434068"/>
          </a:xfrm>
        </p:spPr>
        <p:txBody>
          <a:bodyPr lIns="0" tIns="0" rIns="0" bIns="0" numCol="2" spcCol="137160">
            <a:noAutofit/>
          </a:bodyPr>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0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2" spcCol="137160"/>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4512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1" spcCol="137160"/>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5898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2" spcCol="137160"/>
          <a:lstStyle>
            <a:lvl1pPr marL="285750" indent="-285750">
              <a:lnSpc>
                <a:spcPct val="100000"/>
              </a:lnSpc>
              <a:buFont typeface="+mj-lt"/>
              <a:buAutoNum type="arabicPeriod"/>
              <a:defRPr>
                <a:solidFill>
                  <a:srgbClr val="FFFFFF"/>
                </a:solidFill>
              </a:defRPr>
            </a:lvl1pPr>
            <a:lvl2pPr marL="744538" indent="-287338">
              <a:lnSpc>
                <a:spcPct val="100000"/>
              </a:lnSpc>
              <a:buFont typeface="+mj-lt"/>
              <a:buAutoNum type="alphaUcPeriod"/>
              <a:defRPr>
                <a:solidFill>
                  <a:srgbClr val="FFFFFF"/>
                </a:solidFill>
              </a:defRPr>
            </a:lvl2pPr>
            <a:lvl3pPr marL="1146175" indent="-231775">
              <a:lnSpc>
                <a:spcPct val="100000"/>
              </a:lnSpc>
              <a:buFont typeface="+mj-lt"/>
              <a:buAutoNum type="arabicPeriod"/>
              <a:defRPr>
                <a:solidFill>
                  <a:srgbClr val="FFFFFF"/>
                </a:solidFill>
              </a:defRPr>
            </a:lvl3pPr>
            <a:lvl4pPr marL="1604963" indent="-233363">
              <a:lnSpc>
                <a:spcPct val="100000"/>
              </a:lnSpc>
              <a:buFont typeface="+mj-lt"/>
              <a:buAutoNum type="alphaLcPeriod"/>
              <a:defRPr>
                <a:solidFill>
                  <a:srgbClr val="FFFFFF"/>
                </a:solidFill>
              </a:defRPr>
            </a:lvl4pPr>
            <a:lvl5pPr marL="2052638" indent="-223838">
              <a:lnSpc>
                <a:spcPct val="100000"/>
              </a:lnSpc>
              <a:buFont typeface="+mj-lt"/>
              <a:buAutoNum type="arabicPeriod"/>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41984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1241402" y="1222171"/>
            <a:ext cx="9702033" cy="4842079"/>
          </a:xfrm>
        </p:spPr>
        <p:txBody>
          <a:bodyPr lIns="0" tIns="0" rIns="0" bIns="0" numCol="1" spcCol="137160"/>
          <a:lstStyle>
            <a:lvl1pPr marL="285750" indent="-285750">
              <a:lnSpc>
                <a:spcPct val="100000"/>
              </a:lnSpc>
              <a:buFont typeface="+mj-lt"/>
              <a:buAutoNum type="arabicPeriod"/>
              <a:defRPr>
                <a:solidFill>
                  <a:srgbClr val="FFFFFF"/>
                </a:solidFill>
              </a:defRPr>
            </a:lvl1pPr>
            <a:lvl2pPr marL="744538" indent="-287338">
              <a:lnSpc>
                <a:spcPct val="100000"/>
              </a:lnSpc>
              <a:buFont typeface="+mj-lt"/>
              <a:buAutoNum type="alphaUcPeriod"/>
              <a:defRPr>
                <a:solidFill>
                  <a:srgbClr val="FFFFFF"/>
                </a:solidFill>
              </a:defRPr>
            </a:lvl2pPr>
            <a:lvl3pPr marL="1146175" indent="-231775">
              <a:lnSpc>
                <a:spcPct val="100000"/>
              </a:lnSpc>
              <a:buFont typeface="+mj-lt"/>
              <a:buAutoNum type="arabicPeriod"/>
              <a:defRPr>
                <a:solidFill>
                  <a:srgbClr val="FFFFFF"/>
                </a:solidFill>
              </a:defRPr>
            </a:lvl3pPr>
            <a:lvl4pPr marL="1604963" indent="-233363">
              <a:lnSpc>
                <a:spcPct val="100000"/>
              </a:lnSpc>
              <a:buFont typeface="+mj-lt"/>
              <a:buAutoNum type="alphaLcPeriod"/>
              <a:defRPr>
                <a:solidFill>
                  <a:srgbClr val="FFFFFF"/>
                </a:solidFill>
              </a:defRPr>
            </a:lvl4pPr>
            <a:lvl5pPr marL="2052638" indent="-223838">
              <a:lnSpc>
                <a:spcPct val="100000"/>
              </a:lnSpc>
              <a:buFont typeface="+mj-lt"/>
              <a:buAutoNum type="arabicPeriod"/>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00838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19"/>
            <a:ext cx="9702033" cy="4361131"/>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251349"/>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64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20"/>
            <a:ext cx="9702033" cy="4361130"/>
          </a:xfrm>
        </p:spPr>
        <p:txBody>
          <a:bodyPr lIns="0" tIns="0" rIns="0" bIns="0" numCol="2"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251349"/>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799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222171"/>
            <a:ext cx="4781573" cy="4842079"/>
          </a:xfrm>
        </p:spPr>
        <p:txBody>
          <a:bodyPr lIns="0" tIns="0" rIns="0" bIns="0" numCol="1" spcCol="137160"/>
          <a:lstStyle>
            <a:lvl1pPr>
              <a:lnSpc>
                <a:spcPct val="100000"/>
              </a:lnSpc>
              <a:defRPr sz="1600">
                <a:solidFill>
                  <a:schemeClr val="accent4"/>
                </a:solidFill>
              </a:defRPr>
            </a:lvl1pPr>
            <a:lvl2pPr>
              <a:lnSpc>
                <a:spcPct val="100000"/>
              </a:lnSpc>
              <a:defRPr sz="1600">
                <a:solidFill>
                  <a:schemeClr val="accent4"/>
                </a:solidFill>
              </a:defRPr>
            </a:lvl2pPr>
            <a:lvl3pPr>
              <a:lnSpc>
                <a:spcPct val="100000"/>
              </a:lnSpc>
              <a:defRPr sz="1600">
                <a:solidFill>
                  <a:schemeClr val="accent4"/>
                </a:solidFill>
              </a:defRPr>
            </a:lvl3pPr>
            <a:lvl4pPr>
              <a:lnSpc>
                <a:spcPct val="100000"/>
              </a:lnSpc>
              <a:defRPr sz="1600">
                <a:solidFill>
                  <a:schemeClr val="accent4"/>
                </a:solidFill>
              </a:defRPr>
            </a:lvl4pPr>
            <a:lvl5pPr>
              <a:lnSpc>
                <a:spcPct val="100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hasCustomPrompt="1"/>
          </p:nvPr>
        </p:nvSpPr>
        <p:spPr>
          <a:xfrm>
            <a:off x="1241403" y="591653"/>
            <a:ext cx="4781572"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val="391141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19"/>
            <a:ext cx="4781573" cy="4361131"/>
          </a:xfrm>
        </p:spPr>
        <p:txBody>
          <a:bodyPr lIns="0" tIns="0" rIns="0" bIns="0" numCol="1"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7"/>
          <p:cNvSpPr>
            <a:spLocks noGrp="1"/>
          </p:cNvSpPr>
          <p:nvPr>
            <p:ph type="body" sz="quarter" idx="13" hasCustomPrompt="1"/>
          </p:nvPr>
        </p:nvSpPr>
        <p:spPr>
          <a:xfrm>
            <a:off x="1241425" y="118817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3" y="591653"/>
            <a:ext cx="4781583"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val="37511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222171"/>
            <a:ext cx="4781573" cy="4842079"/>
          </a:xfrm>
        </p:spPr>
        <p:txBody>
          <a:bodyPr lIns="0" tIns="0" rIns="0" bIns="0" numCol="1"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hasCustomPrompt="1"/>
          </p:nvPr>
        </p:nvSpPr>
        <p:spPr>
          <a:xfrm>
            <a:off x="1241403" y="591653"/>
            <a:ext cx="4781572" cy="443332"/>
          </a:xfrm>
        </p:spPr>
        <p:txBody>
          <a:bodyPr/>
          <a:lstStyle/>
          <a:p>
            <a:r>
              <a:rPr lang="en-US" dirty="0" smtClean="0"/>
              <a:t>Click to edit title style</a:t>
            </a:r>
            <a:endParaRPr lang="en-US" dirty="0"/>
          </a:p>
        </p:txBody>
      </p:sp>
    </p:spTree>
    <p:extLst>
      <p:ext uri="{BB962C8B-B14F-4D97-AF65-F5344CB8AC3E}">
        <p14:creationId xmlns:p14="http://schemas.microsoft.com/office/powerpoint/2010/main" val="292591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428196"/>
            <a:ext cx="2935224" cy="468387"/>
          </a:xfrm>
          <a:prstGeom prst="rect">
            <a:avLst/>
          </a:prstGeom>
        </p:spPr>
      </p:pic>
      <p:cxnSp>
        <p:nvCxnSpPr>
          <p:cNvPr id="15" name="Straight Connector 14"/>
          <p:cNvCxnSpPr/>
          <p:nvPr userDrawn="1"/>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23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703120"/>
            <a:ext cx="4781573" cy="4361130"/>
          </a:xfrm>
        </p:spPr>
        <p:txBody>
          <a:bodyPr lIns="0" tIns="0" rIns="0" bIns="0" numCol="1" spcCol="137160"/>
          <a:lstStyle>
            <a:lvl1pPr marL="285750" indent="-285750">
              <a:lnSpc>
                <a:spcPct val="100000"/>
              </a:lnSpc>
              <a:buFont typeface="+mj-lt"/>
              <a:buAutoNum type="arabicPeriod"/>
              <a:defRPr sz="1600">
                <a:solidFill>
                  <a:schemeClr val="accent4"/>
                </a:solidFill>
              </a:defRPr>
            </a:lvl1pPr>
            <a:lvl2pPr marL="744538" indent="-287338">
              <a:lnSpc>
                <a:spcPct val="100000"/>
              </a:lnSpc>
              <a:buFont typeface="+mj-lt"/>
              <a:buAutoNum type="alphaUcPeriod"/>
              <a:defRPr sz="1600">
                <a:solidFill>
                  <a:schemeClr val="accent4"/>
                </a:solidFill>
              </a:defRPr>
            </a:lvl2pPr>
            <a:lvl3pPr marL="1146175" indent="-231775">
              <a:lnSpc>
                <a:spcPct val="100000"/>
              </a:lnSpc>
              <a:buFont typeface="+mj-lt"/>
              <a:buAutoNum type="arabicPeriod"/>
              <a:defRPr sz="1600">
                <a:solidFill>
                  <a:schemeClr val="accent4"/>
                </a:solidFill>
              </a:defRPr>
            </a:lvl3pPr>
            <a:lvl4pPr marL="1604963" indent="-233363">
              <a:lnSpc>
                <a:spcPct val="100000"/>
              </a:lnSpc>
              <a:buFont typeface="+mj-lt"/>
              <a:buAutoNum type="alphaLcPeriod"/>
              <a:defRPr sz="1600">
                <a:solidFill>
                  <a:schemeClr val="accent4"/>
                </a:solidFill>
              </a:defRPr>
            </a:lvl4pPr>
            <a:lvl5pPr marL="2052638" indent="-223838">
              <a:lnSpc>
                <a:spcPct val="100000"/>
              </a:lnSpc>
              <a:buFont typeface="+mj-lt"/>
              <a:buAutoNum type="arabicPeriod"/>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hasCustomPrompt="1"/>
          </p:nvPr>
        </p:nvSpPr>
        <p:spPr>
          <a:xfrm>
            <a:off x="1241403" y="591653"/>
            <a:ext cx="47815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8817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Tree>
    <p:extLst>
      <p:ext uri="{BB962C8B-B14F-4D97-AF65-F5344CB8AC3E}">
        <p14:creationId xmlns:p14="http://schemas.microsoft.com/office/powerpoint/2010/main" val="356763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693571"/>
            <a:ext cx="9702033" cy="1917992"/>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1241402" y="4214300"/>
            <a:ext cx="9702033" cy="1849950"/>
          </a:xfrm>
        </p:spPr>
        <p:txBody>
          <a:bodyPr lIns="0" tIns="0" rIns="0" bIns="0" numCol="2" spcCol="137160"/>
          <a:lstStyle>
            <a:lvl1pPr marL="171450" indent="-171450">
              <a:lnSpc>
                <a:spcPct val="100000"/>
              </a:lnSpc>
              <a:buFont typeface="Arial"/>
              <a:buChar char="•"/>
              <a:defRPr sz="1600">
                <a:solidFill>
                  <a:schemeClr val="accent4"/>
                </a:solidFill>
              </a:defRPr>
            </a:lvl1pPr>
            <a:lvl2pPr marL="630238" indent="-173038">
              <a:lnSpc>
                <a:spcPct val="100000"/>
              </a:lnSpc>
              <a:buFont typeface="Arial"/>
              <a:buChar char="•"/>
              <a:defRPr sz="1600">
                <a:solidFill>
                  <a:schemeClr val="accent4"/>
                </a:solidFill>
              </a:defRPr>
            </a:lvl2pPr>
            <a:lvl3pPr marL="1089025" indent="-174625">
              <a:lnSpc>
                <a:spcPct val="100000"/>
              </a:lnSpc>
              <a:buFont typeface="Arial"/>
              <a:buChar char="•"/>
              <a:defRPr sz="1600">
                <a:solidFill>
                  <a:schemeClr val="accent4"/>
                </a:solidFill>
              </a:defRPr>
            </a:lvl3pPr>
            <a:lvl4pPr marL="1546225" indent="-174625">
              <a:lnSpc>
                <a:spcPct val="100000"/>
              </a:lnSpc>
              <a:buFont typeface="Arial"/>
              <a:buChar char="•"/>
              <a:defRPr sz="1600">
                <a:solidFill>
                  <a:schemeClr val="accent4"/>
                </a:solidFill>
              </a:defRPr>
            </a:lvl4pPr>
            <a:lvl5pPr marL="1995488" indent="-166688">
              <a:lnSpc>
                <a:spcPct val="100000"/>
              </a:lnSpc>
              <a:buFont typeface="Arial"/>
              <a:buChar char="•"/>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5" hasCustomPrompt="1"/>
          </p:nvPr>
        </p:nvSpPr>
        <p:spPr>
          <a:xfrm>
            <a:off x="1241425" y="3772078"/>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hasCustomPrompt="1"/>
          </p:nvPr>
        </p:nvSpPr>
        <p:spPr>
          <a:xfrm>
            <a:off x="1241425" y="118817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Tree>
    <p:extLst>
      <p:ext uri="{BB962C8B-B14F-4D97-AF65-F5344CB8AC3E}">
        <p14:creationId xmlns:p14="http://schemas.microsoft.com/office/powerpoint/2010/main" val="224730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140722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173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5004148"/>
          </a:xfrm>
        </p:spPr>
        <p:txBody>
          <a:bodyPr lIns="0" tIns="0" rIns="0" bIns="0"/>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83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b">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151563" y="1654902"/>
            <a:ext cx="4791871" cy="572792"/>
          </a:xfrm>
        </p:spPr>
        <p:txBody>
          <a:bodyPr lIns="0" tIns="0" rIns="0" bIns="0" anchor="b">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95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219980"/>
            <a:ext cx="2946397"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36665" y="4380275"/>
            <a:ext cx="2946397"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649" y="3219980"/>
            <a:ext cx="2932113"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11649" y="4380275"/>
            <a:ext cx="2932113"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7381875" y="3219980"/>
            <a:ext cx="293687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7381875" y="4380275"/>
            <a:ext cx="293687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3" y="1892300"/>
            <a:ext cx="2946399"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4311649" y="1892300"/>
            <a:ext cx="2932113"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7381875" y="1892300"/>
            <a:ext cx="293687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607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08163"/>
            <a:ext cx="2324098"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4" name="Content Placeholder 3"/>
          <p:cNvSpPr>
            <a:spLocks noGrp="1"/>
          </p:cNvSpPr>
          <p:nvPr>
            <p:ph sz="half" idx="2"/>
          </p:nvPr>
        </p:nvSpPr>
        <p:spPr>
          <a:xfrm>
            <a:off x="1236666" y="3951395"/>
            <a:ext cx="2324098"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3709988" y="3108163"/>
            <a:ext cx="2312988"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6" name="Content Placeholder 5"/>
          <p:cNvSpPr>
            <a:spLocks noGrp="1"/>
          </p:cNvSpPr>
          <p:nvPr>
            <p:ph sz="quarter" idx="4"/>
          </p:nvPr>
        </p:nvSpPr>
        <p:spPr>
          <a:xfrm>
            <a:off x="3709988" y="3951395"/>
            <a:ext cx="2312988"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6159501" y="3108163"/>
            <a:ext cx="2324100" cy="597896"/>
          </a:xfrm>
        </p:spPr>
        <p:txBody>
          <a:bodyPr lIns="0" tIns="0" rIns="0" bIns="0" anchor="b" anchorCtr="0">
            <a:noAutofit/>
          </a:bodyPr>
          <a:lstStyle>
            <a:lvl1pPr marL="0" indent="0">
              <a:lnSpc>
                <a:spcPct val="100000"/>
              </a:lnSpc>
              <a:spcBef>
                <a:spcPts val="0"/>
              </a:spcBef>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3" name="Content Placeholder 5"/>
          <p:cNvSpPr>
            <a:spLocks noGrp="1"/>
          </p:cNvSpPr>
          <p:nvPr>
            <p:ph sz="quarter" idx="14"/>
          </p:nvPr>
        </p:nvSpPr>
        <p:spPr>
          <a:xfrm>
            <a:off x="6159501" y="3951395"/>
            <a:ext cx="2324100"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4"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3709988" y="1772495"/>
            <a:ext cx="231298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6159501"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6" name="Text Placeholder 4"/>
          <p:cNvSpPr>
            <a:spLocks noGrp="1"/>
          </p:cNvSpPr>
          <p:nvPr>
            <p:ph type="body" sz="quarter" idx="23" hasCustomPrompt="1"/>
          </p:nvPr>
        </p:nvSpPr>
        <p:spPr>
          <a:xfrm>
            <a:off x="8615363" y="3108163"/>
            <a:ext cx="2324100" cy="597896"/>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24"/>
          </p:nvPr>
        </p:nvSpPr>
        <p:spPr>
          <a:xfrm>
            <a:off x="8615363" y="3951395"/>
            <a:ext cx="2324100" cy="211285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7"/>
          <p:cNvSpPr>
            <a:spLocks noGrp="1"/>
          </p:cNvSpPr>
          <p:nvPr>
            <p:ph type="pic" sz="quarter" idx="25" hasCustomPrompt="1"/>
          </p:nvPr>
        </p:nvSpPr>
        <p:spPr>
          <a:xfrm>
            <a:off x="8615363" y="1772495"/>
            <a:ext cx="2324100"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29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219980"/>
            <a:ext cx="1712910"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36666" y="4380275"/>
            <a:ext cx="1712910"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95625" y="3219980"/>
            <a:ext cx="170497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095625" y="4380275"/>
            <a:ext cx="170497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93077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93077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8" hasCustomPrompt="1"/>
          </p:nvPr>
        </p:nvSpPr>
        <p:spPr>
          <a:xfrm>
            <a:off x="1236664" y="1892300"/>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5" name="Picture Placeholder 7"/>
          <p:cNvSpPr>
            <a:spLocks noGrp="1"/>
          </p:cNvSpPr>
          <p:nvPr>
            <p:ph type="pic" sz="quarter" idx="19" hasCustomPrompt="1"/>
          </p:nvPr>
        </p:nvSpPr>
        <p:spPr>
          <a:xfrm>
            <a:off x="3095625" y="1892300"/>
            <a:ext cx="170497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9" name="Picture Placeholder 7"/>
          <p:cNvSpPr>
            <a:spLocks noGrp="1"/>
          </p:cNvSpPr>
          <p:nvPr>
            <p:ph type="pic" sz="quarter" idx="20" hasCustomPrompt="1"/>
          </p:nvPr>
        </p:nvSpPr>
        <p:spPr>
          <a:xfrm>
            <a:off x="493077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16" name="Text Placeholder 4"/>
          <p:cNvSpPr>
            <a:spLocks noGrp="1"/>
          </p:cNvSpPr>
          <p:nvPr>
            <p:ph type="body" sz="quarter" idx="23"/>
          </p:nvPr>
        </p:nvSpPr>
        <p:spPr>
          <a:xfrm>
            <a:off x="677227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5"/>
          <p:cNvSpPr>
            <a:spLocks noGrp="1"/>
          </p:cNvSpPr>
          <p:nvPr>
            <p:ph sz="quarter" idx="24"/>
          </p:nvPr>
        </p:nvSpPr>
        <p:spPr>
          <a:xfrm>
            <a:off x="677227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7"/>
          <p:cNvSpPr>
            <a:spLocks noGrp="1"/>
          </p:cNvSpPr>
          <p:nvPr>
            <p:ph type="pic" sz="quarter" idx="25" hasCustomPrompt="1"/>
          </p:nvPr>
        </p:nvSpPr>
        <p:spPr>
          <a:xfrm>
            <a:off x="677227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Text Placeholder 4"/>
          <p:cNvSpPr>
            <a:spLocks noGrp="1"/>
          </p:cNvSpPr>
          <p:nvPr>
            <p:ph type="body" sz="quarter" idx="26"/>
          </p:nvPr>
        </p:nvSpPr>
        <p:spPr>
          <a:xfrm>
            <a:off x="8607425" y="3219980"/>
            <a:ext cx="1711325" cy="914393"/>
          </a:xfrm>
        </p:spPr>
        <p:txBody>
          <a:bodyPr lIns="0" tIns="0" rIns="0" bIns="0" anchor="b" anchorCtr="0">
            <a:noAutofit/>
          </a:bodyPr>
          <a:lstStyle>
            <a:lvl1pPr marL="0" indent="0">
              <a:lnSpc>
                <a:spcPct val="100000"/>
              </a:lnSpc>
              <a:spcBef>
                <a:spcPts val="0"/>
              </a:spcBef>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Content Placeholder 5"/>
          <p:cNvSpPr>
            <a:spLocks noGrp="1"/>
          </p:cNvSpPr>
          <p:nvPr>
            <p:ph sz="quarter" idx="27"/>
          </p:nvPr>
        </p:nvSpPr>
        <p:spPr>
          <a:xfrm>
            <a:off x="8607425" y="4380275"/>
            <a:ext cx="1711325" cy="1683975"/>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Picture Placeholder 7"/>
          <p:cNvSpPr>
            <a:spLocks noGrp="1"/>
          </p:cNvSpPr>
          <p:nvPr>
            <p:ph type="pic" sz="quarter" idx="28" hasCustomPrompt="1"/>
          </p:nvPr>
        </p:nvSpPr>
        <p:spPr>
          <a:xfrm>
            <a:off x="8607425" y="1892300"/>
            <a:ext cx="1711325"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035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solidFill>
                    <a:srgbClr val="132437"/>
                  </a:solidFill>
                </a:endParaRPr>
              </a:p>
            </p:txBody>
          </p:sp>
        </p:grpSp>
      </p:grpSp>
      <p:sp>
        <p:nvSpPr>
          <p:cNvPr id="354" name="Rectangle 353"/>
          <p:cNvSpPr/>
          <p:nvPr userDrawn="1"/>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53" name="Rectangle 352"/>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smtClean="0"/>
              <a:t>Statistics</a:t>
            </a:r>
            <a:endParaRPr lang="en-US" dirty="0"/>
          </a:p>
        </p:txBody>
      </p:sp>
    </p:spTree>
    <p:extLst>
      <p:ext uri="{BB962C8B-B14F-4D97-AF65-F5344CB8AC3E}">
        <p14:creationId xmlns:p14="http://schemas.microsoft.com/office/powerpoint/2010/main" val="154373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b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5978546"/>
            <a:ext cx="2935224" cy="468387"/>
          </a:xfrm>
          <a:prstGeom prst="rect">
            <a:avLst/>
          </a:prstGeom>
        </p:spPr>
      </p:pic>
      <p:cxnSp>
        <p:nvCxnSpPr>
          <p:cNvPr id="15" name="Straight Connector 14"/>
          <p:cNvCxnSpPr/>
          <p:nvPr userDrawn="1"/>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86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411578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35757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331304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513013"/>
            <a:ext cx="6013450" cy="355123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467333"/>
            <a:ext cx="2952750" cy="3596917"/>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167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6100" y="2513013"/>
            <a:ext cx="1714499"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382063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2" name="Title 1"/>
          <p:cNvSpPr>
            <a:spLocks noGrp="1"/>
          </p:cNvSpPr>
          <p:nvPr>
            <p:ph type="title"/>
          </p:nvPr>
        </p:nvSpPr>
        <p:spPr>
          <a:xfrm>
            <a:off x="1241403" y="1217751"/>
            <a:ext cx="7242197" cy="889410"/>
          </a:xfrm>
        </p:spPr>
        <p:txBody>
          <a:bodyPr anchor="t" anchorCtr="0"/>
          <a:lstStyle/>
          <a:p>
            <a:r>
              <a:rPr lang="en-US" smtClean="0"/>
              <a:t>Click to edit Master title style</a:t>
            </a:r>
            <a:endParaRPr lang="en-US" dirty="0"/>
          </a:p>
        </p:txBody>
      </p:sp>
      <p:sp>
        <p:nvSpPr>
          <p:cNvPr id="8" name="Text Placeholder 7"/>
          <p:cNvSpPr>
            <a:spLocks noGrp="1"/>
          </p:cNvSpPr>
          <p:nvPr>
            <p:ph type="body" sz="quarter" idx="13"/>
          </p:nvPr>
        </p:nvSpPr>
        <p:spPr>
          <a:xfrm>
            <a:off x="9238107" y="2469052"/>
            <a:ext cx="1709293" cy="3595198"/>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Click to edit Master text styles</a:t>
            </a:r>
          </a:p>
        </p:txBody>
      </p:sp>
      <p:sp>
        <p:nvSpPr>
          <p:cNvPr id="9" name="Content Placeholder 4"/>
          <p:cNvSpPr>
            <a:spLocks noGrp="1"/>
          </p:cNvSpPr>
          <p:nvPr>
            <p:ph sz="quarter" idx="18" hasCustomPrompt="1"/>
          </p:nvPr>
        </p:nvSpPr>
        <p:spPr>
          <a:xfrm>
            <a:off x="1241402" y="2503488"/>
            <a:ext cx="7242197" cy="3561993"/>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7186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7" name="Chart Placeholder 6"/>
          <p:cNvSpPr>
            <a:spLocks noGrp="1"/>
          </p:cNvSpPr>
          <p:nvPr>
            <p:ph type="chart" sz="quarter" idx="15" hasCustomPrompt="1"/>
          </p:nvPr>
        </p:nvSpPr>
        <p:spPr>
          <a:xfrm>
            <a:off x="4867444" y="467863"/>
            <a:ext cx="6276524" cy="559638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296920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7" name="Chart Placeholder 6"/>
          <p:cNvSpPr>
            <a:spLocks noGrp="1"/>
          </p:cNvSpPr>
          <p:nvPr>
            <p:ph type="chart" sz="quarter" idx="15" hasCustomPrompt="1"/>
          </p:nvPr>
        </p:nvSpPr>
        <p:spPr>
          <a:xfrm>
            <a:off x="4867444" y="467863"/>
            <a:ext cx="6276524" cy="559638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Tree>
    <p:extLst>
      <p:ext uri="{BB962C8B-B14F-4D97-AF65-F5344CB8AC3E}">
        <p14:creationId xmlns:p14="http://schemas.microsoft.com/office/powerpoint/2010/main" val="294925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681008"/>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2503488"/>
            <a:ext cx="6002360" cy="3560418"/>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2467333"/>
            <a:ext cx="2952750" cy="3596917"/>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347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7909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1b">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5978546"/>
            <a:ext cx="2935224" cy="468387"/>
          </a:xfrm>
          <a:prstGeom prst="rect">
            <a:avLst/>
          </a:prstGeom>
        </p:spPr>
      </p:pic>
    </p:spTree>
    <p:extLst>
      <p:ext uri="{BB962C8B-B14F-4D97-AF65-F5344CB8AC3E}">
        <p14:creationId xmlns:p14="http://schemas.microsoft.com/office/powerpoint/2010/main" val="288078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pic>
        <p:nvPicPr>
          <p:cNvPr id="7" name="Picture 6" descr="NTC_Logo_Horiz_White_NOTAGS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userDrawn="1"/>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32437">
                    <a:tint val="75000"/>
                  </a:srgbClr>
                </a:solidFill>
              </a:rPr>
              <a:t>© Netcracker 2018</a:t>
            </a:r>
            <a:endParaRPr lang="en-US" dirty="0">
              <a:solidFill>
                <a:srgbClr val="132437">
                  <a:tint val="75000"/>
                </a:srgbClr>
              </a:solidFill>
            </a:endParaRPr>
          </a:p>
        </p:txBody>
      </p:sp>
      <p:sp>
        <p:nvSpPr>
          <p:cNvPr id="12" name="Date Placeholder 3"/>
          <p:cNvSpPr txBox="1">
            <a:spLocks/>
          </p:cNvSpPr>
          <p:nvPr userDrawn="1"/>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rgbClr val="132437">
                    <a:tint val="75000"/>
                  </a:srgbClr>
                </a:solidFill>
                <a:latin typeface="Arial"/>
                <a:cs typeface="Arial"/>
              </a:rPr>
              <a:pPr algn="r"/>
              <a:t>‹#›</a:t>
            </a:fld>
            <a:endParaRPr lang="en-US" sz="1200" dirty="0">
              <a:solidFill>
                <a:srgbClr val="132437">
                  <a:tint val="75000"/>
                </a:srgbClr>
              </a:solidFill>
              <a:latin typeface="Arial"/>
              <a:cs typeface="Arial"/>
            </a:endParaRPr>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14118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24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rgbClr val="EEEDE8"/>
                </a:solidFill>
              </a:rPr>
              <a:t>Q&amp;A</a:t>
            </a:r>
          </a:p>
        </p:txBody>
      </p:sp>
    </p:spTree>
    <p:extLst>
      <p:ext uri="{BB962C8B-B14F-4D97-AF65-F5344CB8AC3E}">
        <p14:creationId xmlns:p14="http://schemas.microsoft.com/office/powerpoint/2010/main" val="391477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smtClean="0"/>
              <a:t>Click to insert picture</a:t>
            </a:r>
          </a:p>
        </p:txBody>
      </p:sp>
      <p:pic>
        <p:nvPicPr>
          <p:cNvPr id="7" name="Picture 6" descr="NTC_Logo_Horiz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4227" y="4975149"/>
            <a:ext cx="2935236" cy="468389"/>
          </a:xfrm>
          <a:prstGeom prst="rect">
            <a:avLst/>
          </a:prstGeom>
        </p:spPr>
      </p:pic>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rgbClr val="EEEDE8"/>
                </a:solidFill>
              </a:rPr>
              <a:t>Thank You</a:t>
            </a:r>
          </a:p>
        </p:txBody>
      </p:sp>
    </p:spTree>
    <p:extLst>
      <p:ext uri="{BB962C8B-B14F-4D97-AF65-F5344CB8AC3E}">
        <p14:creationId xmlns:p14="http://schemas.microsoft.com/office/powerpoint/2010/main" val="289777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smtClean="0"/>
              <a:t>Click to insert picture</a:t>
            </a:r>
          </a:p>
        </p:txBody>
      </p:sp>
      <p:pic>
        <p:nvPicPr>
          <p:cNvPr id="2" name="Picture 1" descr="NTC_Logo_Horiz_White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4791" y="2255450"/>
            <a:ext cx="4837176" cy="771890"/>
          </a:xfrm>
          <a:prstGeom prst="rect">
            <a:avLst/>
          </a:prstGeom>
        </p:spPr>
      </p:pic>
    </p:spTree>
    <p:extLst>
      <p:ext uri="{BB962C8B-B14F-4D97-AF65-F5344CB8AC3E}">
        <p14:creationId xmlns:p14="http://schemas.microsoft.com/office/powerpoint/2010/main" val="231946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345760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4975151"/>
            <a:ext cx="2935224" cy="468387"/>
          </a:xfrm>
          <a:prstGeom prst="rect">
            <a:avLst/>
          </a:prstGeom>
        </p:spPr>
      </p:pic>
      <p:cxnSp>
        <p:nvCxnSpPr>
          <p:cNvPr id="15" name="Straight Connector 14"/>
          <p:cNvCxnSpPr/>
          <p:nvPr userDrawn="1"/>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07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8" name="Picture 17" descr="NTC_Brand-Graphics-4.0-1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32438" y="4975151"/>
            <a:ext cx="2935224" cy="468387"/>
          </a:xfrm>
          <a:prstGeom prst="rect">
            <a:avLst/>
          </a:prstGeom>
        </p:spPr>
      </p:pic>
    </p:spTree>
    <p:extLst>
      <p:ext uri="{BB962C8B-B14F-4D97-AF65-F5344CB8AC3E}">
        <p14:creationId xmlns:p14="http://schemas.microsoft.com/office/powerpoint/2010/main" val="28218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Placeholder 9" descr="NTC_Brand-Graphics-2.0-16.png"/>
          <p:cNvPicPr>
            <a:picLocks noChangeAspect="1"/>
          </p:cNvPicPr>
          <p:nvPr userDrawn="1"/>
        </p:nvPicPr>
        <p:blipFill rotWithShape="1">
          <a:blip r:embed="rId2">
            <a:extLst>
              <a:ext uri="{28A0092B-C50C-407E-A947-70E740481C1C}">
                <a14:useLocalDpi xmlns:a14="http://schemas.microsoft.com/office/drawing/2010/main" val="0"/>
              </a:ext>
            </a:extLst>
          </a:blip>
          <a:srcRect t="40" b="18653"/>
          <a:stretch/>
        </p:blipFill>
        <p:spPr>
          <a:xfrm>
            <a:off x="0" y="-1"/>
            <a:ext cx="12192000" cy="5578261"/>
          </a:xfrm>
          <a:prstGeom prst="rect">
            <a:avLst/>
          </a:prstGeom>
        </p:spPr>
      </p:pic>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311650" y="1052239"/>
            <a:ext cx="6627813"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22" name="Picture Placeholder 21"/>
          <p:cNvSpPr>
            <a:spLocks noGrp="1"/>
          </p:cNvSpPr>
          <p:nvPr>
            <p:ph type="pic" sz="quarter" idx="10" hasCustomPrompt="1"/>
          </p:nvPr>
        </p:nvSpPr>
        <p:spPr>
          <a:xfrm>
            <a:off x="8082367" y="586273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sp>
        <p:nvSpPr>
          <p:cNvPr id="3" name="Text Placeholder 2"/>
          <p:cNvSpPr>
            <a:spLocks noGrp="1"/>
          </p:cNvSpPr>
          <p:nvPr>
            <p:ph type="body" idx="1" hasCustomPrompt="1"/>
          </p:nvPr>
        </p:nvSpPr>
        <p:spPr>
          <a:xfrm>
            <a:off x="4311650" y="2608294"/>
            <a:ext cx="6627813"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1650" y="5978546"/>
            <a:ext cx="2935224" cy="468387"/>
          </a:xfrm>
          <a:prstGeom prst="rect">
            <a:avLst/>
          </a:prstGeom>
        </p:spPr>
      </p:pic>
      <p:cxnSp>
        <p:nvCxnSpPr>
          <p:cNvPr id="15" name="Straight Connector 14"/>
          <p:cNvCxnSpPr/>
          <p:nvPr userDrawn="1"/>
        </p:nvCxnSpPr>
        <p:spPr>
          <a:xfrm>
            <a:off x="7621235" y="5835745"/>
            <a:ext cx="0" cy="736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71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Placeholder 9" descr="NTC_Brand-Graphics-2.0-16.png"/>
          <p:cNvPicPr>
            <a:picLocks noChangeAspect="1"/>
          </p:cNvPicPr>
          <p:nvPr userDrawn="1"/>
        </p:nvPicPr>
        <p:blipFill rotWithShape="1">
          <a:blip r:embed="rId2">
            <a:extLst>
              <a:ext uri="{28A0092B-C50C-407E-A947-70E740481C1C}">
                <a14:useLocalDpi xmlns:a14="http://schemas.microsoft.com/office/drawing/2010/main" val="0"/>
              </a:ext>
            </a:extLst>
          </a:blip>
          <a:srcRect t="40" b="18653"/>
          <a:stretch/>
        </p:blipFill>
        <p:spPr>
          <a:xfrm>
            <a:off x="0" y="-1"/>
            <a:ext cx="12192000" cy="5578261"/>
          </a:xfrm>
          <a:prstGeom prst="rect">
            <a:avLst/>
          </a:prstGeom>
        </p:spPr>
      </p:pic>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311650" y="1052239"/>
            <a:ext cx="6627813" cy="1450671"/>
          </a:xfrm>
        </p:spPr>
        <p:txBody>
          <a:bodyPr anchor="b">
            <a:noAutofit/>
          </a:bodyPr>
          <a:lstStyle>
            <a:lvl1pPr>
              <a:lnSpc>
                <a:spcPct val="88000"/>
              </a:lnSpc>
              <a:defRPr sz="5500" u="none">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4311650" y="2608294"/>
            <a:ext cx="6627813"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4" name="Picture 3" descr="NTC_Logo_Horiz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4239" y="5978546"/>
            <a:ext cx="2935224" cy="468387"/>
          </a:xfrm>
          <a:prstGeom prst="rect">
            <a:avLst/>
          </a:prstGeom>
        </p:spPr>
      </p:pic>
    </p:spTree>
    <p:extLst>
      <p:ext uri="{BB962C8B-B14F-4D97-AF65-F5344CB8AC3E}">
        <p14:creationId xmlns:p14="http://schemas.microsoft.com/office/powerpoint/2010/main" val="184431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ernate Title">
    <p:spTree>
      <p:nvGrpSpPr>
        <p:cNvPr id="1" name=""/>
        <p:cNvGrpSpPr/>
        <p:nvPr/>
      </p:nvGrpSpPr>
      <p:grpSpPr>
        <a:xfrm>
          <a:off x="0" y="0"/>
          <a:ext cx="0" cy="0"/>
          <a:chOff x="0" y="0"/>
          <a:chExt cx="0" cy="0"/>
        </a:xfrm>
      </p:grpSpPr>
      <p:sp>
        <p:nvSpPr>
          <p:cNvPr id="6" name="Rectangle 5"/>
          <p:cNvSpPr/>
          <p:nvPr userDrawn="1"/>
        </p:nvSpPr>
        <p:spPr>
          <a:xfrm>
            <a:off x="-27412" y="-27408"/>
            <a:ext cx="12246866" cy="69220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icture Placeholder 9"/>
          <p:cNvSpPr>
            <a:spLocks noGrp="1"/>
          </p:cNvSpPr>
          <p:nvPr>
            <p:ph type="pic" sz="quarter" idx="10" hasCustomPrompt="1"/>
          </p:nvPr>
        </p:nvSpPr>
        <p:spPr>
          <a:xfrm>
            <a:off x="0" y="0"/>
            <a:ext cx="12192000" cy="6858000"/>
          </a:xfrm>
        </p:spPr>
        <p:txBody>
          <a:bodyPr/>
          <a:lstStyle>
            <a:lvl1pPr marL="0" indent="0" algn="ctr">
              <a:buNone/>
              <a:defRPr>
                <a:solidFill>
                  <a:schemeClr val="accent5"/>
                </a:solidFill>
              </a:defRPr>
            </a:lvl1pPr>
          </a:lstStyle>
          <a:p>
            <a:r>
              <a:rPr lang="en-US" dirty="0" smtClean="0"/>
              <a:t>Click to insert picture</a:t>
            </a:r>
          </a:p>
        </p:txBody>
      </p:sp>
      <p:sp>
        <p:nvSpPr>
          <p:cNvPr id="2" name="Title 1"/>
          <p:cNvSpPr>
            <a:spLocks noGrp="1"/>
          </p:cNvSpPr>
          <p:nvPr>
            <p:ph type="title" hasCustomPrompt="1"/>
          </p:nvPr>
        </p:nvSpPr>
        <p:spPr>
          <a:xfrm>
            <a:off x="2454790" y="1681140"/>
            <a:ext cx="6028809"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2454790" y="3214239"/>
            <a:ext cx="6028809"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pic>
        <p:nvPicPr>
          <p:cNvPr id="7" name="Picture 6" descr="NTC_Logo_Horiz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4227" y="4975149"/>
            <a:ext cx="2935236" cy="468389"/>
          </a:xfrm>
          <a:prstGeom prst="rect">
            <a:avLst/>
          </a:prstGeom>
        </p:spPr>
      </p:pic>
    </p:spTree>
    <p:extLst>
      <p:ext uri="{BB962C8B-B14F-4D97-AF65-F5344CB8AC3E}">
        <p14:creationId xmlns:p14="http://schemas.microsoft.com/office/powerpoint/2010/main" val="186124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NTC_Logo_Horiz_NOTAGS_RGB.png"/>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635000" y="6398288"/>
            <a:ext cx="1413164" cy="227930"/>
          </a:xfrm>
          <a:prstGeom prst="rect">
            <a:avLst/>
          </a:prstGeom>
        </p:spPr>
      </p:pic>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32437">
                    <a:tint val="75000"/>
                  </a:srgbClr>
                </a:solidFill>
                <a:latin typeface="Arial"/>
                <a:cs typeface="Arial"/>
              </a:rPr>
              <a:t>© Netcracker 2018</a:t>
            </a:r>
            <a:endParaRPr lang="en-US" dirty="0">
              <a:solidFill>
                <a:srgbClr val="132437">
                  <a:tint val="75000"/>
                </a:srgbClr>
              </a:solidFill>
              <a:latin typeface="Arial"/>
              <a:cs typeface="Arial"/>
            </a:endParaRP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rgbClr val="132437">
                    <a:tint val="75000"/>
                  </a:srgbClr>
                </a:solidFill>
                <a:latin typeface="Arial"/>
                <a:cs typeface="Arial"/>
              </a:rPr>
              <a:pPr algn="r"/>
              <a:t>‹#›</a:t>
            </a:fld>
            <a:endParaRPr lang="en-US" sz="1200" dirty="0">
              <a:solidFill>
                <a:srgbClr val="132437">
                  <a:tint val="75000"/>
                </a:srgbClr>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82286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6858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2pPr>
      <a:lvl3pPr marL="11430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3pPr>
      <a:lvl4pPr marL="16002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4pPr>
      <a:lvl5pPr marL="2057400" indent="-228600" algn="l" defTabSz="914400" rtl="0" eaLnBrk="1" latinLnBrk="0" hangingPunct="1">
        <a:lnSpc>
          <a:spcPct val="115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hyperlink" Target="https://spark.apache.org/docs/latest/quick-start.html"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downloads.html" TargetMode="External"/><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hyperlink" Target="https://community.cloud.databri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438" y="2895548"/>
            <a:ext cx="6035448" cy="1450671"/>
          </a:xfrm>
        </p:spPr>
        <p:txBody>
          <a:bodyPr/>
          <a:lstStyle/>
          <a:p>
            <a:pPr algn="ctr"/>
            <a:r>
              <a:rPr lang="en-GB" dirty="0"/>
              <a:t> </a:t>
            </a:r>
            <a:r>
              <a:rPr lang="en-GB" dirty="0" smtClean="0"/>
              <a:t>  Apache SPARK</a:t>
            </a:r>
            <a:endParaRPr lang="en-GB" dirty="0"/>
          </a:p>
        </p:txBody>
      </p:sp>
      <p:sp>
        <p:nvSpPr>
          <p:cNvPr id="3" name="Text Placeholder 2"/>
          <p:cNvSpPr>
            <a:spLocks noGrp="1"/>
          </p:cNvSpPr>
          <p:nvPr>
            <p:ph type="body" idx="1"/>
          </p:nvPr>
        </p:nvSpPr>
        <p:spPr>
          <a:xfrm>
            <a:off x="6298784" y="4553711"/>
            <a:ext cx="5407024" cy="553797"/>
          </a:xfrm>
        </p:spPr>
        <p:txBody>
          <a:bodyPr/>
          <a:lstStyle/>
          <a:p>
            <a:r>
              <a:rPr lang="en-GB" b="1" dirty="0" smtClean="0"/>
              <a:t>                                      Hema Siva Krishna</a:t>
            </a:r>
            <a:endParaRPr lang="en-GB" b="1" dirty="0"/>
          </a:p>
        </p:txBody>
      </p:sp>
    </p:spTree>
    <p:extLst>
      <p:ext uri="{BB962C8B-B14F-4D97-AF65-F5344CB8AC3E}">
        <p14:creationId xmlns:p14="http://schemas.microsoft.com/office/powerpoint/2010/main" val="15633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8603" y="1433015"/>
            <a:ext cx="6080860" cy="2913204"/>
          </a:xfrm>
        </p:spPr>
        <p:txBody>
          <a:bodyPr/>
          <a:lstStyle/>
          <a:p>
            <a:r>
              <a:rPr lang="en-US" sz="3200" b="1" dirty="0" smtClean="0">
                <a:solidFill>
                  <a:schemeClr val="bg1"/>
                </a:solidFill>
              </a:rPr>
              <a:t>Data Structures of Spark</a:t>
            </a:r>
            <a:r>
              <a:rPr lang="en-US" sz="3200" b="1" u="sng" dirty="0" smtClean="0"/>
              <a:t/>
            </a:r>
            <a:br>
              <a:rPr lang="en-US" sz="3200" b="1" u="sng" dirty="0" smtClean="0"/>
            </a:br>
            <a:r>
              <a:rPr lang="en-US" sz="3200" b="1" u="sng" dirty="0" smtClean="0"/>
              <a:t/>
            </a:r>
            <a:br>
              <a:rPr lang="en-US" sz="3200" b="1" u="sng" dirty="0" smtClean="0"/>
            </a:br>
            <a:r>
              <a:rPr lang="en-US" sz="2400" dirty="0" smtClean="0"/>
              <a:t>RDD’s</a:t>
            </a:r>
            <a:r>
              <a:rPr lang="en-US" sz="2400" dirty="0"/>
              <a:t/>
            </a:r>
            <a:br>
              <a:rPr lang="en-US" sz="2400" dirty="0"/>
            </a:br>
            <a:r>
              <a:rPr lang="en-US" sz="2400" dirty="0" smtClean="0"/>
              <a:t>DataFrames, DataSets and SPARK SQL</a:t>
            </a:r>
            <a:r>
              <a:rPr lang="en-US" sz="2400" dirty="0"/>
              <a:t/>
            </a:r>
            <a:br>
              <a:rPr lang="en-US" sz="2400" dirty="0"/>
            </a:b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109581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41946" y="1146412"/>
            <a:ext cx="10044753" cy="45583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8" name="TextBox 7"/>
          <p:cNvSpPr txBox="1"/>
          <p:nvPr/>
        </p:nvSpPr>
        <p:spPr>
          <a:xfrm>
            <a:off x="1241946" y="1337481"/>
            <a:ext cx="9512490" cy="923330"/>
          </a:xfrm>
          <a:prstGeom prst="rect">
            <a:avLst/>
          </a:prstGeom>
          <a:noFill/>
        </p:spPr>
        <p:txBody>
          <a:bodyPr wrap="square" rtlCol="0">
            <a:spAutoFit/>
          </a:bodyPr>
          <a:lstStyle/>
          <a:p>
            <a:r>
              <a:rPr lang="en-US" b="1" dirty="0" smtClean="0">
                <a:solidFill>
                  <a:schemeClr val="accent1"/>
                </a:solidFill>
              </a:rPr>
              <a:t>Resilient </a:t>
            </a:r>
            <a:r>
              <a:rPr lang="en-US" b="1" dirty="0">
                <a:solidFill>
                  <a:schemeClr val="accent1"/>
                </a:solidFill>
              </a:rPr>
              <a:t>Distributed </a:t>
            </a:r>
            <a:r>
              <a:rPr lang="en-US" b="1" dirty="0" smtClean="0">
                <a:solidFill>
                  <a:schemeClr val="accent1"/>
                </a:solidFill>
              </a:rPr>
              <a:t>Dataset</a:t>
            </a:r>
            <a:r>
              <a:rPr lang="en-US" dirty="0">
                <a:solidFill>
                  <a:schemeClr val="accent1"/>
                </a:solidFill>
              </a:rPr>
              <a:t> is the fundamental data structure of </a:t>
            </a:r>
            <a:r>
              <a:rPr lang="en-US" b="1" dirty="0">
                <a:solidFill>
                  <a:schemeClr val="accent1"/>
                </a:solidFill>
              </a:rPr>
              <a:t>Apache </a:t>
            </a:r>
            <a:r>
              <a:rPr lang="en-US" b="1" dirty="0" smtClean="0">
                <a:solidFill>
                  <a:schemeClr val="accent1"/>
                </a:solidFill>
              </a:rPr>
              <a:t>Spark</a:t>
            </a:r>
          </a:p>
          <a:p>
            <a:endParaRPr lang="en-US" b="1" dirty="0"/>
          </a:p>
          <a:p>
            <a:endParaRPr lang="en-US" dirty="0"/>
          </a:p>
        </p:txBody>
      </p:sp>
      <p:sp>
        <p:nvSpPr>
          <p:cNvPr id="9" name="TextBox 8"/>
          <p:cNvSpPr txBox="1"/>
          <p:nvPr/>
        </p:nvSpPr>
        <p:spPr>
          <a:xfrm>
            <a:off x="1241946" y="961746"/>
            <a:ext cx="7847463" cy="461665"/>
          </a:xfrm>
          <a:prstGeom prst="rect">
            <a:avLst/>
          </a:prstGeom>
          <a:noFill/>
        </p:spPr>
        <p:txBody>
          <a:bodyPr wrap="square" rtlCol="0">
            <a:spAutoFit/>
          </a:bodyPr>
          <a:lstStyle/>
          <a:p>
            <a:r>
              <a:rPr lang="en-US" sz="2400" b="1" dirty="0" smtClean="0">
                <a:solidFill>
                  <a:schemeClr val="accent1"/>
                </a:solidFill>
              </a:rPr>
              <a:t>RDD :</a:t>
            </a:r>
            <a:endParaRPr lang="en-US" sz="2400" b="1" dirty="0">
              <a:solidFill>
                <a:schemeClr val="accent1"/>
              </a:solidFill>
            </a:endParaRPr>
          </a:p>
        </p:txBody>
      </p:sp>
      <p:pic>
        <p:nvPicPr>
          <p:cNvPr id="10" name="Picture 9"/>
          <p:cNvPicPr/>
          <p:nvPr/>
        </p:nvPicPr>
        <p:blipFill>
          <a:blip r:embed="rId3"/>
          <a:srcRect/>
          <a:stretch>
            <a:fillRect/>
          </a:stretch>
        </p:blipFill>
        <p:spPr bwMode="auto">
          <a:xfrm>
            <a:off x="1378424" y="1799146"/>
            <a:ext cx="4217158" cy="1667385"/>
          </a:xfrm>
          <a:prstGeom prst="rect">
            <a:avLst/>
          </a:prstGeom>
          <a:noFill/>
          <a:ln w="9525">
            <a:noFill/>
            <a:miter lim="800000"/>
            <a:headEnd/>
            <a:tailEnd/>
          </a:ln>
        </p:spPr>
      </p:pic>
      <p:pic>
        <p:nvPicPr>
          <p:cNvPr id="11" name="Content Placeholder 3"/>
          <p:cNvPicPr>
            <a:picLocks noGrp="1"/>
          </p:cNvPicPr>
          <p:nvPr>
            <p:ph idx="1"/>
          </p:nvPr>
        </p:nvPicPr>
        <p:blipFill>
          <a:blip r:embed="rId4"/>
          <a:srcRect/>
          <a:stretch>
            <a:fillRect/>
          </a:stretch>
        </p:blipFill>
        <p:spPr bwMode="auto">
          <a:xfrm>
            <a:off x="6277970" y="1799146"/>
            <a:ext cx="4858602" cy="1667385"/>
          </a:xfrm>
          <a:prstGeom prst="rect">
            <a:avLst/>
          </a:prstGeom>
          <a:noFill/>
          <a:ln w="9525">
            <a:noFill/>
            <a:miter lim="800000"/>
            <a:headEnd/>
            <a:tailEnd/>
          </a:ln>
        </p:spPr>
      </p:pic>
      <p:pic>
        <p:nvPicPr>
          <p:cNvPr id="12" name="Content Placeholder 3"/>
          <p:cNvPicPr>
            <a:picLocks/>
          </p:cNvPicPr>
          <p:nvPr/>
        </p:nvPicPr>
        <p:blipFill>
          <a:blip r:embed="rId5"/>
          <a:srcRect/>
          <a:stretch>
            <a:fillRect/>
          </a:stretch>
        </p:blipFill>
        <p:spPr bwMode="auto">
          <a:xfrm>
            <a:off x="1378424" y="3594907"/>
            <a:ext cx="4217158" cy="2109857"/>
          </a:xfrm>
          <a:prstGeom prst="rect">
            <a:avLst/>
          </a:prstGeom>
          <a:noFill/>
          <a:ln w="9525">
            <a:noFill/>
            <a:miter lim="800000"/>
            <a:headEnd/>
            <a:tailEnd/>
          </a:ln>
        </p:spPr>
      </p:pic>
      <p:pic>
        <p:nvPicPr>
          <p:cNvPr id="13" name="Picture 12"/>
          <p:cNvPicPr/>
          <p:nvPr/>
        </p:nvPicPr>
        <p:blipFill>
          <a:blip r:embed="rId6"/>
          <a:srcRect/>
          <a:stretch>
            <a:fillRect/>
          </a:stretch>
        </p:blipFill>
        <p:spPr bwMode="auto">
          <a:xfrm>
            <a:off x="6277969" y="3611817"/>
            <a:ext cx="4858603" cy="2038357"/>
          </a:xfrm>
          <a:prstGeom prst="rect">
            <a:avLst/>
          </a:prstGeom>
          <a:noFill/>
          <a:ln w="9525">
            <a:noFill/>
            <a:miter lim="800000"/>
            <a:headEnd/>
            <a:tailEnd/>
          </a:ln>
        </p:spPr>
      </p:pic>
    </p:spTree>
    <p:extLst>
      <p:ext uri="{BB962C8B-B14F-4D97-AF65-F5344CB8AC3E}">
        <p14:creationId xmlns:p14="http://schemas.microsoft.com/office/powerpoint/2010/main" val="75908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1403" y="1193452"/>
            <a:ext cx="9702032" cy="4402130"/>
          </a:xfrm>
        </p:spPr>
        <p:txBody>
          <a:bodyPr/>
          <a:lstStyle/>
          <a:p>
            <a:r>
              <a:rPr lang="en-US" dirty="0" smtClean="0"/>
              <a:t>Basic Scala Syntaxes</a:t>
            </a:r>
          </a:p>
          <a:p>
            <a:r>
              <a:rPr lang="en-US" dirty="0" smtClean="0"/>
              <a:t>Create Master and Worker Nodes Standalone Spark Cluster</a:t>
            </a:r>
          </a:p>
          <a:p>
            <a:r>
              <a:rPr lang="en-US" dirty="0" smtClean="0"/>
              <a:t>Creating an RDD</a:t>
            </a:r>
          </a:p>
          <a:p>
            <a:r>
              <a:rPr lang="en-US" dirty="0" smtClean="0"/>
              <a:t>Transformation</a:t>
            </a:r>
          </a:p>
          <a:p>
            <a:r>
              <a:rPr lang="en-US" dirty="0" smtClean="0"/>
              <a:t>Action</a:t>
            </a:r>
          </a:p>
          <a:p>
            <a:r>
              <a:rPr lang="en-US" dirty="0" smtClean="0"/>
              <a:t>Lineage and DAG</a:t>
            </a:r>
          </a:p>
          <a:p>
            <a:r>
              <a:rPr lang="en-US" dirty="0" smtClean="0"/>
              <a:t>Lazy Evaluation</a:t>
            </a:r>
            <a:endParaRPr lang="en-US" dirty="0"/>
          </a:p>
        </p:txBody>
      </p:sp>
      <p:sp>
        <p:nvSpPr>
          <p:cNvPr id="3" name="Title 2"/>
          <p:cNvSpPr>
            <a:spLocks noGrp="1"/>
          </p:cNvSpPr>
          <p:nvPr>
            <p:ph type="title"/>
          </p:nvPr>
        </p:nvSpPr>
        <p:spPr/>
        <p:txBody>
          <a:bodyPr/>
          <a:lstStyle/>
          <a:p>
            <a:r>
              <a:rPr lang="en-US" dirty="0" smtClean="0"/>
              <a:t>Demo on creation of RDD</a:t>
            </a:r>
            <a:endParaRPr lang="en-US" dirty="0"/>
          </a:p>
        </p:txBody>
      </p:sp>
    </p:spTree>
    <p:extLst>
      <p:ext uri="{BB962C8B-B14F-4D97-AF65-F5344CB8AC3E}">
        <p14:creationId xmlns:p14="http://schemas.microsoft.com/office/powerpoint/2010/main" val="185298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09700" y="1447800"/>
            <a:ext cx="9353550" cy="3867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Lazy Evaluation Explained : Lineage Example(1/2)</a:t>
            </a:r>
            <a:endParaRPr lang="en-IN" dirty="0"/>
          </a:p>
        </p:txBody>
      </p:sp>
      <p:pic>
        <p:nvPicPr>
          <p:cNvPr id="4" name="Content Placeholder 3"/>
          <p:cNvPicPr>
            <a:picLocks noGrp="1"/>
          </p:cNvPicPr>
          <p:nvPr>
            <p:ph idx="1"/>
          </p:nvPr>
        </p:nvPicPr>
        <p:blipFill>
          <a:blip r:embed="rId2"/>
          <a:srcRect/>
          <a:stretch>
            <a:fillRect/>
          </a:stretch>
        </p:blipFill>
        <p:spPr bwMode="auto">
          <a:xfrm>
            <a:off x="1241403" y="1578733"/>
            <a:ext cx="4599839" cy="177861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428096" y="1578734"/>
            <a:ext cx="4080680" cy="1915094"/>
          </a:xfrm>
          <a:prstGeom prst="rect">
            <a:avLst/>
          </a:prstGeom>
          <a:noFill/>
          <a:ln w="9525">
            <a:noFill/>
            <a:miter lim="800000"/>
            <a:headEnd/>
            <a:tailEnd/>
          </a:ln>
        </p:spPr>
      </p:pic>
      <p:pic>
        <p:nvPicPr>
          <p:cNvPr id="6" name="Content Placeholder 3"/>
          <p:cNvPicPr>
            <a:picLocks/>
          </p:cNvPicPr>
          <p:nvPr/>
        </p:nvPicPr>
        <p:blipFill>
          <a:blip r:embed="rId4"/>
          <a:srcRect/>
          <a:stretch>
            <a:fillRect/>
          </a:stretch>
        </p:blipFill>
        <p:spPr bwMode="auto">
          <a:xfrm>
            <a:off x="2961021" y="3493828"/>
            <a:ext cx="5148311" cy="242930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5301" y="591653"/>
            <a:ext cx="9388134" cy="443332"/>
          </a:xfrm>
        </p:spPr>
        <p:txBody>
          <a:bodyPr/>
          <a:lstStyle/>
          <a:p>
            <a:r>
              <a:rPr lang="en-IN" dirty="0"/>
              <a:t>Lazy Evaluation Explained : Lineage </a:t>
            </a:r>
            <a:r>
              <a:rPr lang="en-IN" dirty="0" smtClean="0"/>
              <a:t>Example(2/2</a:t>
            </a:r>
            <a:r>
              <a:rPr lang="en-IN" dirty="0"/>
              <a:t>)</a:t>
            </a:r>
          </a:p>
        </p:txBody>
      </p:sp>
      <p:pic>
        <p:nvPicPr>
          <p:cNvPr id="4" name="Content Placeholder 3"/>
          <p:cNvPicPr>
            <a:picLocks noGrp="1"/>
          </p:cNvPicPr>
          <p:nvPr>
            <p:ph idx="1"/>
          </p:nvPr>
        </p:nvPicPr>
        <p:blipFill>
          <a:blip r:embed="rId2"/>
          <a:srcRect/>
          <a:stretch>
            <a:fillRect/>
          </a:stretch>
        </p:blipFill>
        <p:spPr bwMode="auto">
          <a:xfrm>
            <a:off x="6803076" y="2820130"/>
            <a:ext cx="4153940" cy="2966521"/>
          </a:xfrm>
          <a:prstGeom prst="rect">
            <a:avLst/>
          </a:prstGeom>
          <a:noFill/>
          <a:ln w="9525">
            <a:noFill/>
            <a:miter lim="800000"/>
            <a:headEnd/>
            <a:tailEnd/>
          </a:ln>
        </p:spPr>
      </p:pic>
      <p:pic>
        <p:nvPicPr>
          <p:cNvPr id="5" name="Content Placeholder 3"/>
          <p:cNvPicPr>
            <a:picLocks/>
          </p:cNvPicPr>
          <p:nvPr/>
        </p:nvPicPr>
        <p:blipFill>
          <a:blip r:embed="rId3"/>
          <a:srcRect/>
          <a:stretch>
            <a:fillRect/>
          </a:stretch>
        </p:blipFill>
        <p:spPr bwMode="auto">
          <a:xfrm>
            <a:off x="1555301" y="1207449"/>
            <a:ext cx="4742808" cy="227273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6750" y="591653"/>
            <a:ext cx="10276685" cy="443332"/>
          </a:xfrm>
        </p:spPr>
        <p:txBody>
          <a:bodyPr/>
          <a:lstStyle/>
          <a:p>
            <a:r>
              <a:rPr lang="en-US" dirty="0" smtClean="0"/>
              <a:t>Spark SQL, DataFrames and DataSets</a:t>
            </a:r>
            <a:endParaRPr lang="en-US" dirty="0"/>
          </a:p>
        </p:txBody>
      </p:sp>
      <p:sp>
        <p:nvSpPr>
          <p:cNvPr id="2" name="Rectangle 1"/>
          <p:cNvSpPr/>
          <p:nvPr/>
        </p:nvSpPr>
        <p:spPr>
          <a:xfrm>
            <a:off x="666750" y="1034985"/>
            <a:ext cx="10947495" cy="43695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4" name="TextBox 3"/>
          <p:cNvSpPr txBox="1"/>
          <p:nvPr/>
        </p:nvSpPr>
        <p:spPr>
          <a:xfrm>
            <a:off x="666750" y="1283368"/>
            <a:ext cx="10756425" cy="4801314"/>
          </a:xfrm>
          <a:prstGeom prst="rect">
            <a:avLst/>
          </a:prstGeom>
          <a:noFill/>
        </p:spPr>
        <p:txBody>
          <a:bodyPr wrap="square" rtlCol="0">
            <a:spAutoFit/>
          </a:bodyPr>
          <a:lstStyle/>
          <a:p>
            <a:r>
              <a:rPr lang="en-US" b="1" dirty="0">
                <a:solidFill>
                  <a:schemeClr val="accent1"/>
                </a:solidFill>
              </a:rPr>
              <a:t>Spark SQL:</a:t>
            </a:r>
          </a:p>
          <a:p>
            <a:r>
              <a:rPr lang="en-US" dirty="0">
                <a:solidFill>
                  <a:schemeClr val="accent1"/>
                </a:solidFill>
              </a:rPr>
              <a:t>Spark SQL is a Spark module for structured </a:t>
            </a:r>
            <a:r>
              <a:rPr lang="en-US" dirty="0" smtClean="0">
                <a:solidFill>
                  <a:schemeClr val="accent1"/>
                </a:solidFill>
              </a:rPr>
              <a:t>and semi structured data </a:t>
            </a:r>
            <a:r>
              <a:rPr lang="en-US" dirty="0">
                <a:solidFill>
                  <a:schemeClr val="accent1"/>
                </a:solidFill>
              </a:rPr>
              <a:t>processing. Unlike the basic Spark RDD API, the </a:t>
            </a:r>
            <a:r>
              <a:rPr lang="en-US" dirty="0" smtClean="0">
                <a:solidFill>
                  <a:schemeClr val="accent1"/>
                </a:solidFill>
              </a:rPr>
              <a:t>interfaces (DataFrames/</a:t>
            </a:r>
            <a:r>
              <a:rPr lang="en-US" dirty="0" err="1" smtClean="0">
                <a:solidFill>
                  <a:schemeClr val="accent1"/>
                </a:solidFill>
              </a:rPr>
              <a:t>DataSets</a:t>
            </a:r>
            <a:r>
              <a:rPr lang="en-US" dirty="0" smtClean="0">
                <a:solidFill>
                  <a:schemeClr val="accent1"/>
                </a:solidFill>
              </a:rPr>
              <a:t>) </a:t>
            </a:r>
            <a:r>
              <a:rPr lang="en-US" dirty="0">
                <a:solidFill>
                  <a:schemeClr val="accent1"/>
                </a:solidFill>
              </a:rPr>
              <a:t>provided by Spark SQL provide Spark with more information about the structure of both the data and the computation being performed</a:t>
            </a:r>
          </a:p>
          <a:p>
            <a:endParaRPr lang="en-US" b="1" dirty="0" smtClean="0">
              <a:solidFill>
                <a:schemeClr val="accent1"/>
              </a:solidFill>
            </a:endParaRPr>
          </a:p>
          <a:p>
            <a:r>
              <a:rPr lang="en-US" b="1" dirty="0" smtClean="0">
                <a:solidFill>
                  <a:schemeClr val="accent1"/>
                </a:solidFill>
              </a:rPr>
              <a:t>DataFrames:</a:t>
            </a:r>
          </a:p>
          <a:p>
            <a:r>
              <a:rPr lang="en-US" dirty="0">
                <a:solidFill>
                  <a:schemeClr val="accent1"/>
                </a:solidFill>
              </a:rPr>
              <a:t>Unlike an RDD, data organized into named columns. For example a table in a relational database. It is an immutable distributed collection of data</a:t>
            </a:r>
            <a:r>
              <a:rPr lang="en-US" dirty="0" smtClean="0">
                <a:solidFill>
                  <a:schemeClr val="accent1"/>
                </a:solidFill>
              </a:rPr>
              <a:t>.</a:t>
            </a:r>
          </a:p>
          <a:p>
            <a:endParaRPr lang="en-US" dirty="0">
              <a:solidFill>
                <a:schemeClr val="accent1"/>
              </a:solidFill>
            </a:endParaRPr>
          </a:p>
          <a:p>
            <a:r>
              <a:rPr lang="en-US" b="1" dirty="0" smtClean="0">
                <a:solidFill>
                  <a:schemeClr val="accent1"/>
                </a:solidFill>
              </a:rPr>
              <a:t>DataSets:</a:t>
            </a:r>
          </a:p>
          <a:p>
            <a:r>
              <a:rPr lang="en-US" dirty="0">
                <a:solidFill>
                  <a:schemeClr val="accent1"/>
                </a:solidFill>
              </a:rPr>
              <a:t>Datasets in Apache Spark are an extension of DataFrame API which provides type-safe, object-oriented programming interface</a:t>
            </a:r>
            <a:r>
              <a:rPr lang="en-US" dirty="0" smtClean="0">
                <a:solidFill>
                  <a:schemeClr val="accent1"/>
                </a:solidFill>
              </a:rPr>
              <a:t>.</a:t>
            </a:r>
          </a:p>
          <a:p>
            <a:endParaRPr lang="en-US" dirty="0">
              <a:solidFill>
                <a:schemeClr val="accent1"/>
              </a:solidFill>
            </a:endParaRPr>
          </a:p>
          <a:p>
            <a:r>
              <a:rPr lang="en-US" dirty="0">
                <a:solidFill>
                  <a:schemeClr val="accent1"/>
                </a:solidFill>
              </a:rPr>
              <a:t>RDD offers low-level functionality and </a:t>
            </a:r>
            <a:r>
              <a:rPr lang="en-US" dirty="0" smtClean="0">
                <a:solidFill>
                  <a:schemeClr val="accent1"/>
                </a:solidFill>
              </a:rPr>
              <a:t>control. The DataFrame and Dataset allow custom view and structure. It offers high-level domain-specific operations, saves space, and executes at high speed.</a:t>
            </a:r>
          </a:p>
          <a:p>
            <a:r>
              <a:rPr lang="en-US" dirty="0" smtClean="0">
                <a:solidFill>
                  <a:schemeClr val="accent1"/>
                </a:solidFill>
              </a:rPr>
              <a:t>All the above three can be called as High level API’s and RDD is low level API.</a:t>
            </a:r>
          </a:p>
          <a:p>
            <a:endParaRPr lang="en-US" dirty="0">
              <a:solidFill>
                <a:schemeClr val="accent1"/>
              </a:solidFill>
            </a:endParaRPr>
          </a:p>
        </p:txBody>
      </p:sp>
    </p:spTree>
    <p:extLst>
      <p:ext uri="{BB962C8B-B14F-4D97-AF65-F5344CB8AC3E}">
        <p14:creationId xmlns:p14="http://schemas.microsoft.com/office/powerpoint/2010/main" val="192889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Compile-time </a:t>
            </a:r>
            <a:r>
              <a:rPr lang="en-US" b="1" dirty="0"/>
              <a:t>type safety:</a:t>
            </a:r>
            <a:r>
              <a:rPr lang="en-US" dirty="0"/>
              <a:t> </a:t>
            </a:r>
            <a:endParaRPr lang="en-US" dirty="0" smtClean="0"/>
          </a:p>
          <a:p>
            <a:pPr>
              <a:buFont typeface="Wingdings" panose="05000000000000000000" pitchFamily="2" charset="2"/>
              <a:buChar char="Ø"/>
            </a:pPr>
            <a:r>
              <a:rPr lang="en-US" dirty="0" err="1" smtClean="0"/>
              <a:t>Dataframe</a:t>
            </a:r>
            <a:r>
              <a:rPr lang="en-US" dirty="0" smtClean="0"/>
              <a:t> </a:t>
            </a:r>
            <a:r>
              <a:rPr lang="en-US" dirty="0"/>
              <a:t>API does not support compile time safety which limits you from manipulating data when the structure is not </a:t>
            </a:r>
            <a:r>
              <a:rPr lang="en-US" dirty="0" smtClean="0"/>
              <a:t>known.</a:t>
            </a:r>
          </a:p>
          <a:p>
            <a:pPr>
              <a:buFont typeface="Wingdings" panose="05000000000000000000" pitchFamily="2" charset="2"/>
              <a:buChar char="Ø"/>
            </a:pPr>
            <a:r>
              <a:rPr lang="en-US" dirty="0"/>
              <a:t>Datasets API provides compile time safety which was not available in </a:t>
            </a:r>
            <a:r>
              <a:rPr lang="en-US" dirty="0" err="1"/>
              <a:t>Dataframes</a:t>
            </a:r>
            <a:r>
              <a:rPr lang="en-US" dirty="0"/>
              <a:t>. </a:t>
            </a:r>
            <a:endParaRPr lang="en-US" dirty="0" smtClean="0"/>
          </a:p>
          <a:p>
            <a:pPr marL="0" indent="0">
              <a:buNone/>
            </a:pPr>
            <a:r>
              <a:rPr lang="en-US" b="1" dirty="0" smtClean="0"/>
              <a:t>Inter-operability</a:t>
            </a:r>
            <a:r>
              <a:rPr lang="en-US" b="1" dirty="0"/>
              <a:t>: </a:t>
            </a:r>
            <a:endParaRPr lang="en-US" b="1" dirty="0" smtClean="0"/>
          </a:p>
          <a:p>
            <a:pPr>
              <a:buFont typeface="Wingdings" panose="05000000000000000000" pitchFamily="2" charset="2"/>
              <a:buChar char="Ø"/>
            </a:pPr>
            <a:r>
              <a:rPr lang="en-US" dirty="0" smtClean="0"/>
              <a:t>Once </a:t>
            </a:r>
            <a:r>
              <a:rPr lang="en-US" dirty="0"/>
              <a:t>you have transformed a domain object into </a:t>
            </a:r>
            <a:r>
              <a:rPr lang="en-US" dirty="0" err="1"/>
              <a:t>dataframe</a:t>
            </a:r>
            <a:r>
              <a:rPr lang="en-US" dirty="0"/>
              <a:t>, you cannot regenerate it from it. </a:t>
            </a:r>
            <a:endParaRPr lang="en-US" dirty="0" smtClean="0"/>
          </a:p>
          <a:p>
            <a:pPr>
              <a:buFont typeface="Wingdings" panose="05000000000000000000" pitchFamily="2" charset="2"/>
              <a:buChar char="Ø"/>
            </a:pPr>
            <a:r>
              <a:rPr lang="en-US" dirty="0" smtClean="0"/>
              <a:t>Datasets </a:t>
            </a:r>
            <a:r>
              <a:rPr lang="en-US" dirty="0"/>
              <a:t>allows you to easily convert your existing RDDs and </a:t>
            </a:r>
            <a:r>
              <a:rPr lang="en-US" dirty="0" err="1"/>
              <a:t>Dataframes</a:t>
            </a:r>
            <a:r>
              <a:rPr lang="en-US" dirty="0"/>
              <a:t> into </a:t>
            </a:r>
            <a:r>
              <a:rPr lang="en-US" dirty="0" smtClean="0"/>
              <a:t>datasets</a:t>
            </a:r>
          </a:p>
          <a:p>
            <a:pPr marL="0" indent="0">
              <a:buNone/>
            </a:pPr>
            <a:r>
              <a:rPr lang="en-US" b="1" dirty="0" smtClean="0"/>
              <a:t>SQL Support:</a:t>
            </a:r>
          </a:p>
          <a:p>
            <a:pPr>
              <a:buFont typeface="Wingdings" panose="05000000000000000000" pitchFamily="2" charset="2"/>
              <a:buChar char="Ø"/>
            </a:pPr>
            <a:r>
              <a:rPr lang="en-US" dirty="0" smtClean="0"/>
              <a:t>Both of them supports SQL like queries on its data</a:t>
            </a:r>
          </a:p>
          <a:p>
            <a:pPr marL="0" indent="0">
              <a:buNone/>
            </a:pPr>
            <a:endParaRPr lang="en-US" b="1" dirty="0"/>
          </a:p>
        </p:txBody>
      </p:sp>
      <p:sp>
        <p:nvSpPr>
          <p:cNvPr id="3" name="Title 2"/>
          <p:cNvSpPr>
            <a:spLocks noGrp="1"/>
          </p:cNvSpPr>
          <p:nvPr>
            <p:ph type="title"/>
          </p:nvPr>
        </p:nvSpPr>
        <p:spPr/>
        <p:txBody>
          <a:bodyPr/>
          <a:lstStyle/>
          <a:p>
            <a:r>
              <a:rPr lang="en-US" dirty="0" smtClean="0"/>
              <a:t>DataFrames vs </a:t>
            </a:r>
            <a:r>
              <a:rPr lang="en-US" dirty="0" err="1" smtClean="0"/>
              <a:t>DataSets</a:t>
            </a:r>
            <a:endParaRPr lang="en-US" dirty="0"/>
          </a:p>
        </p:txBody>
      </p:sp>
    </p:spTree>
    <p:extLst>
      <p:ext uri="{BB962C8B-B14F-4D97-AF65-F5344CB8AC3E}">
        <p14:creationId xmlns:p14="http://schemas.microsoft.com/office/powerpoint/2010/main" val="150579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Spark Streaming</a:t>
            </a:r>
            <a:endParaRPr lang="en-US" dirty="0"/>
          </a:p>
        </p:txBody>
      </p:sp>
    </p:spTree>
    <p:extLst>
      <p:ext uri="{BB962C8B-B14F-4D97-AF65-F5344CB8AC3E}">
        <p14:creationId xmlns:p14="http://schemas.microsoft.com/office/powerpoint/2010/main" val="33872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6484" y="545432"/>
            <a:ext cx="9996951" cy="5652168"/>
          </a:xfrm>
        </p:spPr>
        <p:txBody>
          <a:bodyPr anchor="ctr"/>
          <a:lstStyle/>
          <a:p>
            <a:r>
              <a:rPr lang="en-US" dirty="0"/>
              <a:t>Spark Streaming is an extension of the core Spark </a:t>
            </a:r>
            <a:r>
              <a:rPr lang="en-US" dirty="0" smtClean="0"/>
              <a:t>API</a:t>
            </a:r>
          </a:p>
          <a:p>
            <a:r>
              <a:rPr lang="en-US" dirty="0" smtClean="0"/>
              <a:t>It enables </a:t>
            </a:r>
            <a:r>
              <a:rPr lang="en-US" dirty="0"/>
              <a:t>scalable, high-throughput, fault-tolerant stream processing of live data streams. </a:t>
            </a:r>
            <a:endParaRPr lang="en-US" dirty="0" smtClean="0"/>
          </a:p>
          <a:p>
            <a:r>
              <a:rPr lang="en-US" dirty="0" smtClean="0"/>
              <a:t>Data </a:t>
            </a:r>
            <a:r>
              <a:rPr lang="en-US" dirty="0"/>
              <a:t>can be ingested from many sources like Kafka, Flume, Kinesis, or TCP sockets, and can be processed using complex algorithms expressed with high-level functions like map, reduce, join and window. </a:t>
            </a:r>
            <a:endParaRPr lang="en-US" dirty="0" smtClean="0"/>
          </a:p>
          <a:p>
            <a:r>
              <a:rPr lang="en-US" dirty="0" smtClean="0"/>
              <a:t>Finally</a:t>
            </a:r>
            <a:r>
              <a:rPr lang="en-US" dirty="0"/>
              <a:t>, processed data can be pushed out to filesystems, databases, and live dashboards. </a:t>
            </a:r>
          </a:p>
          <a:p>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3025017" y="4038472"/>
            <a:ext cx="6077798" cy="1829055"/>
          </a:xfrm>
          <a:prstGeom prst="rect">
            <a:avLst/>
          </a:prstGeom>
        </p:spPr>
      </p:pic>
      <p:sp>
        <p:nvSpPr>
          <p:cNvPr id="10" name="Title 2"/>
          <p:cNvSpPr>
            <a:spLocks noGrp="1"/>
          </p:cNvSpPr>
          <p:nvPr>
            <p:ph type="title"/>
          </p:nvPr>
        </p:nvSpPr>
        <p:spPr>
          <a:xfrm>
            <a:off x="946484" y="591653"/>
            <a:ext cx="9996951" cy="443332"/>
          </a:xfrm>
        </p:spPr>
        <p:txBody>
          <a:bodyPr/>
          <a:lstStyle/>
          <a:p>
            <a:r>
              <a:rPr lang="en-IN" dirty="0" smtClean="0"/>
              <a:t>Spark Streaming (1/3)</a:t>
            </a:r>
            <a:endParaRPr lang="en-IN" dirty="0"/>
          </a:p>
        </p:txBody>
      </p:sp>
    </p:spTree>
    <p:extLst>
      <p:ext uri="{BB962C8B-B14F-4D97-AF65-F5344CB8AC3E}">
        <p14:creationId xmlns:p14="http://schemas.microsoft.com/office/powerpoint/2010/main" val="16516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3778" y="1155357"/>
            <a:ext cx="9791532" cy="4960435"/>
          </a:xfrm>
        </p:spPr>
        <p:txBody>
          <a:bodyPr numCol="1"/>
          <a:lstStyle/>
          <a:p>
            <a:pPr algn="just">
              <a:buFont typeface="Wingdings" pitchFamily="2" charset="2"/>
              <a:buChar char="Ø"/>
            </a:pPr>
            <a:r>
              <a:rPr lang="en-GB" dirty="0" smtClean="0"/>
              <a:t> What is Apache Spark?</a:t>
            </a:r>
          </a:p>
          <a:p>
            <a:pPr algn="just">
              <a:buFont typeface="Wingdings" pitchFamily="2" charset="2"/>
              <a:buChar char="Ø"/>
            </a:pPr>
            <a:r>
              <a:rPr lang="en-GB" dirty="0" smtClean="0"/>
              <a:t> Why Apache Spark?</a:t>
            </a:r>
          </a:p>
          <a:p>
            <a:pPr algn="just">
              <a:buFont typeface="Wingdings" pitchFamily="2" charset="2"/>
              <a:buChar char="Ø"/>
            </a:pPr>
            <a:r>
              <a:rPr lang="en-GB" dirty="0" smtClean="0"/>
              <a:t> Spark Components</a:t>
            </a:r>
          </a:p>
          <a:p>
            <a:pPr algn="just">
              <a:buFont typeface="Wingdings" pitchFamily="2" charset="2"/>
              <a:buChar char="Ø"/>
            </a:pPr>
            <a:r>
              <a:rPr lang="en-GB" dirty="0" smtClean="0"/>
              <a:t> Architecture overview</a:t>
            </a:r>
          </a:p>
          <a:p>
            <a:pPr algn="just">
              <a:buFont typeface="Wingdings" pitchFamily="2" charset="2"/>
              <a:buChar char="Ø"/>
            </a:pPr>
            <a:r>
              <a:rPr lang="en-GB" dirty="0" smtClean="0"/>
              <a:t> </a:t>
            </a:r>
            <a:r>
              <a:rPr lang="en-GB" dirty="0"/>
              <a:t>RDD’s and Lazy </a:t>
            </a:r>
            <a:r>
              <a:rPr lang="en-GB" dirty="0" smtClean="0"/>
              <a:t>Evaluation</a:t>
            </a:r>
          </a:p>
          <a:p>
            <a:pPr algn="just">
              <a:buFont typeface="Wingdings" pitchFamily="2" charset="2"/>
              <a:buChar char="Ø"/>
            </a:pPr>
            <a:r>
              <a:rPr lang="en-GB" dirty="0"/>
              <a:t> </a:t>
            </a:r>
            <a:r>
              <a:rPr lang="en-GB" dirty="0" smtClean="0"/>
              <a:t>Run time Architecture</a:t>
            </a:r>
            <a:endParaRPr lang="en-GB" dirty="0"/>
          </a:p>
          <a:p>
            <a:pPr algn="just">
              <a:buFont typeface="Wingdings" pitchFamily="2" charset="2"/>
              <a:buChar char="Ø"/>
            </a:pPr>
            <a:r>
              <a:rPr lang="en-GB" dirty="0" smtClean="0"/>
              <a:t> Spark </a:t>
            </a:r>
            <a:r>
              <a:rPr lang="en-GB" dirty="0"/>
              <a:t>SQL </a:t>
            </a:r>
            <a:r>
              <a:rPr lang="en-GB" dirty="0" smtClean="0"/>
              <a:t>API (</a:t>
            </a:r>
            <a:r>
              <a:rPr lang="en-GB" dirty="0" err="1" smtClean="0"/>
              <a:t>DataFrames</a:t>
            </a:r>
            <a:r>
              <a:rPr lang="en-GB" dirty="0" smtClean="0"/>
              <a:t>/</a:t>
            </a:r>
            <a:r>
              <a:rPr lang="en-GB" dirty="0" err="1" smtClean="0"/>
              <a:t>DataSets</a:t>
            </a:r>
            <a:r>
              <a:rPr lang="en-GB" dirty="0" smtClean="0"/>
              <a:t>)</a:t>
            </a:r>
            <a:endParaRPr lang="en-GB" dirty="0"/>
          </a:p>
          <a:p>
            <a:pPr algn="just">
              <a:buFont typeface="Wingdings" pitchFamily="2" charset="2"/>
              <a:buChar char="Ø"/>
            </a:pPr>
            <a:r>
              <a:rPr lang="en-GB" dirty="0"/>
              <a:t> Spark Streaming API</a:t>
            </a:r>
          </a:p>
          <a:p>
            <a:pPr algn="just">
              <a:buFont typeface="Wingdings" pitchFamily="2" charset="2"/>
              <a:buChar char="Ø"/>
            </a:pPr>
            <a:r>
              <a:rPr lang="en-GB" dirty="0"/>
              <a:t> </a:t>
            </a:r>
            <a:r>
              <a:rPr lang="en-GB" dirty="0" smtClean="0"/>
              <a:t>Kafka brief Intro</a:t>
            </a:r>
          </a:p>
          <a:p>
            <a:pPr algn="just">
              <a:buFont typeface="Wingdings" pitchFamily="2" charset="2"/>
              <a:buChar char="Ø"/>
            </a:pPr>
            <a:r>
              <a:rPr lang="en-GB" dirty="0"/>
              <a:t> </a:t>
            </a:r>
            <a:r>
              <a:rPr lang="en-GB" dirty="0" smtClean="0"/>
              <a:t>Integrating Kafka Streaming with </a:t>
            </a:r>
            <a:r>
              <a:rPr lang="en-GB" dirty="0" smtClean="0"/>
              <a:t>Spark</a:t>
            </a:r>
            <a:endParaRPr lang="en-GB" sz="1800" dirty="0" smtClean="0"/>
          </a:p>
          <a:p>
            <a:endParaRPr lang="en-GB" dirty="0" smtClean="0"/>
          </a:p>
        </p:txBody>
      </p:sp>
      <p:sp>
        <p:nvSpPr>
          <p:cNvPr id="3" name="Title 2"/>
          <p:cNvSpPr>
            <a:spLocks noGrp="1"/>
          </p:cNvSpPr>
          <p:nvPr>
            <p:ph type="title"/>
          </p:nvPr>
        </p:nvSpPr>
        <p:spPr>
          <a:xfrm>
            <a:off x="973778" y="591652"/>
            <a:ext cx="10293507" cy="475147"/>
          </a:xfrm>
        </p:spPr>
        <p:txBody>
          <a:bodyPr/>
          <a:lstStyle/>
          <a:p>
            <a:r>
              <a:rPr lang="en-US" dirty="0" smtClean="0"/>
              <a:t>AGENDA</a:t>
            </a:r>
            <a:endParaRPr lang="en-US" dirty="0"/>
          </a:p>
        </p:txBody>
      </p:sp>
    </p:spTree>
    <p:extLst>
      <p:ext uri="{BB962C8B-B14F-4D97-AF65-F5344CB8AC3E}">
        <p14:creationId xmlns:p14="http://schemas.microsoft.com/office/powerpoint/2010/main" val="420930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Streaming (2/3)</a:t>
            </a:r>
            <a:endParaRPr lang="en-IN" dirty="0"/>
          </a:p>
        </p:txBody>
      </p:sp>
      <p:sp>
        <p:nvSpPr>
          <p:cNvPr id="2" name="TextBox 1"/>
          <p:cNvSpPr txBox="1"/>
          <p:nvPr/>
        </p:nvSpPr>
        <p:spPr>
          <a:xfrm>
            <a:off x="1260863" y="1203158"/>
            <a:ext cx="9487348" cy="1200329"/>
          </a:xfrm>
          <a:prstGeom prst="rect">
            <a:avLst/>
          </a:prstGeom>
          <a:noFill/>
        </p:spPr>
        <p:txBody>
          <a:bodyPr wrap="square" rtlCol="0">
            <a:spAutoFit/>
          </a:bodyPr>
          <a:lstStyle/>
          <a:p>
            <a:r>
              <a:rPr lang="en-US" sz="2400" dirty="0">
                <a:solidFill>
                  <a:schemeClr val="accent1"/>
                </a:solidFill>
              </a:rPr>
              <a:t>Spark Streaming receives live input data streams and divides the data into batches, which are then processed by the Spark engine to generate the final stream of results in batches</a:t>
            </a:r>
          </a:p>
        </p:txBody>
      </p:sp>
      <p:pic>
        <p:nvPicPr>
          <p:cNvPr id="2057" name="Picture 2056"/>
          <p:cNvPicPr>
            <a:picLocks noChangeAspect="1"/>
          </p:cNvPicPr>
          <p:nvPr/>
        </p:nvPicPr>
        <p:blipFill>
          <a:blip r:embed="rId3"/>
          <a:stretch>
            <a:fillRect/>
          </a:stretch>
        </p:blipFill>
        <p:spPr>
          <a:xfrm>
            <a:off x="6759816" y="2403487"/>
            <a:ext cx="4947770" cy="3664443"/>
          </a:xfrm>
          <a:prstGeom prst="rect">
            <a:avLst/>
          </a:prstGeom>
        </p:spPr>
      </p:pic>
      <p:sp>
        <p:nvSpPr>
          <p:cNvPr id="63" name="Content Placeholder 2"/>
          <p:cNvSpPr txBox="1">
            <a:spLocks/>
          </p:cNvSpPr>
          <p:nvPr/>
        </p:nvSpPr>
        <p:spPr bwMode="auto">
          <a:xfrm>
            <a:off x="1028699" y="2571660"/>
            <a:ext cx="5894615" cy="31106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a:spcBef>
                <a:spcPts val="3600"/>
              </a:spcBef>
              <a:defRPr/>
            </a:pPr>
            <a:r>
              <a:rPr lang="en-US" sz="2000" dirty="0">
                <a:solidFill>
                  <a:schemeClr val="accent1"/>
                </a:solidFill>
              </a:rPr>
              <a:t>Chop up the live stream into batches of X seconds </a:t>
            </a:r>
          </a:p>
          <a:p>
            <a:pPr>
              <a:spcBef>
                <a:spcPts val="3600"/>
              </a:spcBef>
              <a:defRPr/>
            </a:pPr>
            <a:r>
              <a:rPr lang="en-US" sz="2000" dirty="0">
                <a:solidFill>
                  <a:schemeClr val="accent1"/>
                </a:solidFill>
              </a:rPr>
              <a:t>Spark treats each batch of data as RDDs and processes them using RDD operations</a:t>
            </a:r>
          </a:p>
          <a:p>
            <a:pPr>
              <a:spcBef>
                <a:spcPts val="3600"/>
              </a:spcBef>
              <a:defRPr/>
            </a:pPr>
            <a:r>
              <a:rPr lang="en-US" sz="2000" dirty="0">
                <a:solidFill>
                  <a:schemeClr val="accent1"/>
                </a:solidFill>
              </a:rPr>
              <a:t>Finally, the processed results of the RDD operations are returned in batches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Streaming (2/3)</a:t>
            </a:r>
            <a:endParaRPr lang="en-IN" dirty="0"/>
          </a:p>
        </p:txBody>
      </p:sp>
      <p:pic>
        <p:nvPicPr>
          <p:cNvPr id="2051" name="Picture 3"/>
          <p:cNvPicPr>
            <a:picLocks noGrp="1" noChangeAspect="1" noChangeArrowheads="1"/>
          </p:cNvPicPr>
          <p:nvPr>
            <p:ph idx="1"/>
          </p:nvPr>
        </p:nvPicPr>
        <p:blipFill>
          <a:blip r:embed="rId3"/>
          <a:srcRect/>
          <a:stretch>
            <a:fillRect/>
          </a:stretch>
        </p:blipFill>
        <p:spPr bwMode="auto">
          <a:xfrm>
            <a:off x="1485900" y="4068682"/>
            <a:ext cx="8763000" cy="1763126"/>
          </a:xfrm>
          <a:prstGeom prst="rect">
            <a:avLst/>
          </a:prstGeom>
          <a:noFill/>
          <a:ln w="9525">
            <a:noFill/>
            <a:miter lim="800000"/>
            <a:headEnd/>
            <a:tailEnd/>
          </a:ln>
          <a:effectLst/>
        </p:spPr>
      </p:pic>
      <p:sp>
        <p:nvSpPr>
          <p:cNvPr id="2" name="TextBox 1"/>
          <p:cNvSpPr txBox="1"/>
          <p:nvPr/>
        </p:nvSpPr>
        <p:spPr>
          <a:xfrm>
            <a:off x="1260862" y="1203157"/>
            <a:ext cx="998465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accent1"/>
                </a:solidFill>
              </a:rPr>
              <a:t>Spark Streaming provides a high-level abstraction called </a:t>
            </a:r>
            <a:r>
              <a:rPr lang="en-US" sz="2400" i="1" dirty="0">
                <a:solidFill>
                  <a:schemeClr val="accent1"/>
                </a:solidFill>
              </a:rPr>
              <a:t>discretized stream</a:t>
            </a:r>
            <a:r>
              <a:rPr lang="en-US" sz="2400" dirty="0">
                <a:solidFill>
                  <a:schemeClr val="accent1"/>
                </a:solidFill>
              </a:rPr>
              <a:t> or </a:t>
            </a:r>
            <a:r>
              <a:rPr lang="en-US" sz="2400" i="1" dirty="0">
                <a:solidFill>
                  <a:schemeClr val="accent1"/>
                </a:solidFill>
              </a:rPr>
              <a:t>DStream</a:t>
            </a:r>
            <a:r>
              <a:rPr lang="en-US" sz="2400" dirty="0">
                <a:solidFill>
                  <a:schemeClr val="accent1"/>
                </a:solidFill>
              </a:rPr>
              <a:t>, which represents a continuous stream of </a:t>
            </a:r>
            <a:r>
              <a:rPr lang="en-US" sz="2400" dirty="0" smtClean="0">
                <a:solidFill>
                  <a:schemeClr val="accent1"/>
                </a:solidFill>
              </a:rPr>
              <a:t>data.</a:t>
            </a:r>
          </a:p>
          <a:p>
            <a:pPr marL="342900" indent="-342900">
              <a:buFont typeface="Wingdings" panose="05000000000000000000" pitchFamily="2" charset="2"/>
              <a:buChar char="Ø"/>
            </a:pPr>
            <a:r>
              <a:rPr lang="en-US" sz="2400" dirty="0" smtClean="0">
                <a:solidFill>
                  <a:schemeClr val="accent1"/>
                </a:solidFill>
              </a:rPr>
              <a:t>DStreams </a:t>
            </a:r>
            <a:r>
              <a:rPr lang="en-US" sz="2400" dirty="0">
                <a:solidFill>
                  <a:schemeClr val="accent1"/>
                </a:solidFill>
              </a:rPr>
              <a:t>can be created either from input data streams from sources such as Kafka, Flume, and Kinesis, or by applying high-level operations on other DStreams. </a:t>
            </a:r>
            <a:endParaRPr lang="en-US" sz="2400" dirty="0" smtClean="0">
              <a:solidFill>
                <a:schemeClr val="accent1"/>
              </a:solidFill>
            </a:endParaRPr>
          </a:p>
          <a:p>
            <a:pPr marL="342900" indent="-342900">
              <a:buFont typeface="Wingdings" panose="05000000000000000000" pitchFamily="2" charset="2"/>
              <a:buChar char="Ø"/>
            </a:pPr>
            <a:r>
              <a:rPr lang="en-US" sz="2400" dirty="0" smtClean="0">
                <a:solidFill>
                  <a:schemeClr val="accent1"/>
                </a:solidFill>
              </a:rPr>
              <a:t>Internally</a:t>
            </a:r>
            <a:r>
              <a:rPr lang="en-US" sz="2400" dirty="0">
                <a:solidFill>
                  <a:schemeClr val="accent1"/>
                </a:solidFill>
              </a:rPr>
              <a:t>, a DStream is represented as a sequence of </a:t>
            </a:r>
            <a:r>
              <a:rPr lang="en-US" sz="2400" dirty="0" smtClean="0">
                <a:solidFill>
                  <a:schemeClr val="accent1"/>
                </a:solidFill>
              </a:rPr>
              <a:t>RDDs.</a:t>
            </a:r>
            <a:endParaRPr lang="en-US" sz="2400" dirty="0">
              <a:solidFill>
                <a:schemeClr val="accent1"/>
              </a:solidFill>
            </a:endParaRPr>
          </a:p>
        </p:txBody>
      </p:sp>
    </p:spTree>
    <p:extLst>
      <p:ext uri="{BB962C8B-B14F-4D97-AF65-F5344CB8AC3E}">
        <p14:creationId xmlns:p14="http://schemas.microsoft.com/office/powerpoint/2010/main" val="265265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Kafka-Spark</a:t>
            </a:r>
            <a:endParaRPr lang="en-US" dirty="0"/>
          </a:p>
        </p:txBody>
      </p:sp>
    </p:spTree>
    <p:extLst>
      <p:ext uri="{BB962C8B-B14F-4D97-AF65-F5344CB8AC3E}">
        <p14:creationId xmlns:p14="http://schemas.microsoft.com/office/powerpoint/2010/main" val="177267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400" dirty="0" smtClean="0"/>
              <a:t>Kafka Introduction</a:t>
            </a:r>
            <a:endParaRPr lang="en-IN" sz="4400" dirty="0"/>
          </a:p>
        </p:txBody>
      </p:sp>
      <p:sp>
        <p:nvSpPr>
          <p:cNvPr id="2" name="Content Placeholder 1"/>
          <p:cNvSpPr>
            <a:spLocks noGrp="1"/>
          </p:cNvSpPr>
          <p:nvPr>
            <p:ph idx="1"/>
          </p:nvPr>
        </p:nvSpPr>
        <p:spPr/>
        <p:txBody>
          <a:bodyPr/>
          <a:lstStyle/>
          <a:p>
            <a:r>
              <a:rPr lang="en-US" dirty="0"/>
              <a:t>Apache Kafka is a distributed streaming platform</a:t>
            </a:r>
            <a:r>
              <a:rPr lang="en-US" dirty="0" smtClean="0"/>
              <a:t>.</a:t>
            </a:r>
            <a:endParaRPr lang="en-US" dirty="0"/>
          </a:p>
          <a:p>
            <a:r>
              <a:rPr lang="en-US" dirty="0"/>
              <a:t>A streaming platform has three key capabilities</a:t>
            </a:r>
          </a:p>
          <a:p>
            <a:pPr marL="742950" lvl="1" indent="-285750">
              <a:buFont typeface="Arial" panose="020B0604020202020204" pitchFamily="34" charset="0"/>
              <a:buChar char="•"/>
            </a:pPr>
            <a:r>
              <a:rPr lang="en-US" dirty="0"/>
              <a:t>Publish and subscribe to streams of records</a:t>
            </a:r>
          </a:p>
          <a:p>
            <a:pPr marL="742950" lvl="1" indent="-285750">
              <a:buFont typeface="Arial" panose="020B0604020202020204" pitchFamily="34" charset="0"/>
              <a:buChar char="•"/>
            </a:pPr>
            <a:r>
              <a:rPr lang="en-US" dirty="0"/>
              <a:t>Store streams of records in a fault-tolerant durable way.</a:t>
            </a:r>
          </a:p>
          <a:p>
            <a:pPr marL="742950" lvl="1" indent="-285750">
              <a:buFont typeface="Arial" panose="020B0604020202020204" pitchFamily="34" charset="0"/>
              <a:buChar char="•"/>
            </a:pPr>
            <a:r>
              <a:rPr lang="en-US" dirty="0"/>
              <a:t>Process streams of records as they occur</a:t>
            </a:r>
            <a:r>
              <a:rPr lang="en-US" dirty="0" smtClean="0"/>
              <a:t>.</a:t>
            </a:r>
            <a:endParaRPr lang="en-US" dirty="0"/>
          </a:p>
          <a:p>
            <a:pPr marL="0"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579" y="3036453"/>
            <a:ext cx="6621402" cy="316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Spark Processing : With Kafka Streaming</a:t>
            </a:r>
            <a:endParaRPr lang="en-IN" dirty="0"/>
          </a:p>
        </p:txBody>
      </p:sp>
      <p:pic>
        <p:nvPicPr>
          <p:cNvPr id="4098" name="Picture 2"/>
          <p:cNvPicPr>
            <a:picLocks noGrp="1" noChangeAspect="1" noChangeArrowheads="1"/>
          </p:cNvPicPr>
          <p:nvPr>
            <p:ph idx="1"/>
          </p:nvPr>
        </p:nvPicPr>
        <p:blipFill>
          <a:blip r:embed="rId3"/>
          <a:srcRect/>
          <a:stretch>
            <a:fillRect/>
          </a:stretch>
        </p:blipFill>
        <p:spPr bwMode="auto">
          <a:xfrm>
            <a:off x="2054225" y="1714500"/>
            <a:ext cx="8077200" cy="3962400"/>
          </a:xfrm>
          <a:prstGeom prst="rect">
            <a:avLst/>
          </a:prstGeom>
          <a:noFill/>
          <a:ln w="9525">
            <a:noFill/>
            <a:miter lim="800000"/>
            <a:headEnd/>
            <a:tailEnd/>
          </a:ln>
          <a:effectLst/>
        </p:spPr>
      </p:pic>
    </p:spTree>
    <p:extLst>
      <p:ext uri="{BB962C8B-B14F-4D97-AF65-F5344CB8AC3E}">
        <p14:creationId xmlns:p14="http://schemas.microsoft.com/office/powerpoint/2010/main" val="185267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Demo on setting your own </a:t>
            </a:r>
            <a:r>
              <a:rPr lang="en-IN" dirty="0" err="1" smtClean="0"/>
              <a:t>playgroud</a:t>
            </a:r>
            <a:r>
              <a:rPr lang="en-IN" dirty="0" smtClean="0"/>
              <a:t> for Spark +Tools UI</a:t>
            </a:r>
          </a:p>
          <a:p>
            <a:r>
              <a:rPr lang="en-IN" dirty="0" smtClean="0"/>
              <a:t>Demo on RDD </a:t>
            </a:r>
          </a:p>
          <a:p>
            <a:r>
              <a:rPr lang="en-IN" dirty="0" smtClean="0"/>
              <a:t>Demo to prove Lazy Evaluation</a:t>
            </a:r>
          </a:p>
          <a:p>
            <a:r>
              <a:rPr lang="en-IN" dirty="0" smtClean="0"/>
              <a:t>Demo on Data Frames using </a:t>
            </a:r>
            <a:r>
              <a:rPr lang="en-IN" dirty="0" err="1" smtClean="0"/>
              <a:t>Json</a:t>
            </a:r>
            <a:r>
              <a:rPr lang="en-IN" dirty="0" smtClean="0"/>
              <a:t> file</a:t>
            </a:r>
          </a:p>
          <a:p>
            <a:r>
              <a:rPr lang="en-IN" dirty="0" smtClean="0"/>
              <a:t>Demo on SQL </a:t>
            </a:r>
            <a:r>
              <a:rPr lang="en-IN" dirty="0" err="1" smtClean="0"/>
              <a:t>DataFrames</a:t>
            </a:r>
            <a:endParaRPr lang="en-IN" dirty="0" smtClean="0"/>
          </a:p>
          <a:p>
            <a:r>
              <a:rPr lang="en-IN" dirty="0" smtClean="0"/>
              <a:t>Demo on </a:t>
            </a:r>
            <a:r>
              <a:rPr lang="en-IN" dirty="0" err="1" smtClean="0"/>
              <a:t>DataSets</a:t>
            </a:r>
            <a:r>
              <a:rPr lang="en-IN" dirty="0" smtClean="0"/>
              <a:t> proving type safe</a:t>
            </a:r>
          </a:p>
          <a:p>
            <a:r>
              <a:rPr lang="en-IN" dirty="0" smtClean="0"/>
              <a:t>Demo on Streaming via </a:t>
            </a:r>
            <a:r>
              <a:rPr lang="en-IN" dirty="0" err="1" smtClean="0"/>
              <a:t>netcat</a:t>
            </a:r>
            <a:r>
              <a:rPr lang="en-IN" dirty="0" smtClean="0"/>
              <a:t> command</a:t>
            </a:r>
          </a:p>
          <a:p>
            <a:r>
              <a:rPr lang="en-IN" dirty="0" smtClean="0"/>
              <a:t>Demo on Twitter Streaming</a:t>
            </a:r>
          </a:p>
          <a:p>
            <a:r>
              <a:rPr lang="en-IN" dirty="0" smtClean="0"/>
              <a:t>Demo on </a:t>
            </a:r>
            <a:r>
              <a:rPr lang="en-IN" dirty="0" err="1" smtClean="0"/>
              <a:t>Kakfa</a:t>
            </a:r>
            <a:r>
              <a:rPr lang="en-IN" dirty="0" smtClean="0"/>
              <a:t> Streaming to Spark for Processing</a:t>
            </a:r>
          </a:p>
          <a:p>
            <a:r>
              <a:rPr lang="en-IN" dirty="0" smtClean="0"/>
              <a:t>Demo on saving data to Cassandra via Spark</a:t>
            </a:r>
          </a:p>
          <a:p>
            <a:r>
              <a:rPr lang="en-IN" dirty="0" smtClean="0"/>
              <a:t>Demo on Kafka Spark and Cassandra integration</a:t>
            </a:r>
          </a:p>
        </p:txBody>
      </p:sp>
      <p:sp>
        <p:nvSpPr>
          <p:cNvPr id="3" name="Title 2"/>
          <p:cNvSpPr>
            <a:spLocks noGrp="1"/>
          </p:cNvSpPr>
          <p:nvPr>
            <p:ph type="title"/>
          </p:nvPr>
        </p:nvSpPr>
        <p:spPr/>
        <p:txBody>
          <a:bodyPr/>
          <a:lstStyle/>
          <a:p>
            <a:r>
              <a:rPr lang="en-IN" dirty="0" smtClean="0"/>
              <a:t>Demos</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Fault Tolerance With WAL</a:t>
            </a:r>
            <a:endParaRPr lang="en-IN" dirty="0"/>
          </a:p>
        </p:txBody>
      </p:sp>
      <p:sp>
        <p:nvSpPr>
          <p:cNvPr id="4" name="Rectangle 3"/>
          <p:cNvSpPr/>
          <p:nvPr/>
        </p:nvSpPr>
        <p:spPr>
          <a:xfrm>
            <a:off x="1235034" y="1080655"/>
            <a:ext cx="10557163" cy="50232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smtClean="0">
              <a:solidFill>
                <a:schemeClr val="bg1"/>
              </a:solidFill>
              <a:latin typeface="Arial"/>
              <a:cs typeface="Arial"/>
            </a:endParaRPr>
          </a:p>
        </p:txBody>
      </p:sp>
      <p:pic>
        <p:nvPicPr>
          <p:cNvPr id="1026" name="Picture 2"/>
          <p:cNvPicPr>
            <a:picLocks noChangeAspect="1" noChangeArrowheads="1"/>
          </p:cNvPicPr>
          <p:nvPr/>
        </p:nvPicPr>
        <p:blipFill>
          <a:blip r:embed="rId3"/>
          <a:srcRect/>
          <a:stretch>
            <a:fillRect/>
          </a:stretch>
        </p:blipFill>
        <p:spPr bwMode="auto">
          <a:xfrm>
            <a:off x="415638" y="1935678"/>
            <a:ext cx="5890938" cy="28144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134100" y="1888486"/>
            <a:ext cx="6057900" cy="2962275"/>
          </a:xfrm>
          <a:prstGeom prst="rect">
            <a:avLst/>
          </a:prstGeom>
          <a:noFill/>
          <a:ln w="9525">
            <a:noFill/>
            <a:miter lim="800000"/>
            <a:headEnd/>
            <a:tailEnd/>
          </a:ln>
          <a:effectLst/>
        </p:spPr>
      </p:pic>
      <p:sp>
        <p:nvSpPr>
          <p:cNvPr id="7" name="TextBox 6"/>
          <p:cNvSpPr txBox="1"/>
          <p:nvPr/>
        </p:nvSpPr>
        <p:spPr>
          <a:xfrm>
            <a:off x="1021278" y="1436914"/>
            <a:ext cx="4738254" cy="369332"/>
          </a:xfrm>
          <a:prstGeom prst="rect">
            <a:avLst/>
          </a:prstGeom>
          <a:noFill/>
        </p:spPr>
        <p:txBody>
          <a:bodyPr wrap="square" rtlCol="0">
            <a:spAutoFit/>
          </a:bodyPr>
          <a:lstStyle/>
          <a:p>
            <a:r>
              <a:rPr lang="en-IN" dirty="0" smtClean="0"/>
              <a:t>Before Failure</a:t>
            </a:r>
            <a:endParaRPr lang="en-IN" dirty="0"/>
          </a:p>
        </p:txBody>
      </p:sp>
      <p:sp>
        <p:nvSpPr>
          <p:cNvPr id="9" name="TextBox 8"/>
          <p:cNvSpPr txBox="1"/>
          <p:nvPr/>
        </p:nvSpPr>
        <p:spPr>
          <a:xfrm>
            <a:off x="6377049" y="1436914"/>
            <a:ext cx="4845133" cy="369332"/>
          </a:xfrm>
          <a:prstGeom prst="rect">
            <a:avLst/>
          </a:prstGeom>
          <a:noFill/>
        </p:spPr>
        <p:txBody>
          <a:bodyPr wrap="square" rtlCol="0">
            <a:spAutoFit/>
          </a:bodyPr>
          <a:lstStyle/>
          <a:p>
            <a:r>
              <a:rPr lang="en-IN" dirty="0" smtClean="0"/>
              <a:t>After Failure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Fault Tolerance of Standby Masters with </a:t>
            </a:r>
            <a:r>
              <a:rPr lang="en-IN" dirty="0" err="1" smtClean="0"/>
              <a:t>ZooKeeper</a:t>
            </a:r>
            <a:endParaRPr lang="en-IN" dirty="0"/>
          </a:p>
        </p:txBody>
      </p:sp>
      <p:pic>
        <p:nvPicPr>
          <p:cNvPr id="2050" name="Picture 2"/>
          <p:cNvPicPr>
            <a:picLocks noChangeAspect="1" noChangeArrowheads="1"/>
          </p:cNvPicPr>
          <p:nvPr/>
        </p:nvPicPr>
        <p:blipFill>
          <a:blip r:embed="rId3"/>
          <a:srcRect/>
          <a:stretch>
            <a:fillRect/>
          </a:stretch>
        </p:blipFill>
        <p:spPr bwMode="auto">
          <a:xfrm>
            <a:off x="1852551" y="1719263"/>
            <a:ext cx="7540831" cy="34194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hlinkClick r:id="rId2"/>
              </a:rPr>
              <a:t>Books:</a:t>
            </a:r>
          </a:p>
          <a:p>
            <a:endParaRPr lang="en-IN" dirty="0">
              <a:hlinkClick r:id="rId2"/>
            </a:endParaRPr>
          </a:p>
          <a:p>
            <a:r>
              <a:rPr lang="en-IN" dirty="0" smtClean="0">
                <a:hlinkClick r:id="rId2"/>
              </a:rPr>
              <a:t>Links: </a:t>
            </a:r>
            <a:endParaRPr lang="en-US" dirty="0" smtClean="0">
              <a:hlinkClick r:id="rId2"/>
            </a:endParaRPr>
          </a:p>
          <a:p>
            <a:r>
              <a:rPr lang="en-US" dirty="0" smtClean="0">
                <a:hlinkClick r:id="rId2"/>
              </a:rPr>
              <a:t>https</a:t>
            </a:r>
            <a:r>
              <a:rPr lang="en-US" dirty="0">
                <a:hlinkClick r:id="rId2"/>
              </a:rPr>
              <a:t>://</a:t>
            </a:r>
            <a:r>
              <a:rPr lang="en-US" dirty="0" smtClean="0">
                <a:hlinkClick r:id="rId2"/>
              </a:rPr>
              <a:t>spark.apache.org/docs/latest/quick-start.html</a:t>
            </a:r>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05929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302" y="2651708"/>
            <a:ext cx="6035448" cy="1450671"/>
          </a:xfrm>
        </p:spPr>
        <p:txBody>
          <a:bodyPr/>
          <a:lstStyle/>
          <a:p>
            <a:pPr algn="ctr"/>
            <a:r>
              <a:rPr lang="en-GB" dirty="0"/>
              <a:t> </a:t>
            </a:r>
            <a:r>
              <a:rPr lang="en-GB" dirty="0" smtClean="0"/>
              <a:t>  Thank </a:t>
            </a:r>
            <a:r>
              <a:rPr lang="en-GB" dirty="0" smtClean="0"/>
              <a:t>You!</a:t>
            </a:r>
            <a:endParaRPr lang="en-GB" dirty="0"/>
          </a:p>
        </p:txBody>
      </p:sp>
    </p:spTree>
    <p:extLst>
      <p:ext uri="{BB962C8B-B14F-4D97-AF65-F5344CB8AC3E}">
        <p14:creationId xmlns:p14="http://schemas.microsoft.com/office/powerpoint/2010/main" val="198839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6274" y="1193452"/>
            <a:ext cx="10828421" cy="4966716"/>
          </a:xfrm>
        </p:spPr>
        <p:txBody>
          <a:bodyPr/>
          <a:lstStyle/>
          <a:p>
            <a:r>
              <a:rPr lang="en-IN" b="1" dirty="0" smtClean="0"/>
              <a:t>Apache Spark </a:t>
            </a:r>
            <a:r>
              <a:rPr lang="en-IN" dirty="0" smtClean="0"/>
              <a:t>is a Unified Analytics Engine for Big Data.</a:t>
            </a:r>
          </a:p>
          <a:p>
            <a:r>
              <a:rPr lang="en-US" dirty="0" smtClean="0"/>
              <a:t>It is lightning fast cluster computing tool.</a:t>
            </a:r>
          </a:p>
          <a:p>
            <a:r>
              <a:rPr lang="en-US" dirty="0" smtClean="0"/>
              <a:t>It is an  distributed general-purpose cluster computing system.</a:t>
            </a:r>
          </a:p>
          <a:p>
            <a:r>
              <a:rPr lang="en-US" dirty="0" smtClean="0"/>
              <a:t>It can process both batch and real-time data.</a:t>
            </a:r>
          </a:p>
          <a:p>
            <a:r>
              <a:rPr lang="en-US" dirty="0" smtClean="0"/>
              <a:t>Handles structured, semi-structured and unstructured data.</a:t>
            </a:r>
          </a:p>
          <a:p>
            <a:endParaRPr lang="en-US" dirty="0" smtClean="0"/>
          </a:p>
        </p:txBody>
      </p:sp>
      <p:sp>
        <p:nvSpPr>
          <p:cNvPr id="3" name="Title 2"/>
          <p:cNvSpPr>
            <a:spLocks noGrp="1"/>
          </p:cNvSpPr>
          <p:nvPr>
            <p:ph type="title"/>
          </p:nvPr>
        </p:nvSpPr>
        <p:spPr>
          <a:xfrm>
            <a:off x="866274" y="524833"/>
            <a:ext cx="9702032" cy="443332"/>
          </a:xfrm>
        </p:spPr>
        <p:txBody>
          <a:bodyPr/>
          <a:lstStyle/>
          <a:p>
            <a:r>
              <a:rPr lang="en-US" dirty="0" smtClean="0"/>
              <a:t>What  is SPARK???</a:t>
            </a:r>
            <a:endParaRPr lang="en-US" dirty="0"/>
          </a:p>
        </p:txBody>
      </p:sp>
      <p:pic>
        <p:nvPicPr>
          <p:cNvPr id="5" name="Picture 4"/>
          <p:cNvPicPr>
            <a:picLocks noChangeAspect="1"/>
          </p:cNvPicPr>
          <p:nvPr/>
        </p:nvPicPr>
        <p:blipFill>
          <a:blip r:embed="rId3"/>
          <a:stretch>
            <a:fillRect/>
          </a:stretch>
        </p:blipFill>
        <p:spPr>
          <a:xfrm>
            <a:off x="7353300" y="3643573"/>
            <a:ext cx="3462656" cy="17571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41403" y="591653"/>
            <a:ext cx="9702032" cy="443332"/>
          </a:xfrm>
        </p:spPr>
        <p:txBody>
          <a:bodyPr/>
          <a:lstStyle/>
          <a:p>
            <a:r>
              <a:rPr lang="en-IN" dirty="0" smtClean="0"/>
              <a:t>Why Spark?</a:t>
            </a:r>
            <a:endParaRPr lang="en-IN" dirty="0"/>
          </a:p>
        </p:txBody>
      </p:sp>
      <p:sp>
        <p:nvSpPr>
          <p:cNvPr id="4" name="Rectangle 3"/>
          <p:cNvSpPr/>
          <p:nvPr/>
        </p:nvSpPr>
        <p:spPr>
          <a:xfrm>
            <a:off x="1241403" y="1352549"/>
            <a:ext cx="10226072" cy="462852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2000" dirty="0" smtClean="0">
                <a:solidFill>
                  <a:schemeClr val="accent4"/>
                </a:solidFill>
                <a:cs typeface="Gibson"/>
              </a:rPr>
              <a:t>Without Spark in order to:</a:t>
            </a:r>
          </a:p>
          <a:p>
            <a:pPr marL="342900" indent="-342900">
              <a:buFont typeface="Wingdings" panose="05000000000000000000" pitchFamily="2" charset="2"/>
              <a:buChar char="Ø"/>
            </a:pP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batch </a:t>
            </a:r>
            <a:r>
              <a:rPr lang="en-US" sz="2000" dirty="0" smtClean="0">
                <a:solidFill>
                  <a:schemeClr val="accent4"/>
                </a:solidFill>
                <a:cs typeface="Gibson"/>
              </a:rPr>
              <a:t>processing we used</a:t>
            </a:r>
            <a:r>
              <a:rPr lang="en-US" sz="2000" dirty="0">
                <a:solidFill>
                  <a:schemeClr val="accent4"/>
                </a:solidFill>
                <a:cs typeface="Gibson"/>
              </a:rPr>
              <a:t> </a:t>
            </a:r>
            <a:r>
              <a:rPr lang="en-US" sz="2000" dirty="0" smtClean="0">
                <a:solidFill>
                  <a:schemeClr val="accent4"/>
                </a:solidFill>
                <a:cs typeface="Gibson"/>
              </a:rPr>
              <a:t>Hadoop MapReduce</a:t>
            </a:r>
            <a:endParaRPr lang="en-IN" sz="2000" dirty="0">
              <a:solidFill>
                <a:schemeClr val="accent4"/>
              </a:solidFill>
              <a:cs typeface="Gibson"/>
            </a:endParaRPr>
          </a:p>
          <a:p>
            <a:pPr>
              <a:buFont typeface="Wingdings" pitchFamily="2" charset="2"/>
              <a:buChar char="Ø"/>
            </a:pPr>
            <a:r>
              <a:rPr lang="en-US" sz="2000" dirty="0" smtClean="0">
                <a:solidFill>
                  <a:schemeClr val="accent4"/>
                </a:solidFill>
                <a:cs typeface="Gibson"/>
              </a:rPr>
              <a:t>  </a:t>
            </a: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stream </a:t>
            </a:r>
            <a:r>
              <a:rPr lang="en-US" sz="2000" dirty="0" smtClean="0">
                <a:solidFill>
                  <a:schemeClr val="accent4"/>
                </a:solidFill>
                <a:cs typeface="Gibson"/>
              </a:rPr>
              <a:t>processing we used </a:t>
            </a:r>
            <a:r>
              <a:rPr lang="en-US" sz="2000" dirty="0">
                <a:solidFill>
                  <a:schemeClr val="accent4"/>
                </a:solidFill>
                <a:cs typeface="Gibson"/>
              </a:rPr>
              <a:t>Apache Storm / S4</a:t>
            </a:r>
            <a:r>
              <a:rPr lang="en-US" sz="2000" dirty="0" smtClean="0">
                <a:solidFill>
                  <a:schemeClr val="accent4"/>
                </a:solidFill>
                <a:cs typeface="Gibson"/>
              </a:rPr>
              <a:t>.</a:t>
            </a:r>
          </a:p>
          <a:p>
            <a:pPr>
              <a:buFont typeface="Wingdings" pitchFamily="2" charset="2"/>
              <a:buChar char="Ø"/>
            </a:pPr>
            <a:r>
              <a:rPr lang="en-US" sz="2000" dirty="0" smtClean="0">
                <a:solidFill>
                  <a:schemeClr val="accent4"/>
                </a:solidFill>
                <a:cs typeface="Gibson"/>
              </a:rPr>
              <a:t>  Perform </a:t>
            </a:r>
            <a:r>
              <a:rPr lang="en-US" sz="2000" dirty="0">
                <a:solidFill>
                  <a:schemeClr val="accent4"/>
                </a:solidFill>
                <a:cs typeface="Gibson"/>
              </a:rPr>
              <a:t>interactive </a:t>
            </a:r>
            <a:r>
              <a:rPr lang="en-US" sz="2000" dirty="0" smtClean="0">
                <a:solidFill>
                  <a:schemeClr val="accent4"/>
                </a:solidFill>
                <a:cs typeface="Gibson"/>
              </a:rPr>
              <a:t>processing we used </a:t>
            </a:r>
            <a:r>
              <a:rPr lang="en-US" sz="2000" dirty="0">
                <a:solidFill>
                  <a:schemeClr val="accent4"/>
                </a:solidFill>
                <a:cs typeface="Gibson"/>
              </a:rPr>
              <a:t>Apache Impala / Apache </a:t>
            </a:r>
            <a:r>
              <a:rPr lang="en-US" sz="2000" dirty="0" err="1">
                <a:solidFill>
                  <a:schemeClr val="accent4"/>
                </a:solidFill>
                <a:cs typeface="Gibson"/>
              </a:rPr>
              <a:t>Tez</a:t>
            </a:r>
            <a:r>
              <a:rPr lang="en-US" sz="2000" dirty="0">
                <a:solidFill>
                  <a:schemeClr val="accent4"/>
                </a:solidFill>
                <a:cs typeface="Gibson"/>
              </a:rPr>
              <a:t>.</a:t>
            </a:r>
            <a:endParaRPr lang="en-IN" sz="2000" dirty="0">
              <a:solidFill>
                <a:schemeClr val="accent4"/>
              </a:solidFill>
              <a:cs typeface="Gibson"/>
            </a:endParaRPr>
          </a:p>
          <a:p>
            <a:pPr>
              <a:buFont typeface="Wingdings" pitchFamily="2" charset="2"/>
              <a:buChar char="Ø"/>
            </a:pPr>
            <a:r>
              <a:rPr lang="en-US" sz="2000" dirty="0" smtClean="0">
                <a:solidFill>
                  <a:schemeClr val="accent4"/>
                </a:solidFill>
                <a:cs typeface="Gibson"/>
              </a:rPr>
              <a:t>  </a:t>
            </a:r>
            <a:r>
              <a:rPr lang="en-US" sz="2000" dirty="0">
                <a:solidFill>
                  <a:schemeClr val="accent4"/>
                </a:solidFill>
                <a:cs typeface="Gibson"/>
              </a:rPr>
              <a:t>P</a:t>
            </a:r>
            <a:r>
              <a:rPr lang="en-US" sz="2000" dirty="0" smtClean="0">
                <a:solidFill>
                  <a:schemeClr val="accent4"/>
                </a:solidFill>
                <a:cs typeface="Gibson"/>
              </a:rPr>
              <a:t>erform </a:t>
            </a:r>
            <a:r>
              <a:rPr lang="en-US" sz="2000" dirty="0">
                <a:solidFill>
                  <a:schemeClr val="accent4"/>
                </a:solidFill>
                <a:cs typeface="Gibson"/>
              </a:rPr>
              <a:t>graph </a:t>
            </a:r>
            <a:r>
              <a:rPr lang="en-US" sz="2000" dirty="0" smtClean="0">
                <a:solidFill>
                  <a:schemeClr val="accent4"/>
                </a:solidFill>
                <a:cs typeface="Gibson"/>
              </a:rPr>
              <a:t>processing  we used </a:t>
            </a:r>
            <a:r>
              <a:rPr lang="en-US" sz="2000" dirty="0">
                <a:solidFill>
                  <a:schemeClr val="accent4"/>
                </a:solidFill>
                <a:cs typeface="Gibson"/>
              </a:rPr>
              <a:t>Neo4j / Apache </a:t>
            </a:r>
            <a:r>
              <a:rPr lang="en-US" sz="2000" dirty="0" err="1">
                <a:solidFill>
                  <a:schemeClr val="accent4"/>
                </a:solidFill>
                <a:cs typeface="Gibson"/>
              </a:rPr>
              <a:t>Giraph</a:t>
            </a:r>
            <a:r>
              <a:rPr lang="en-US" sz="2000" dirty="0">
                <a:solidFill>
                  <a:schemeClr val="accent4"/>
                </a:solidFill>
                <a:cs typeface="Gibson"/>
              </a:rPr>
              <a:t>.</a:t>
            </a:r>
          </a:p>
          <a:p>
            <a:pPr fontAlgn="base"/>
            <a:endParaRPr lang="en-US" sz="2000" dirty="0" smtClean="0">
              <a:solidFill>
                <a:schemeClr val="accent4"/>
              </a:solidFill>
              <a:cs typeface="Gibson"/>
            </a:endParaRPr>
          </a:p>
          <a:p>
            <a:pPr fontAlgn="base"/>
            <a:r>
              <a:rPr lang="en-US" sz="2000" dirty="0" smtClean="0">
                <a:solidFill>
                  <a:schemeClr val="accent4"/>
                </a:solidFill>
                <a:cs typeface="Gibson"/>
              </a:rPr>
              <a:t>Apache </a:t>
            </a:r>
            <a:r>
              <a:rPr lang="en-US" sz="2000" dirty="0">
                <a:solidFill>
                  <a:schemeClr val="accent4"/>
                </a:solidFill>
                <a:cs typeface="Gibson"/>
              </a:rPr>
              <a:t>Spark offers real-time stream </a:t>
            </a:r>
            <a:r>
              <a:rPr lang="en-US" sz="2000" dirty="0" smtClean="0">
                <a:solidFill>
                  <a:schemeClr val="accent4"/>
                </a:solidFill>
                <a:cs typeface="Gibson"/>
              </a:rPr>
              <a:t>processing</a:t>
            </a:r>
            <a:r>
              <a:rPr lang="en-US" sz="2000" dirty="0">
                <a:solidFill>
                  <a:schemeClr val="accent4"/>
                </a:solidFill>
                <a:cs typeface="Gibson"/>
              </a:rPr>
              <a:t>, interactive processing, graph processing, in-memory processing as well as batch </a:t>
            </a:r>
            <a:r>
              <a:rPr lang="en-US" sz="2000" dirty="0" smtClean="0">
                <a:solidFill>
                  <a:schemeClr val="accent4"/>
                </a:solidFill>
                <a:cs typeface="Gibson"/>
              </a:rPr>
              <a:t>processing.</a:t>
            </a:r>
            <a:endParaRPr lang="en-IN" sz="2000" dirty="0">
              <a:solidFill>
                <a:schemeClr val="accent4"/>
              </a:solidFill>
              <a:cs typeface="Gibson"/>
            </a:endParaRPr>
          </a:p>
          <a:p>
            <a:endParaRPr lang="en-IN" sz="2000" dirty="0">
              <a:solidFill>
                <a:schemeClr val="accent4"/>
              </a:solidFill>
              <a:cs typeface="Gibson"/>
            </a:endParaRPr>
          </a:p>
        </p:txBody>
      </p:sp>
      <p:sp>
        <p:nvSpPr>
          <p:cNvPr id="5" name="TextBox 4"/>
          <p:cNvSpPr txBox="1"/>
          <p:nvPr/>
        </p:nvSpPr>
        <p:spPr>
          <a:xfrm>
            <a:off x="3924300" y="1352550"/>
            <a:ext cx="184731" cy="369332"/>
          </a:xfrm>
          <a:prstGeom prst="rect">
            <a:avLst/>
          </a:prstGeom>
          <a:noFill/>
        </p:spPr>
        <p:txBody>
          <a:bodyPr wrap="none" rtlCol="0">
            <a:spAutoFit/>
          </a:bodyPr>
          <a:lstStyle/>
          <a:p>
            <a:endParaRPr lang="en-IN" dirty="0"/>
          </a:p>
        </p:txBody>
      </p:sp>
      <p:pic>
        <p:nvPicPr>
          <p:cNvPr id="6" name="Picture 5"/>
          <p:cNvPicPr>
            <a:picLocks noChangeAspect="1"/>
          </p:cNvPicPr>
          <p:nvPr/>
        </p:nvPicPr>
        <p:blipFill>
          <a:blip r:embed="rId3"/>
          <a:stretch>
            <a:fillRect/>
          </a:stretch>
        </p:blipFill>
        <p:spPr>
          <a:xfrm>
            <a:off x="7946558" y="3894466"/>
            <a:ext cx="2451445" cy="1244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378" y="591653"/>
            <a:ext cx="10789057" cy="443332"/>
          </a:xfrm>
        </p:spPr>
        <p:txBody>
          <a:bodyPr/>
          <a:lstStyle/>
          <a:p>
            <a:r>
              <a:rPr lang="en-IN" dirty="0" smtClean="0"/>
              <a:t>Spark Components</a:t>
            </a:r>
            <a:endParaRPr lang="en-IN" dirty="0"/>
          </a:p>
        </p:txBody>
      </p:sp>
      <p:pic>
        <p:nvPicPr>
          <p:cNvPr id="4" name="Content Placeholder 3"/>
          <p:cNvPicPr>
            <a:picLocks noGrp="1"/>
          </p:cNvPicPr>
          <p:nvPr>
            <p:ph idx="1"/>
          </p:nvPr>
        </p:nvPicPr>
        <p:blipFill>
          <a:blip r:embed="rId3"/>
          <a:srcRect/>
          <a:stretch>
            <a:fillRect/>
          </a:stretch>
        </p:blipFill>
        <p:spPr bwMode="auto">
          <a:xfrm>
            <a:off x="154378" y="1104909"/>
            <a:ext cx="4607627" cy="4348770"/>
          </a:xfrm>
          <a:prstGeom prst="rect">
            <a:avLst/>
          </a:prstGeom>
          <a:noFill/>
          <a:ln w="9525">
            <a:noFill/>
            <a:miter lim="800000"/>
            <a:headEnd/>
            <a:tailEnd/>
          </a:ln>
        </p:spPr>
      </p:pic>
      <p:sp>
        <p:nvSpPr>
          <p:cNvPr id="5" name="Rectangle 4"/>
          <p:cNvSpPr/>
          <p:nvPr/>
        </p:nvSpPr>
        <p:spPr>
          <a:xfrm>
            <a:off x="4868882" y="1304144"/>
            <a:ext cx="7323118" cy="464539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Wingdings" panose="05000000000000000000" pitchFamily="2" charset="2"/>
              <a:buChar char="Ø"/>
            </a:pPr>
            <a:r>
              <a:rPr lang="en-IN" sz="2000" dirty="0">
                <a:solidFill>
                  <a:schemeClr val="accent1"/>
                </a:solidFill>
              </a:rPr>
              <a:t>Spark Core </a:t>
            </a:r>
            <a:r>
              <a:rPr lang="en-IN" sz="2000" dirty="0" smtClean="0">
                <a:solidFill>
                  <a:schemeClr val="accent1"/>
                </a:solidFill>
              </a:rPr>
              <a:t>component Performs IO </a:t>
            </a:r>
            <a:r>
              <a:rPr lang="en-IN" sz="2000" dirty="0">
                <a:solidFill>
                  <a:schemeClr val="accent1"/>
                </a:solidFill>
              </a:rPr>
              <a:t>functions, scheduling, monitoring and so on. The entire spark eco system is built on top of it.</a:t>
            </a:r>
          </a:p>
          <a:p>
            <a:pPr marL="285750" indent="-285750">
              <a:buFont typeface="Wingdings" panose="05000000000000000000" pitchFamily="2" charset="2"/>
              <a:buChar char="Ø"/>
            </a:pPr>
            <a:r>
              <a:rPr lang="en-IN" sz="2000" dirty="0" smtClean="0">
                <a:solidFill>
                  <a:schemeClr val="accent1"/>
                </a:solidFill>
              </a:rPr>
              <a:t>Different Cluster Managers: Yarn, Mesos and Spark’s Standalone cluster</a:t>
            </a:r>
          </a:p>
          <a:p>
            <a:pPr marL="285750" indent="-285750">
              <a:buFont typeface="Wingdings" panose="05000000000000000000" pitchFamily="2" charset="2"/>
              <a:buChar char="Ø"/>
            </a:pPr>
            <a:r>
              <a:rPr lang="en-IN" sz="2000" dirty="0" smtClean="0">
                <a:solidFill>
                  <a:schemeClr val="accent1"/>
                </a:solidFill>
              </a:rPr>
              <a:t>Different libraries like SPARK SQL, MLlib, GraphX and Spark Streaming</a:t>
            </a:r>
          </a:p>
          <a:p>
            <a:pPr marL="285750" indent="-285750">
              <a:buFont typeface="Wingdings" panose="05000000000000000000" pitchFamily="2" charset="2"/>
              <a:buChar char="Ø"/>
            </a:pPr>
            <a:r>
              <a:rPr lang="en-IN" sz="2000" dirty="0" smtClean="0">
                <a:solidFill>
                  <a:schemeClr val="accent1"/>
                </a:solidFill>
              </a:rPr>
              <a:t>Spark can be implemented in Scala, R, Python and Java</a:t>
            </a:r>
          </a:p>
          <a:p>
            <a:pPr marL="285750" indent="-285750">
              <a:buFont typeface="Wingdings" panose="05000000000000000000" pitchFamily="2" charset="2"/>
              <a:buChar char="Ø"/>
            </a:pPr>
            <a:r>
              <a:rPr lang="en-IN" sz="2000" dirty="0" smtClean="0">
                <a:solidFill>
                  <a:schemeClr val="accent1"/>
                </a:solidFill>
              </a:rPr>
              <a:t>Finally, we can store data over HDFS local file system and cloud (Amazon S3). It also supports SQL and NoSQL databases </a:t>
            </a:r>
          </a:p>
          <a:p>
            <a:endParaRPr lang="en-IN" dirty="0" smtClean="0">
              <a:solidFill>
                <a:schemeClr val="tx1"/>
              </a:solidFill>
            </a:endParaRPr>
          </a:p>
          <a:p>
            <a:pPr marL="285750" indent="-285750">
              <a:buFont typeface="Wingdings" panose="05000000000000000000" pitchFamily="2" charset="2"/>
              <a:buChar char="Ø"/>
            </a:pPr>
            <a:endParaRPr lang="en-IN" b="1" dirty="0" smtClean="0">
              <a:solidFill>
                <a:schemeClr val="tx1"/>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0100" y="591653"/>
            <a:ext cx="10143335" cy="443332"/>
          </a:xfrm>
        </p:spPr>
        <p:txBody>
          <a:bodyPr/>
          <a:lstStyle/>
          <a:p>
            <a:r>
              <a:rPr lang="en-US" dirty="0" smtClean="0"/>
              <a:t>Architecture Overview</a:t>
            </a:r>
            <a:endParaRPr lang="en-US" dirty="0"/>
          </a:p>
        </p:txBody>
      </p:sp>
      <p:sp>
        <p:nvSpPr>
          <p:cNvPr id="6" name="Rectangle 5"/>
          <p:cNvSpPr/>
          <p:nvPr/>
        </p:nvSpPr>
        <p:spPr>
          <a:xfrm>
            <a:off x="1190625" y="3333750"/>
            <a:ext cx="2495550" cy="571500"/>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Context</a:t>
            </a:r>
          </a:p>
        </p:txBody>
      </p:sp>
      <p:grpSp>
        <p:nvGrpSpPr>
          <p:cNvPr id="8" name="Group 7"/>
          <p:cNvGrpSpPr/>
          <p:nvPr/>
        </p:nvGrpSpPr>
        <p:grpSpPr>
          <a:xfrm>
            <a:off x="800100" y="1428750"/>
            <a:ext cx="3276600" cy="3343274"/>
            <a:chOff x="800100" y="1428750"/>
            <a:chExt cx="3276600" cy="3343274"/>
          </a:xfrm>
        </p:grpSpPr>
        <p:sp>
          <p:nvSpPr>
            <p:cNvPr id="2" name="Rectangle 1"/>
            <p:cNvSpPr/>
            <p:nvPr/>
          </p:nvSpPr>
          <p:spPr>
            <a:xfrm>
              <a:off x="800100" y="1447799"/>
              <a:ext cx="3276600" cy="3324225"/>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7" name="Rectangle 6"/>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Driver Node</a:t>
              </a:r>
            </a:p>
          </p:txBody>
        </p:sp>
      </p:grpSp>
      <p:grpSp>
        <p:nvGrpSpPr>
          <p:cNvPr id="9" name="Group 8"/>
          <p:cNvGrpSpPr/>
          <p:nvPr/>
        </p:nvGrpSpPr>
        <p:grpSpPr>
          <a:xfrm>
            <a:off x="7860475" y="992580"/>
            <a:ext cx="3276600" cy="1943100"/>
            <a:chOff x="800100" y="1428750"/>
            <a:chExt cx="3276600" cy="1943100"/>
          </a:xfrm>
        </p:grpSpPr>
        <p:sp>
          <p:nvSpPr>
            <p:cNvPr id="10" name="Rectangle 9"/>
            <p:cNvSpPr/>
            <p:nvPr/>
          </p:nvSpPr>
          <p:spPr>
            <a:xfrm>
              <a:off x="800100" y="1447800"/>
              <a:ext cx="3276600" cy="192405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11" name="Rectangle 10"/>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Worker Node</a:t>
              </a:r>
            </a:p>
          </p:txBody>
        </p:sp>
      </p:grpSp>
      <p:sp>
        <p:nvSpPr>
          <p:cNvPr id="16" name="Rectangle 15"/>
          <p:cNvSpPr/>
          <p:nvPr/>
        </p:nvSpPr>
        <p:spPr>
          <a:xfrm>
            <a:off x="8193975" y="1638796"/>
            <a:ext cx="2790700" cy="115190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600" b="1" dirty="0" smtClean="0">
                <a:solidFill>
                  <a:schemeClr val="bg1"/>
                </a:solidFill>
                <a:latin typeface="Arial"/>
                <a:cs typeface="Arial"/>
              </a:rPr>
              <a:t>Executor</a:t>
            </a:r>
          </a:p>
        </p:txBody>
      </p:sp>
      <p:sp>
        <p:nvSpPr>
          <p:cNvPr id="23" name="Rectangle 22"/>
          <p:cNvSpPr/>
          <p:nvPr/>
        </p:nvSpPr>
        <p:spPr>
          <a:xfrm>
            <a:off x="5143500" y="2800850"/>
            <a:ext cx="1943100" cy="12334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Arial"/>
                <a:cs typeface="Arial"/>
              </a:rPr>
              <a:t>Cluster </a:t>
            </a:r>
          </a:p>
          <a:p>
            <a:pPr algn="ctr"/>
            <a:r>
              <a:rPr lang="en-US" sz="1400" b="1" dirty="0" smtClean="0">
                <a:solidFill>
                  <a:schemeClr val="bg1"/>
                </a:solidFill>
                <a:latin typeface="Arial"/>
                <a:cs typeface="Arial"/>
              </a:rPr>
              <a:t>Manager</a:t>
            </a:r>
            <a:r>
              <a:rPr lang="en-US" sz="1400" b="1" dirty="0">
                <a:solidFill>
                  <a:schemeClr val="bg1"/>
                </a:solidFill>
                <a:latin typeface="Arial"/>
                <a:cs typeface="Arial"/>
              </a:rPr>
              <a:t> </a:t>
            </a:r>
            <a:endParaRPr lang="en-US" sz="1400" b="1" dirty="0" smtClean="0">
              <a:solidFill>
                <a:schemeClr val="bg1"/>
              </a:solidFill>
              <a:latin typeface="Arial"/>
              <a:cs typeface="Arial"/>
            </a:endParaRPr>
          </a:p>
        </p:txBody>
      </p:sp>
      <p:sp>
        <p:nvSpPr>
          <p:cNvPr id="24" name="Rectangle 23"/>
          <p:cNvSpPr/>
          <p:nvPr/>
        </p:nvSpPr>
        <p:spPr>
          <a:xfrm>
            <a:off x="552450" y="4943475"/>
            <a:ext cx="3771900" cy="79057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tx2"/>
              </a:solidFill>
              <a:latin typeface="Arial"/>
              <a:cs typeface="Arial"/>
            </a:endParaRPr>
          </a:p>
        </p:txBody>
      </p:sp>
      <p:sp>
        <p:nvSpPr>
          <p:cNvPr id="25" name="Rectangle 24"/>
          <p:cNvSpPr/>
          <p:nvPr/>
        </p:nvSpPr>
        <p:spPr>
          <a:xfrm>
            <a:off x="1045029" y="2161309"/>
            <a:ext cx="2802576" cy="2363190"/>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IN" sz="1400" b="1" dirty="0" smtClean="0">
                <a:solidFill>
                  <a:schemeClr val="bg1"/>
                </a:solidFill>
                <a:latin typeface="Arial"/>
                <a:cs typeface="Arial"/>
              </a:rPr>
              <a:t>	</a:t>
            </a:r>
            <a:r>
              <a:rPr lang="en-IN" sz="2000" b="1" dirty="0" smtClean="0">
                <a:solidFill>
                  <a:schemeClr val="tx1"/>
                </a:solidFill>
                <a:latin typeface="Arial"/>
                <a:cs typeface="Arial"/>
              </a:rPr>
              <a:t>Driver </a:t>
            </a:r>
          </a:p>
          <a:p>
            <a:r>
              <a:rPr lang="en-IN" sz="2000" b="1" dirty="0" smtClean="0">
                <a:solidFill>
                  <a:schemeClr val="tx1"/>
                </a:solidFill>
                <a:latin typeface="Arial"/>
                <a:cs typeface="Arial"/>
              </a:rPr>
              <a:t>           Program</a:t>
            </a:r>
          </a:p>
        </p:txBody>
      </p:sp>
      <p:sp>
        <p:nvSpPr>
          <p:cNvPr id="26" name="Rectangle 25"/>
          <p:cNvSpPr/>
          <p:nvPr/>
        </p:nvSpPr>
        <p:spPr>
          <a:xfrm>
            <a:off x="1212395" y="3058638"/>
            <a:ext cx="2385829" cy="58708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Context</a:t>
            </a:r>
          </a:p>
        </p:txBody>
      </p:sp>
      <p:sp>
        <p:nvSpPr>
          <p:cNvPr id="36" name="Rectangle 35"/>
          <p:cNvSpPr/>
          <p:nvPr/>
        </p:nvSpPr>
        <p:spPr>
          <a:xfrm>
            <a:off x="8348352" y="2149436"/>
            <a:ext cx="1080655" cy="4868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37" name="Rectangle 36"/>
          <p:cNvSpPr/>
          <p:nvPr/>
        </p:nvSpPr>
        <p:spPr>
          <a:xfrm>
            <a:off x="9666515" y="2183083"/>
            <a:ext cx="1114302" cy="44136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38" name="Rectangle 37"/>
          <p:cNvSpPr/>
          <p:nvPr/>
        </p:nvSpPr>
        <p:spPr>
          <a:xfrm>
            <a:off x="9678389" y="1717965"/>
            <a:ext cx="1112324" cy="37209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Cache</a:t>
            </a:r>
          </a:p>
        </p:txBody>
      </p:sp>
      <p:grpSp>
        <p:nvGrpSpPr>
          <p:cNvPr id="46" name="Group 45"/>
          <p:cNvGrpSpPr/>
          <p:nvPr/>
        </p:nvGrpSpPr>
        <p:grpSpPr>
          <a:xfrm>
            <a:off x="7905998" y="3769426"/>
            <a:ext cx="3276600" cy="1943100"/>
            <a:chOff x="800100" y="1428750"/>
            <a:chExt cx="3276600" cy="1943100"/>
          </a:xfrm>
        </p:grpSpPr>
        <p:sp>
          <p:nvSpPr>
            <p:cNvPr id="47" name="Rectangle 46"/>
            <p:cNvSpPr/>
            <p:nvPr/>
          </p:nvSpPr>
          <p:spPr>
            <a:xfrm>
              <a:off x="800100" y="1447800"/>
              <a:ext cx="3276600" cy="192405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
          <p:nvSpPr>
            <p:cNvPr id="48" name="Rectangle 47"/>
            <p:cNvSpPr/>
            <p:nvPr/>
          </p:nvSpPr>
          <p:spPr>
            <a:xfrm>
              <a:off x="800100" y="1428750"/>
              <a:ext cx="3276600" cy="5715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latin typeface="Arial"/>
                  <a:cs typeface="Arial"/>
                </a:rPr>
                <a:t>Spark Worker Node</a:t>
              </a:r>
            </a:p>
          </p:txBody>
        </p:sp>
      </p:grpSp>
      <p:sp>
        <p:nvSpPr>
          <p:cNvPr id="49" name="Rectangle 48"/>
          <p:cNvSpPr/>
          <p:nvPr/>
        </p:nvSpPr>
        <p:spPr>
          <a:xfrm>
            <a:off x="8239498" y="4415642"/>
            <a:ext cx="2790700" cy="115190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600" b="1" dirty="0" smtClean="0">
                <a:solidFill>
                  <a:schemeClr val="bg1"/>
                </a:solidFill>
                <a:latin typeface="Arial"/>
                <a:cs typeface="Arial"/>
              </a:rPr>
              <a:t>Executor</a:t>
            </a:r>
          </a:p>
        </p:txBody>
      </p:sp>
      <p:sp>
        <p:nvSpPr>
          <p:cNvPr id="50" name="Rectangle 49"/>
          <p:cNvSpPr/>
          <p:nvPr/>
        </p:nvSpPr>
        <p:spPr>
          <a:xfrm>
            <a:off x="8393875" y="4926282"/>
            <a:ext cx="1080655" cy="486887"/>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51" name="Rectangle 50"/>
          <p:cNvSpPr/>
          <p:nvPr/>
        </p:nvSpPr>
        <p:spPr>
          <a:xfrm>
            <a:off x="9712038" y="4959929"/>
            <a:ext cx="1114302" cy="44136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Task</a:t>
            </a:r>
          </a:p>
        </p:txBody>
      </p:sp>
      <p:sp>
        <p:nvSpPr>
          <p:cNvPr id="52" name="Rectangle 51"/>
          <p:cNvSpPr/>
          <p:nvPr/>
        </p:nvSpPr>
        <p:spPr>
          <a:xfrm>
            <a:off x="9723912" y="4494811"/>
            <a:ext cx="1112324" cy="37209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smtClean="0">
                <a:solidFill>
                  <a:schemeClr val="bg1"/>
                </a:solidFill>
                <a:latin typeface="Arial"/>
                <a:cs typeface="Arial"/>
              </a:rPr>
              <a:t>Cache</a:t>
            </a:r>
          </a:p>
        </p:txBody>
      </p:sp>
      <p:cxnSp>
        <p:nvCxnSpPr>
          <p:cNvPr id="58" name="Straight Arrow Connector 57"/>
          <p:cNvCxnSpPr/>
          <p:nvPr/>
        </p:nvCxnSpPr>
        <p:spPr>
          <a:xfrm>
            <a:off x="3628719" y="3328442"/>
            <a:ext cx="1484415" cy="23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113322" y="2327566"/>
            <a:ext cx="712517" cy="665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25195" y="3835730"/>
            <a:ext cx="700644" cy="4868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43500" y="2790703"/>
            <a:ext cx="1935186" cy="267936"/>
          </a:xfrm>
          <a:prstGeom prst="rect">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Arial"/>
                <a:cs typeface="Arial"/>
              </a:rPr>
              <a:t>Master Node</a:t>
            </a:r>
          </a:p>
        </p:txBody>
      </p:sp>
      <p:cxnSp>
        <p:nvCxnSpPr>
          <p:cNvPr id="21" name="Straight Arrow Connector 20"/>
          <p:cNvCxnSpPr/>
          <p:nvPr/>
        </p:nvCxnSpPr>
        <p:spPr>
          <a:xfrm flipH="1">
            <a:off x="3598224" y="1717965"/>
            <a:ext cx="4227615" cy="146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598224" y="3494314"/>
            <a:ext cx="4307774" cy="173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458" y="591653"/>
            <a:ext cx="10555977" cy="443332"/>
          </a:xfrm>
        </p:spPr>
        <p:txBody>
          <a:bodyPr/>
          <a:lstStyle/>
          <a:p>
            <a:r>
              <a:rPr lang="en-IN" dirty="0" smtClean="0"/>
              <a:t>Architecture Overview – In words</a:t>
            </a:r>
            <a:endParaRPr lang="en-IN" dirty="0"/>
          </a:p>
        </p:txBody>
      </p:sp>
      <p:sp>
        <p:nvSpPr>
          <p:cNvPr id="4" name="Rectangle 3"/>
          <p:cNvSpPr/>
          <p:nvPr/>
        </p:nvSpPr>
        <p:spPr>
          <a:xfrm>
            <a:off x="273132" y="1068779"/>
            <a:ext cx="11685320" cy="499951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a:buFont typeface="Wingdings" pitchFamily="2" charset="2"/>
              <a:buChar char="v"/>
              <a:defRPr/>
            </a:pPr>
            <a:r>
              <a:rPr lang="en-US" sz="1400" dirty="0" smtClean="0">
                <a:solidFill>
                  <a:schemeClr val="tx1"/>
                </a:solidFill>
              </a:rPr>
              <a:t>Spark uses Master/Worker architecture. </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Driver Node:</a:t>
            </a:r>
          </a:p>
          <a:p>
            <a:pPr marL="342900" indent="-342900">
              <a:buFont typeface="Wingdings" panose="05000000000000000000" pitchFamily="2" charset="2"/>
              <a:buChar char="q"/>
              <a:defRPr/>
            </a:pPr>
            <a:r>
              <a:rPr lang="en-US" sz="1400" dirty="0" smtClean="0">
                <a:solidFill>
                  <a:schemeClr val="tx1"/>
                </a:solidFill>
              </a:rPr>
              <a:t>Driver node will have the driver program which drives Application</a:t>
            </a:r>
          </a:p>
          <a:p>
            <a:pPr marL="342900" indent="-342900">
              <a:buFont typeface="Wingdings" panose="05000000000000000000" pitchFamily="2" charset="2"/>
              <a:buChar char="q"/>
              <a:defRPr/>
            </a:pPr>
            <a:r>
              <a:rPr lang="en-US" sz="1400" dirty="0" smtClean="0">
                <a:solidFill>
                  <a:schemeClr val="tx1"/>
                </a:solidFill>
              </a:rPr>
              <a:t>It runs the main function of the application and it is the place where spark context is created</a:t>
            </a:r>
          </a:p>
          <a:p>
            <a:pPr marL="342900" indent="-342900">
              <a:buFont typeface="Wingdings" panose="05000000000000000000" pitchFamily="2" charset="2"/>
              <a:buChar char="q"/>
              <a:defRPr/>
            </a:pPr>
            <a:r>
              <a:rPr lang="en-US" sz="1400" dirty="0" smtClean="0">
                <a:solidFill>
                  <a:schemeClr val="tx1"/>
                </a:solidFill>
              </a:rPr>
              <a:t>Spark context is the gateway to all the functionalities</a:t>
            </a:r>
          </a:p>
          <a:p>
            <a:pPr marL="342900" indent="-342900">
              <a:buFont typeface="Wingdings" panose="05000000000000000000" pitchFamily="2" charset="2"/>
              <a:buChar char="q"/>
              <a:defRPr/>
            </a:pPr>
            <a:r>
              <a:rPr lang="en-US" sz="1400" dirty="0" smtClean="0">
                <a:solidFill>
                  <a:schemeClr val="tx1"/>
                </a:solidFill>
              </a:rPr>
              <a:t>It is responsible for the translation of user code into actual spark jobs executed on the cluster</a:t>
            </a:r>
          </a:p>
          <a:p>
            <a:pPr marL="342900" indent="-342900">
              <a:buFont typeface="Wingdings" panose="05000000000000000000" pitchFamily="2" charset="2"/>
              <a:buChar char="q"/>
              <a:defRPr/>
            </a:pPr>
            <a:r>
              <a:rPr lang="en-US" sz="1400" dirty="0" smtClean="0">
                <a:solidFill>
                  <a:schemeClr val="tx1"/>
                </a:solidFill>
              </a:rPr>
              <a:t>So Spark Driver and Spark Context takes care of the job execution within the cluster.</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Master Node aka Cluster Manager:</a:t>
            </a:r>
          </a:p>
          <a:p>
            <a:pPr marL="285750" indent="-285750">
              <a:buFont typeface="Wingdings" panose="05000000000000000000" pitchFamily="2" charset="2"/>
              <a:buChar char="q"/>
              <a:defRPr/>
            </a:pPr>
            <a:r>
              <a:rPr lang="en-US" sz="1400" dirty="0" smtClean="0">
                <a:solidFill>
                  <a:schemeClr val="tx1"/>
                </a:solidFill>
              </a:rPr>
              <a:t>Spark Context works with the cluster manager in distributing the jobs to the various nodes and the cluster manager is responsible in acquiring     resources on the spark cluster and allocating them to a spark job.</a:t>
            </a:r>
          </a:p>
          <a:p>
            <a:pPr marL="285750" indent="-285750">
              <a:buFont typeface="Wingdings" panose="05000000000000000000" pitchFamily="2" charset="2"/>
              <a:buChar char="q"/>
              <a:defRPr/>
            </a:pPr>
            <a:r>
              <a:rPr lang="en-US" sz="1400" dirty="0" smtClean="0">
                <a:solidFill>
                  <a:schemeClr val="tx1"/>
                </a:solidFill>
              </a:rPr>
              <a:t>Each job is partitioned to multiple tasks which are distributed over the worker nodes</a:t>
            </a:r>
          </a:p>
          <a:p>
            <a:pPr>
              <a:buFont typeface="Wingdings" pitchFamily="2" charset="2"/>
              <a:buChar char="v"/>
              <a:defRPr/>
            </a:pPr>
            <a:endParaRPr lang="en-US" sz="1400" dirty="0" smtClean="0">
              <a:solidFill>
                <a:schemeClr val="tx1"/>
              </a:solidFill>
            </a:endParaRPr>
          </a:p>
          <a:p>
            <a:pPr>
              <a:defRPr/>
            </a:pPr>
            <a:r>
              <a:rPr lang="en-US" sz="1400" b="1" dirty="0" smtClean="0">
                <a:solidFill>
                  <a:schemeClr val="tx1"/>
                </a:solidFill>
              </a:rPr>
              <a:t>Worker Nodes:</a:t>
            </a:r>
          </a:p>
          <a:p>
            <a:pPr marL="285750" indent="-285750">
              <a:buFont typeface="Wingdings" panose="05000000000000000000" pitchFamily="2" charset="2"/>
              <a:buChar char="q"/>
            </a:pPr>
            <a:r>
              <a:rPr lang="en-IN" sz="1400" dirty="0" smtClean="0">
                <a:solidFill>
                  <a:schemeClr val="tx1"/>
                </a:solidFill>
              </a:rPr>
              <a:t>Worker nodes are actually the slave nodes whose job is to basically execute the tasks and return back the result to the spark context.</a:t>
            </a:r>
          </a:p>
          <a:p>
            <a:pPr marL="285750" indent="-285750">
              <a:buFont typeface="Wingdings" panose="05000000000000000000" pitchFamily="2" charset="2"/>
              <a:buChar char="q"/>
            </a:pPr>
            <a:r>
              <a:rPr lang="en-IN" sz="1400" dirty="0" smtClean="0">
                <a:solidFill>
                  <a:schemeClr val="tx1"/>
                </a:solidFill>
              </a:rPr>
              <a:t>Worker Nodes will have executers which executes the tasks</a:t>
            </a:r>
            <a:endParaRPr lang="en-US" sz="1400" dirty="0" smtClean="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1403" y="1034985"/>
            <a:ext cx="9702032" cy="5162615"/>
          </a:xfrm>
        </p:spPr>
        <p:txBody>
          <a:bodyPr/>
          <a:lstStyle/>
          <a:p>
            <a:pPr marL="0" indent="0">
              <a:buNone/>
            </a:pPr>
            <a:r>
              <a:rPr lang="en-US" sz="2400" b="1" dirty="0" smtClean="0"/>
              <a:t>Cluster Managers:</a:t>
            </a:r>
          </a:p>
          <a:p>
            <a:pPr>
              <a:buFont typeface="Wingdings" panose="05000000000000000000" pitchFamily="2" charset="2"/>
              <a:buChar char="Ø"/>
            </a:pPr>
            <a:r>
              <a:rPr lang="en-US" dirty="0"/>
              <a:t>Standalone – </a:t>
            </a:r>
            <a:r>
              <a:rPr lang="en-US" dirty="0" smtClean="0"/>
              <a:t>A </a:t>
            </a:r>
            <a:r>
              <a:rPr lang="en-US" dirty="0"/>
              <a:t>simple cluster manager included with Spark that makes it easy to set up a cluster.</a:t>
            </a:r>
          </a:p>
          <a:p>
            <a:pPr>
              <a:buFont typeface="Wingdings" panose="05000000000000000000" pitchFamily="2" charset="2"/>
              <a:buChar char="Ø"/>
            </a:pPr>
            <a:r>
              <a:rPr lang="en-US" dirty="0"/>
              <a:t>Apache Mesos – </a:t>
            </a:r>
            <a:r>
              <a:rPr lang="en-US" dirty="0" smtClean="0"/>
              <a:t>A </a:t>
            </a:r>
            <a:r>
              <a:rPr lang="en-US" dirty="0"/>
              <a:t>general cluster manager that can also run Hadoop MapReduce and service applications.</a:t>
            </a:r>
          </a:p>
          <a:p>
            <a:pPr>
              <a:buFont typeface="Wingdings" panose="05000000000000000000" pitchFamily="2" charset="2"/>
              <a:buChar char="Ø"/>
            </a:pPr>
            <a:r>
              <a:rPr lang="en-US" dirty="0"/>
              <a:t>Hadoop YARN – </a:t>
            </a:r>
            <a:r>
              <a:rPr lang="en-US" dirty="0" smtClean="0"/>
              <a:t>The </a:t>
            </a:r>
            <a:r>
              <a:rPr lang="en-US" dirty="0"/>
              <a:t>resource manager in Hadoop 2.</a:t>
            </a:r>
          </a:p>
          <a:p>
            <a:pPr marL="0" indent="0">
              <a:buNone/>
            </a:pPr>
            <a:endParaRPr lang="en-US" dirty="0" smtClean="0"/>
          </a:p>
          <a:p>
            <a:pPr marL="0" indent="0">
              <a:buNone/>
            </a:pPr>
            <a:r>
              <a:rPr lang="en-US" sz="2400" b="1" dirty="0" smtClean="0"/>
              <a:t>Execution Modes:</a:t>
            </a:r>
          </a:p>
          <a:p>
            <a:pPr>
              <a:buFont typeface="Wingdings" panose="05000000000000000000" pitchFamily="2" charset="2"/>
              <a:buChar char="Ø"/>
            </a:pPr>
            <a:r>
              <a:rPr lang="en-US" dirty="0"/>
              <a:t>C</a:t>
            </a:r>
            <a:r>
              <a:rPr lang="en-US" dirty="0" smtClean="0"/>
              <a:t>luster mode - This </a:t>
            </a:r>
            <a:r>
              <a:rPr lang="en-US" dirty="0"/>
              <a:t>framework launches the driver inside </a:t>
            </a:r>
            <a:r>
              <a:rPr lang="en-US" dirty="0" smtClean="0"/>
              <a:t>one of the nodes of </a:t>
            </a:r>
            <a:r>
              <a:rPr lang="en-US" dirty="0"/>
              <a:t>the cluster</a:t>
            </a:r>
            <a:r>
              <a:rPr lang="en-US" dirty="0" smtClean="0"/>
              <a:t>.</a:t>
            </a:r>
          </a:p>
          <a:p>
            <a:pPr>
              <a:buFont typeface="Wingdings" panose="05000000000000000000" pitchFamily="2" charset="2"/>
              <a:buChar char="Ø"/>
            </a:pPr>
            <a:r>
              <a:rPr lang="en-US" dirty="0" smtClean="0"/>
              <a:t>Client  mode  - The </a:t>
            </a:r>
            <a:r>
              <a:rPr lang="en-US" dirty="0"/>
              <a:t>submitter launches the driver outside of the </a:t>
            </a:r>
            <a:r>
              <a:rPr lang="en-US" dirty="0" smtClean="0"/>
              <a:t>cluster in which spark job is submitted.</a:t>
            </a:r>
          </a:p>
          <a:p>
            <a:pPr>
              <a:buFont typeface="Wingdings" panose="05000000000000000000" pitchFamily="2" charset="2"/>
              <a:buChar char="Ø"/>
            </a:pPr>
            <a:r>
              <a:rPr lang="en-US" dirty="0" smtClean="0"/>
              <a:t>Local mode    - All the driver and executors run on the single JVM’s</a:t>
            </a:r>
            <a:endParaRPr lang="en-US" dirty="0"/>
          </a:p>
          <a:p>
            <a:pPr>
              <a:buFont typeface="Wingdings" panose="05000000000000000000" pitchFamily="2" charset="2"/>
              <a:buChar char="Ø"/>
            </a:pPr>
            <a:endParaRPr lang="en-US" sz="2400" dirty="0" smtClean="0"/>
          </a:p>
        </p:txBody>
      </p:sp>
      <p:sp>
        <p:nvSpPr>
          <p:cNvPr id="3" name="Title 2"/>
          <p:cNvSpPr>
            <a:spLocks noGrp="1"/>
          </p:cNvSpPr>
          <p:nvPr>
            <p:ph type="title"/>
          </p:nvPr>
        </p:nvSpPr>
        <p:spPr/>
        <p:txBody>
          <a:bodyPr/>
          <a:lstStyle/>
          <a:p>
            <a:r>
              <a:rPr lang="en-US" b="1" dirty="0" smtClean="0"/>
              <a:t>Cluster Managers and Execution Modes</a:t>
            </a:r>
            <a:endParaRPr lang="en-US" b="1" dirty="0"/>
          </a:p>
        </p:txBody>
      </p:sp>
    </p:spTree>
    <p:extLst>
      <p:ext uri="{BB962C8B-B14F-4D97-AF65-F5344CB8AC3E}">
        <p14:creationId xmlns:p14="http://schemas.microsoft.com/office/powerpoint/2010/main" val="362252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7537" y="591653"/>
            <a:ext cx="9702032" cy="443332"/>
          </a:xfrm>
        </p:spPr>
        <p:txBody>
          <a:bodyPr/>
          <a:lstStyle/>
          <a:p>
            <a:r>
              <a:rPr lang="en-US" dirty="0" smtClean="0"/>
              <a:t>Setting up Own play ground </a:t>
            </a:r>
            <a:r>
              <a:rPr lang="en-US" dirty="0" err="1" smtClean="0"/>
              <a:t>Env</a:t>
            </a:r>
            <a:r>
              <a:rPr lang="en-US" dirty="0" smtClean="0"/>
              <a:t>. + Various Tools </a:t>
            </a:r>
            <a:endParaRPr lang="en-US" dirty="0"/>
          </a:p>
        </p:txBody>
      </p:sp>
      <p:sp>
        <p:nvSpPr>
          <p:cNvPr id="4" name="Rectangle 3"/>
          <p:cNvSpPr/>
          <p:nvPr/>
        </p:nvSpPr>
        <p:spPr>
          <a:xfrm>
            <a:off x="1347537" y="1143000"/>
            <a:ext cx="10190747" cy="48246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1400" u="sng" dirty="0" smtClean="0">
                <a:hlinkClick r:id="rId3"/>
              </a:rPr>
              <a:t>1. Command Window:</a:t>
            </a:r>
          </a:p>
          <a:p>
            <a:r>
              <a:rPr lang="en-US" sz="1400" u="sng" dirty="0" err="1" smtClean="0">
                <a:hlinkClick r:id="rId3"/>
              </a:rPr>
              <a:t>Dowload</a:t>
            </a:r>
            <a:r>
              <a:rPr lang="en-US" sz="1400" u="sng" dirty="0" smtClean="0">
                <a:hlinkClick r:id="rId3"/>
              </a:rPr>
              <a:t> Spark from http</a:t>
            </a:r>
            <a:r>
              <a:rPr lang="en-US" sz="1400" u="sng" dirty="0">
                <a:hlinkClick r:id="rId3"/>
              </a:rPr>
              <a:t>://</a:t>
            </a:r>
            <a:r>
              <a:rPr lang="en-US" sz="1400" u="sng" dirty="0" smtClean="0">
                <a:hlinkClick r:id="rId3"/>
              </a:rPr>
              <a:t>spark.apache.org/downloads.html</a:t>
            </a:r>
            <a:endParaRPr lang="en-US" sz="1400" dirty="0" smtClean="0">
              <a:solidFill>
                <a:schemeClr val="tx1"/>
              </a:solidFill>
            </a:endParaRPr>
          </a:p>
          <a:p>
            <a:r>
              <a:rPr lang="en-US" sz="1400" dirty="0" smtClean="0">
                <a:solidFill>
                  <a:schemeClr val="tx1"/>
                </a:solidFill>
              </a:rPr>
              <a:t>Unzip it and set the SPARK_HOME in the environment variables to &lt;</a:t>
            </a:r>
            <a:r>
              <a:rPr lang="en-US" sz="1400" dirty="0" err="1" smtClean="0">
                <a:solidFill>
                  <a:schemeClr val="tx1"/>
                </a:solidFill>
              </a:rPr>
              <a:t>UnzippedFolder</a:t>
            </a:r>
            <a:r>
              <a:rPr lang="en-US" sz="1400" dirty="0" smtClean="0">
                <a:solidFill>
                  <a:schemeClr val="tx1"/>
                </a:solidFill>
              </a:rPr>
              <a:t>&gt;/bin</a:t>
            </a:r>
          </a:p>
          <a:p>
            <a:r>
              <a:rPr lang="en-US" sz="1400" dirty="0" smtClean="0">
                <a:solidFill>
                  <a:schemeClr val="tx1"/>
                </a:solidFill>
              </a:rPr>
              <a:t>Add this SPARK_HOME to Path in </a:t>
            </a:r>
            <a:r>
              <a:rPr lang="en-US" sz="1400" dirty="0" err="1" smtClean="0">
                <a:solidFill>
                  <a:schemeClr val="tx1"/>
                </a:solidFill>
              </a:rPr>
              <a:t>Env</a:t>
            </a:r>
            <a:r>
              <a:rPr lang="en-US" sz="1400" dirty="0" smtClean="0">
                <a:solidFill>
                  <a:schemeClr val="tx1"/>
                </a:solidFill>
              </a:rPr>
              <a:t> Variables</a:t>
            </a:r>
          </a:p>
          <a:p>
            <a:r>
              <a:rPr lang="en-US" sz="1400" dirty="0" smtClean="0">
                <a:solidFill>
                  <a:schemeClr val="tx1"/>
                </a:solidFill>
              </a:rPr>
              <a:t>Execute Spark with command spark-shell. It opens up Scala Shell.</a:t>
            </a:r>
          </a:p>
          <a:p>
            <a:endParaRPr lang="en-US" sz="1400" dirty="0" smtClean="0">
              <a:solidFill>
                <a:schemeClr val="tx1"/>
              </a:solidFill>
            </a:endParaRPr>
          </a:p>
          <a:p>
            <a:r>
              <a:rPr lang="en-US" sz="1400" dirty="0" smtClean="0">
                <a:solidFill>
                  <a:schemeClr val="tx1"/>
                </a:solidFill>
              </a:rPr>
              <a:t>2. Spark Note Book Provided by </a:t>
            </a:r>
            <a:r>
              <a:rPr lang="en-US" sz="1400" dirty="0" err="1" smtClean="0">
                <a:solidFill>
                  <a:schemeClr val="tx1"/>
                </a:solidFill>
              </a:rPr>
              <a:t>DataBricks</a:t>
            </a:r>
            <a:endParaRPr lang="en-US" sz="1400" dirty="0" smtClean="0">
              <a:solidFill>
                <a:schemeClr val="tx1"/>
              </a:solidFill>
            </a:endParaRPr>
          </a:p>
          <a:p>
            <a:r>
              <a:rPr lang="en-IN" sz="1400" u="sng" dirty="0" smtClean="0">
                <a:hlinkClick r:id="rId4"/>
              </a:rPr>
              <a:t>Create an account in </a:t>
            </a:r>
            <a:r>
              <a:rPr lang="en-IN" sz="1400" u="sng" dirty="0" smtClean="0">
                <a:hlinkClick r:id="rId4"/>
              </a:rPr>
              <a:t>https://community.cloud.databricks.com/</a:t>
            </a:r>
            <a:endParaRPr lang="en-IN" sz="1400" u="sng" dirty="0" smtClean="0"/>
          </a:p>
          <a:p>
            <a:r>
              <a:rPr lang="en-IN" sz="1400" dirty="0" smtClean="0">
                <a:solidFill>
                  <a:schemeClr val="tx1"/>
                </a:solidFill>
              </a:rPr>
              <a:t>Select community </a:t>
            </a:r>
            <a:r>
              <a:rPr lang="en-IN" sz="1400" dirty="0">
                <a:solidFill>
                  <a:schemeClr val="tx1"/>
                </a:solidFill>
              </a:rPr>
              <a:t>version which provides us with single node cluster and 6GB </a:t>
            </a:r>
            <a:r>
              <a:rPr lang="en-IN" sz="1400" dirty="0" smtClean="0">
                <a:solidFill>
                  <a:schemeClr val="tx1"/>
                </a:solidFill>
              </a:rPr>
              <a:t>RAM</a:t>
            </a:r>
            <a:br>
              <a:rPr lang="en-IN" sz="1400" dirty="0" smtClean="0">
                <a:solidFill>
                  <a:schemeClr val="tx1"/>
                </a:solidFill>
              </a:rPr>
            </a:br>
            <a:endParaRPr lang="en-US" sz="1400" dirty="0" smtClean="0">
              <a:solidFill>
                <a:schemeClr val="tx1"/>
              </a:solidFill>
            </a:endParaRPr>
          </a:p>
          <a:p>
            <a:r>
              <a:rPr lang="en-US" sz="1400" dirty="0" smtClean="0">
                <a:solidFill>
                  <a:schemeClr val="tx1"/>
                </a:solidFill>
              </a:rPr>
              <a:t>3. We can run spark </a:t>
            </a:r>
            <a:r>
              <a:rPr lang="en-US" sz="1400" dirty="0" smtClean="0">
                <a:solidFill>
                  <a:schemeClr val="tx1"/>
                </a:solidFill>
              </a:rPr>
              <a:t>java/</a:t>
            </a:r>
            <a:r>
              <a:rPr lang="en-US" sz="1400" dirty="0" err="1" smtClean="0">
                <a:solidFill>
                  <a:schemeClr val="tx1"/>
                </a:solidFill>
              </a:rPr>
              <a:t>scala</a:t>
            </a:r>
            <a:r>
              <a:rPr lang="en-US" sz="1400" dirty="0" smtClean="0">
                <a:solidFill>
                  <a:schemeClr val="tx1"/>
                </a:solidFill>
              </a:rPr>
              <a:t> application </a:t>
            </a:r>
            <a:r>
              <a:rPr lang="en-US" sz="1400" dirty="0" smtClean="0">
                <a:solidFill>
                  <a:schemeClr val="tx1"/>
                </a:solidFill>
              </a:rPr>
              <a:t>from </a:t>
            </a:r>
            <a:r>
              <a:rPr lang="en-US" sz="1400" dirty="0" smtClean="0">
                <a:solidFill>
                  <a:schemeClr val="tx1"/>
                </a:solidFill>
              </a:rPr>
              <a:t>IDE’s like eclipse</a:t>
            </a:r>
            <a:r>
              <a:rPr lang="en-US" sz="1400" dirty="0" smtClean="0">
                <a:solidFill>
                  <a:schemeClr val="tx1"/>
                </a:solidFill>
              </a:rPr>
              <a:t>.</a:t>
            </a:r>
          </a:p>
          <a:p>
            <a:endParaRPr lang="en-US" sz="1400" dirty="0" smtClean="0">
              <a:solidFill>
                <a:schemeClr val="tx1"/>
              </a:solidFill>
            </a:endParaRPr>
          </a:p>
          <a:p>
            <a:r>
              <a:rPr lang="en-US" sz="1400" dirty="0" smtClean="0">
                <a:solidFill>
                  <a:schemeClr val="tx1"/>
                </a:solidFill>
              </a:rPr>
              <a:t>4. We can even submit our own Java/Scala/Python/R applications by using maven build to generate .jar file to spark using spark-submit </a:t>
            </a:r>
          </a:p>
          <a:p>
            <a:endParaRPr lang="en-IN" sz="1400" u="sng" dirty="0" smtClean="0">
              <a:solidFill>
                <a:schemeClr val="tx1"/>
              </a:solidFill>
            </a:endParaRPr>
          </a:p>
          <a:p>
            <a:r>
              <a:rPr lang="en-IN" sz="1400" u="sng" dirty="0" smtClean="0">
                <a:solidFill>
                  <a:schemeClr val="tx1"/>
                </a:solidFill>
              </a:rPr>
              <a:t>Lets explore more about all these in next Slides</a:t>
            </a:r>
          </a:p>
          <a:p>
            <a:endParaRPr lang="en-IN" sz="1400" u="sng"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286377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31042</TotalTime>
  <Words>2510</Words>
  <Application>Microsoft Office PowerPoint</Application>
  <PresentationFormat>Widescreen</PresentationFormat>
  <Paragraphs>467</Paragraphs>
  <Slides>29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Gibson</vt:lpstr>
      <vt:lpstr>Gibson Light</vt:lpstr>
      <vt:lpstr>Wingdings</vt:lpstr>
      <vt:lpstr>NTC-Template-Regular</vt:lpstr>
      <vt:lpstr>   Apache SPARK</vt:lpstr>
      <vt:lpstr>AGENDA</vt:lpstr>
      <vt:lpstr>What  is SPARK???</vt:lpstr>
      <vt:lpstr>Why Spark?</vt:lpstr>
      <vt:lpstr>Spark Components</vt:lpstr>
      <vt:lpstr>Architecture Overview</vt:lpstr>
      <vt:lpstr>Architecture Overview – In words</vt:lpstr>
      <vt:lpstr>Cluster Managers and Execution Modes</vt:lpstr>
      <vt:lpstr>Setting up Own play ground Env. + Various Tools </vt:lpstr>
      <vt:lpstr>Data Structures of Spark  RDD’s DataFrames, DataSets and SPARK SQL   </vt:lpstr>
      <vt:lpstr>PowerPoint Presentation</vt:lpstr>
      <vt:lpstr>Demo on creation of RDD</vt:lpstr>
      <vt:lpstr>PowerPoint Presentation</vt:lpstr>
      <vt:lpstr>Lazy Evaluation Explained : Lineage Example(1/2)</vt:lpstr>
      <vt:lpstr>Lazy Evaluation Explained : Lineage Example(2/2)</vt:lpstr>
      <vt:lpstr>Spark SQL, DataFrames and DataSets</vt:lpstr>
      <vt:lpstr>DataFrames vs DataSets</vt:lpstr>
      <vt:lpstr>Spark Streaming</vt:lpstr>
      <vt:lpstr>Spark Streaming (1/3)</vt:lpstr>
      <vt:lpstr>Spark Streaming (2/3)</vt:lpstr>
      <vt:lpstr>Spark Streaming (2/3)</vt:lpstr>
      <vt:lpstr>Kafka-Spark</vt:lpstr>
      <vt:lpstr>Kafka Introduction</vt:lpstr>
      <vt:lpstr>Spark Processing : With Kafka Streaming</vt:lpstr>
      <vt:lpstr>Demos</vt:lpstr>
      <vt:lpstr>Fault Tolerance With WAL</vt:lpstr>
      <vt:lpstr>Fault Tolerance of Standby Masters with ZooKeeper</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Apache</dc:title>
  <dc:creator>Windows User</dc:creator>
  <cp:lastModifiedBy>Hema Siva Krishna Panchumarthi</cp:lastModifiedBy>
  <cp:revision>1138</cp:revision>
  <dcterms:created xsi:type="dcterms:W3CDTF">2018-11-11T07:59:04Z</dcterms:created>
  <dcterms:modified xsi:type="dcterms:W3CDTF">2019-03-30T18:17:44Z</dcterms:modified>
</cp:coreProperties>
</file>